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15" r:id="rId14"/>
    <p:sldMasterId id="2147483756" r:id="rId15"/>
  </p:sldMasterIdLst>
  <p:notesMasterIdLst>
    <p:notesMasterId r:id="rId33"/>
  </p:notesMasterIdLst>
  <p:handoutMasterIdLst>
    <p:handoutMasterId r:id="rId34"/>
  </p:handoutMasterIdLst>
  <p:sldIdLst>
    <p:sldId id="339" r:id="rId16"/>
    <p:sldId id="357" r:id="rId17"/>
    <p:sldId id="358" r:id="rId18"/>
    <p:sldId id="355" r:id="rId19"/>
    <p:sldId id="356" r:id="rId20"/>
    <p:sldId id="331" r:id="rId21"/>
    <p:sldId id="370" r:id="rId22"/>
    <p:sldId id="378" r:id="rId23"/>
    <p:sldId id="381" r:id="rId24"/>
    <p:sldId id="382" r:id="rId25"/>
    <p:sldId id="359" r:id="rId26"/>
    <p:sldId id="372" r:id="rId27"/>
    <p:sldId id="360" r:id="rId28"/>
    <p:sldId id="363" r:id="rId29"/>
    <p:sldId id="361" r:id="rId30"/>
    <p:sldId id="332" r:id="rId31"/>
    <p:sldId id="383" r:id="rId32"/>
  </p:sldIdLst>
  <p:sldSz cx="12192000" cy="6858000"/>
  <p:notesSz cx="7099300" cy="10234613"/>
  <p:custDataLst>
    <p:tags r:id="rId3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A29FC6C-90CD-4D16-864F-73FD24D9FD7F}">
          <p14:sldIdLst>
            <p14:sldId id="339"/>
            <p14:sldId id="357"/>
          </p14:sldIdLst>
        </p14:section>
        <p14:section name="StrongIRFET™ 2 – The new technology for a wide range of applications" id="{673FD319-E333-4B97-940E-A34C65AE2A1E}">
          <p14:sldIdLst>
            <p14:sldId id="358"/>
            <p14:sldId id="355"/>
            <p14:sldId id="356"/>
            <p14:sldId id="331"/>
            <p14:sldId id="370"/>
            <p14:sldId id="378"/>
            <p14:sldId id="381"/>
            <p14:sldId id="382"/>
          </p14:sldIdLst>
        </p14:section>
        <p14:section name="Target applications" id="{6248415C-FBC0-4543-ABF5-5575D46F88AC}">
          <p14:sldIdLst>
            <p14:sldId id="359"/>
            <p14:sldId id="372"/>
          </p14:sldIdLst>
        </p14:section>
        <p14:section name="Key features" id="{8963C0AF-A72B-423D-94BC-B832B1679996}">
          <p14:sldIdLst>
            <p14:sldId id="360"/>
            <p14:sldId id="363"/>
          </p14:sldIdLst>
        </p14:section>
        <p14:section name="Product portfolio" id="{E8C07A05-C199-4A94-A382-2BD0EEE055D4}">
          <p14:sldIdLst>
            <p14:sldId id="361"/>
            <p14:sldId id="332"/>
            <p14:sldId id="3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orient="horz" pos="402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187">
          <p15:clr>
            <a:srgbClr val="A4A3A4"/>
          </p15:clr>
        </p15:guide>
        <p15:guide id="2" orient="horz" pos="638">
          <p15:clr>
            <a:srgbClr val="A4A3A4"/>
          </p15:clr>
        </p15:guide>
        <p15:guide id="3" orient="horz" pos="453">
          <p15:clr>
            <a:srgbClr val="A4A3A4"/>
          </p15:clr>
        </p15:guide>
        <p15:guide id="4" orient="horz" pos="6262">
          <p15:clr>
            <a:srgbClr val="A4A3A4"/>
          </p15:clr>
        </p15:guide>
        <p15:guide id="5" pos="4186">
          <p15:clr>
            <a:srgbClr val="A4A3A4"/>
          </p15:clr>
        </p15:guide>
        <p15:guide id="6" pos="286">
          <p15:clr>
            <a:srgbClr val="A4A3A4"/>
          </p15:clr>
        </p15:guide>
        <p15:guide id="7" pos="830">
          <p15:clr>
            <a:srgbClr val="A4A3A4"/>
          </p15:clr>
        </p15:guide>
        <p15:guide id="8" pos="386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6E6"/>
    <a:srgbClr val="FFFFFF"/>
    <a:srgbClr val="000000"/>
    <a:srgbClr val="AB377A"/>
    <a:srgbClr val="FF0066"/>
    <a:srgbClr val="DEE6ED"/>
    <a:srgbClr val="C8D8E6"/>
    <a:srgbClr val="23476E"/>
    <a:srgbClr val="23214A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5703" autoAdjust="0"/>
  </p:normalViewPr>
  <p:slideViewPr>
    <p:cSldViewPr snapToObjects="1" showGuides="1">
      <p:cViewPr varScale="1">
        <p:scale>
          <a:sx n="112" d="100"/>
          <a:sy n="112" d="100"/>
        </p:scale>
        <p:origin x="552" y="102"/>
      </p:cViewPr>
      <p:guideLst>
        <p:guide orient="horz" pos="799"/>
        <p:guide orient="horz" pos="4020"/>
        <p:guide pos="211"/>
        <p:guide pos="746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 showGuides="1">
      <p:cViewPr varScale="1">
        <p:scale>
          <a:sx n="84" d="100"/>
          <a:sy n="84" d="100"/>
        </p:scale>
        <p:origin x="-4138" y="-72"/>
      </p:cViewPr>
      <p:guideLst>
        <p:guide orient="horz" pos="187"/>
        <p:guide orient="horz" pos="638"/>
        <p:guide orient="horz" pos="453"/>
        <p:guide orient="horz" pos="6262"/>
        <p:guide pos="4186"/>
        <p:guide pos="286"/>
        <p:guide pos="830"/>
        <p:guide pos="38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tableStyles" Target="tableStyles.xml"/><Relationship Id="rId21" Type="http://schemas.openxmlformats.org/officeDocument/2006/relationships/slide" Target="slides/slide6.xml"/><Relationship Id="rId34" Type="http://schemas.openxmlformats.org/officeDocument/2006/relationships/handoutMaster" Target="handoutMasters/handoutMaster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Master" Target="slideMasters/slideMaster2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tags" Target="tags/tag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43279342031843"/>
          <c:y val="0.16510961441442756"/>
          <c:w val="0.31310834807319204"/>
          <c:h val="0.76075722916033006"/>
        </c:manualLayout>
      </c:layout>
      <c:radarChart>
        <c:radarStyle val="marker"/>
        <c:varyColors val="0"/>
        <c:ser>
          <c:idx val="0"/>
          <c:order val="0"/>
          <c:tx>
            <c:strRef>
              <c:f>Sheet1!$D$3</c:f>
              <c:strCache>
                <c:ptCount val="1"/>
                <c:pt idx="0">
                  <c:v>IR MOSFET 
StrongIRFET™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Qg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Sheet1!$D$4:$D$8</c:f>
              <c:numCache>
                <c:formatCode>General</c:formatCode>
                <c:ptCount val="5"/>
                <c:pt idx="0">
                  <c:v>2</c:v>
                </c:pt>
                <c:pt idx="1">
                  <c:v>3</c:v>
                </c:pt>
                <c:pt idx="2">
                  <c:v>3</c:v>
                </c:pt>
                <c:pt idx="3">
                  <c:v>5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388-A431-BB3B401152BD}"/>
            </c:ext>
          </c:extLst>
        </c:ser>
        <c:ser>
          <c:idx val="1"/>
          <c:order val="1"/>
          <c:tx>
            <c:strRef>
              <c:f>Sheet1!$E$3</c:f>
              <c:strCache>
                <c:ptCount val="1"/>
                <c:pt idx="0">
                  <c:v>StrongIRFET™ 2</c:v>
                </c:pt>
              </c:strCache>
            </c:strRef>
          </c:tx>
          <c:spPr>
            <a:ln w="762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Qg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Sheet1!$E$4:$E$8</c:f>
              <c:numCache>
                <c:formatCode>General</c:formatCode>
                <c:ptCount val="5"/>
                <c:pt idx="0">
                  <c:v>4</c:v>
                </c:pt>
                <c:pt idx="1">
                  <c:v>4.5</c:v>
                </c:pt>
                <c:pt idx="2">
                  <c:v>3</c:v>
                </c:pt>
                <c:pt idx="3">
                  <c:v>5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60-4388-A431-BB3B401152BD}"/>
            </c:ext>
          </c:extLst>
        </c:ser>
        <c:ser>
          <c:idx val="2"/>
          <c:order val="2"/>
          <c:tx>
            <c:strRef>
              <c:f>Sheet1!$F$3</c:f>
              <c:strCache>
                <c:ptCount val="1"/>
                <c:pt idx="0">
                  <c:v>OptiMOS™ 3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Qg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Sheet1!$F$4:$F$8</c:f>
              <c:numCache>
                <c:formatCode>General</c:formatCode>
                <c:ptCount val="5"/>
                <c:pt idx="0">
                  <c:v>3</c:v>
                </c:pt>
                <c:pt idx="1">
                  <c:v>3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60-4388-A431-BB3B401152BD}"/>
            </c:ext>
          </c:extLst>
        </c:ser>
        <c:ser>
          <c:idx val="3"/>
          <c:order val="3"/>
          <c:tx>
            <c:strRef>
              <c:f>Sheet1!$G$3</c:f>
              <c:strCache>
                <c:ptCount val="1"/>
                <c:pt idx="0">
                  <c:v>OptiMOS™ 5</c:v>
                </c:pt>
              </c:strCache>
            </c:strRef>
          </c:tx>
          <c:spPr>
            <a:ln w="38100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Qg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Sheet1!$G$4:$G$8</c:f>
              <c:numCache>
                <c:formatCode>General</c:formatCode>
                <c:ptCount val="5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560-4388-A431-BB3B401152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80760287"/>
        <c:axId val="1480761119"/>
      </c:radarChart>
      <c:catAx>
        <c:axId val="1480760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480761119"/>
        <c:crosses val="autoZero"/>
        <c:auto val="1"/>
        <c:lblAlgn val="ctr"/>
        <c:lblOffset val="100"/>
        <c:noMultiLvlLbl val="0"/>
      </c:catAx>
      <c:valAx>
        <c:axId val="14807611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480760287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349921563800788"/>
          <c:y val="0.2552931277216921"/>
          <c:w val="0.18562392984711573"/>
          <c:h val="0.529891942789598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43279342031843"/>
          <c:y val="0.16510961441442756"/>
          <c:w val="0.31310834807319204"/>
          <c:h val="0.76075722916033006"/>
        </c:manualLayout>
      </c:layout>
      <c:radarChart>
        <c:radarStyle val="marker"/>
        <c:varyColors val="0"/>
        <c:ser>
          <c:idx val="0"/>
          <c:order val="0"/>
          <c:tx>
            <c:strRef>
              <c:f>Sheet1!$D$3</c:f>
              <c:strCache>
                <c:ptCount val="1"/>
                <c:pt idx="0">
                  <c:v>IR MOSFET 
StrongIRFET™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Qg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Sheet1!$D$4:$D$8</c:f>
              <c:numCache>
                <c:formatCode>General</c:formatCode>
                <c:ptCount val="5"/>
                <c:pt idx="0">
                  <c:v>2</c:v>
                </c:pt>
                <c:pt idx="1">
                  <c:v>3</c:v>
                </c:pt>
                <c:pt idx="2">
                  <c:v>3</c:v>
                </c:pt>
                <c:pt idx="3">
                  <c:v>5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388-A431-BB3B401152BD}"/>
            </c:ext>
          </c:extLst>
        </c:ser>
        <c:ser>
          <c:idx val="1"/>
          <c:order val="1"/>
          <c:tx>
            <c:strRef>
              <c:f>Sheet1!$E$3</c:f>
              <c:strCache>
                <c:ptCount val="1"/>
                <c:pt idx="0">
                  <c:v>StrongIRFET™ 2</c:v>
                </c:pt>
              </c:strCache>
            </c:strRef>
          </c:tx>
          <c:spPr>
            <a:ln w="762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Qg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Sheet1!$E$4:$E$8</c:f>
              <c:numCache>
                <c:formatCode>General</c:formatCode>
                <c:ptCount val="5"/>
                <c:pt idx="0">
                  <c:v>4</c:v>
                </c:pt>
                <c:pt idx="1">
                  <c:v>4.5</c:v>
                </c:pt>
                <c:pt idx="2">
                  <c:v>3</c:v>
                </c:pt>
                <c:pt idx="3">
                  <c:v>5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60-4388-A431-BB3B401152BD}"/>
            </c:ext>
          </c:extLst>
        </c:ser>
        <c:ser>
          <c:idx val="2"/>
          <c:order val="2"/>
          <c:tx>
            <c:strRef>
              <c:f>Sheet1!$F$3</c:f>
              <c:strCache>
                <c:ptCount val="1"/>
                <c:pt idx="0">
                  <c:v>OptiMOS™ 3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Qg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Sheet1!$F$4:$F$8</c:f>
              <c:numCache>
                <c:formatCode>General</c:formatCode>
                <c:ptCount val="5"/>
                <c:pt idx="0">
                  <c:v>3</c:v>
                </c:pt>
                <c:pt idx="1">
                  <c:v>3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60-4388-A431-BB3B401152BD}"/>
            </c:ext>
          </c:extLst>
        </c:ser>
        <c:ser>
          <c:idx val="3"/>
          <c:order val="3"/>
          <c:tx>
            <c:strRef>
              <c:f>Sheet1!$G$3</c:f>
              <c:strCache>
                <c:ptCount val="1"/>
                <c:pt idx="0">
                  <c:v>OptiMOS™ 5</c:v>
                </c:pt>
              </c:strCache>
            </c:strRef>
          </c:tx>
          <c:spPr>
            <a:ln w="38100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Qg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Sheet1!$G$4:$G$8</c:f>
              <c:numCache>
                <c:formatCode>General</c:formatCode>
                <c:ptCount val="5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560-4388-A431-BB3B401152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80760287"/>
        <c:axId val="1480761119"/>
      </c:radarChart>
      <c:catAx>
        <c:axId val="1480760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480761119"/>
        <c:crosses val="autoZero"/>
        <c:auto val="1"/>
        <c:lblAlgn val="ctr"/>
        <c:lblOffset val="100"/>
        <c:noMultiLvlLbl val="0"/>
      </c:catAx>
      <c:valAx>
        <c:axId val="14807611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480760287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349921563800788"/>
          <c:y val="0.2552931277216921"/>
          <c:w val="0.18562392984711573"/>
          <c:h val="0.529891942789598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43279342031843"/>
          <c:y val="0.16510961441442756"/>
          <c:w val="0.31310834807319204"/>
          <c:h val="0.76075722916033006"/>
        </c:manualLayout>
      </c:layout>
      <c:radarChart>
        <c:radarStyle val="marker"/>
        <c:varyColors val="0"/>
        <c:ser>
          <c:idx val="0"/>
          <c:order val="0"/>
          <c:tx>
            <c:strRef>
              <c:f>Sheet1!$D$3</c:f>
              <c:strCache>
                <c:ptCount val="1"/>
                <c:pt idx="0">
                  <c:v>IR MOSFET 
StrongIRFET™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Qrr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Sheet1!$D$4:$D$8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5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60-4388-A431-BB3B401152BD}"/>
            </c:ext>
          </c:extLst>
        </c:ser>
        <c:ser>
          <c:idx val="1"/>
          <c:order val="1"/>
          <c:tx>
            <c:strRef>
              <c:f>Sheet1!$E$3</c:f>
              <c:strCache>
                <c:ptCount val="1"/>
                <c:pt idx="0">
                  <c:v>StrongIRFET™ 2</c:v>
                </c:pt>
              </c:strCache>
            </c:strRef>
          </c:tx>
          <c:spPr>
            <a:ln w="7620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Qrr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Sheet1!$E$4:$E$8</c:f>
              <c:numCache>
                <c:formatCode>General</c:formatCode>
                <c:ptCount val="5"/>
                <c:pt idx="0">
                  <c:v>4</c:v>
                </c:pt>
                <c:pt idx="1">
                  <c:v>4.5</c:v>
                </c:pt>
                <c:pt idx="2">
                  <c:v>3</c:v>
                </c:pt>
                <c:pt idx="3">
                  <c:v>5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60-4388-A431-BB3B401152BD}"/>
            </c:ext>
          </c:extLst>
        </c:ser>
        <c:ser>
          <c:idx val="2"/>
          <c:order val="2"/>
          <c:tx>
            <c:strRef>
              <c:f>Sheet1!$F$3</c:f>
              <c:strCache>
                <c:ptCount val="1"/>
                <c:pt idx="0">
                  <c:v>OptiMOS™ 3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Qrr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Sheet1!$F$4:$F$8</c:f>
              <c:numCache>
                <c:formatCode>General</c:formatCode>
                <c:ptCount val="5"/>
                <c:pt idx="0">
                  <c:v>3</c:v>
                </c:pt>
                <c:pt idx="1">
                  <c:v>3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560-4388-A431-BB3B401152BD}"/>
            </c:ext>
          </c:extLst>
        </c:ser>
        <c:ser>
          <c:idx val="3"/>
          <c:order val="3"/>
          <c:tx>
            <c:strRef>
              <c:f>Sheet1!$G$3</c:f>
              <c:strCache>
                <c:ptCount val="1"/>
                <c:pt idx="0">
                  <c:v>OptiMOS™ 5</c:v>
                </c:pt>
              </c:strCache>
            </c:strRef>
          </c:tx>
          <c:spPr>
            <a:ln w="38100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Sheet1!$C$4:$C$8</c:f>
              <c:strCache>
                <c:ptCount val="5"/>
                <c:pt idx="0">
                  <c:v>RDS(on)</c:v>
                </c:pt>
                <c:pt idx="1">
                  <c:v>Qrr</c:v>
                </c:pt>
                <c:pt idx="2">
                  <c:v>Reliability</c:v>
                </c:pt>
                <c:pt idx="3">
                  <c:v>Lead time</c:v>
                </c:pt>
                <c:pt idx="4">
                  <c:v>Price/performance</c:v>
                </c:pt>
              </c:strCache>
            </c:strRef>
          </c:cat>
          <c:val>
            <c:numRef>
              <c:f>Sheet1!$G$4:$G$8</c:f>
              <c:numCache>
                <c:formatCode>General</c:formatCode>
                <c:ptCount val="5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560-4388-A431-BB3B401152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80760287"/>
        <c:axId val="1480761119"/>
      </c:radarChart>
      <c:catAx>
        <c:axId val="1480760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480761119"/>
        <c:crosses val="autoZero"/>
        <c:auto val="1"/>
        <c:lblAlgn val="ctr"/>
        <c:lblOffset val="100"/>
        <c:noMultiLvlLbl val="0"/>
      </c:catAx>
      <c:valAx>
        <c:axId val="14807611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480760287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349921563800788"/>
          <c:y val="0.2552931277216921"/>
          <c:w val="0.18562392984711573"/>
          <c:h val="0.529891942789598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164315076102655E-2"/>
          <c:y val="2.3004690300111583E-2"/>
          <c:w val="0.94826500759174903"/>
          <c:h val="0.853945576095409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RDS(on) max @10V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408-450A-B31B-76AA261CDD6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3408-450A-B31B-76AA261CDD6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IRFB4110</c:v>
                </c:pt>
                <c:pt idx="1">
                  <c:v>IPP026N10NF2S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4.5</c:v>
                </c:pt>
                <c:pt idx="1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08-450A-B31B-76AA261CDD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overlap val="4"/>
        <c:axId val="1331041407"/>
        <c:axId val="1331030175"/>
      </c:barChart>
      <c:catAx>
        <c:axId val="13310414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331030175"/>
        <c:crosses val="autoZero"/>
        <c:auto val="1"/>
        <c:lblAlgn val="ctr"/>
        <c:lblOffset val="100"/>
        <c:noMultiLvlLbl val="0"/>
      </c:catAx>
      <c:valAx>
        <c:axId val="13310301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31041407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776524406178834E-2"/>
          <c:y val="3.727532327062328E-2"/>
          <c:w val="0.96615028651498525"/>
          <c:h val="0.784025350009371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Qg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295-4EAA-BCB0-2B9A530ADCC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295-4EAA-BCB0-2B9A530ADC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IRFB4110</c:v>
                </c:pt>
                <c:pt idx="1">
                  <c:v>IPP050N10NF2S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150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95-4EAA-BCB0-2B9A530ADCC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5"/>
        <c:overlap val="-27"/>
        <c:axId val="1331045151"/>
        <c:axId val="1331032671"/>
      </c:barChart>
      <c:catAx>
        <c:axId val="13310451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331032671"/>
        <c:crosses val="autoZero"/>
        <c:auto val="1"/>
        <c:lblAlgn val="ctr"/>
        <c:lblOffset val="100"/>
        <c:noMultiLvlLbl val="0"/>
      </c:catAx>
      <c:valAx>
        <c:axId val="133103267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31045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FXSHAPE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53306" y="296863"/>
            <a:ext cx="4422857" cy="41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55819">
              <a:defRPr sz="1200">
                <a:latin typeface="Tahoma" pitchFamily="34" charset="0"/>
              </a:defRPr>
            </a:lvl1pPr>
          </a:lstStyle>
          <a:p>
            <a:endParaRPr lang="en-US" dirty="0">
              <a:solidFill>
                <a:srgbClr val="0021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IFXSHA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7072" y="295163"/>
            <a:ext cx="880886" cy="41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IFXSHAPE"/>
          <p:cNvSpPr>
            <a:spLocks noGrp="1"/>
          </p:cNvSpPr>
          <p:nvPr>
            <p:ph type="ftr" sz="quarter" idx="2"/>
          </p:nvPr>
        </p:nvSpPr>
        <p:spPr>
          <a:xfrm>
            <a:off x="1317625" y="9941842"/>
            <a:ext cx="4824413" cy="1796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 algn="ctr"/>
            <a:r>
              <a:rPr lang="en-US" sz="80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pPr algn="ctr"/>
            <a:r>
              <a:rPr lang="en-US" sz="800" b="1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lang="en-US" sz="800" b="1" dirty="0">
              <a:solidFill>
                <a:srgbClr val="E30034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dt" sz="quarter" idx="1"/>
          </p:nvPr>
        </p:nvSpPr>
        <p:spPr>
          <a:xfrm>
            <a:off x="453306" y="9941842"/>
            <a:ext cx="864319" cy="1796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 algn="l"/>
            <a:r>
              <a:rPr lang="en-US" sz="80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2021-03-31</a:t>
            </a:r>
          </a:p>
          <a:p>
            <a:pPr algn="l"/>
            <a:endParaRPr lang="en-US" sz="8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0" name="IFXSHAPE"/>
          <p:cNvSpPr>
            <a:spLocks noGrp="1"/>
          </p:cNvSpPr>
          <p:nvPr>
            <p:ph type="sldNum" sz="quarter" idx="3"/>
          </p:nvPr>
        </p:nvSpPr>
        <p:spPr>
          <a:xfrm>
            <a:off x="6142038" y="9941842"/>
            <a:ext cx="448737" cy="1796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4F5EA4BF-E9AE-43AF-B3B0-E8B2B4D213BF}" type="slidenum">
              <a:rPr lang="en-US" sz="800" smtClean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‹#›</a:t>
            </a:fld>
            <a:endParaRPr lang="en-US" sz="8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endParaRPr lang="en-US" sz="80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28692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IFXSHAPE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577850" y="1012825"/>
            <a:ext cx="8255000" cy="46434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4997" name="IFXSHAPE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3306" y="5868498"/>
            <a:ext cx="6191968" cy="36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Enter Notes</a:t>
            </a:r>
          </a:p>
        </p:txBody>
      </p:sp>
      <p:sp>
        <p:nvSpPr>
          <p:cNvPr id="28" name="IFXSHAPE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54025" y="295163"/>
            <a:ext cx="4422857" cy="41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55819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32" name="IFXSHA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7072" y="295163"/>
            <a:ext cx="880886" cy="41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041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rgbClr val="00214A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074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6337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0970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526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520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5423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8380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697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834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081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3482975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53306" y="4708042"/>
            <a:ext cx="6191968" cy="4832456"/>
          </a:xfrm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54025" y="295163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</p:spPr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</p:spPr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</p:spPr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180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3482975"/>
          </a:xfrm>
        </p:spPr>
      </p:sp>
      <p:sp>
        <p:nvSpPr>
          <p:cNvPr id="13" name="IFXSHAPE"/>
          <p:cNvSpPr>
            <a:spLocks noGrp="1"/>
          </p:cNvSpPr>
          <p:nvPr>
            <p:ph type="body" idx="3"/>
          </p:nvPr>
        </p:nvSpPr>
        <p:spPr>
          <a:xfrm>
            <a:off x="453306" y="4708042"/>
            <a:ext cx="6191968" cy="4832456"/>
          </a:xfrm>
        </p:spPr>
        <p:txBody>
          <a:bodyPr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IFXSHAPE"/>
          <p:cNvSpPr>
            <a:spLocks noGrp="1"/>
          </p:cNvSpPr>
          <p:nvPr>
            <p:ph type="hdr" sz="quarter"/>
          </p:nvPr>
        </p:nvSpPr>
        <p:spPr>
          <a:xfrm>
            <a:off x="454025" y="295163"/>
            <a:ext cx="4422857" cy="41942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IFXSHAPE"/>
          <p:cNvSpPr>
            <a:spLocks noGrp="1"/>
          </p:cNvSpPr>
          <p:nvPr>
            <p:ph type="ftr" sz="quarter" idx="4"/>
          </p:nvPr>
        </p:nvSpPr>
        <p:spPr>
          <a:xfrm>
            <a:off x="1317625" y="9940925"/>
            <a:ext cx="4824411" cy="144933"/>
          </a:xfrm>
        </p:spPr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IFXSHAPE"/>
          <p:cNvSpPr>
            <a:spLocks noGrp="1"/>
          </p:cNvSpPr>
          <p:nvPr>
            <p:ph type="dt" idx="1"/>
          </p:nvPr>
        </p:nvSpPr>
        <p:spPr>
          <a:xfrm>
            <a:off x="453306" y="9940925"/>
            <a:ext cx="864320" cy="144933"/>
          </a:xfrm>
        </p:spPr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17" name="IFXSHAPE"/>
          <p:cNvSpPr>
            <a:spLocks noGrp="1"/>
          </p:cNvSpPr>
          <p:nvPr>
            <p:ph type="sldNum" sz="quarter" idx="5"/>
          </p:nvPr>
        </p:nvSpPr>
        <p:spPr>
          <a:xfrm>
            <a:off x="6142037" y="9940925"/>
            <a:ext cx="503237" cy="144933"/>
          </a:xfrm>
        </p:spPr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709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5581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E30034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2021-03-31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65D906-55BD-49C5-997D-27A40DB53D15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980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454025" y="1012825"/>
            <a:ext cx="6191250" cy="3482975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424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5153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2021. All rights reserved.</a:t>
            </a:r>
          </a:p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b="1" dirty="0">
              <a:solidFill>
                <a:srgbClr val="E3003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2021-03-31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65D906-55BD-49C5-997D-27A40DB53D15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291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>
            <a:extLst>
              <a:ext uri="{FF2B5EF4-FFF2-40B4-BE49-F238E27FC236}">
                <a16:creationId xmlns:a16="http://schemas.microsoft.com/office/drawing/2014/main" id="{1333CD48-B18D-4A05-AD95-C4F7A77F4E5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IFXSHAPE">
            <a:extLst>
              <a:ext uri="{FF2B5EF4-FFF2-40B4-BE49-F238E27FC236}">
                <a16:creationId xmlns:a16="http://schemas.microsoft.com/office/drawing/2014/main" id="{D9521EEA-9899-4500-B655-69681D680C9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Freihandform 14"/>
          <p:cNvSpPr/>
          <p:nvPr userDrawn="1"/>
        </p:nvSpPr>
        <p:spPr bwMode="auto">
          <a:xfrm>
            <a:off x="1" y="-7749"/>
            <a:ext cx="12202332" cy="5548393"/>
          </a:xfrm>
          <a:custGeom>
            <a:avLst/>
            <a:gdLst>
              <a:gd name="connsiteX0" fmla="*/ 0 w 9151749"/>
              <a:gd name="connsiteY0" fmla="*/ 5548393 h 5548393"/>
              <a:gd name="connsiteX1" fmla="*/ 0 w 9151749"/>
              <a:gd name="connsiteY1" fmla="*/ 0 h 5548393"/>
              <a:gd name="connsiteX2" fmla="*/ 9151749 w 9151749"/>
              <a:gd name="connsiteY2" fmla="*/ 0 h 5548393"/>
              <a:gd name="connsiteX3" fmla="*/ 9151749 w 9151749"/>
              <a:gd name="connsiteY3" fmla="*/ 5129939 h 5548393"/>
              <a:gd name="connsiteX4" fmla="*/ 0 w 9151749"/>
              <a:gd name="connsiteY4" fmla="*/ 5548393 h 5548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1749" h="5548393">
                <a:moveTo>
                  <a:pt x="0" y="5548393"/>
                </a:moveTo>
                <a:lnTo>
                  <a:pt x="0" y="0"/>
                </a:lnTo>
                <a:lnTo>
                  <a:pt x="9151749" y="0"/>
                </a:lnTo>
                <a:lnTo>
                  <a:pt x="9151749" y="5129939"/>
                </a:lnTo>
                <a:lnTo>
                  <a:pt x="0" y="554839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4" name="Gruppieren 36"/>
          <p:cNvGrpSpPr/>
          <p:nvPr userDrawn="1"/>
        </p:nvGrpSpPr>
        <p:grpSpPr>
          <a:xfrm>
            <a:off x="1" y="-7749"/>
            <a:ext cx="12202332" cy="5524981"/>
            <a:chOff x="0" y="-7749"/>
            <a:chExt cx="9151749" cy="5524981"/>
          </a:xfrm>
        </p:grpSpPr>
        <p:cxnSp>
          <p:nvCxnSpPr>
            <p:cNvPr id="35" name="Gerade Verbindung 17"/>
            <p:cNvCxnSpPr/>
            <p:nvPr/>
          </p:nvCxnSpPr>
          <p:spPr>
            <a:xfrm>
              <a:off x="2131679" y="4821110"/>
              <a:ext cx="147767" cy="69612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18"/>
            <p:cNvCxnSpPr/>
            <p:nvPr/>
          </p:nvCxnSpPr>
          <p:spPr>
            <a:xfrm>
              <a:off x="0" y="3430006"/>
              <a:ext cx="2123728" cy="1391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19"/>
            <p:cNvCxnSpPr/>
            <p:nvPr/>
          </p:nvCxnSpPr>
          <p:spPr>
            <a:xfrm flipH="1">
              <a:off x="2131680" y="3140968"/>
              <a:ext cx="7020069" cy="168014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2"/>
            <p:cNvSpPr/>
            <p:nvPr/>
          </p:nvSpPr>
          <p:spPr bwMode="auto">
            <a:xfrm>
              <a:off x="2059672" y="4749110"/>
              <a:ext cx="144016" cy="14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" name="Gerade Verbindung 23"/>
            <p:cNvCxnSpPr/>
            <p:nvPr/>
          </p:nvCxnSpPr>
          <p:spPr>
            <a:xfrm flipH="1">
              <a:off x="6156176" y="-7749"/>
              <a:ext cx="2808312" cy="5380965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1916832"/>
            <a:ext cx="8447616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16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sp>
        <p:nvSpPr>
          <p:cNvPr id="3" name="IFXSHAPE">
            <a:extLst>
              <a:ext uri="{FF2B5EF4-FFF2-40B4-BE49-F238E27FC236}">
                <a16:creationId xmlns:a16="http://schemas.microsoft.com/office/drawing/2014/main" id="{C0B48C55-A3D6-42AC-94E6-1DACD0C5FBF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668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45536123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pos="396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Four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65310F93-AEE7-426A-ADBA-94B3FE9B21B4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64F1DA53-5FA5-44DB-A218-E5AA2C742C6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C779F141-14E9-4F58-AA2B-21447A6D70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4" y="1268413"/>
            <a:ext cx="5664629" cy="23166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6191251" y="1268413"/>
            <a:ext cx="5665389" cy="2316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334434" y="3860800"/>
            <a:ext cx="5664629" cy="25209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6191251" y="3860800"/>
            <a:ext cx="5665389" cy="2520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ADFFF293-B260-4393-945E-CAF181037A38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9F111BD4-7BAA-4D60-94D7-C0D0F70F1DC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84D841D2-1BAC-4D7B-8AB6-3269F67EA4F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9D095E23-92A7-42A1-9ACD-0A6F353E9E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3"/>
            <a:ext cx="11522207" cy="23166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4" y="3860800"/>
            <a:ext cx="5664629" cy="25209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6191250" y="3860800"/>
            <a:ext cx="5665388" cy="2520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F4BFD598-3B1C-497B-A02D-C6368124CD46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Two_Columns_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F3A4E3E4-F0A7-4A75-B6AE-99DD544C9E1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458E20AC-20E3-4BC0-838E-71239CC8334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EFE190DA-E105-4ED2-AC23-4E98DF5E92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4"/>
            <a:ext cx="11521280" cy="12326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4" y="2780930"/>
            <a:ext cx="5664629" cy="19458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6191251" y="2780930"/>
            <a:ext cx="5664629" cy="19458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334433" y="5085185"/>
            <a:ext cx="11521280" cy="12965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CDFB7308-7AC8-4DDD-A31A-AA33743EAD90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Thre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E221E818-8A14-476A-AC71-FAB7D3B6CE6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2A95B18B-50AC-4B35-BA35-1CF148B658B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94C7E9D7-243C-4035-9770-1178D37E655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5" y="1268414"/>
            <a:ext cx="3744384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4271435" y="1268414"/>
            <a:ext cx="3649133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8113184" y="1268414"/>
            <a:ext cx="3744416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E3B888B8-1AFA-435A-A050-471AE991CD46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and_Thre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FEDF1D2B-CF9C-48B2-B6FE-20BD474F2B7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BC72349A-F0AE-4AC9-A5F8-418D1CDF823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5A6089FF-13AF-4B5F-9DFD-AC27F99FB3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3"/>
            <a:ext cx="11521280" cy="13684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3" y="2781300"/>
            <a:ext cx="3937000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4464051" y="2781300"/>
            <a:ext cx="3456516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8113185" y="2781300"/>
            <a:ext cx="3744383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055975DC-2285-4EB7-ACE6-96776FD0352C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our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D7E4868B-94C7-491F-9C14-5C4EA58E0CB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BE0A16B2-9B70-4693-AA69-5A8F783C032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6A1BE074-3ECF-4336-ACBF-EC3B2BA895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4" y="1268414"/>
            <a:ext cx="2784309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12585" y="1268414"/>
            <a:ext cx="2688167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6191251" y="1268414"/>
            <a:ext cx="2688167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9072034" y="1268414"/>
            <a:ext cx="2784309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B1135F5E-07E9-410D-B9C2-F450F399E993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and_Four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E19D754A-5828-4351-ADC6-A23A7AB9AD54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F04A9132-2583-4B51-B0F3-856A9FCFFD4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026C74EE-3FC4-499D-9244-93FCD6309D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3"/>
            <a:ext cx="11521280" cy="136842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buNone/>
              <a:defRPr/>
            </a:lvl4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4" y="2781300"/>
            <a:ext cx="2784309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3312585" y="2781300"/>
            <a:ext cx="2688167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6191251" y="2781300"/>
            <a:ext cx="2688167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5" name="IFXSHAPE"/>
          <p:cNvSpPr>
            <a:spLocks noGrp="1"/>
          </p:cNvSpPr>
          <p:nvPr>
            <p:ph sz="quarter" idx="17" hasCustomPrompt="1"/>
          </p:nvPr>
        </p:nvSpPr>
        <p:spPr>
          <a:xfrm>
            <a:off x="9072034" y="2781300"/>
            <a:ext cx="2784309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0C18401D-33CB-44D8-84F6-EFF5459FAA55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>
            <a:extLst>
              <a:ext uri="{FF2B5EF4-FFF2-40B4-BE49-F238E27FC236}">
                <a16:creationId xmlns:a16="http://schemas.microsoft.com/office/drawing/2014/main" id="{749FA8A3-2889-406C-87B0-CA7E26DFCB4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5" name="IFXSHAPE">
            <a:extLst>
              <a:ext uri="{FF2B5EF4-FFF2-40B4-BE49-F238E27FC236}">
                <a16:creationId xmlns:a16="http://schemas.microsoft.com/office/drawing/2014/main" id="{5D30AC80-2AC9-4F22-B60E-71C4DDF465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7054A905-918E-4B5F-B802-790376E6E77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DD2647F4-BA15-40C3-9E6C-846C7C0BFBFA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ull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FXSHAPE">
            <a:extLst>
              <a:ext uri="{FF2B5EF4-FFF2-40B4-BE49-F238E27FC236}">
                <a16:creationId xmlns:a16="http://schemas.microsoft.com/office/drawing/2014/main" id="{8F354ACC-8DAB-4978-B791-78D9E5F49E8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43257007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Fin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>
            <a:extLst>
              <a:ext uri="{FF2B5EF4-FFF2-40B4-BE49-F238E27FC236}">
                <a16:creationId xmlns:a16="http://schemas.microsoft.com/office/drawing/2014/main" id="{8BB4AE2C-C841-4704-AF2C-29D1D00AF4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2" name="IFXSHAPE">
            <a:extLst>
              <a:ext uri="{FF2B5EF4-FFF2-40B4-BE49-F238E27FC236}">
                <a16:creationId xmlns:a16="http://schemas.microsoft.com/office/drawing/2014/main" id="{85135EB6-48A4-4918-B099-1517A638A8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B731C2AB-7377-43EC-A5F4-9E0FAAFDC1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IFXSHAPE">
            <a:extLst>
              <a:ext uri="{FF2B5EF4-FFF2-40B4-BE49-F238E27FC236}">
                <a16:creationId xmlns:a16="http://schemas.microsoft.com/office/drawing/2014/main" id="{474711C5-E883-47B5-8BDD-C52D458C74BE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326568936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>
            <a:extLst>
              <a:ext uri="{FF2B5EF4-FFF2-40B4-BE49-F238E27FC236}">
                <a16:creationId xmlns:a16="http://schemas.microsoft.com/office/drawing/2014/main" id="{F28AFB4F-E09A-4261-B8D5-FF62D82E71B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IFXSHAPE">
            <a:extLst>
              <a:ext uri="{FF2B5EF4-FFF2-40B4-BE49-F238E27FC236}">
                <a16:creationId xmlns:a16="http://schemas.microsoft.com/office/drawing/2014/main" id="{E2C79A26-A97A-48CA-BB10-0D52A68AD76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Freihandform 23"/>
          <p:cNvSpPr/>
          <p:nvPr userDrawn="1"/>
        </p:nvSpPr>
        <p:spPr bwMode="auto">
          <a:xfrm>
            <a:off x="1" y="-17946"/>
            <a:ext cx="12202332" cy="5566339"/>
          </a:xfrm>
          <a:custGeom>
            <a:avLst/>
            <a:gdLst>
              <a:gd name="connsiteX0" fmla="*/ 0 w 9151749"/>
              <a:gd name="connsiteY0" fmla="*/ 5548393 h 5548393"/>
              <a:gd name="connsiteX1" fmla="*/ 0 w 9151749"/>
              <a:gd name="connsiteY1" fmla="*/ 0 h 5548393"/>
              <a:gd name="connsiteX2" fmla="*/ 9151749 w 9151749"/>
              <a:gd name="connsiteY2" fmla="*/ 0 h 5548393"/>
              <a:gd name="connsiteX3" fmla="*/ 9151749 w 9151749"/>
              <a:gd name="connsiteY3" fmla="*/ 5129939 h 5548393"/>
              <a:gd name="connsiteX4" fmla="*/ 0 w 9151749"/>
              <a:gd name="connsiteY4" fmla="*/ 5548393 h 5548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1749" h="5548393">
                <a:moveTo>
                  <a:pt x="0" y="5548393"/>
                </a:moveTo>
                <a:lnTo>
                  <a:pt x="0" y="0"/>
                </a:lnTo>
                <a:lnTo>
                  <a:pt x="9151749" y="0"/>
                </a:lnTo>
                <a:lnTo>
                  <a:pt x="9151749" y="5129939"/>
                </a:lnTo>
                <a:lnTo>
                  <a:pt x="0" y="5548393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9405" b="-3905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1240538"/>
            <a:ext cx="8447616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16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grpSp>
        <p:nvGrpSpPr>
          <p:cNvPr id="17" name="Gruppieren 36"/>
          <p:cNvGrpSpPr/>
          <p:nvPr userDrawn="1"/>
        </p:nvGrpSpPr>
        <p:grpSpPr>
          <a:xfrm>
            <a:off x="1" y="-7749"/>
            <a:ext cx="12202332" cy="5524981"/>
            <a:chOff x="0" y="-7749"/>
            <a:chExt cx="9151749" cy="5524981"/>
          </a:xfrm>
        </p:grpSpPr>
        <p:cxnSp>
          <p:nvCxnSpPr>
            <p:cNvPr id="18" name="Gerade Verbindung 17"/>
            <p:cNvCxnSpPr/>
            <p:nvPr/>
          </p:nvCxnSpPr>
          <p:spPr>
            <a:xfrm>
              <a:off x="2131679" y="4821110"/>
              <a:ext cx="147767" cy="69612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18"/>
            <p:cNvCxnSpPr/>
            <p:nvPr/>
          </p:nvCxnSpPr>
          <p:spPr>
            <a:xfrm>
              <a:off x="0" y="3430006"/>
              <a:ext cx="2123728" cy="1391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/>
            <p:cNvCxnSpPr/>
            <p:nvPr/>
          </p:nvCxnSpPr>
          <p:spPr>
            <a:xfrm flipH="1">
              <a:off x="2131680" y="3140968"/>
              <a:ext cx="7020069" cy="168014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Ellipse 22"/>
            <p:cNvSpPr/>
            <p:nvPr/>
          </p:nvSpPr>
          <p:spPr bwMode="auto">
            <a:xfrm>
              <a:off x="2059672" y="4749110"/>
              <a:ext cx="144016" cy="14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" name="Gerade Verbindung 23"/>
            <p:cNvCxnSpPr/>
            <p:nvPr/>
          </p:nvCxnSpPr>
          <p:spPr>
            <a:xfrm flipH="1">
              <a:off x="6156176" y="-7749"/>
              <a:ext cx="2808312" cy="5380965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IFXSHAPE">
            <a:extLst>
              <a:ext uri="{FF2B5EF4-FFF2-40B4-BE49-F238E27FC236}">
                <a16:creationId xmlns:a16="http://schemas.microsoft.com/office/drawing/2014/main" id="{6EF7EE20-2D35-4581-AABD-24F1FF4C679A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668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4192423285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pos="3961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inal_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>
            <a:extLst>
              <a:ext uri="{FF2B5EF4-FFF2-40B4-BE49-F238E27FC236}">
                <a16:creationId xmlns:a16="http://schemas.microsoft.com/office/drawing/2014/main" id="{0C75A062-5EE1-4050-8537-32E86D9DC4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51"/>
            <a:ext cx="12192000" cy="6858000"/>
          </a:xfrm>
          <a:prstGeom prst="rect">
            <a:avLst/>
          </a:prstGeom>
        </p:spPr>
      </p:pic>
      <p:sp>
        <p:nvSpPr>
          <p:cNvPr id="2" name="IFXSHAPE">
            <a:extLst>
              <a:ext uri="{FF2B5EF4-FFF2-40B4-BE49-F238E27FC236}">
                <a16:creationId xmlns:a16="http://schemas.microsoft.com/office/drawing/2014/main" id="{68A0088C-D65E-4BF3-B3C5-94D366A8120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9D13829C-F83D-4B72-9F7A-33CBE69BA5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IFXSHAPE">
            <a:extLst>
              <a:ext uri="{FF2B5EF4-FFF2-40B4-BE49-F238E27FC236}">
                <a16:creationId xmlns:a16="http://schemas.microsoft.com/office/drawing/2014/main" id="{F9F277D1-D3A5-4D94-8BC6-BB9E4F12B0D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197727015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>
            <a:extLst>
              <a:ext uri="{FF2B5EF4-FFF2-40B4-BE49-F238E27FC236}">
                <a16:creationId xmlns:a16="http://schemas.microsoft.com/office/drawing/2014/main" id="{E1574FAE-CB98-43D6-9657-89D461A691C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240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IFXSHAPE">
            <a:extLst>
              <a:ext uri="{FF2B5EF4-FFF2-40B4-BE49-F238E27FC236}">
                <a16:creationId xmlns:a16="http://schemas.microsoft.com/office/drawing/2014/main" id="{F779661A-C49B-4530-BC3A-AA766F92934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5" name="Freihandform 14"/>
          <p:cNvSpPr/>
          <p:nvPr userDrawn="1"/>
        </p:nvSpPr>
        <p:spPr bwMode="auto">
          <a:xfrm>
            <a:off x="1" y="-7749"/>
            <a:ext cx="12202332" cy="5548393"/>
          </a:xfrm>
          <a:custGeom>
            <a:avLst/>
            <a:gdLst>
              <a:gd name="connsiteX0" fmla="*/ 0 w 9151749"/>
              <a:gd name="connsiteY0" fmla="*/ 5548393 h 5548393"/>
              <a:gd name="connsiteX1" fmla="*/ 0 w 9151749"/>
              <a:gd name="connsiteY1" fmla="*/ 0 h 5548393"/>
              <a:gd name="connsiteX2" fmla="*/ 9151749 w 9151749"/>
              <a:gd name="connsiteY2" fmla="*/ 0 h 5548393"/>
              <a:gd name="connsiteX3" fmla="*/ 9151749 w 9151749"/>
              <a:gd name="connsiteY3" fmla="*/ 5129939 h 5548393"/>
              <a:gd name="connsiteX4" fmla="*/ 0 w 9151749"/>
              <a:gd name="connsiteY4" fmla="*/ 5548393 h 5548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1749" h="5548393">
                <a:moveTo>
                  <a:pt x="0" y="5548393"/>
                </a:moveTo>
                <a:lnTo>
                  <a:pt x="0" y="0"/>
                </a:lnTo>
                <a:lnTo>
                  <a:pt x="9151749" y="0"/>
                </a:lnTo>
                <a:lnTo>
                  <a:pt x="9151749" y="5129939"/>
                </a:lnTo>
                <a:lnTo>
                  <a:pt x="0" y="5548393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4" name="Gruppieren 36"/>
          <p:cNvGrpSpPr/>
          <p:nvPr userDrawn="1"/>
        </p:nvGrpSpPr>
        <p:grpSpPr>
          <a:xfrm>
            <a:off x="1" y="-7749"/>
            <a:ext cx="12202332" cy="5524981"/>
            <a:chOff x="0" y="-7749"/>
            <a:chExt cx="9151749" cy="5524981"/>
          </a:xfrm>
        </p:grpSpPr>
        <p:cxnSp>
          <p:nvCxnSpPr>
            <p:cNvPr id="35" name="Gerade Verbindung 17"/>
            <p:cNvCxnSpPr/>
            <p:nvPr/>
          </p:nvCxnSpPr>
          <p:spPr>
            <a:xfrm>
              <a:off x="2131679" y="4821110"/>
              <a:ext cx="147767" cy="69612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18"/>
            <p:cNvCxnSpPr/>
            <p:nvPr/>
          </p:nvCxnSpPr>
          <p:spPr>
            <a:xfrm>
              <a:off x="0" y="3430006"/>
              <a:ext cx="2123728" cy="1391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19"/>
            <p:cNvCxnSpPr/>
            <p:nvPr/>
          </p:nvCxnSpPr>
          <p:spPr>
            <a:xfrm flipH="1">
              <a:off x="2131680" y="3140968"/>
              <a:ext cx="7020069" cy="168014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Ellipse 22"/>
            <p:cNvSpPr/>
            <p:nvPr/>
          </p:nvSpPr>
          <p:spPr bwMode="auto">
            <a:xfrm>
              <a:off x="2059672" y="4749110"/>
              <a:ext cx="144016" cy="14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" name="Gerade Verbindung 23"/>
            <p:cNvCxnSpPr/>
            <p:nvPr/>
          </p:nvCxnSpPr>
          <p:spPr>
            <a:xfrm flipH="1">
              <a:off x="6156176" y="-7749"/>
              <a:ext cx="2808312" cy="5380965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1916832"/>
            <a:ext cx="8447616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16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61764B29-C12B-4FDC-89C0-B9B3FB3AF876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668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E30034"/>
              </a:buClr>
              <a:defRPr sz="120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3985381133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pos="396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>
            <a:extLst>
              <a:ext uri="{FF2B5EF4-FFF2-40B4-BE49-F238E27FC236}">
                <a16:creationId xmlns:a16="http://schemas.microsoft.com/office/drawing/2014/main" id="{50B8D9EB-8CF9-4BC7-9104-47995B98937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240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IFXSHAPE">
            <a:extLst>
              <a:ext uri="{FF2B5EF4-FFF2-40B4-BE49-F238E27FC236}">
                <a16:creationId xmlns:a16="http://schemas.microsoft.com/office/drawing/2014/main" id="{2EC719A6-CB2B-443B-AE73-1B3763FEB32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Freihandform 23"/>
          <p:cNvSpPr/>
          <p:nvPr userDrawn="1"/>
        </p:nvSpPr>
        <p:spPr bwMode="auto">
          <a:xfrm>
            <a:off x="1" y="-17946"/>
            <a:ext cx="12202332" cy="5566339"/>
          </a:xfrm>
          <a:custGeom>
            <a:avLst/>
            <a:gdLst>
              <a:gd name="connsiteX0" fmla="*/ 0 w 9151749"/>
              <a:gd name="connsiteY0" fmla="*/ 5548393 h 5548393"/>
              <a:gd name="connsiteX1" fmla="*/ 0 w 9151749"/>
              <a:gd name="connsiteY1" fmla="*/ 0 h 5548393"/>
              <a:gd name="connsiteX2" fmla="*/ 9151749 w 9151749"/>
              <a:gd name="connsiteY2" fmla="*/ 0 h 5548393"/>
              <a:gd name="connsiteX3" fmla="*/ 9151749 w 9151749"/>
              <a:gd name="connsiteY3" fmla="*/ 5129939 h 5548393"/>
              <a:gd name="connsiteX4" fmla="*/ 0 w 9151749"/>
              <a:gd name="connsiteY4" fmla="*/ 5548393 h 5548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1749" h="5548393">
                <a:moveTo>
                  <a:pt x="0" y="5548393"/>
                </a:moveTo>
                <a:lnTo>
                  <a:pt x="0" y="0"/>
                </a:lnTo>
                <a:lnTo>
                  <a:pt x="9151749" y="0"/>
                </a:lnTo>
                <a:lnTo>
                  <a:pt x="9151749" y="5129939"/>
                </a:lnTo>
                <a:lnTo>
                  <a:pt x="0" y="5548393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9405" b="-3905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1240538"/>
            <a:ext cx="8447616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16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grpSp>
        <p:nvGrpSpPr>
          <p:cNvPr id="17" name="Gruppieren 36"/>
          <p:cNvGrpSpPr/>
          <p:nvPr userDrawn="1"/>
        </p:nvGrpSpPr>
        <p:grpSpPr>
          <a:xfrm>
            <a:off x="1" y="-7749"/>
            <a:ext cx="12202332" cy="5524981"/>
            <a:chOff x="0" y="-7749"/>
            <a:chExt cx="9151749" cy="5524981"/>
          </a:xfrm>
        </p:grpSpPr>
        <p:cxnSp>
          <p:nvCxnSpPr>
            <p:cNvPr id="18" name="Gerade Verbindung 17"/>
            <p:cNvCxnSpPr/>
            <p:nvPr/>
          </p:nvCxnSpPr>
          <p:spPr>
            <a:xfrm>
              <a:off x="2131679" y="4821110"/>
              <a:ext cx="147767" cy="69612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18"/>
            <p:cNvCxnSpPr/>
            <p:nvPr/>
          </p:nvCxnSpPr>
          <p:spPr>
            <a:xfrm>
              <a:off x="0" y="3430006"/>
              <a:ext cx="2123728" cy="1391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Gerade Verbindung 19"/>
            <p:cNvCxnSpPr/>
            <p:nvPr/>
          </p:nvCxnSpPr>
          <p:spPr>
            <a:xfrm flipH="1">
              <a:off x="2131680" y="3140968"/>
              <a:ext cx="7020069" cy="1680142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Ellipse 22"/>
            <p:cNvSpPr/>
            <p:nvPr/>
          </p:nvSpPr>
          <p:spPr bwMode="auto">
            <a:xfrm>
              <a:off x="2059672" y="4749110"/>
              <a:ext cx="144016" cy="144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" name="Gerade Verbindung 23"/>
            <p:cNvCxnSpPr/>
            <p:nvPr/>
          </p:nvCxnSpPr>
          <p:spPr>
            <a:xfrm flipH="1">
              <a:off x="6156176" y="-7749"/>
              <a:ext cx="2808312" cy="5380965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IFXSHAPE">
            <a:extLst>
              <a:ext uri="{FF2B5EF4-FFF2-40B4-BE49-F238E27FC236}">
                <a16:creationId xmlns:a16="http://schemas.microsoft.com/office/drawing/2014/main" id="{312AD6A8-88FA-47A1-8860-30C6FB04521B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668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E30034"/>
              </a:buClr>
              <a:defRPr sz="120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1742579351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pos="396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>
            <a:extLst>
              <a:ext uri="{FF2B5EF4-FFF2-40B4-BE49-F238E27FC236}">
                <a16:creationId xmlns:a16="http://schemas.microsoft.com/office/drawing/2014/main" id="{B6FD78CD-13D1-4909-903D-9F147F10A15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240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IFXSHAPE">
            <a:extLst>
              <a:ext uri="{FF2B5EF4-FFF2-40B4-BE49-F238E27FC236}">
                <a16:creationId xmlns:a16="http://schemas.microsoft.com/office/drawing/2014/main" id="{2492A2C9-45AF-4145-BD42-4F50A05445B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25" name="Freihandform 14"/>
          <p:cNvSpPr/>
          <p:nvPr userDrawn="1"/>
        </p:nvSpPr>
        <p:spPr bwMode="auto">
          <a:xfrm>
            <a:off x="-9368" y="-6178"/>
            <a:ext cx="12201367" cy="3874910"/>
          </a:xfrm>
          <a:custGeom>
            <a:avLst/>
            <a:gdLst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12192 w 9150096"/>
              <a:gd name="connsiteY3" fmla="*/ 0 h 4066032"/>
              <a:gd name="connsiteX4" fmla="*/ 0 w 9150096"/>
              <a:gd name="connsiteY4" fmla="*/ 4066032 h 4066032"/>
              <a:gd name="connsiteX0" fmla="*/ 12522 w 9162618"/>
              <a:gd name="connsiteY0" fmla="*/ 4066032 h 4066032"/>
              <a:gd name="connsiteX1" fmla="*/ 9162618 w 9162618"/>
              <a:gd name="connsiteY1" fmla="*/ 3663696 h 4066032"/>
              <a:gd name="connsiteX2" fmla="*/ 9162618 w 9162618"/>
              <a:gd name="connsiteY2" fmla="*/ 0 h 4066032"/>
              <a:gd name="connsiteX3" fmla="*/ 0 w 9162618"/>
              <a:gd name="connsiteY3" fmla="*/ 0 h 4066032"/>
              <a:gd name="connsiteX4" fmla="*/ 12522 w 9162618"/>
              <a:gd name="connsiteY4" fmla="*/ 4066032 h 4066032"/>
              <a:gd name="connsiteX0" fmla="*/ 12522 w 9162618"/>
              <a:gd name="connsiteY0" fmla="*/ 4072210 h 4072210"/>
              <a:gd name="connsiteX1" fmla="*/ 9162618 w 9162618"/>
              <a:gd name="connsiteY1" fmla="*/ 3669874 h 4072210"/>
              <a:gd name="connsiteX2" fmla="*/ 9162618 w 9162618"/>
              <a:gd name="connsiteY2" fmla="*/ 6178 h 4072210"/>
              <a:gd name="connsiteX3" fmla="*/ 0 w 9162618"/>
              <a:gd name="connsiteY3" fmla="*/ 0 h 4072210"/>
              <a:gd name="connsiteX4" fmla="*/ 12522 w 9162618"/>
              <a:gd name="connsiteY4" fmla="*/ 4072210 h 4072210"/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86332 w 9150096"/>
              <a:gd name="connsiteY3" fmla="*/ 6178 h 4066032"/>
              <a:gd name="connsiteX4" fmla="*/ 0 w 9150096"/>
              <a:gd name="connsiteY4" fmla="*/ 4066032 h 4066032"/>
              <a:gd name="connsiteX0" fmla="*/ 6344 w 9156440"/>
              <a:gd name="connsiteY0" fmla="*/ 4066032 h 4066032"/>
              <a:gd name="connsiteX1" fmla="*/ 9156440 w 9156440"/>
              <a:gd name="connsiteY1" fmla="*/ 3663696 h 4066032"/>
              <a:gd name="connsiteX2" fmla="*/ 9156440 w 9156440"/>
              <a:gd name="connsiteY2" fmla="*/ 0 h 4066032"/>
              <a:gd name="connsiteX3" fmla="*/ 0 w 9156440"/>
              <a:gd name="connsiteY3" fmla="*/ 6178 h 4066032"/>
              <a:gd name="connsiteX4" fmla="*/ 6344 w 9156440"/>
              <a:gd name="connsiteY4" fmla="*/ 4066032 h 4066032"/>
              <a:gd name="connsiteX0" fmla="*/ 289 w 9162742"/>
              <a:gd name="connsiteY0" fmla="*/ 4053675 h 4053675"/>
              <a:gd name="connsiteX1" fmla="*/ 9162742 w 9162742"/>
              <a:gd name="connsiteY1" fmla="*/ 3663696 h 4053675"/>
              <a:gd name="connsiteX2" fmla="*/ 9162742 w 9162742"/>
              <a:gd name="connsiteY2" fmla="*/ 0 h 4053675"/>
              <a:gd name="connsiteX3" fmla="*/ 6302 w 9162742"/>
              <a:gd name="connsiteY3" fmla="*/ 6178 h 4053675"/>
              <a:gd name="connsiteX4" fmla="*/ 289 w 9162742"/>
              <a:gd name="connsiteY4" fmla="*/ 4053675 h 4053675"/>
              <a:gd name="connsiteX0" fmla="*/ 1671 w 9156440"/>
              <a:gd name="connsiteY0" fmla="*/ 4053675 h 4053675"/>
              <a:gd name="connsiteX1" fmla="*/ 9156440 w 9156440"/>
              <a:gd name="connsiteY1" fmla="*/ 3663696 h 4053675"/>
              <a:gd name="connsiteX2" fmla="*/ 9156440 w 9156440"/>
              <a:gd name="connsiteY2" fmla="*/ 0 h 4053675"/>
              <a:gd name="connsiteX3" fmla="*/ 0 w 9156440"/>
              <a:gd name="connsiteY3" fmla="*/ 6178 h 4053675"/>
              <a:gd name="connsiteX4" fmla="*/ 1671 w 9156440"/>
              <a:gd name="connsiteY4" fmla="*/ 4053675 h 4053675"/>
              <a:gd name="connsiteX0" fmla="*/ 9355 w 9156440"/>
              <a:gd name="connsiteY0" fmla="*/ 4061729 h 4061729"/>
              <a:gd name="connsiteX1" fmla="*/ 9156440 w 9156440"/>
              <a:gd name="connsiteY1" fmla="*/ 3663696 h 4061729"/>
              <a:gd name="connsiteX2" fmla="*/ 9156440 w 9156440"/>
              <a:gd name="connsiteY2" fmla="*/ 0 h 4061729"/>
              <a:gd name="connsiteX3" fmla="*/ 0 w 9156440"/>
              <a:gd name="connsiteY3" fmla="*/ 6178 h 4061729"/>
              <a:gd name="connsiteX4" fmla="*/ 9355 w 9156440"/>
              <a:gd name="connsiteY4" fmla="*/ 4061729 h 4061729"/>
              <a:gd name="connsiteX0" fmla="*/ 173 w 9170342"/>
              <a:gd name="connsiteY0" fmla="*/ 4061729 h 4061729"/>
              <a:gd name="connsiteX1" fmla="*/ 9170342 w 9170342"/>
              <a:gd name="connsiteY1" fmla="*/ 3663696 h 4061729"/>
              <a:gd name="connsiteX2" fmla="*/ 9170342 w 9170342"/>
              <a:gd name="connsiteY2" fmla="*/ 0 h 4061729"/>
              <a:gd name="connsiteX3" fmla="*/ 13902 w 9170342"/>
              <a:gd name="connsiteY3" fmla="*/ 6178 h 4061729"/>
              <a:gd name="connsiteX4" fmla="*/ 173 w 9170342"/>
              <a:gd name="connsiteY4" fmla="*/ 4061729 h 4061729"/>
              <a:gd name="connsiteX0" fmla="*/ 173 w 9170342"/>
              <a:gd name="connsiteY0" fmla="*/ 4061729 h 4061729"/>
              <a:gd name="connsiteX1" fmla="*/ 9170342 w 9170342"/>
              <a:gd name="connsiteY1" fmla="*/ 3663696 h 4061729"/>
              <a:gd name="connsiteX2" fmla="*/ 9170342 w 9170342"/>
              <a:gd name="connsiteY2" fmla="*/ 0 h 4061729"/>
              <a:gd name="connsiteX3" fmla="*/ 13902 w 9170342"/>
              <a:gd name="connsiteY3" fmla="*/ 6178 h 4061729"/>
              <a:gd name="connsiteX4" fmla="*/ 173 w 9170342"/>
              <a:gd name="connsiteY4" fmla="*/ 4061729 h 4061729"/>
              <a:gd name="connsiteX0" fmla="*/ 289 w 9162763"/>
              <a:gd name="connsiteY0" fmla="*/ 4061729 h 4061729"/>
              <a:gd name="connsiteX1" fmla="*/ 9162763 w 9162763"/>
              <a:gd name="connsiteY1" fmla="*/ 3663696 h 4061729"/>
              <a:gd name="connsiteX2" fmla="*/ 9162763 w 9162763"/>
              <a:gd name="connsiteY2" fmla="*/ 0 h 4061729"/>
              <a:gd name="connsiteX3" fmla="*/ 6323 w 9162763"/>
              <a:gd name="connsiteY3" fmla="*/ 6178 h 4061729"/>
              <a:gd name="connsiteX4" fmla="*/ 289 w 9162763"/>
              <a:gd name="connsiteY4" fmla="*/ 4061729 h 4061729"/>
              <a:gd name="connsiteX0" fmla="*/ 3511 w 9165985"/>
              <a:gd name="connsiteY0" fmla="*/ 4061729 h 4061729"/>
              <a:gd name="connsiteX1" fmla="*/ 9165985 w 9165985"/>
              <a:gd name="connsiteY1" fmla="*/ 3663696 h 4061729"/>
              <a:gd name="connsiteX2" fmla="*/ 9165985 w 9165985"/>
              <a:gd name="connsiteY2" fmla="*/ 0 h 4061729"/>
              <a:gd name="connsiteX3" fmla="*/ 0 w 9165985"/>
              <a:gd name="connsiteY3" fmla="*/ 6178 h 4061729"/>
              <a:gd name="connsiteX4" fmla="*/ 3511 w 9165985"/>
              <a:gd name="connsiteY4" fmla="*/ 4061729 h 4061729"/>
              <a:gd name="connsiteX0" fmla="*/ 3511 w 9165985"/>
              <a:gd name="connsiteY0" fmla="*/ 4061729 h 4061729"/>
              <a:gd name="connsiteX1" fmla="*/ 9165985 w 9165985"/>
              <a:gd name="connsiteY1" fmla="*/ 3663696 h 4061729"/>
              <a:gd name="connsiteX2" fmla="*/ 9165985 w 9165985"/>
              <a:gd name="connsiteY2" fmla="*/ 0 h 4061729"/>
              <a:gd name="connsiteX3" fmla="*/ 0 w 9165985"/>
              <a:gd name="connsiteY3" fmla="*/ 6178 h 4061729"/>
              <a:gd name="connsiteX4" fmla="*/ 3511 w 9165985"/>
              <a:gd name="connsiteY4" fmla="*/ 4061729 h 4061729"/>
              <a:gd name="connsiteX0" fmla="*/ 7329 w 9169803"/>
              <a:gd name="connsiteY0" fmla="*/ 4061729 h 4061729"/>
              <a:gd name="connsiteX1" fmla="*/ 9169803 w 9169803"/>
              <a:gd name="connsiteY1" fmla="*/ 3663696 h 4061729"/>
              <a:gd name="connsiteX2" fmla="*/ 9169803 w 9169803"/>
              <a:gd name="connsiteY2" fmla="*/ 0 h 4061729"/>
              <a:gd name="connsiteX3" fmla="*/ 0 w 9169803"/>
              <a:gd name="connsiteY3" fmla="*/ 4181 h 4061729"/>
              <a:gd name="connsiteX4" fmla="*/ 7329 w 9169803"/>
              <a:gd name="connsiteY4" fmla="*/ 4061729 h 4061729"/>
              <a:gd name="connsiteX0" fmla="*/ 1220 w 9169803"/>
              <a:gd name="connsiteY0" fmla="*/ 4061729 h 4061729"/>
              <a:gd name="connsiteX1" fmla="*/ 9169803 w 9169803"/>
              <a:gd name="connsiteY1" fmla="*/ 3663696 h 4061729"/>
              <a:gd name="connsiteX2" fmla="*/ 9169803 w 9169803"/>
              <a:gd name="connsiteY2" fmla="*/ 0 h 4061729"/>
              <a:gd name="connsiteX3" fmla="*/ 0 w 9169803"/>
              <a:gd name="connsiteY3" fmla="*/ 4181 h 4061729"/>
              <a:gd name="connsiteX4" fmla="*/ 1220 w 9169803"/>
              <a:gd name="connsiteY4" fmla="*/ 4061729 h 406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803" h="4061729">
                <a:moveTo>
                  <a:pt x="1220" y="4061729"/>
                </a:moveTo>
                <a:lnTo>
                  <a:pt x="9169803" y="3663696"/>
                </a:lnTo>
                <a:lnTo>
                  <a:pt x="9169803" y="0"/>
                </a:lnTo>
                <a:lnTo>
                  <a:pt x="0" y="4181"/>
                </a:lnTo>
                <a:cubicBezTo>
                  <a:pt x="2115" y="1357466"/>
                  <a:pt x="-895" y="2708444"/>
                  <a:pt x="1220" y="4061729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068" t="-5496" b="-71522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uppieren 16"/>
          <p:cNvGrpSpPr/>
          <p:nvPr userDrawn="1"/>
        </p:nvGrpSpPr>
        <p:grpSpPr>
          <a:xfrm>
            <a:off x="-9368" y="-6096"/>
            <a:ext cx="12201368" cy="3795136"/>
            <a:chOff x="-7026" y="-6096"/>
            <a:chExt cx="9151026" cy="3957440"/>
          </a:xfrm>
        </p:grpSpPr>
        <p:cxnSp>
          <p:nvCxnSpPr>
            <p:cNvPr id="27" name="Gerade Verbindung 20"/>
            <p:cNvCxnSpPr/>
            <p:nvPr/>
          </p:nvCxnSpPr>
          <p:spPr>
            <a:xfrm>
              <a:off x="2843808" y="2513104"/>
              <a:ext cx="648072" cy="143824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25"/>
            <p:cNvCxnSpPr/>
            <p:nvPr/>
          </p:nvCxnSpPr>
          <p:spPr>
            <a:xfrm>
              <a:off x="-7026" y="1923981"/>
              <a:ext cx="2850834" cy="589123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28"/>
            <p:cNvCxnSpPr/>
            <p:nvPr/>
          </p:nvCxnSpPr>
          <p:spPr>
            <a:xfrm flipH="1">
              <a:off x="2843808" y="0"/>
              <a:ext cx="1656184" cy="2513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29"/>
            <p:cNvCxnSpPr/>
            <p:nvPr/>
          </p:nvCxnSpPr>
          <p:spPr>
            <a:xfrm>
              <a:off x="6828632" y="-6096"/>
              <a:ext cx="2315368" cy="259099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Ellipse 31"/>
            <p:cNvSpPr/>
            <p:nvPr/>
          </p:nvSpPr>
          <p:spPr bwMode="auto">
            <a:xfrm>
              <a:off x="2783992" y="2434739"/>
              <a:ext cx="144016" cy="15015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4725144"/>
            <a:ext cx="10991064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18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CE598ACA-7F3F-4DC6-8078-36347D025C6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668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E30034"/>
              </a:buClr>
              <a:defRPr sz="120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4294878299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pos="396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>
            <a:extLst>
              <a:ext uri="{FF2B5EF4-FFF2-40B4-BE49-F238E27FC236}">
                <a16:creationId xmlns:a16="http://schemas.microsoft.com/office/drawing/2014/main" id="{B5E915E4-BE61-46CF-BC3E-B9FF3A7D131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240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IFXSHAPE">
            <a:extLst>
              <a:ext uri="{FF2B5EF4-FFF2-40B4-BE49-F238E27FC236}">
                <a16:creationId xmlns:a16="http://schemas.microsoft.com/office/drawing/2014/main" id="{504C3043-2231-4DF2-8502-742392A3BE2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17" name="Freihandform 19"/>
          <p:cNvSpPr/>
          <p:nvPr userDrawn="1"/>
        </p:nvSpPr>
        <p:spPr bwMode="auto">
          <a:xfrm>
            <a:off x="5264912" y="-15240"/>
            <a:ext cx="6937248" cy="3664987"/>
          </a:xfrm>
          <a:custGeom>
            <a:avLst/>
            <a:gdLst>
              <a:gd name="connsiteX0" fmla="*/ 5196840 w 5196840"/>
              <a:gd name="connsiteY0" fmla="*/ 3649980 h 3832860"/>
              <a:gd name="connsiteX1" fmla="*/ 5196840 w 5196840"/>
              <a:gd name="connsiteY1" fmla="*/ 0 h 3832860"/>
              <a:gd name="connsiteX2" fmla="*/ 861060 w 5196840"/>
              <a:gd name="connsiteY2" fmla="*/ 0 h 3832860"/>
              <a:gd name="connsiteX3" fmla="*/ 0 w 5196840"/>
              <a:gd name="connsiteY3" fmla="*/ 1996440 h 3832860"/>
              <a:gd name="connsiteX4" fmla="*/ 1295400 w 5196840"/>
              <a:gd name="connsiteY4" fmla="*/ 3832860 h 3832860"/>
              <a:gd name="connsiteX5" fmla="*/ 5196840 w 5196840"/>
              <a:gd name="connsiteY5" fmla="*/ 3649980 h 3832860"/>
              <a:gd name="connsiteX0" fmla="*/ 5196840 w 5196840"/>
              <a:gd name="connsiteY0" fmla="*/ 3649980 h 3832860"/>
              <a:gd name="connsiteX1" fmla="*/ 5196840 w 5196840"/>
              <a:gd name="connsiteY1" fmla="*/ 0 h 3832860"/>
              <a:gd name="connsiteX2" fmla="*/ 861060 w 5196840"/>
              <a:gd name="connsiteY2" fmla="*/ 0 h 3832860"/>
              <a:gd name="connsiteX3" fmla="*/ 0 w 5196840"/>
              <a:gd name="connsiteY3" fmla="*/ 1984083 h 3832860"/>
              <a:gd name="connsiteX4" fmla="*/ 1295400 w 5196840"/>
              <a:gd name="connsiteY4" fmla="*/ 3832860 h 3832860"/>
              <a:gd name="connsiteX5" fmla="*/ 5196840 w 5196840"/>
              <a:gd name="connsiteY5" fmla="*/ 3649980 h 3832860"/>
              <a:gd name="connsiteX0" fmla="*/ 5202936 w 5202936"/>
              <a:gd name="connsiteY0" fmla="*/ 3649980 h 3832860"/>
              <a:gd name="connsiteX1" fmla="*/ 5202936 w 5202936"/>
              <a:gd name="connsiteY1" fmla="*/ 0 h 3832860"/>
              <a:gd name="connsiteX2" fmla="*/ 867156 w 5202936"/>
              <a:gd name="connsiteY2" fmla="*/ 0 h 3832860"/>
              <a:gd name="connsiteX3" fmla="*/ 0 w 5202936"/>
              <a:gd name="connsiteY3" fmla="*/ 1984083 h 3832860"/>
              <a:gd name="connsiteX4" fmla="*/ 1301496 w 5202936"/>
              <a:gd name="connsiteY4" fmla="*/ 3832860 h 3832860"/>
              <a:gd name="connsiteX5" fmla="*/ 5202936 w 5202936"/>
              <a:gd name="connsiteY5" fmla="*/ 3649980 h 383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2936" h="3832860">
                <a:moveTo>
                  <a:pt x="5202936" y="3649980"/>
                </a:moveTo>
                <a:lnTo>
                  <a:pt x="5202936" y="0"/>
                </a:lnTo>
                <a:lnTo>
                  <a:pt x="867156" y="0"/>
                </a:lnTo>
                <a:lnTo>
                  <a:pt x="0" y="1984083"/>
                </a:lnTo>
                <a:lnTo>
                  <a:pt x="1301496" y="3832860"/>
                </a:lnTo>
                <a:lnTo>
                  <a:pt x="5202936" y="364998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040" t="-32632" r="-33130" b="-14225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8" name="Freihandform 21"/>
          <p:cNvSpPr/>
          <p:nvPr userDrawn="1"/>
        </p:nvSpPr>
        <p:spPr bwMode="auto">
          <a:xfrm>
            <a:off x="-16586" y="-15240"/>
            <a:ext cx="6442100" cy="1894426"/>
          </a:xfrm>
          <a:custGeom>
            <a:avLst/>
            <a:gdLst>
              <a:gd name="connsiteX0" fmla="*/ 4846320 w 4846320"/>
              <a:gd name="connsiteY0" fmla="*/ 0 h 1981200"/>
              <a:gd name="connsiteX1" fmla="*/ 0 w 4846320"/>
              <a:gd name="connsiteY1" fmla="*/ 0 h 1981200"/>
              <a:gd name="connsiteX2" fmla="*/ 0 w 4846320"/>
              <a:gd name="connsiteY2" fmla="*/ 1615440 h 1981200"/>
              <a:gd name="connsiteX3" fmla="*/ 4000500 w 4846320"/>
              <a:gd name="connsiteY3" fmla="*/ 1981200 h 1981200"/>
              <a:gd name="connsiteX4" fmla="*/ 4846320 w 4846320"/>
              <a:gd name="connsiteY4" fmla="*/ 0 h 1981200"/>
              <a:gd name="connsiteX0" fmla="*/ 4864855 w 4864855"/>
              <a:gd name="connsiteY0" fmla="*/ 0 h 1981200"/>
              <a:gd name="connsiteX1" fmla="*/ 0 w 4864855"/>
              <a:gd name="connsiteY1" fmla="*/ 0 h 1981200"/>
              <a:gd name="connsiteX2" fmla="*/ 0 w 4864855"/>
              <a:gd name="connsiteY2" fmla="*/ 1615440 h 1981200"/>
              <a:gd name="connsiteX3" fmla="*/ 4000500 w 4864855"/>
              <a:gd name="connsiteY3" fmla="*/ 1981200 h 1981200"/>
              <a:gd name="connsiteX4" fmla="*/ 4864855 w 4864855"/>
              <a:gd name="connsiteY4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4855" h="1981200">
                <a:moveTo>
                  <a:pt x="4864855" y="0"/>
                </a:moveTo>
                <a:lnTo>
                  <a:pt x="0" y="0"/>
                </a:lnTo>
                <a:lnTo>
                  <a:pt x="0" y="1615440"/>
                </a:lnTo>
                <a:lnTo>
                  <a:pt x="4000500" y="1981200"/>
                </a:lnTo>
                <a:lnTo>
                  <a:pt x="4864855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16" t="-35378" b="-36598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9" name="Freihandform 22"/>
          <p:cNvSpPr/>
          <p:nvPr userDrawn="1"/>
        </p:nvSpPr>
        <p:spPr bwMode="auto">
          <a:xfrm>
            <a:off x="-16586" y="1529446"/>
            <a:ext cx="7023143" cy="2331602"/>
          </a:xfrm>
          <a:custGeom>
            <a:avLst/>
            <a:gdLst>
              <a:gd name="connsiteX0" fmla="*/ 5280660 w 5280660"/>
              <a:gd name="connsiteY0" fmla="*/ 2209800 h 2438400"/>
              <a:gd name="connsiteX1" fmla="*/ 3992880 w 5280660"/>
              <a:gd name="connsiteY1" fmla="*/ 365760 h 2438400"/>
              <a:gd name="connsiteX2" fmla="*/ 0 w 5280660"/>
              <a:gd name="connsiteY2" fmla="*/ 0 h 2438400"/>
              <a:gd name="connsiteX3" fmla="*/ 0 w 5280660"/>
              <a:gd name="connsiteY3" fmla="*/ 2438400 h 2438400"/>
              <a:gd name="connsiteX4" fmla="*/ 5280660 w 5280660"/>
              <a:gd name="connsiteY4" fmla="*/ 2209800 h 2438400"/>
              <a:gd name="connsiteX0" fmla="*/ 5293017 w 5293017"/>
              <a:gd name="connsiteY0" fmla="*/ 2215978 h 2438400"/>
              <a:gd name="connsiteX1" fmla="*/ 3992880 w 5293017"/>
              <a:gd name="connsiteY1" fmla="*/ 365760 h 2438400"/>
              <a:gd name="connsiteX2" fmla="*/ 0 w 5293017"/>
              <a:gd name="connsiteY2" fmla="*/ 0 h 2438400"/>
              <a:gd name="connsiteX3" fmla="*/ 0 w 5293017"/>
              <a:gd name="connsiteY3" fmla="*/ 2438400 h 2438400"/>
              <a:gd name="connsiteX4" fmla="*/ 5293017 w 5293017"/>
              <a:gd name="connsiteY4" fmla="*/ 2215978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3017" h="2438400">
                <a:moveTo>
                  <a:pt x="5293017" y="2215978"/>
                </a:moveTo>
                <a:lnTo>
                  <a:pt x="3992880" y="365760"/>
                </a:lnTo>
                <a:lnTo>
                  <a:pt x="0" y="0"/>
                </a:lnTo>
                <a:lnTo>
                  <a:pt x="0" y="2438400"/>
                </a:lnTo>
                <a:lnTo>
                  <a:pt x="5293017" y="2215978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331" b="-35109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uppieren 23"/>
          <p:cNvGrpSpPr/>
          <p:nvPr userDrawn="1"/>
        </p:nvGrpSpPr>
        <p:grpSpPr>
          <a:xfrm>
            <a:off x="-16586" y="-15240"/>
            <a:ext cx="7023143" cy="3663608"/>
            <a:chOff x="27112" y="-15240"/>
            <a:chExt cx="5267357" cy="3831418"/>
          </a:xfrm>
        </p:grpSpPr>
        <p:cxnSp>
          <p:nvCxnSpPr>
            <p:cNvPr id="21" name="Gerade Verbindung 24"/>
            <p:cNvCxnSpPr>
              <a:endCxn id="19" idx="0"/>
            </p:cNvCxnSpPr>
            <p:nvPr/>
          </p:nvCxnSpPr>
          <p:spPr>
            <a:xfrm>
              <a:off x="4000428" y="1968843"/>
              <a:ext cx="1294041" cy="1847335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26"/>
            <p:cNvCxnSpPr>
              <a:stCxn id="18" idx="2"/>
              <a:endCxn id="19" idx="1"/>
            </p:cNvCxnSpPr>
            <p:nvPr/>
          </p:nvCxnSpPr>
          <p:spPr>
            <a:xfrm>
              <a:off x="27112" y="1600200"/>
              <a:ext cx="3973523" cy="36576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7"/>
            <p:cNvCxnSpPr>
              <a:stCxn id="17" idx="2"/>
              <a:endCxn id="19" idx="1"/>
            </p:cNvCxnSpPr>
            <p:nvPr/>
          </p:nvCxnSpPr>
          <p:spPr>
            <a:xfrm flipH="1">
              <a:off x="4000635" y="-15240"/>
              <a:ext cx="854757" cy="198120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Ellipse 30"/>
            <p:cNvSpPr/>
            <p:nvPr/>
          </p:nvSpPr>
          <p:spPr bwMode="auto">
            <a:xfrm>
              <a:off x="3934723" y="1893952"/>
              <a:ext cx="144016" cy="15059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4725144"/>
            <a:ext cx="10991064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25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964EA5A6-4A60-48FC-BC03-42A8D55B1E75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668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E30034"/>
              </a:buClr>
              <a:defRPr sz="120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2208962721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pos="396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FXSHAPE">
            <a:extLst>
              <a:ext uri="{FF2B5EF4-FFF2-40B4-BE49-F238E27FC236}">
                <a16:creationId xmlns:a16="http://schemas.microsoft.com/office/drawing/2014/main" id="{F2C993C2-AF2E-46E2-B0B4-48E618D6F8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B9B7AA44-6A0F-49BB-A2C5-2FA5E8D2D9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068C429D-88A7-401E-B0D3-63F5108769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IFXSHAPE">
            <a:extLst>
              <a:ext uri="{FF2B5EF4-FFF2-40B4-BE49-F238E27FC236}">
                <a16:creationId xmlns:a16="http://schemas.microsoft.com/office/drawing/2014/main" id="{1789B723-F6DA-4C62-87CB-3C9001AE9DF2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3862344948"/>
      </p:ext>
    </p:extLst>
  </p:cSld>
  <p:clrMapOvr>
    <a:masterClrMapping/>
  </p:clrMapOvr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FXSHAPE">
            <a:extLst>
              <a:ext uri="{FF2B5EF4-FFF2-40B4-BE49-F238E27FC236}">
                <a16:creationId xmlns:a16="http://schemas.microsoft.com/office/drawing/2014/main" id="{77530131-DD4E-4D7E-9E8F-2B191C94FB1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7A450404-64C4-4A77-995C-EE4421F753E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B8FB725B-DDDD-4EF4-9EED-0B7AFCA87D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4"/>
            <a:ext cx="11522207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E40DE703-0196-4DBD-A573-A17127110B5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3458056873"/>
      </p:ext>
    </p:extLst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FXSHAPE">
            <a:extLst>
              <a:ext uri="{FF2B5EF4-FFF2-40B4-BE49-F238E27FC236}">
                <a16:creationId xmlns:a16="http://schemas.microsoft.com/office/drawing/2014/main" id="{EF6AE84D-C540-4EEA-858D-44D3B2333F94}"/>
              </a:ext>
            </a:extLst>
          </p:cNvPr>
          <p:cNvSpPr>
            <a:spLocks noGrp="1"/>
          </p:cNvSpPr>
          <p:nvPr>
            <p:ph type="ftr" sz="quarter" idx="38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40D62C11-DECA-41FA-A9AD-EF2607459C2C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65237FBB-F637-417E-9EC8-BC66BF1256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19" name="IFXSHAPE"/>
          <p:cNvSpPr>
            <a:spLocks noGrp="1"/>
          </p:cNvSpPr>
          <p:nvPr>
            <p:ph type="body" idx="17" hasCustomPrompt="1"/>
          </p:nvPr>
        </p:nvSpPr>
        <p:spPr>
          <a:xfrm>
            <a:off x="1295333" y="1268412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20" name="IFXSHAPE"/>
          <p:cNvSpPr>
            <a:spLocks noGrp="1"/>
          </p:cNvSpPr>
          <p:nvPr>
            <p:ph type="body" sz="quarter" idx="18" hasCustomPrompt="1"/>
          </p:nvPr>
        </p:nvSpPr>
        <p:spPr>
          <a:xfrm>
            <a:off x="1295335" y="1916493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1" name="IFXSHAPE"/>
          <p:cNvSpPr>
            <a:spLocks noGrp="1"/>
          </p:cNvSpPr>
          <p:nvPr>
            <p:ph type="body" sz="quarter" idx="19" hasCustomPrompt="1"/>
          </p:nvPr>
        </p:nvSpPr>
        <p:spPr>
          <a:xfrm>
            <a:off x="1295335" y="2564574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2" name="IFXSHAPE"/>
          <p:cNvSpPr>
            <a:spLocks noGrp="1"/>
          </p:cNvSpPr>
          <p:nvPr>
            <p:ph type="body" sz="quarter" idx="20" hasCustomPrompt="1"/>
          </p:nvPr>
        </p:nvSpPr>
        <p:spPr>
          <a:xfrm>
            <a:off x="1295335" y="3212655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3" name="IFXSHAPE"/>
          <p:cNvSpPr>
            <a:spLocks noGrp="1"/>
          </p:cNvSpPr>
          <p:nvPr>
            <p:ph type="body" sz="quarter" idx="21" hasCustomPrompt="1"/>
          </p:nvPr>
        </p:nvSpPr>
        <p:spPr>
          <a:xfrm>
            <a:off x="1295335" y="3860736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4" name="IFXSHAPE"/>
          <p:cNvSpPr>
            <a:spLocks noGrp="1"/>
          </p:cNvSpPr>
          <p:nvPr>
            <p:ph type="body" sz="quarter" idx="22" hasCustomPrompt="1"/>
          </p:nvPr>
        </p:nvSpPr>
        <p:spPr>
          <a:xfrm>
            <a:off x="1295335" y="4508817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8" name="IFXSHAPE"/>
          <p:cNvSpPr>
            <a:spLocks noGrp="1"/>
          </p:cNvSpPr>
          <p:nvPr>
            <p:ph type="body" sz="quarter" idx="23" hasCustomPrompt="1"/>
          </p:nvPr>
        </p:nvSpPr>
        <p:spPr>
          <a:xfrm>
            <a:off x="1295335" y="5156898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9" name="IFXSHAPE"/>
          <p:cNvSpPr>
            <a:spLocks noGrp="1"/>
          </p:cNvSpPr>
          <p:nvPr>
            <p:ph type="body" sz="quarter" idx="24" hasCustomPrompt="1"/>
          </p:nvPr>
        </p:nvSpPr>
        <p:spPr>
          <a:xfrm>
            <a:off x="1295335" y="5804979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30" name="IFXSHAPE"/>
          <p:cNvSpPr>
            <a:spLocks noGrp="1"/>
          </p:cNvSpPr>
          <p:nvPr>
            <p:ph type="body" idx="28" hasCustomPrompt="1"/>
          </p:nvPr>
        </p:nvSpPr>
        <p:spPr>
          <a:xfrm>
            <a:off x="334433" y="1268412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1" name="IFXSHAPE"/>
          <p:cNvSpPr>
            <a:spLocks noGrp="1"/>
          </p:cNvSpPr>
          <p:nvPr>
            <p:ph type="body" idx="29" hasCustomPrompt="1"/>
          </p:nvPr>
        </p:nvSpPr>
        <p:spPr>
          <a:xfrm>
            <a:off x="334433" y="1916593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2" name="IFXSHAPE"/>
          <p:cNvSpPr>
            <a:spLocks noGrp="1"/>
          </p:cNvSpPr>
          <p:nvPr>
            <p:ph type="body" idx="30" hasCustomPrompt="1"/>
          </p:nvPr>
        </p:nvSpPr>
        <p:spPr>
          <a:xfrm>
            <a:off x="334433" y="2564774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3" name="IFXSHAPE"/>
          <p:cNvSpPr>
            <a:spLocks noGrp="1"/>
          </p:cNvSpPr>
          <p:nvPr>
            <p:ph type="body" idx="31" hasCustomPrompt="1"/>
          </p:nvPr>
        </p:nvSpPr>
        <p:spPr>
          <a:xfrm>
            <a:off x="334433" y="3212955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4" name="IFXSHAPE"/>
          <p:cNvSpPr>
            <a:spLocks noGrp="1"/>
          </p:cNvSpPr>
          <p:nvPr>
            <p:ph type="body" idx="32" hasCustomPrompt="1"/>
          </p:nvPr>
        </p:nvSpPr>
        <p:spPr>
          <a:xfrm>
            <a:off x="334433" y="3861136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5" name="IFXSHAPE"/>
          <p:cNvSpPr>
            <a:spLocks noGrp="1"/>
          </p:cNvSpPr>
          <p:nvPr>
            <p:ph type="body" idx="33" hasCustomPrompt="1"/>
          </p:nvPr>
        </p:nvSpPr>
        <p:spPr>
          <a:xfrm>
            <a:off x="334433" y="4509317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6" name="IFXSHAPE"/>
          <p:cNvSpPr>
            <a:spLocks noGrp="1"/>
          </p:cNvSpPr>
          <p:nvPr>
            <p:ph type="body" idx="34" hasCustomPrompt="1"/>
          </p:nvPr>
        </p:nvSpPr>
        <p:spPr>
          <a:xfrm>
            <a:off x="334433" y="5157498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7" name="IFXSHAPE"/>
          <p:cNvSpPr>
            <a:spLocks noGrp="1"/>
          </p:cNvSpPr>
          <p:nvPr>
            <p:ph type="body" idx="35" hasCustomPrompt="1"/>
          </p:nvPr>
        </p:nvSpPr>
        <p:spPr>
          <a:xfrm>
            <a:off x="334433" y="5805678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7" name="IFXSHAPE">
            <a:extLst>
              <a:ext uri="{FF2B5EF4-FFF2-40B4-BE49-F238E27FC236}">
                <a16:creationId xmlns:a16="http://schemas.microsoft.com/office/drawing/2014/main" id="{3D2B6C17-D6C6-44FF-B471-0C2E455D2CCB}"/>
              </a:ext>
            </a:extLst>
          </p:cNvPr>
          <p:cNvSpPr>
            <a:spLocks noGrp="1"/>
          </p:cNvSpPr>
          <p:nvPr>
            <p:ph type="dt" sz="half" idx="37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587362921"/>
      </p:ext>
    </p:extLst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C54D085D-91B8-42DC-AB39-41ADF062CD0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00EFBC28-CDD2-4CD8-A541-056D5243650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AA7DB45B-6687-459C-A490-DD7CA6C096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4" y="1268414"/>
            <a:ext cx="5664629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6191251" y="1268414"/>
            <a:ext cx="5665389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477DD268-5A9B-4DA7-9F57-A02C286DCA8E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2291414173"/>
      </p:ext>
    </p:extLst>
  </p:cSld>
  <p:clrMapOvr>
    <a:masterClrMapping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FXSHAPE">
            <a:extLst>
              <a:ext uri="{FF2B5EF4-FFF2-40B4-BE49-F238E27FC236}">
                <a16:creationId xmlns:a16="http://schemas.microsoft.com/office/drawing/2014/main" id="{1FD6E23C-6898-4A1A-8A58-62ED4B0FDA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5" name="IFXSHAPE">
            <a:extLst>
              <a:ext uri="{FF2B5EF4-FFF2-40B4-BE49-F238E27FC236}">
                <a16:creationId xmlns:a16="http://schemas.microsoft.com/office/drawing/2014/main" id="{78ECCA70-EB06-4C5D-8105-C3DFB63DB04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5E431043-BE09-4A0B-AD00-D00483FE53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hteck 22"/>
          <p:cNvSpPr/>
          <p:nvPr userDrawn="1"/>
        </p:nvSpPr>
        <p:spPr bwMode="auto">
          <a:xfrm>
            <a:off x="-17645" y="0"/>
            <a:ext cx="12209644" cy="68734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2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5" t="-7005" r="-2685" b="-7005"/>
          <a:stretch/>
        </p:blipFill>
        <p:spPr>
          <a:xfrm>
            <a:off x="10525712" y="211456"/>
            <a:ext cx="1363200" cy="483795"/>
          </a:xfrm>
          <a:prstGeom prst="rect">
            <a:avLst/>
          </a:prstGeom>
        </p:spPr>
      </p:pic>
      <p:grpSp>
        <p:nvGrpSpPr>
          <p:cNvPr id="10" name="Gruppieren 33"/>
          <p:cNvGrpSpPr/>
          <p:nvPr userDrawn="1"/>
        </p:nvGrpSpPr>
        <p:grpSpPr>
          <a:xfrm>
            <a:off x="-35982" y="0"/>
            <a:ext cx="12227983" cy="5733256"/>
            <a:chOff x="-26987" y="0"/>
            <a:chExt cx="9170987" cy="5733256"/>
          </a:xfrm>
          <a:solidFill>
            <a:schemeClr val="tx2"/>
          </a:solidFill>
        </p:grpSpPr>
        <p:cxnSp>
          <p:nvCxnSpPr>
            <p:cNvPr id="11" name="Gerade Verbindung 5"/>
            <p:cNvCxnSpPr/>
            <p:nvPr/>
          </p:nvCxnSpPr>
          <p:spPr>
            <a:xfrm flipH="1">
              <a:off x="3587742" y="2708920"/>
              <a:ext cx="5556256" cy="2127991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0"/>
            <p:cNvCxnSpPr/>
            <p:nvPr/>
          </p:nvCxnSpPr>
          <p:spPr>
            <a:xfrm flipH="1" flipV="1">
              <a:off x="3587741" y="4836910"/>
              <a:ext cx="264179" cy="896346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3"/>
            <p:cNvCxnSpPr/>
            <p:nvPr/>
          </p:nvCxnSpPr>
          <p:spPr>
            <a:xfrm flipH="1" flipV="1">
              <a:off x="-26987" y="3429646"/>
              <a:ext cx="3614729" cy="1407264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16"/>
            <p:cNvCxnSpPr/>
            <p:nvPr/>
          </p:nvCxnSpPr>
          <p:spPr>
            <a:xfrm flipH="1" flipV="1">
              <a:off x="5652120" y="0"/>
              <a:ext cx="3491880" cy="4149081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Ellipse 6"/>
            <p:cNvSpPr/>
            <p:nvPr/>
          </p:nvSpPr>
          <p:spPr bwMode="auto">
            <a:xfrm>
              <a:off x="3515733" y="4764902"/>
              <a:ext cx="144016" cy="144016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2132857"/>
            <a:ext cx="8153395" cy="67114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GB"/>
              <a:t>Click to enter Section</a:t>
            </a:r>
            <a:endParaRPr lang="en-GB" dirty="0"/>
          </a:p>
        </p:txBody>
      </p:sp>
      <p:sp>
        <p:nvSpPr>
          <p:cNvPr id="9" name="Freihandform 2"/>
          <p:cNvSpPr/>
          <p:nvPr userDrawn="1"/>
        </p:nvSpPr>
        <p:spPr bwMode="auto">
          <a:xfrm>
            <a:off x="-42433" y="5128693"/>
            <a:ext cx="12234431" cy="1750902"/>
          </a:xfrm>
          <a:custGeom>
            <a:avLst/>
            <a:gdLst>
              <a:gd name="connsiteX0" fmla="*/ 9113004 w 9113004"/>
              <a:gd name="connsiteY0" fmla="*/ 92990 h 1906291"/>
              <a:gd name="connsiteX1" fmla="*/ 9113004 w 9113004"/>
              <a:gd name="connsiteY1" fmla="*/ 1906291 h 1906291"/>
              <a:gd name="connsiteX2" fmla="*/ 0 w 9113004"/>
              <a:gd name="connsiteY2" fmla="*/ 1906291 h 1906291"/>
              <a:gd name="connsiteX3" fmla="*/ 0 w 9113004"/>
              <a:gd name="connsiteY3" fmla="*/ 674176 h 1906291"/>
              <a:gd name="connsiteX4" fmla="*/ 7849892 w 9113004"/>
              <a:gd name="connsiteY4" fmla="*/ 0 h 1906291"/>
              <a:gd name="connsiteX5" fmla="*/ 9113004 w 9113004"/>
              <a:gd name="connsiteY5" fmla="*/ 92990 h 1906291"/>
              <a:gd name="connsiteX0" fmla="*/ 9120917 w 9120917"/>
              <a:gd name="connsiteY0" fmla="*/ 92990 h 1906291"/>
              <a:gd name="connsiteX1" fmla="*/ 9120917 w 9120917"/>
              <a:gd name="connsiteY1" fmla="*/ 1906291 h 1906291"/>
              <a:gd name="connsiteX2" fmla="*/ 7913 w 9120917"/>
              <a:gd name="connsiteY2" fmla="*/ 1906291 h 1906291"/>
              <a:gd name="connsiteX3" fmla="*/ 0 w 9120917"/>
              <a:gd name="connsiteY3" fmla="*/ 525435 h 1906291"/>
              <a:gd name="connsiteX4" fmla="*/ 7857805 w 9120917"/>
              <a:gd name="connsiteY4" fmla="*/ 0 h 1906291"/>
              <a:gd name="connsiteX5" fmla="*/ 9120917 w 9120917"/>
              <a:gd name="connsiteY5" fmla="*/ 92990 h 1906291"/>
              <a:gd name="connsiteX0" fmla="*/ 9120917 w 9120917"/>
              <a:gd name="connsiteY0" fmla="*/ 0 h 1813301"/>
              <a:gd name="connsiteX1" fmla="*/ 9120917 w 9120917"/>
              <a:gd name="connsiteY1" fmla="*/ 1813301 h 1813301"/>
              <a:gd name="connsiteX2" fmla="*/ 7913 w 9120917"/>
              <a:gd name="connsiteY2" fmla="*/ 1813301 h 1813301"/>
              <a:gd name="connsiteX3" fmla="*/ 0 w 9120917"/>
              <a:gd name="connsiteY3" fmla="*/ 432445 h 1813301"/>
              <a:gd name="connsiteX4" fmla="*/ 7841980 w 9120917"/>
              <a:gd name="connsiteY4" fmla="*/ 683774 h 1813301"/>
              <a:gd name="connsiteX5" fmla="*/ 9120917 w 9120917"/>
              <a:gd name="connsiteY5" fmla="*/ 0 h 1813301"/>
              <a:gd name="connsiteX0" fmla="*/ 9120917 w 9120917"/>
              <a:gd name="connsiteY0" fmla="*/ 0 h 1813301"/>
              <a:gd name="connsiteX1" fmla="*/ 9120917 w 9120917"/>
              <a:gd name="connsiteY1" fmla="*/ 1813301 h 1813301"/>
              <a:gd name="connsiteX2" fmla="*/ 7913 w 9120917"/>
              <a:gd name="connsiteY2" fmla="*/ 1813301 h 1813301"/>
              <a:gd name="connsiteX3" fmla="*/ 0 w 9120917"/>
              <a:gd name="connsiteY3" fmla="*/ 432445 h 1813301"/>
              <a:gd name="connsiteX4" fmla="*/ 9120917 w 9120917"/>
              <a:gd name="connsiteY4" fmla="*/ 0 h 1813301"/>
              <a:gd name="connsiteX0" fmla="*/ 9131506 w 9131506"/>
              <a:gd name="connsiteY0" fmla="*/ 0 h 1819636"/>
              <a:gd name="connsiteX1" fmla="*/ 9131506 w 9131506"/>
              <a:gd name="connsiteY1" fmla="*/ 1813301 h 1819636"/>
              <a:gd name="connsiteX2" fmla="*/ 302 w 9131506"/>
              <a:gd name="connsiteY2" fmla="*/ 1819636 h 1819636"/>
              <a:gd name="connsiteX3" fmla="*/ 10589 w 9131506"/>
              <a:gd name="connsiteY3" fmla="*/ 432445 h 1819636"/>
              <a:gd name="connsiteX4" fmla="*/ 9131506 w 9131506"/>
              <a:gd name="connsiteY4" fmla="*/ 0 h 181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1506" h="1819636">
                <a:moveTo>
                  <a:pt x="9131506" y="0"/>
                </a:moveTo>
                <a:lnTo>
                  <a:pt x="9131506" y="1813301"/>
                </a:lnTo>
                <a:lnTo>
                  <a:pt x="302" y="1819636"/>
                </a:lnTo>
                <a:cubicBezTo>
                  <a:pt x="-2336" y="1359351"/>
                  <a:pt x="13227" y="892730"/>
                  <a:pt x="10589" y="432445"/>
                </a:cubicBezTo>
                <a:lnTo>
                  <a:pt x="9131506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b="1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7" name="IFXSHAPE">
            <a:extLst>
              <a:ext uri="{FF2B5EF4-FFF2-40B4-BE49-F238E27FC236}">
                <a16:creationId xmlns:a16="http://schemas.microsoft.com/office/drawing/2014/main" id="{BA311ADE-B673-40EB-A041-709AFD06D0EA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337819324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>
            <a:extLst>
              <a:ext uri="{FF2B5EF4-FFF2-40B4-BE49-F238E27FC236}">
                <a16:creationId xmlns:a16="http://schemas.microsoft.com/office/drawing/2014/main" id="{DCBFDADA-FD01-4F4C-A43D-C432E88004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IFXSHAPE">
            <a:extLst>
              <a:ext uri="{FF2B5EF4-FFF2-40B4-BE49-F238E27FC236}">
                <a16:creationId xmlns:a16="http://schemas.microsoft.com/office/drawing/2014/main" id="{08AFC1A8-2634-486A-97D1-D4A25392837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25" name="Freihandform 14"/>
          <p:cNvSpPr/>
          <p:nvPr userDrawn="1"/>
        </p:nvSpPr>
        <p:spPr bwMode="auto">
          <a:xfrm>
            <a:off x="-9368" y="-6178"/>
            <a:ext cx="12201367" cy="3874910"/>
          </a:xfrm>
          <a:custGeom>
            <a:avLst/>
            <a:gdLst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12192 w 9150096"/>
              <a:gd name="connsiteY3" fmla="*/ 0 h 4066032"/>
              <a:gd name="connsiteX4" fmla="*/ 0 w 9150096"/>
              <a:gd name="connsiteY4" fmla="*/ 4066032 h 4066032"/>
              <a:gd name="connsiteX0" fmla="*/ 12522 w 9162618"/>
              <a:gd name="connsiteY0" fmla="*/ 4066032 h 4066032"/>
              <a:gd name="connsiteX1" fmla="*/ 9162618 w 9162618"/>
              <a:gd name="connsiteY1" fmla="*/ 3663696 h 4066032"/>
              <a:gd name="connsiteX2" fmla="*/ 9162618 w 9162618"/>
              <a:gd name="connsiteY2" fmla="*/ 0 h 4066032"/>
              <a:gd name="connsiteX3" fmla="*/ 0 w 9162618"/>
              <a:gd name="connsiteY3" fmla="*/ 0 h 4066032"/>
              <a:gd name="connsiteX4" fmla="*/ 12522 w 9162618"/>
              <a:gd name="connsiteY4" fmla="*/ 4066032 h 4066032"/>
              <a:gd name="connsiteX0" fmla="*/ 12522 w 9162618"/>
              <a:gd name="connsiteY0" fmla="*/ 4072210 h 4072210"/>
              <a:gd name="connsiteX1" fmla="*/ 9162618 w 9162618"/>
              <a:gd name="connsiteY1" fmla="*/ 3669874 h 4072210"/>
              <a:gd name="connsiteX2" fmla="*/ 9162618 w 9162618"/>
              <a:gd name="connsiteY2" fmla="*/ 6178 h 4072210"/>
              <a:gd name="connsiteX3" fmla="*/ 0 w 9162618"/>
              <a:gd name="connsiteY3" fmla="*/ 0 h 4072210"/>
              <a:gd name="connsiteX4" fmla="*/ 12522 w 9162618"/>
              <a:gd name="connsiteY4" fmla="*/ 4072210 h 4072210"/>
              <a:gd name="connsiteX0" fmla="*/ 0 w 9150096"/>
              <a:gd name="connsiteY0" fmla="*/ 4066032 h 4066032"/>
              <a:gd name="connsiteX1" fmla="*/ 9150096 w 9150096"/>
              <a:gd name="connsiteY1" fmla="*/ 3663696 h 4066032"/>
              <a:gd name="connsiteX2" fmla="*/ 9150096 w 9150096"/>
              <a:gd name="connsiteY2" fmla="*/ 0 h 4066032"/>
              <a:gd name="connsiteX3" fmla="*/ 86332 w 9150096"/>
              <a:gd name="connsiteY3" fmla="*/ 6178 h 4066032"/>
              <a:gd name="connsiteX4" fmla="*/ 0 w 9150096"/>
              <a:gd name="connsiteY4" fmla="*/ 4066032 h 4066032"/>
              <a:gd name="connsiteX0" fmla="*/ 6344 w 9156440"/>
              <a:gd name="connsiteY0" fmla="*/ 4066032 h 4066032"/>
              <a:gd name="connsiteX1" fmla="*/ 9156440 w 9156440"/>
              <a:gd name="connsiteY1" fmla="*/ 3663696 h 4066032"/>
              <a:gd name="connsiteX2" fmla="*/ 9156440 w 9156440"/>
              <a:gd name="connsiteY2" fmla="*/ 0 h 4066032"/>
              <a:gd name="connsiteX3" fmla="*/ 0 w 9156440"/>
              <a:gd name="connsiteY3" fmla="*/ 6178 h 4066032"/>
              <a:gd name="connsiteX4" fmla="*/ 6344 w 9156440"/>
              <a:gd name="connsiteY4" fmla="*/ 4066032 h 4066032"/>
              <a:gd name="connsiteX0" fmla="*/ 289 w 9162742"/>
              <a:gd name="connsiteY0" fmla="*/ 4053675 h 4053675"/>
              <a:gd name="connsiteX1" fmla="*/ 9162742 w 9162742"/>
              <a:gd name="connsiteY1" fmla="*/ 3663696 h 4053675"/>
              <a:gd name="connsiteX2" fmla="*/ 9162742 w 9162742"/>
              <a:gd name="connsiteY2" fmla="*/ 0 h 4053675"/>
              <a:gd name="connsiteX3" fmla="*/ 6302 w 9162742"/>
              <a:gd name="connsiteY3" fmla="*/ 6178 h 4053675"/>
              <a:gd name="connsiteX4" fmla="*/ 289 w 9162742"/>
              <a:gd name="connsiteY4" fmla="*/ 4053675 h 4053675"/>
              <a:gd name="connsiteX0" fmla="*/ 1671 w 9156440"/>
              <a:gd name="connsiteY0" fmla="*/ 4053675 h 4053675"/>
              <a:gd name="connsiteX1" fmla="*/ 9156440 w 9156440"/>
              <a:gd name="connsiteY1" fmla="*/ 3663696 h 4053675"/>
              <a:gd name="connsiteX2" fmla="*/ 9156440 w 9156440"/>
              <a:gd name="connsiteY2" fmla="*/ 0 h 4053675"/>
              <a:gd name="connsiteX3" fmla="*/ 0 w 9156440"/>
              <a:gd name="connsiteY3" fmla="*/ 6178 h 4053675"/>
              <a:gd name="connsiteX4" fmla="*/ 1671 w 9156440"/>
              <a:gd name="connsiteY4" fmla="*/ 4053675 h 4053675"/>
              <a:gd name="connsiteX0" fmla="*/ 9355 w 9156440"/>
              <a:gd name="connsiteY0" fmla="*/ 4061729 h 4061729"/>
              <a:gd name="connsiteX1" fmla="*/ 9156440 w 9156440"/>
              <a:gd name="connsiteY1" fmla="*/ 3663696 h 4061729"/>
              <a:gd name="connsiteX2" fmla="*/ 9156440 w 9156440"/>
              <a:gd name="connsiteY2" fmla="*/ 0 h 4061729"/>
              <a:gd name="connsiteX3" fmla="*/ 0 w 9156440"/>
              <a:gd name="connsiteY3" fmla="*/ 6178 h 4061729"/>
              <a:gd name="connsiteX4" fmla="*/ 9355 w 9156440"/>
              <a:gd name="connsiteY4" fmla="*/ 4061729 h 4061729"/>
              <a:gd name="connsiteX0" fmla="*/ 173 w 9170342"/>
              <a:gd name="connsiteY0" fmla="*/ 4061729 h 4061729"/>
              <a:gd name="connsiteX1" fmla="*/ 9170342 w 9170342"/>
              <a:gd name="connsiteY1" fmla="*/ 3663696 h 4061729"/>
              <a:gd name="connsiteX2" fmla="*/ 9170342 w 9170342"/>
              <a:gd name="connsiteY2" fmla="*/ 0 h 4061729"/>
              <a:gd name="connsiteX3" fmla="*/ 13902 w 9170342"/>
              <a:gd name="connsiteY3" fmla="*/ 6178 h 4061729"/>
              <a:gd name="connsiteX4" fmla="*/ 173 w 9170342"/>
              <a:gd name="connsiteY4" fmla="*/ 4061729 h 4061729"/>
              <a:gd name="connsiteX0" fmla="*/ 173 w 9170342"/>
              <a:gd name="connsiteY0" fmla="*/ 4061729 h 4061729"/>
              <a:gd name="connsiteX1" fmla="*/ 9170342 w 9170342"/>
              <a:gd name="connsiteY1" fmla="*/ 3663696 h 4061729"/>
              <a:gd name="connsiteX2" fmla="*/ 9170342 w 9170342"/>
              <a:gd name="connsiteY2" fmla="*/ 0 h 4061729"/>
              <a:gd name="connsiteX3" fmla="*/ 13902 w 9170342"/>
              <a:gd name="connsiteY3" fmla="*/ 6178 h 4061729"/>
              <a:gd name="connsiteX4" fmla="*/ 173 w 9170342"/>
              <a:gd name="connsiteY4" fmla="*/ 4061729 h 4061729"/>
              <a:gd name="connsiteX0" fmla="*/ 289 w 9162763"/>
              <a:gd name="connsiteY0" fmla="*/ 4061729 h 4061729"/>
              <a:gd name="connsiteX1" fmla="*/ 9162763 w 9162763"/>
              <a:gd name="connsiteY1" fmla="*/ 3663696 h 4061729"/>
              <a:gd name="connsiteX2" fmla="*/ 9162763 w 9162763"/>
              <a:gd name="connsiteY2" fmla="*/ 0 h 4061729"/>
              <a:gd name="connsiteX3" fmla="*/ 6323 w 9162763"/>
              <a:gd name="connsiteY3" fmla="*/ 6178 h 4061729"/>
              <a:gd name="connsiteX4" fmla="*/ 289 w 9162763"/>
              <a:gd name="connsiteY4" fmla="*/ 4061729 h 4061729"/>
              <a:gd name="connsiteX0" fmla="*/ 3511 w 9165985"/>
              <a:gd name="connsiteY0" fmla="*/ 4061729 h 4061729"/>
              <a:gd name="connsiteX1" fmla="*/ 9165985 w 9165985"/>
              <a:gd name="connsiteY1" fmla="*/ 3663696 h 4061729"/>
              <a:gd name="connsiteX2" fmla="*/ 9165985 w 9165985"/>
              <a:gd name="connsiteY2" fmla="*/ 0 h 4061729"/>
              <a:gd name="connsiteX3" fmla="*/ 0 w 9165985"/>
              <a:gd name="connsiteY3" fmla="*/ 6178 h 4061729"/>
              <a:gd name="connsiteX4" fmla="*/ 3511 w 9165985"/>
              <a:gd name="connsiteY4" fmla="*/ 4061729 h 4061729"/>
              <a:gd name="connsiteX0" fmla="*/ 3511 w 9165985"/>
              <a:gd name="connsiteY0" fmla="*/ 4061729 h 4061729"/>
              <a:gd name="connsiteX1" fmla="*/ 9165985 w 9165985"/>
              <a:gd name="connsiteY1" fmla="*/ 3663696 h 4061729"/>
              <a:gd name="connsiteX2" fmla="*/ 9165985 w 9165985"/>
              <a:gd name="connsiteY2" fmla="*/ 0 h 4061729"/>
              <a:gd name="connsiteX3" fmla="*/ 0 w 9165985"/>
              <a:gd name="connsiteY3" fmla="*/ 6178 h 4061729"/>
              <a:gd name="connsiteX4" fmla="*/ 3511 w 9165985"/>
              <a:gd name="connsiteY4" fmla="*/ 4061729 h 4061729"/>
              <a:gd name="connsiteX0" fmla="*/ 7329 w 9169803"/>
              <a:gd name="connsiteY0" fmla="*/ 4061729 h 4061729"/>
              <a:gd name="connsiteX1" fmla="*/ 9169803 w 9169803"/>
              <a:gd name="connsiteY1" fmla="*/ 3663696 h 4061729"/>
              <a:gd name="connsiteX2" fmla="*/ 9169803 w 9169803"/>
              <a:gd name="connsiteY2" fmla="*/ 0 h 4061729"/>
              <a:gd name="connsiteX3" fmla="*/ 0 w 9169803"/>
              <a:gd name="connsiteY3" fmla="*/ 4181 h 4061729"/>
              <a:gd name="connsiteX4" fmla="*/ 7329 w 9169803"/>
              <a:gd name="connsiteY4" fmla="*/ 4061729 h 4061729"/>
              <a:gd name="connsiteX0" fmla="*/ 1220 w 9169803"/>
              <a:gd name="connsiteY0" fmla="*/ 4061729 h 4061729"/>
              <a:gd name="connsiteX1" fmla="*/ 9169803 w 9169803"/>
              <a:gd name="connsiteY1" fmla="*/ 3663696 h 4061729"/>
              <a:gd name="connsiteX2" fmla="*/ 9169803 w 9169803"/>
              <a:gd name="connsiteY2" fmla="*/ 0 h 4061729"/>
              <a:gd name="connsiteX3" fmla="*/ 0 w 9169803"/>
              <a:gd name="connsiteY3" fmla="*/ 4181 h 4061729"/>
              <a:gd name="connsiteX4" fmla="*/ 1220 w 9169803"/>
              <a:gd name="connsiteY4" fmla="*/ 4061729 h 406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9803" h="4061729">
                <a:moveTo>
                  <a:pt x="1220" y="4061729"/>
                </a:moveTo>
                <a:lnTo>
                  <a:pt x="9169803" y="3663696"/>
                </a:lnTo>
                <a:lnTo>
                  <a:pt x="9169803" y="0"/>
                </a:lnTo>
                <a:lnTo>
                  <a:pt x="0" y="4181"/>
                </a:lnTo>
                <a:cubicBezTo>
                  <a:pt x="2115" y="1357466"/>
                  <a:pt x="-895" y="2708444"/>
                  <a:pt x="1220" y="4061729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068" t="-5496" b="-71522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uppieren 16"/>
          <p:cNvGrpSpPr/>
          <p:nvPr userDrawn="1"/>
        </p:nvGrpSpPr>
        <p:grpSpPr>
          <a:xfrm>
            <a:off x="-9368" y="-6096"/>
            <a:ext cx="12201368" cy="3795136"/>
            <a:chOff x="-7026" y="-6096"/>
            <a:chExt cx="9151026" cy="3957440"/>
          </a:xfrm>
        </p:grpSpPr>
        <p:cxnSp>
          <p:nvCxnSpPr>
            <p:cNvPr id="27" name="Gerade Verbindung 20"/>
            <p:cNvCxnSpPr/>
            <p:nvPr/>
          </p:nvCxnSpPr>
          <p:spPr>
            <a:xfrm>
              <a:off x="2843808" y="2513104"/>
              <a:ext cx="648072" cy="143824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25"/>
            <p:cNvCxnSpPr/>
            <p:nvPr/>
          </p:nvCxnSpPr>
          <p:spPr>
            <a:xfrm>
              <a:off x="-7026" y="1923981"/>
              <a:ext cx="2850834" cy="589123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28"/>
            <p:cNvCxnSpPr/>
            <p:nvPr/>
          </p:nvCxnSpPr>
          <p:spPr>
            <a:xfrm flipH="1">
              <a:off x="2843808" y="0"/>
              <a:ext cx="1656184" cy="251310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29"/>
            <p:cNvCxnSpPr/>
            <p:nvPr/>
          </p:nvCxnSpPr>
          <p:spPr>
            <a:xfrm>
              <a:off x="6828632" y="-6096"/>
              <a:ext cx="2315368" cy="2590994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Ellipse 31"/>
            <p:cNvSpPr/>
            <p:nvPr/>
          </p:nvSpPr>
          <p:spPr bwMode="auto">
            <a:xfrm>
              <a:off x="2783992" y="2434739"/>
              <a:ext cx="144016" cy="15015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4725144"/>
            <a:ext cx="10991064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18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F5386A84-26E5-4FFF-8C0F-1F0FD82E87B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668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2281391533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pos="3961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Four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CF880AF0-43A8-4F9D-9D6B-4F52B384F09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CB3E4183-0BEA-4957-8259-56B9C9FC139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F79D98B7-6CFD-4D3F-9207-86454BA7C4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4" y="1268413"/>
            <a:ext cx="5664629" cy="23166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6191251" y="1268413"/>
            <a:ext cx="5665389" cy="23166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334434" y="3860800"/>
            <a:ext cx="5664629" cy="25209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6191251" y="3860800"/>
            <a:ext cx="5665389" cy="2520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7A5C14B7-3D73-40D8-9D93-7751726EA06D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1444490191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9A2103DF-4C5D-4C8B-915A-3B332FF7EA0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E9E2D706-8BC2-486B-8162-DA173D1A1C3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B260F88D-C667-48BB-8003-9DED6960E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3"/>
            <a:ext cx="11522207" cy="23166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4" y="3860800"/>
            <a:ext cx="5664629" cy="25209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6191250" y="3860800"/>
            <a:ext cx="5665388" cy="25209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B0BD2AB9-EEE4-4275-B8E9-CDE542872291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2935323850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Two_Columns_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AF44B8FB-5685-4653-91C8-619521E047C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C5A80C68-2D9D-41E9-8239-9971103244B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C530C2B4-62BE-478F-ABCA-6F99F3DC27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4"/>
            <a:ext cx="11521280" cy="12326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4" y="2780930"/>
            <a:ext cx="5664629" cy="19458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6191251" y="2780930"/>
            <a:ext cx="5664629" cy="19458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334433" y="5085185"/>
            <a:ext cx="11521280" cy="12965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9008173A-00C8-4D71-8B19-70CE89C9E20E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2064992588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Thre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DB5E0FE5-6C94-4E73-BEF6-29C12A485B3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3CCDDD0C-33E2-4DEB-A92A-D372F39565A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EB0C8946-9191-477C-9F88-146AB125E8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5" y="1268414"/>
            <a:ext cx="3744384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4271435" y="1268414"/>
            <a:ext cx="3649133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8113184" y="1268414"/>
            <a:ext cx="3744416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58F39EC3-244C-47D3-A938-299BBC839113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1407456255"/>
      </p:ext>
    </p:extLst>
  </p:cSld>
  <p:clrMapOvr>
    <a:masterClrMapping/>
  </p:clrMapOvr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and_Thre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588BE3B1-6EB9-4D66-A701-A17B617194B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141288D6-FBF1-46AF-A644-01A285D0D1C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AA862099-54F5-48F3-99C2-0A8952A17B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3"/>
            <a:ext cx="11521280" cy="13684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3" y="2781300"/>
            <a:ext cx="3937000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4464051" y="2781300"/>
            <a:ext cx="3456516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8113185" y="2781300"/>
            <a:ext cx="3744383" cy="360045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461DC1B5-D72F-451D-8360-B070CC7C5070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3138866673"/>
      </p:ext>
    </p:extLst>
  </p:cSld>
  <p:clrMapOvr>
    <a:masterClrMapping/>
  </p:clrMapOvr>
  <p:hf hdr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our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1ED9F200-FA62-40B8-B926-A2614831F58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575E38EA-A3EB-4662-A7E7-972A538F2C5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7EDF81E1-BB96-43E5-9DD3-74AA8873D5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4" y="1268414"/>
            <a:ext cx="2784309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12585" y="1268414"/>
            <a:ext cx="2688167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6191251" y="1268414"/>
            <a:ext cx="2688167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9072034" y="1268414"/>
            <a:ext cx="2784309" cy="5113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A3B03284-BE53-44F7-ADDE-E1AF90DB2401}"/>
              </a:ext>
            </a:extLst>
          </p:cNvPr>
          <p:cNvSpPr>
            <a:spLocks noGrp="1"/>
          </p:cNvSpPr>
          <p:nvPr>
            <p:ph type="dt" sz="half" idx="18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1579531746"/>
      </p:ext>
    </p:extLst>
  </p:cSld>
  <p:clrMapOvr>
    <a:masterClrMapping/>
  </p:clrMapOvr>
  <p:hf hd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Row_and_Four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45BAF989-FEDD-4C95-ADC0-F09F5CFFC3D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2C018FD7-F758-4274-B601-ECFB92919AE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E4319602-02CF-4956-BB0D-3C21ED47352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3"/>
            <a:ext cx="11521280" cy="136842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buNone/>
              <a:defRPr/>
            </a:lvl4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334434" y="2781300"/>
            <a:ext cx="2784309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IFXSHAPE"/>
          <p:cNvSpPr>
            <a:spLocks noGrp="1"/>
          </p:cNvSpPr>
          <p:nvPr>
            <p:ph sz="quarter" idx="15" hasCustomPrompt="1"/>
          </p:nvPr>
        </p:nvSpPr>
        <p:spPr>
          <a:xfrm>
            <a:off x="3312585" y="2781300"/>
            <a:ext cx="2688167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IFXSHAPE"/>
          <p:cNvSpPr>
            <a:spLocks noGrp="1"/>
          </p:cNvSpPr>
          <p:nvPr>
            <p:ph sz="quarter" idx="16" hasCustomPrompt="1"/>
          </p:nvPr>
        </p:nvSpPr>
        <p:spPr>
          <a:xfrm>
            <a:off x="6191251" y="2781300"/>
            <a:ext cx="2688167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5" name="IFXSHAPE"/>
          <p:cNvSpPr>
            <a:spLocks noGrp="1"/>
          </p:cNvSpPr>
          <p:nvPr>
            <p:ph sz="quarter" idx="17" hasCustomPrompt="1"/>
          </p:nvPr>
        </p:nvSpPr>
        <p:spPr>
          <a:xfrm>
            <a:off x="9072034" y="2781300"/>
            <a:ext cx="2784309" cy="36004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0AB01F0C-C449-41A0-98BE-070F0D74462F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3423487710"/>
      </p:ext>
    </p:extLst>
  </p:cSld>
  <p:clrMapOvr>
    <a:masterClrMapping/>
  </p:clrMapOvr>
  <p:hf hd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>
            <a:extLst>
              <a:ext uri="{FF2B5EF4-FFF2-40B4-BE49-F238E27FC236}">
                <a16:creationId xmlns:a16="http://schemas.microsoft.com/office/drawing/2014/main" id="{7AF6C218-DB2F-4889-919F-BBF555FD780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5" name="IFXSHAPE">
            <a:extLst>
              <a:ext uri="{FF2B5EF4-FFF2-40B4-BE49-F238E27FC236}">
                <a16:creationId xmlns:a16="http://schemas.microsoft.com/office/drawing/2014/main" id="{6AD95510-675D-4B3F-B9E4-8CE7147828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5023E5D0-FC84-4868-92ED-671EB81AA67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DBC9A9B8-D10E-4909-9313-6FAA69FB2477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4226795619"/>
      </p:ext>
    </p:extLst>
  </p:cSld>
  <p:clrMapOvr>
    <a:masterClrMapping/>
  </p:clrMapOvr>
  <p:hf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ull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FXSHAPE">
            <a:extLst>
              <a:ext uri="{FF2B5EF4-FFF2-40B4-BE49-F238E27FC236}">
                <a16:creationId xmlns:a16="http://schemas.microsoft.com/office/drawing/2014/main" id="{A3E1C64A-CF1D-4AA0-A2F2-AC2F5CD3EC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37122337"/>
      </p:ext>
    </p:extLst>
  </p:cSld>
  <p:clrMapOvr>
    <a:masterClrMapping/>
  </p:clrMapOvr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Fin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>
            <a:extLst>
              <a:ext uri="{FF2B5EF4-FFF2-40B4-BE49-F238E27FC236}">
                <a16:creationId xmlns:a16="http://schemas.microsoft.com/office/drawing/2014/main" id="{BF6DB656-27C6-45D5-B8D8-FBE556757DE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5" name="IFXSHAPE">
            <a:extLst>
              <a:ext uri="{FF2B5EF4-FFF2-40B4-BE49-F238E27FC236}">
                <a16:creationId xmlns:a16="http://schemas.microsoft.com/office/drawing/2014/main" id="{14FAFED4-4236-40CC-B73A-B9CB2B36A4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C029463F-A71B-4804-8668-5E70ADAB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C51139EC-E263-42B3-B731-C38D94116CDA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242410892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FX_PresentationTitl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>
            <a:extLst>
              <a:ext uri="{FF2B5EF4-FFF2-40B4-BE49-F238E27FC236}">
                <a16:creationId xmlns:a16="http://schemas.microsoft.com/office/drawing/2014/main" id="{C26D7E71-D08C-4BE9-8433-F4E5F110226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34432" y="3810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IFXSHAPE">
            <a:extLst>
              <a:ext uri="{FF2B5EF4-FFF2-40B4-BE49-F238E27FC236}">
                <a16:creationId xmlns:a16="http://schemas.microsoft.com/office/drawing/2014/main" id="{89837F62-6EE1-4C44-AD83-5314CE95E5A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FFFFFF"/>
              </a:buClr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pic>
        <p:nvPicPr>
          <p:cNvPr id="55" name="Grafik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481" y="5809301"/>
            <a:ext cx="1872000" cy="614017"/>
          </a:xfrm>
          <a:prstGeom prst="rect">
            <a:avLst/>
          </a:prstGeom>
        </p:spPr>
      </p:pic>
      <p:sp>
        <p:nvSpPr>
          <p:cNvPr id="17" name="Freihandform 19"/>
          <p:cNvSpPr/>
          <p:nvPr userDrawn="1"/>
        </p:nvSpPr>
        <p:spPr bwMode="auto">
          <a:xfrm>
            <a:off x="5264912" y="-15240"/>
            <a:ext cx="6937248" cy="3664987"/>
          </a:xfrm>
          <a:custGeom>
            <a:avLst/>
            <a:gdLst>
              <a:gd name="connsiteX0" fmla="*/ 5196840 w 5196840"/>
              <a:gd name="connsiteY0" fmla="*/ 3649980 h 3832860"/>
              <a:gd name="connsiteX1" fmla="*/ 5196840 w 5196840"/>
              <a:gd name="connsiteY1" fmla="*/ 0 h 3832860"/>
              <a:gd name="connsiteX2" fmla="*/ 861060 w 5196840"/>
              <a:gd name="connsiteY2" fmla="*/ 0 h 3832860"/>
              <a:gd name="connsiteX3" fmla="*/ 0 w 5196840"/>
              <a:gd name="connsiteY3" fmla="*/ 1996440 h 3832860"/>
              <a:gd name="connsiteX4" fmla="*/ 1295400 w 5196840"/>
              <a:gd name="connsiteY4" fmla="*/ 3832860 h 3832860"/>
              <a:gd name="connsiteX5" fmla="*/ 5196840 w 5196840"/>
              <a:gd name="connsiteY5" fmla="*/ 3649980 h 3832860"/>
              <a:gd name="connsiteX0" fmla="*/ 5196840 w 5196840"/>
              <a:gd name="connsiteY0" fmla="*/ 3649980 h 3832860"/>
              <a:gd name="connsiteX1" fmla="*/ 5196840 w 5196840"/>
              <a:gd name="connsiteY1" fmla="*/ 0 h 3832860"/>
              <a:gd name="connsiteX2" fmla="*/ 861060 w 5196840"/>
              <a:gd name="connsiteY2" fmla="*/ 0 h 3832860"/>
              <a:gd name="connsiteX3" fmla="*/ 0 w 5196840"/>
              <a:gd name="connsiteY3" fmla="*/ 1984083 h 3832860"/>
              <a:gd name="connsiteX4" fmla="*/ 1295400 w 5196840"/>
              <a:gd name="connsiteY4" fmla="*/ 3832860 h 3832860"/>
              <a:gd name="connsiteX5" fmla="*/ 5196840 w 5196840"/>
              <a:gd name="connsiteY5" fmla="*/ 3649980 h 3832860"/>
              <a:gd name="connsiteX0" fmla="*/ 5202936 w 5202936"/>
              <a:gd name="connsiteY0" fmla="*/ 3649980 h 3832860"/>
              <a:gd name="connsiteX1" fmla="*/ 5202936 w 5202936"/>
              <a:gd name="connsiteY1" fmla="*/ 0 h 3832860"/>
              <a:gd name="connsiteX2" fmla="*/ 867156 w 5202936"/>
              <a:gd name="connsiteY2" fmla="*/ 0 h 3832860"/>
              <a:gd name="connsiteX3" fmla="*/ 0 w 5202936"/>
              <a:gd name="connsiteY3" fmla="*/ 1984083 h 3832860"/>
              <a:gd name="connsiteX4" fmla="*/ 1301496 w 5202936"/>
              <a:gd name="connsiteY4" fmla="*/ 3832860 h 3832860"/>
              <a:gd name="connsiteX5" fmla="*/ 5202936 w 5202936"/>
              <a:gd name="connsiteY5" fmla="*/ 3649980 h 3832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2936" h="3832860">
                <a:moveTo>
                  <a:pt x="5202936" y="3649980"/>
                </a:moveTo>
                <a:lnTo>
                  <a:pt x="5202936" y="0"/>
                </a:lnTo>
                <a:lnTo>
                  <a:pt x="867156" y="0"/>
                </a:lnTo>
                <a:lnTo>
                  <a:pt x="0" y="1984083"/>
                </a:lnTo>
                <a:lnTo>
                  <a:pt x="1301496" y="3832860"/>
                </a:lnTo>
                <a:lnTo>
                  <a:pt x="5202936" y="364998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040" t="-32632" r="-33130" b="-14225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8" name="Freihandform 21"/>
          <p:cNvSpPr/>
          <p:nvPr userDrawn="1"/>
        </p:nvSpPr>
        <p:spPr bwMode="auto">
          <a:xfrm>
            <a:off x="-16586" y="-15240"/>
            <a:ext cx="6442100" cy="1894426"/>
          </a:xfrm>
          <a:custGeom>
            <a:avLst/>
            <a:gdLst>
              <a:gd name="connsiteX0" fmla="*/ 4846320 w 4846320"/>
              <a:gd name="connsiteY0" fmla="*/ 0 h 1981200"/>
              <a:gd name="connsiteX1" fmla="*/ 0 w 4846320"/>
              <a:gd name="connsiteY1" fmla="*/ 0 h 1981200"/>
              <a:gd name="connsiteX2" fmla="*/ 0 w 4846320"/>
              <a:gd name="connsiteY2" fmla="*/ 1615440 h 1981200"/>
              <a:gd name="connsiteX3" fmla="*/ 4000500 w 4846320"/>
              <a:gd name="connsiteY3" fmla="*/ 1981200 h 1981200"/>
              <a:gd name="connsiteX4" fmla="*/ 4846320 w 4846320"/>
              <a:gd name="connsiteY4" fmla="*/ 0 h 1981200"/>
              <a:gd name="connsiteX0" fmla="*/ 4864855 w 4864855"/>
              <a:gd name="connsiteY0" fmla="*/ 0 h 1981200"/>
              <a:gd name="connsiteX1" fmla="*/ 0 w 4864855"/>
              <a:gd name="connsiteY1" fmla="*/ 0 h 1981200"/>
              <a:gd name="connsiteX2" fmla="*/ 0 w 4864855"/>
              <a:gd name="connsiteY2" fmla="*/ 1615440 h 1981200"/>
              <a:gd name="connsiteX3" fmla="*/ 4000500 w 4864855"/>
              <a:gd name="connsiteY3" fmla="*/ 1981200 h 1981200"/>
              <a:gd name="connsiteX4" fmla="*/ 4864855 w 4864855"/>
              <a:gd name="connsiteY4" fmla="*/ 0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4855" h="1981200">
                <a:moveTo>
                  <a:pt x="4864855" y="0"/>
                </a:moveTo>
                <a:lnTo>
                  <a:pt x="0" y="0"/>
                </a:lnTo>
                <a:lnTo>
                  <a:pt x="0" y="1615440"/>
                </a:lnTo>
                <a:lnTo>
                  <a:pt x="4000500" y="1981200"/>
                </a:lnTo>
                <a:lnTo>
                  <a:pt x="4864855" y="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16" t="-35378" b="-36598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9" name="Freihandform 22"/>
          <p:cNvSpPr/>
          <p:nvPr userDrawn="1"/>
        </p:nvSpPr>
        <p:spPr bwMode="auto">
          <a:xfrm>
            <a:off x="-16586" y="1529446"/>
            <a:ext cx="7023143" cy="2331602"/>
          </a:xfrm>
          <a:custGeom>
            <a:avLst/>
            <a:gdLst>
              <a:gd name="connsiteX0" fmla="*/ 5280660 w 5280660"/>
              <a:gd name="connsiteY0" fmla="*/ 2209800 h 2438400"/>
              <a:gd name="connsiteX1" fmla="*/ 3992880 w 5280660"/>
              <a:gd name="connsiteY1" fmla="*/ 365760 h 2438400"/>
              <a:gd name="connsiteX2" fmla="*/ 0 w 5280660"/>
              <a:gd name="connsiteY2" fmla="*/ 0 h 2438400"/>
              <a:gd name="connsiteX3" fmla="*/ 0 w 5280660"/>
              <a:gd name="connsiteY3" fmla="*/ 2438400 h 2438400"/>
              <a:gd name="connsiteX4" fmla="*/ 5280660 w 5280660"/>
              <a:gd name="connsiteY4" fmla="*/ 2209800 h 2438400"/>
              <a:gd name="connsiteX0" fmla="*/ 5293017 w 5293017"/>
              <a:gd name="connsiteY0" fmla="*/ 2215978 h 2438400"/>
              <a:gd name="connsiteX1" fmla="*/ 3992880 w 5293017"/>
              <a:gd name="connsiteY1" fmla="*/ 365760 h 2438400"/>
              <a:gd name="connsiteX2" fmla="*/ 0 w 5293017"/>
              <a:gd name="connsiteY2" fmla="*/ 0 h 2438400"/>
              <a:gd name="connsiteX3" fmla="*/ 0 w 5293017"/>
              <a:gd name="connsiteY3" fmla="*/ 2438400 h 2438400"/>
              <a:gd name="connsiteX4" fmla="*/ 5293017 w 5293017"/>
              <a:gd name="connsiteY4" fmla="*/ 2215978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3017" h="2438400">
                <a:moveTo>
                  <a:pt x="5293017" y="2215978"/>
                </a:moveTo>
                <a:lnTo>
                  <a:pt x="3992880" y="365760"/>
                </a:lnTo>
                <a:lnTo>
                  <a:pt x="0" y="0"/>
                </a:lnTo>
                <a:lnTo>
                  <a:pt x="0" y="2438400"/>
                </a:lnTo>
                <a:lnTo>
                  <a:pt x="5293017" y="2215978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331" b="-35109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uppieren 23"/>
          <p:cNvGrpSpPr/>
          <p:nvPr userDrawn="1"/>
        </p:nvGrpSpPr>
        <p:grpSpPr>
          <a:xfrm>
            <a:off x="-16586" y="-15240"/>
            <a:ext cx="7023143" cy="3663608"/>
            <a:chOff x="27112" y="-15240"/>
            <a:chExt cx="5267357" cy="3831418"/>
          </a:xfrm>
        </p:grpSpPr>
        <p:cxnSp>
          <p:nvCxnSpPr>
            <p:cNvPr id="21" name="Gerade Verbindung 24"/>
            <p:cNvCxnSpPr>
              <a:endCxn id="19" idx="0"/>
            </p:cNvCxnSpPr>
            <p:nvPr/>
          </p:nvCxnSpPr>
          <p:spPr>
            <a:xfrm>
              <a:off x="4000428" y="1968843"/>
              <a:ext cx="1294041" cy="1847335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26"/>
            <p:cNvCxnSpPr>
              <a:stCxn id="18" idx="2"/>
              <a:endCxn id="19" idx="1"/>
            </p:cNvCxnSpPr>
            <p:nvPr/>
          </p:nvCxnSpPr>
          <p:spPr>
            <a:xfrm>
              <a:off x="27112" y="1600200"/>
              <a:ext cx="3973523" cy="36576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27"/>
            <p:cNvCxnSpPr>
              <a:stCxn id="17" idx="2"/>
              <a:endCxn id="19" idx="1"/>
            </p:cNvCxnSpPr>
            <p:nvPr/>
          </p:nvCxnSpPr>
          <p:spPr>
            <a:xfrm flipH="1">
              <a:off x="4000635" y="-15240"/>
              <a:ext cx="854757" cy="1981200"/>
            </a:xfrm>
            <a:prstGeom prst="line">
              <a:avLst/>
            </a:prstGeom>
            <a:ln w="12700"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Ellipse 30"/>
            <p:cNvSpPr/>
            <p:nvPr/>
          </p:nvSpPr>
          <p:spPr bwMode="auto">
            <a:xfrm>
              <a:off x="3934723" y="1893952"/>
              <a:ext cx="144016" cy="15059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624417" y="4725144"/>
            <a:ext cx="10991064" cy="647700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/>
            </a:lvl1pPr>
            <a:lvl2pPr marL="288000" indent="0">
              <a:buNone/>
              <a:defRPr sz="1800"/>
            </a:lvl2pPr>
            <a:lvl3pPr marL="576000" indent="0">
              <a:buNone/>
              <a:defRPr sz="1800"/>
            </a:lvl3pPr>
            <a:lvl4pPr marL="864000" indent="0">
              <a:buNone/>
              <a:defRPr sz="1800"/>
            </a:lvl4pPr>
            <a:lvl5pPr marL="1080000" indent="0">
              <a:buNone/>
              <a:defRPr sz="1800"/>
            </a:lvl5pPr>
          </a:lstStyle>
          <a:p>
            <a:pPr lvl="0"/>
            <a:r>
              <a:rPr lang="de-DE"/>
              <a:t>Please type in title</a:t>
            </a:r>
          </a:p>
        </p:txBody>
      </p:sp>
      <p:sp>
        <p:nvSpPr>
          <p:cNvPr id="25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624000" y="5765776"/>
            <a:ext cx="844800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b" anchorCtr="0">
            <a:spAutoFit/>
          </a:bodyPr>
          <a:lstStyle>
            <a:lvl1pPr marL="0" indent="0">
              <a:spcAft>
                <a:spcPts val="0"/>
              </a:spcAft>
              <a:buNone/>
              <a:defRPr lang="en-GB" kern="0" noProof="0" dirty="0" smtClean="0">
                <a:ea typeface="Verdana" pitchFamily="34" charset="0"/>
                <a:cs typeface="Verdana" pitchFamily="34" charset="0"/>
              </a:defRPr>
            </a:lvl1pPr>
          </a:lstStyle>
          <a:p>
            <a:pPr marR="0" lvl="0" defTabSz="914400" eaLnBrk="0" fontAlgn="auto" latinLnBrk="0" hangingPunct="0">
              <a:spcAft>
                <a:spcPts val="300"/>
              </a:spcAft>
              <a:buSzTx/>
              <a:tabLst/>
            </a:pPr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5DEB3E36-BA01-4563-AEA9-D5211B6DA8CE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668168" y="64008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279353641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>
        <p15:guide id="1" orient="horz" pos="709" userDrawn="1">
          <p15:clr>
            <a:srgbClr val="FBAE40"/>
          </p15:clr>
        </p15:guide>
        <p15:guide id="2" pos="3961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Final_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FXSHAPE">
            <a:extLst>
              <a:ext uri="{FF2B5EF4-FFF2-40B4-BE49-F238E27FC236}">
                <a16:creationId xmlns:a16="http://schemas.microsoft.com/office/drawing/2014/main" id="{F45D2A03-43E3-4C96-9F57-3A8668204A6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51"/>
            <a:ext cx="12192000" cy="6858000"/>
          </a:xfrm>
          <a:prstGeom prst="rect">
            <a:avLst/>
          </a:prstGeom>
        </p:spPr>
      </p:pic>
      <p:sp>
        <p:nvSpPr>
          <p:cNvPr id="5" name="IFXSHAPE">
            <a:extLst>
              <a:ext uri="{FF2B5EF4-FFF2-40B4-BE49-F238E27FC236}">
                <a16:creationId xmlns:a16="http://schemas.microsoft.com/office/drawing/2014/main" id="{B3910012-6C15-4468-88FA-B8E0402087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2CE7E8A6-5C29-4BE6-B5A0-F02D833D41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IFXSHAPE">
            <a:extLst>
              <a:ext uri="{FF2B5EF4-FFF2-40B4-BE49-F238E27FC236}">
                <a16:creationId xmlns:a16="http://schemas.microsoft.com/office/drawing/2014/main" id="{9E7A0BC4-30E1-44A2-92F4-9B91160411C2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324803177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FXSHAPE">
            <a:extLst>
              <a:ext uri="{FF2B5EF4-FFF2-40B4-BE49-F238E27FC236}">
                <a16:creationId xmlns:a16="http://schemas.microsoft.com/office/drawing/2014/main" id="{A56F6FB0-E483-4832-A360-2CAC1BBB13D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56EFF6E7-8DE8-4555-BECE-3F887FC57E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18795C13-DF02-48DF-AE13-C8AD4115FD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IFXSHAPE">
            <a:extLst>
              <a:ext uri="{FF2B5EF4-FFF2-40B4-BE49-F238E27FC236}">
                <a16:creationId xmlns:a16="http://schemas.microsoft.com/office/drawing/2014/main" id="{59490AA1-D34F-42E5-805D-57D72C7C6378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FXSHAPE">
            <a:extLst>
              <a:ext uri="{FF2B5EF4-FFF2-40B4-BE49-F238E27FC236}">
                <a16:creationId xmlns:a16="http://schemas.microsoft.com/office/drawing/2014/main" id="{231688BA-08E9-4084-AF71-38C5B3594D6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36E2B46E-B91B-4437-9C64-F7AF4C98C8F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B56E1649-0E72-4E6C-BBA4-1C35C4F6E8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4"/>
            <a:ext cx="11522207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1E3E31AC-7E75-48BE-9A3D-7B7768F845D9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FXSHAPE">
            <a:extLst>
              <a:ext uri="{FF2B5EF4-FFF2-40B4-BE49-F238E27FC236}">
                <a16:creationId xmlns:a16="http://schemas.microsoft.com/office/drawing/2014/main" id="{BCDDEB82-55B0-486F-9755-DA67A7579A37}"/>
              </a:ext>
            </a:extLst>
          </p:cNvPr>
          <p:cNvSpPr>
            <a:spLocks noGrp="1"/>
          </p:cNvSpPr>
          <p:nvPr>
            <p:ph type="ftr" sz="quarter" idx="38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4A4CF674-404C-4FE6-9F50-14F031DCB906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008132D8-BE27-4CBE-8E3B-FABAFF8D62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19" name="IFXSHAPE"/>
          <p:cNvSpPr>
            <a:spLocks noGrp="1"/>
          </p:cNvSpPr>
          <p:nvPr>
            <p:ph type="body" idx="17" hasCustomPrompt="1"/>
          </p:nvPr>
        </p:nvSpPr>
        <p:spPr>
          <a:xfrm>
            <a:off x="1295333" y="1268412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20" name="IFXSHAPE"/>
          <p:cNvSpPr>
            <a:spLocks noGrp="1"/>
          </p:cNvSpPr>
          <p:nvPr>
            <p:ph type="body" sz="quarter" idx="18" hasCustomPrompt="1"/>
          </p:nvPr>
        </p:nvSpPr>
        <p:spPr>
          <a:xfrm>
            <a:off x="1295335" y="1916493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1" name="IFXSHAPE"/>
          <p:cNvSpPr>
            <a:spLocks noGrp="1"/>
          </p:cNvSpPr>
          <p:nvPr>
            <p:ph type="body" sz="quarter" idx="19" hasCustomPrompt="1"/>
          </p:nvPr>
        </p:nvSpPr>
        <p:spPr>
          <a:xfrm>
            <a:off x="1295335" y="2564574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2" name="IFXSHAPE"/>
          <p:cNvSpPr>
            <a:spLocks noGrp="1"/>
          </p:cNvSpPr>
          <p:nvPr>
            <p:ph type="body" sz="quarter" idx="20" hasCustomPrompt="1"/>
          </p:nvPr>
        </p:nvSpPr>
        <p:spPr>
          <a:xfrm>
            <a:off x="1295335" y="3212655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3" name="IFXSHAPE"/>
          <p:cNvSpPr>
            <a:spLocks noGrp="1"/>
          </p:cNvSpPr>
          <p:nvPr>
            <p:ph type="body" sz="quarter" idx="21" hasCustomPrompt="1"/>
          </p:nvPr>
        </p:nvSpPr>
        <p:spPr>
          <a:xfrm>
            <a:off x="1295335" y="3860736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4" name="IFXSHAPE"/>
          <p:cNvSpPr>
            <a:spLocks noGrp="1"/>
          </p:cNvSpPr>
          <p:nvPr>
            <p:ph type="body" sz="quarter" idx="22" hasCustomPrompt="1"/>
          </p:nvPr>
        </p:nvSpPr>
        <p:spPr>
          <a:xfrm>
            <a:off x="1295335" y="4508817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8" name="IFXSHAPE"/>
          <p:cNvSpPr>
            <a:spLocks noGrp="1"/>
          </p:cNvSpPr>
          <p:nvPr>
            <p:ph type="body" sz="quarter" idx="23" hasCustomPrompt="1"/>
          </p:nvPr>
        </p:nvSpPr>
        <p:spPr>
          <a:xfrm>
            <a:off x="1295335" y="5156898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29" name="IFXSHAPE"/>
          <p:cNvSpPr>
            <a:spLocks noGrp="1"/>
          </p:cNvSpPr>
          <p:nvPr>
            <p:ph type="body" sz="quarter" idx="24" hasCustomPrompt="1"/>
          </p:nvPr>
        </p:nvSpPr>
        <p:spPr>
          <a:xfrm>
            <a:off x="1295335" y="5804979"/>
            <a:ext cx="10562235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/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noProof="0" dirty="0"/>
              <a:t>Click to edit text</a:t>
            </a:r>
          </a:p>
        </p:txBody>
      </p:sp>
      <p:sp>
        <p:nvSpPr>
          <p:cNvPr id="30" name="IFXSHAPE"/>
          <p:cNvSpPr>
            <a:spLocks noGrp="1"/>
          </p:cNvSpPr>
          <p:nvPr>
            <p:ph type="body" idx="28" hasCustomPrompt="1"/>
          </p:nvPr>
        </p:nvSpPr>
        <p:spPr>
          <a:xfrm>
            <a:off x="334433" y="1268412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1" name="IFXSHAPE"/>
          <p:cNvSpPr>
            <a:spLocks noGrp="1"/>
          </p:cNvSpPr>
          <p:nvPr>
            <p:ph type="body" idx="29" hasCustomPrompt="1"/>
          </p:nvPr>
        </p:nvSpPr>
        <p:spPr>
          <a:xfrm>
            <a:off x="334433" y="1916593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2" name="IFXSHAPE"/>
          <p:cNvSpPr>
            <a:spLocks noGrp="1"/>
          </p:cNvSpPr>
          <p:nvPr>
            <p:ph type="body" idx="30" hasCustomPrompt="1"/>
          </p:nvPr>
        </p:nvSpPr>
        <p:spPr>
          <a:xfrm>
            <a:off x="334433" y="2564774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3" name="IFXSHAPE"/>
          <p:cNvSpPr>
            <a:spLocks noGrp="1"/>
          </p:cNvSpPr>
          <p:nvPr>
            <p:ph type="body" idx="31" hasCustomPrompt="1"/>
          </p:nvPr>
        </p:nvSpPr>
        <p:spPr>
          <a:xfrm>
            <a:off x="334433" y="3212955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4" name="IFXSHAPE"/>
          <p:cNvSpPr>
            <a:spLocks noGrp="1"/>
          </p:cNvSpPr>
          <p:nvPr>
            <p:ph type="body" idx="32" hasCustomPrompt="1"/>
          </p:nvPr>
        </p:nvSpPr>
        <p:spPr>
          <a:xfrm>
            <a:off x="334433" y="3861136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5" name="IFXSHAPE"/>
          <p:cNvSpPr>
            <a:spLocks noGrp="1"/>
          </p:cNvSpPr>
          <p:nvPr>
            <p:ph type="body" idx="33" hasCustomPrompt="1"/>
          </p:nvPr>
        </p:nvSpPr>
        <p:spPr>
          <a:xfrm>
            <a:off x="334433" y="4509317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6" name="IFXSHAPE"/>
          <p:cNvSpPr>
            <a:spLocks noGrp="1"/>
          </p:cNvSpPr>
          <p:nvPr>
            <p:ph type="body" idx="34" hasCustomPrompt="1"/>
          </p:nvPr>
        </p:nvSpPr>
        <p:spPr>
          <a:xfrm>
            <a:off x="334433" y="5157498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37" name="IFXSHAPE"/>
          <p:cNvSpPr>
            <a:spLocks noGrp="1"/>
          </p:cNvSpPr>
          <p:nvPr>
            <p:ph type="body" idx="35" hasCustomPrompt="1"/>
          </p:nvPr>
        </p:nvSpPr>
        <p:spPr>
          <a:xfrm>
            <a:off x="334433" y="5805678"/>
            <a:ext cx="768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>
                <a:solidFill>
                  <a:schemeClr val="bg1"/>
                </a:solidFill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GB" dirty="0" err="1"/>
              <a:t>Nr</a:t>
            </a:r>
            <a:r>
              <a:rPr lang="en-GB" dirty="0"/>
              <a:t>.</a:t>
            </a:r>
          </a:p>
        </p:txBody>
      </p:sp>
      <p:sp>
        <p:nvSpPr>
          <p:cNvPr id="7" name="IFXSHAPE">
            <a:extLst>
              <a:ext uri="{FF2B5EF4-FFF2-40B4-BE49-F238E27FC236}">
                <a16:creationId xmlns:a16="http://schemas.microsoft.com/office/drawing/2014/main" id="{307A23D7-C411-4F0C-A075-87A8EF1E9585}"/>
              </a:ext>
            </a:extLst>
          </p:cNvPr>
          <p:cNvSpPr>
            <a:spLocks noGrp="1"/>
          </p:cNvSpPr>
          <p:nvPr>
            <p:ph type="dt" sz="half" idx="37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FXSHAPE">
            <a:extLst>
              <a:ext uri="{FF2B5EF4-FFF2-40B4-BE49-F238E27FC236}">
                <a16:creationId xmlns:a16="http://schemas.microsoft.com/office/drawing/2014/main" id="{A52B5FF3-0A40-4BA6-8EDB-11B2F6E6696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6" name="IFXSHAPE">
            <a:extLst>
              <a:ext uri="{FF2B5EF4-FFF2-40B4-BE49-F238E27FC236}">
                <a16:creationId xmlns:a16="http://schemas.microsoft.com/office/drawing/2014/main" id="{F27812F3-5C83-42C2-BAD6-EEDCD41AD87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4A895A69-6B02-4C2B-B80F-601B78333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4" y="1268414"/>
            <a:ext cx="5664629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9" name="IFXSHAPE"/>
          <p:cNvSpPr>
            <a:spLocks noGrp="1"/>
          </p:cNvSpPr>
          <p:nvPr>
            <p:ph sz="quarter" idx="14" hasCustomPrompt="1"/>
          </p:nvPr>
        </p:nvSpPr>
        <p:spPr>
          <a:xfrm>
            <a:off x="6191251" y="1268414"/>
            <a:ext cx="5665389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6A973177-4BBE-4130-9D13-C61BB7D88AEB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X_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>
            <a:extLst>
              <a:ext uri="{FF2B5EF4-FFF2-40B4-BE49-F238E27FC236}">
                <a16:creationId xmlns:a16="http://schemas.microsoft.com/office/drawing/2014/main" id="{8F500B03-99C7-43CA-9AA9-E3971B802DB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5807964" y="6553200"/>
            <a:ext cx="576072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sp>
        <p:nvSpPr>
          <p:cNvPr id="2" name="IFXSHAPE">
            <a:extLst>
              <a:ext uri="{FF2B5EF4-FFF2-40B4-BE49-F238E27FC236}">
                <a16:creationId xmlns:a16="http://schemas.microsoft.com/office/drawing/2014/main" id="{87ABEA41-E2D5-4D70-9361-47FEB796E5C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279378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AE8262AE-B2CA-46FB-A559-06D4249A0E4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hteck 22"/>
          <p:cNvSpPr/>
          <p:nvPr userDrawn="1"/>
        </p:nvSpPr>
        <p:spPr bwMode="auto">
          <a:xfrm>
            <a:off x="-17645" y="0"/>
            <a:ext cx="12209644" cy="68734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2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5" t="-7005" r="-2685" b="-7005"/>
          <a:stretch/>
        </p:blipFill>
        <p:spPr>
          <a:xfrm>
            <a:off x="10525712" y="211456"/>
            <a:ext cx="1363200" cy="483795"/>
          </a:xfrm>
          <a:prstGeom prst="rect">
            <a:avLst/>
          </a:prstGeom>
        </p:spPr>
      </p:pic>
      <p:grpSp>
        <p:nvGrpSpPr>
          <p:cNvPr id="10" name="Gruppieren 33"/>
          <p:cNvGrpSpPr/>
          <p:nvPr userDrawn="1"/>
        </p:nvGrpSpPr>
        <p:grpSpPr>
          <a:xfrm>
            <a:off x="-35982" y="0"/>
            <a:ext cx="12227983" cy="5733256"/>
            <a:chOff x="-26987" y="0"/>
            <a:chExt cx="9170987" cy="5733256"/>
          </a:xfrm>
          <a:solidFill>
            <a:schemeClr val="tx2"/>
          </a:solidFill>
        </p:grpSpPr>
        <p:cxnSp>
          <p:nvCxnSpPr>
            <p:cNvPr id="11" name="Gerade Verbindung 5"/>
            <p:cNvCxnSpPr/>
            <p:nvPr/>
          </p:nvCxnSpPr>
          <p:spPr>
            <a:xfrm flipH="1">
              <a:off x="3587742" y="2708920"/>
              <a:ext cx="5556256" cy="2127991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0"/>
            <p:cNvCxnSpPr/>
            <p:nvPr/>
          </p:nvCxnSpPr>
          <p:spPr>
            <a:xfrm flipH="1" flipV="1">
              <a:off x="3587741" y="4836910"/>
              <a:ext cx="264179" cy="896346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3"/>
            <p:cNvCxnSpPr/>
            <p:nvPr/>
          </p:nvCxnSpPr>
          <p:spPr>
            <a:xfrm flipH="1" flipV="1">
              <a:off x="-26987" y="3429646"/>
              <a:ext cx="3614729" cy="1407264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16"/>
            <p:cNvCxnSpPr/>
            <p:nvPr/>
          </p:nvCxnSpPr>
          <p:spPr>
            <a:xfrm flipH="1" flipV="1">
              <a:off x="5652120" y="0"/>
              <a:ext cx="3491880" cy="4149081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Ellipse 6"/>
            <p:cNvSpPr/>
            <p:nvPr/>
          </p:nvSpPr>
          <p:spPr bwMode="auto">
            <a:xfrm>
              <a:off x="3515733" y="4764902"/>
              <a:ext cx="144016" cy="144016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DE" sz="16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IFXSHAPE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2132857"/>
            <a:ext cx="8153395" cy="671141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GB"/>
              <a:t>Click to enter Section</a:t>
            </a:r>
            <a:endParaRPr lang="en-GB" dirty="0"/>
          </a:p>
        </p:txBody>
      </p:sp>
      <p:sp>
        <p:nvSpPr>
          <p:cNvPr id="9" name="Freihandform 2"/>
          <p:cNvSpPr/>
          <p:nvPr userDrawn="1"/>
        </p:nvSpPr>
        <p:spPr bwMode="auto">
          <a:xfrm>
            <a:off x="-42433" y="5128693"/>
            <a:ext cx="12234431" cy="1750902"/>
          </a:xfrm>
          <a:custGeom>
            <a:avLst/>
            <a:gdLst>
              <a:gd name="connsiteX0" fmla="*/ 9113004 w 9113004"/>
              <a:gd name="connsiteY0" fmla="*/ 92990 h 1906291"/>
              <a:gd name="connsiteX1" fmla="*/ 9113004 w 9113004"/>
              <a:gd name="connsiteY1" fmla="*/ 1906291 h 1906291"/>
              <a:gd name="connsiteX2" fmla="*/ 0 w 9113004"/>
              <a:gd name="connsiteY2" fmla="*/ 1906291 h 1906291"/>
              <a:gd name="connsiteX3" fmla="*/ 0 w 9113004"/>
              <a:gd name="connsiteY3" fmla="*/ 674176 h 1906291"/>
              <a:gd name="connsiteX4" fmla="*/ 7849892 w 9113004"/>
              <a:gd name="connsiteY4" fmla="*/ 0 h 1906291"/>
              <a:gd name="connsiteX5" fmla="*/ 9113004 w 9113004"/>
              <a:gd name="connsiteY5" fmla="*/ 92990 h 1906291"/>
              <a:gd name="connsiteX0" fmla="*/ 9120917 w 9120917"/>
              <a:gd name="connsiteY0" fmla="*/ 92990 h 1906291"/>
              <a:gd name="connsiteX1" fmla="*/ 9120917 w 9120917"/>
              <a:gd name="connsiteY1" fmla="*/ 1906291 h 1906291"/>
              <a:gd name="connsiteX2" fmla="*/ 7913 w 9120917"/>
              <a:gd name="connsiteY2" fmla="*/ 1906291 h 1906291"/>
              <a:gd name="connsiteX3" fmla="*/ 0 w 9120917"/>
              <a:gd name="connsiteY3" fmla="*/ 525435 h 1906291"/>
              <a:gd name="connsiteX4" fmla="*/ 7857805 w 9120917"/>
              <a:gd name="connsiteY4" fmla="*/ 0 h 1906291"/>
              <a:gd name="connsiteX5" fmla="*/ 9120917 w 9120917"/>
              <a:gd name="connsiteY5" fmla="*/ 92990 h 1906291"/>
              <a:gd name="connsiteX0" fmla="*/ 9120917 w 9120917"/>
              <a:gd name="connsiteY0" fmla="*/ 0 h 1813301"/>
              <a:gd name="connsiteX1" fmla="*/ 9120917 w 9120917"/>
              <a:gd name="connsiteY1" fmla="*/ 1813301 h 1813301"/>
              <a:gd name="connsiteX2" fmla="*/ 7913 w 9120917"/>
              <a:gd name="connsiteY2" fmla="*/ 1813301 h 1813301"/>
              <a:gd name="connsiteX3" fmla="*/ 0 w 9120917"/>
              <a:gd name="connsiteY3" fmla="*/ 432445 h 1813301"/>
              <a:gd name="connsiteX4" fmla="*/ 7841980 w 9120917"/>
              <a:gd name="connsiteY4" fmla="*/ 683774 h 1813301"/>
              <a:gd name="connsiteX5" fmla="*/ 9120917 w 9120917"/>
              <a:gd name="connsiteY5" fmla="*/ 0 h 1813301"/>
              <a:gd name="connsiteX0" fmla="*/ 9120917 w 9120917"/>
              <a:gd name="connsiteY0" fmla="*/ 0 h 1813301"/>
              <a:gd name="connsiteX1" fmla="*/ 9120917 w 9120917"/>
              <a:gd name="connsiteY1" fmla="*/ 1813301 h 1813301"/>
              <a:gd name="connsiteX2" fmla="*/ 7913 w 9120917"/>
              <a:gd name="connsiteY2" fmla="*/ 1813301 h 1813301"/>
              <a:gd name="connsiteX3" fmla="*/ 0 w 9120917"/>
              <a:gd name="connsiteY3" fmla="*/ 432445 h 1813301"/>
              <a:gd name="connsiteX4" fmla="*/ 9120917 w 9120917"/>
              <a:gd name="connsiteY4" fmla="*/ 0 h 1813301"/>
              <a:gd name="connsiteX0" fmla="*/ 9131506 w 9131506"/>
              <a:gd name="connsiteY0" fmla="*/ 0 h 1819636"/>
              <a:gd name="connsiteX1" fmla="*/ 9131506 w 9131506"/>
              <a:gd name="connsiteY1" fmla="*/ 1813301 h 1819636"/>
              <a:gd name="connsiteX2" fmla="*/ 302 w 9131506"/>
              <a:gd name="connsiteY2" fmla="*/ 1819636 h 1819636"/>
              <a:gd name="connsiteX3" fmla="*/ 10589 w 9131506"/>
              <a:gd name="connsiteY3" fmla="*/ 432445 h 1819636"/>
              <a:gd name="connsiteX4" fmla="*/ 9131506 w 9131506"/>
              <a:gd name="connsiteY4" fmla="*/ 0 h 181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1506" h="1819636">
                <a:moveTo>
                  <a:pt x="9131506" y="0"/>
                </a:moveTo>
                <a:lnTo>
                  <a:pt x="9131506" y="1813301"/>
                </a:lnTo>
                <a:lnTo>
                  <a:pt x="302" y="1819636"/>
                </a:lnTo>
                <a:cubicBezTo>
                  <a:pt x="-2336" y="1359351"/>
                  <a:pt x="13227" y="892730"/>
                  <a:pt x="10589" y="432445"/>
                </a:cubicBezTo>
                <a:lnTo>
                  <a:pt x="9131506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DE" sz="1600" b="1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3" name="IFXSHAPE">
            <a:extLst>
              <a:ext uri="{FF2B5EF4-FFF2-40B4-BE49-F238E27FC236}">
                <a16:creationId xmlns:a16="http://schemas.microsoft.com/office/drawing/2014/main" id="{215B4754-172A-4D6D-B33E-4015F7233649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34432" y="6553200"/>
            <a:ext cx="288036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9870743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FXSHAPE">
            <a:extLst>
              <a:ext uri="{FF2B5EF4-FFF2-40B4-BE49-F238E27FC236}">
                <a16:creationId xmlns:a16="http://schemas.microsoft.com/office/drawing/2014/main" id="{6429D2F4-DE0C-4A79-B994-40FCF0906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78" y="6553200"/>
            <a:ext cx="288036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45A65B4E-1A86-472F-91AF-E8DDE772EB0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IFXSHAPE">
            <a:extLst>
              <a:ext uri="{FF2B5EF4-FFF2-40B4-BE49-F238E27FC236}">
                <a16:creationId xmlns:a16="http://schemas.microsoft.com/office/drawing/2014/main" id="{6CB8653B-55DB-4AE2-AF71-44BC3E0E95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07964" y="6553200"/>
            <a:ext cx="576072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"/>
            <a:ext cx="12192000" cy="90830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3200"/>
            <a:ext cx="12192000" cy="304800"/>
          </a:xfrm>
          <a:prstGeom prst="rect">
            <a:avLst/>
          </a:prstGeom>
        </p:spPr>
      </p:pic>
      <p:sp>
        <p:nvSpPr>
          <p:cNvPr id="12" name="IFXSHAPE"/>
          <p:cNvSpPr>
            <a:spLocks noGrp="1"/>
          </p:cNvSpPr>
          <p:nvPr>
            <p:ph type="title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 vert="horz" lIns="0" tIns="0" rIns="0" bIns="10800" rtlCol="0" anchor="b" anchorCtr="0">
            <a:noAutofit/>
          </a:bodyPr>
          <a:lstStyle/>
          <a:p>
            <a:r>
              <a:rPr lang="en-GB" noProof="0" dirty="0"/>
              <a:t>Click to edit title</a:t>
            </a:r>
          </a:p>
        </p:txBody>
      </p:sp>
      <p:sp>
        <p:nvSpPr>
          <p:cNvPr id="23" name="IFXSHAPE"/>
          <p:cNvSpPr>
            <a:spLocks noGrp="1"/>
          </p:cNvSpPr>
          <p:nvPr>
            <p:ph type="body" idx="1"/>
          </p:nvPr>
        </p:nvSpPr>
        <p:spPr>
          <a:xfrm>
            <a:off x="334433" y="1268414"/>
            <a:ext cx="11521017" cy="511333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IFXSHAPE">
            <a:extLst>
              <a:ext uri="{FF2B5EF4-FFF2-40B4-BE49-F238E27FC236}">
                <a16:creationId xmlns:a16="http://schemas.microsoft.com/office/drawing/2014/main" id="{148BE85E-E106-439A-8E0E-968838D13D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4432" y="6553200"/>
            <a:ext cx="288036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55" r:id="rId2"/>
    <p:sldLayoutId id="2147483751" r:id="rId3"/>
    <p:sldLayoutId id="2147483752" r:id="rId4"/>
    <p:sldLayoutId id="2147483729" r:id="rId5"/>
    <p:sldLayoutId id="2147483730" r:id="rId6"/>
    <p:sldLayoutId id="2147483741" r:id="rId7"/>
    <p:sldLayoutId id="2147483731" r:id="rId8"/>
    <p:sldLayoutId id="2147483747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54" r:id="rId18"/>
    <p:sldLayoutId id="2147483748" r:id="rId19"/>
    <p:sldLayoutId id="2147483753" r:id="rId20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buFontTx/>
        <a:buNone/>
        <a:defRPr sz="2400" b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9pPr>
    </p:titleStyle>
    <p:bodyStyle>
      <a:lvl1pPr marL="288000" indent="-288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Arial" panose="020B0604020202020204" pitchFamily="34" charset="0"/>
        <a:buChar char="›"/>
        <a:defRPr sz="20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2000">
          <a:solidFill>
            <a:schemeClr val="tx1"/>
          </a:solidFill>
          <a:latin typeface="Arial" panose="020B0604020202020204" pitchFamily="34" charset="0"/>
        </a:defRPr>
      </a:lvl2pPr>
      <a:lvl3pPr marL="864000" indent="-288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itchFamily="34" charset="0"/>
        <a:buChar char="–"/>
        <a:defRPr sz="1800" baseline="0">
          <a:solidFill>
            <a:schemeClr val="tx1"/>
          </a:solidFill>
          <a:latin typeface="Arial" panose="020B0604020202020204" pitchFamily="34" charset="0"/>
        </a:defRPr>
      </a:lvl3pPr>
      <a:lvl4pPr marL="1080000" indent="-216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1600" baseline="0">
          <a:solidFill>
            <a:schemeClr val="tx1"/>
          </a:solidFill>
          <a:latin typeface="Arial" panose="020B0604020202020204" pitchFamily="34" charset="0"/>
        </a:defRPr>
      </a:lvl4pPr>
      <a:lvl5pPr marL="1296000" indent="-216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1400" baseline="0">
          <a:solidFill>
            <a:schemeClr val="tx1"/>
          </a:solidFill>
          <a:latin typeface="Arial" panose="020B0604020202020204" pitchFamily="34" charset="0"/>
        </a:defRPr>
      </a:lvl5pPr>
      <a:lvl6pPr marL="1296000" indent="-216000" algn="l" rtl="0" eaLnBrk="1" fontAlgn="base" hangingPunct="1">
        <a:spcBef>
          <a:spcPts val="0"/>
        </a:spcBef>
        <a:spcAft>
          <a:spcPts val="300"/>
        </a:spcAft>
        <a:buClr>
          <a:schemeClr val="accent1"/>
        </a:buClr>
        <a:buFont typeface="Verdana" pitchFamily="34" charset="0"/>
        <a:buNone/>
        <a:defRPr sz="1400" baseline="0">
          <a:solidFill>
            <a:schemeClr val="tx1"/>
          </a:solidFill>
          <a:latin typeface="Verdana" pitchFamily="34" charset="0"/>
        </a:defRPr>
      </a:lvl6pPr>
      <a:lvl7pPr marL="25146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7pPr>
      <a:lvl8pPr marL="29718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8pPr>
      <a:lvl9pPr marL="34290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>
            <a:extLst>
              <a:ext uri="{FF2B5EF4-FFF2-40B4-BE49-F238E27FC236}">
                <a16:creationId xmlns:a16="http://schemas.microsoft.com/office/drawing/2014/main" id="{5EB56844-92D2-42C2-A734-DEAF999C1D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78" y="6553200"/>
            <a:ext cx="288036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 fontAlgn="t">
              <a:buClr>
                <a:srgbClr val="928285"/>
              </a:buClr>
              <a:defRPr sz="1200" b="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8C4B9E98-3A36-4C70-BB71-4C40C38F89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IFXSHAPE">
            <a:extLst>
              <a:ext uri="{FF2B5EF4-FFF2-40B4-BE49-F238E27FC236}">
                <a16:creationId xmlns:a16="http://schemas.microsoft.com/office/drawing/2014/main" id="{D545B8BA-13C2-4FC8-B67E-54273FAFB8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07964" y="6553200"/>
            <a:ext cx="576072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ctr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Copyright © Infineon Technologies AG 2021. All rights reserved.</a:t>
            </a:r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"/>
            <a:ext cx="12192000" cy="90830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53200"/>
            <a:ext cx="12192000" cy="304800"/>
          </a:xfrm>
          <a:prstGeom prst="rect">
            <a:avLst/>
          </a:prstGeom>
        </p:spPr>
      </p:pic>
      <p:sp>
        <p:nvSpPr>
          <p:cNvPr id="12" name="IFXSHAPE"/>
          <p:cNvSpPr>
            <a:spLocks noGrp="1"/>
          </p:cNvSpPr>
          <p:nvPr>
            <p:ph type="title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 vert="horz" lIns="0" tIns="0" rIns="0" bIns="10800" rtlCol="0" anchor="b" anchorCtr="0">
            <a:noAutofit/>
          </a:bodyPr>
          <a:lstStyle/>
          <a:p>
            <a:r>
              <a:rPr lang="en-GB" noProof="0" dirty="0"/>
              <a:t>Click to edit title</a:t>
            </a:r>
          </a:p>
        </p:txBody>
      </p:sp>
      <p:sp>
        <p:nvSpPr>
          <p:cNvPr id="23" name="IFXSHAPE"/>
          <p:cNvSpPr>
            <a:spLocks noGrp="1"/>
          </p:cNvSpPr>
          <p:nvPr>
            <p:ph type="body" idx="1"/>
          </p:nvPr>
        </p:nvSpPr>
        <p:spPr>
          <a:xfrm>
            <a:off x="334433" y="1268414"/>
            <a:ext cx="11521017" cy="511333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>
            <a:extLst>
              <a:ext uri="{FF2B5EF4-FFF2-40B4-BE49-F238E27FC236}">
                <a16:creationId xmlns:a16="http://schemas.microsoft.com/office/drawing/2014/main" id="{DCC94A7E-F54B-4A92-AD5D-249480F4B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34432" y="6553200"/>
            <a:ext cx="288036" cy="304800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l" fontAlgn="t">
              <a:buClr>
                <a:srgbClr val="928285"/>
              </a:buClr>
              <a:defRPr sz="800" b="0">
                <a:solidFill>
                  <a:srgbClr val="928285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</p:spTree>
    <p:extLst>
      <p:ext uri="{BB962C8B-B14F-4D97-AF65-F5344CB8AC3E}">
        <p14:creationId xmlns:p14="http://schemas.microsoft.com/office/powerpoint/2010/main" val="1097513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  <p:sldLayoutId id="2147483774" r:id="rId18"/>
    <p:sldLayoutId id="2147483775" r:id="rId19"/>
    <p:sldLayoutId id="2147483776" r:id="rId20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buFontTx/>
        <a:buNone/>
        <a:defRPr sz="2400" b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</a:defRPr>
      </a:lvl9pPr>
    </p:titleStyle>
    <p:bodyStyle>
      <a:lvl1pPr marL="288000" indent="-288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Arial" panose="020B0604020202020204" pitchFamily="34" charset="0"/>
        <a:buChar char="›"/>
        <a:defRPr sz="20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2000">
          <a:solidFill>
            <a:schemeClr val="tx1"/>
          </a:solidFill>
          <a:latin typeface="Arial" panose="020B0604020202020204" pitchFamily="34" charset="0"/>
        </a:defRPr>
      </a:lvl2pPr>
      <a:lvl3pPr marL="864000" indent="-288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itchFamily="34" charset="0"/>
        <a:buChar char="–"/>
        <a:defRPr sz="1800" baseline="0">
          <a:solidFill>
            <a:schemeClr val="tx1"/>
          </a:solidFill>
          <a:latin typeface="Arial" panose="020B0604020202020204" pitchFamily="34" charset="0"/>
        </a:defRPr>
      </a:lvl3pPr>
      <a:lvl4pPr marL="1080000" indent="-216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1600" baseline="0">
          <a:solidFill>
            <a:schemeClr val="tx1"/>
          </a:solidFill>
          <a:latin typeface="Arial" panose="020B0604020202020204" pitchFamily="34" charset="0"/>
        </a:defRPr>
      </a:lvl4pPr>
      <a:lvl5pPr marL="1296000" indent="-216000" algn="l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1400" baseline="0">
          <a:solidFill>
            <a:schemeClr val="tx1"/>
          </a:solidFill>
          <a:latin typeface="Arial" panose="020B0604020202020204" pitchFamily="34" charset="0"/>
        </a:defRPr>
      </a:lvl5pPr>
      <a:lvl6pPr marL="1296000" indent="-216000" algn="l" rtl="0" eaLnBrk="1" fontAlgn="base" hangingPunct="1">
        <a:spcBef>
          <a:spcPts val="0"/>
        </a:spcBef>
        <a:spcAft>
          <a:spcPts val="300"/>
        </a:spcAft>
        <a:buClr>
          <a:schemeClr val="accent1"/>
        </a:buClr>
        <a:buFont typeface="Verdana" pitchFamily="34" charset="0"/>
        <a:buNone/>
        <a:defRPr sz="1400" baseline="0">
          <a:solidFill>
            <a:schemeClr val="tx1"/>
          </a:solidFill>
          <a:latin typeface="Verdana" pitchFamily="34" charset="0"/>
        </a:defRPr>
      </a:lvl6pPr>
      <a:lvl7pPr marL="25146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7pPr>
      <a:lvl8pPr marL="29718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8pPr>
      <a:lvl9pPr marL="3429000" indent="-228600" algn="l" rtl="0" eaLnBrk="1" fontAlgn="base" hangingPunct="1">
        <a:spcBef>
          <a:spcPct val="25000"/>
        </a:spcBef>
        <a:spcAft>
          <a:spcPct val="0"/>
        </a:spcAft>
        <a:buClr>
          <a:schemeClr val="tx1"/>
        </a:buClr>
        <a:buChar char="–"/>
        <a:defRPr sz="2000">
          <a:solidFill>
            <a:srgbClr val="666666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12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11.xml"/><Relationship Id="rId1" Type="http://schemas.openxmlformats.org/officeDocument/2006/relationships/customXml" Target="../../customXml/item12.xml"/><Relationship Id="rId6" Type="http://schemas.openxmlformats.org/officeDocument/2006/relationships/slideLayout" Target="../slideLayouts/slideLayout7.xml"/><Relationship Id="rId11" Type="http://schemas.openxmlformats.org/officeDocument/2006/relationships/slide" Target="slide15.xml"/><Relationship Id="rId5" Type="http://schemas.openxmlformats.org/officeDocument/2006/relationships/tags" Target="../tags/tag14.xml"/><Relationship Id="rId10" Type="http://schemas.openxmlformats.org/officeDocument/2006/relationships/slide" Target="slide13.xml"/><Relationship Id="rId4" Type="http://schemas.openxmlformats.org/officeDocument/2006/relationships/tags" Target="../tags/tag13.xml"/><Relationship Id="rId9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16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15.xml"/><Relationship Id="rId1" Type="http://schemas.openxmlformats.org/officeDocument/2006/relationships/customXml" Target="../../customXml/item3.xml"/><Relationship Id="rId6" Type="http://schemas.openxmlformats.org/officeDocument/2006/relationships/slideLayout" Target="../slideLayouts/slideLayout7.xml"/><Relationship Id="rId11" Type="http://schemas.openxmlformats.org/officeDocument/2006/relationships/slide" Target="slide15.xml"/><Relationship Id="rId5" Type="http://schemas.openxmlformats.org/officeDocument/2006/relationships/tags" Target="../tags/tag18.xml"/><Relationship Id="rId10" Type="http://schemas.openxmlformats.org/officeDocument/2006/relationships/slide" Target="slide13.xml"/><Relationship Id="rId4" Type="http://schemas.openxmlformats.org/officeDocument/2006/relationships/tags" Target="../tags/tag17.xml"/><Relationship Id="rId9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20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19.xml"/><Relationship Id="rId1" Type="http://schemas.openxmlformats.org/officeDocument/2006/relationships/customXml" Target="../../customXml/item8.xml"/><Relationship Id="rId6" Type="http://schemas.openxmlformats.org/officeDocument/2006/relationships/slideLayout" Target="../slideLayouts/slideLayout7.xml"/><Relationship Id="rId11" Type="http://schemas.openxmlformats.org/officeDocument/2006/relationships/slide" Target="slide15.xml"/><Relationship Id="rId5" Type="http://schemas.openxmlformats.org/officeDocument/2006/relationships/tags" Target="../tags/tag22.xml"/><Relationship Id="rId10" Type="http://schemas.openxmlformats.org/officeDocument/2006/relationships/slide" Target="slide13.xml"/><Relationship Id="rId4" Type="http://schemas.openxmlformats.org/officeDocument/2006/relationships/tags" Target="../tags/tag21.xml"/><Relationship Id="rId9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" Target="slide15.xml"/><Relationship Id="rId2" Type="http://schemas.openxmlformats.org/officeDocument/2006/relationships/tags" Target="../tags/tag2.xml"/><Relationship Id="rId1" Type="http://schemas.openxmlformats.org/officeDocument/2006/relationships/customXml" Target="../../customXml/item5.xml"/><Relationship Id="rId6" Type="http://schemas.openxmlformats.org/officeDocument/2006/relationships/tags" Target="../tags/tag6.xml"/><Relationship Id="rId11" Type="http://schemas.openxmlformats.org/officeDocument/2006/relationships/slide" Target="slide13.xml"/><Relationship Id="rId5" Type="http://schemas.openxmlformats.org/officeDocument/2006/relationships/tags" Target="../tags/tag5.xml"/><Relationship Id="rId10" Type="http://schemas.openxmlformats.org/officeDocument/2006/relationships/slide" Target="slide11.xml"/><Relationship Id="rId4" Type="http://schemas.openxmlformats.org/officeDocument/2006/relationships/tags" Target="../tags/tag4.xml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8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7.xml"/><Relationship Id="rId1" Type="http://schemas.openxmlformats.org/officeDocument/2006/relationships/customXml" Target="../../customXml/item13.xml"/><Relationship Id="rId6" Type="http://schemas.openxmlformats.org/officeDocument/2006/relationships/slideLayout" Target="../slideLayouts/slideLayout7.xml"/><Relationship Id="rId11" Type="http://schemas.openxmlformats.org/officeDocument/2006/relationships/slide" Target="slide15.xml"/><Relationship Id="rId5" Type="http://schemas.openxmlformats.org/officeDocument/2006/relationships/tags" Target="../tags/tag10.xml"/><Relationship Id="rId10" Type="http://schemas.openxmlformats.org/officeDocument/2006/relationships/slide" Target="slide13.xml"/><Relationship Id="rId4" Type="http://schemas.openxmlformats.org/officeDocument/2006/relationships/tags" Target="../tags/tag9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pastorel\AppData\Local\Temp\Certificate_lawn-round.png" TargetMode="External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file:///C:\Users\pastorel\AppData\Local\Temp\lego_berry-round.png" TargetMode="External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file:///C:\Users\pastorel\AppData\Local\Temp\Strategy_Ocean-round.png" TargetMode="External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5" Type="http://schemas.openxmlformats.org/officeDocument/2006/relationships/image" Target="../media/image19.png"/><Relationship Id="rId10" Type="http://schemas.openxmlformats.org/officeDocument/2006/relationships/image" Target="file:///C:\Users\pastorel\AppData\Local\Temp\Anchor_Sun-round.png" TargetMode="External"/><Relationship Id="rId4" Type="http://schemas.openxmlformats.org/officeDocument/2006/relationships/image" Target="file:///C:\Users\pastorel\AppData\Local\Temp\Coins-Engineering-round.png" TargetMode="External"/><Relationship Id="rId9" Type="http://schemas.openxmlformats.org/officeDocument/2006/relationships/image" Target="../media/image15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pastorel\AppData\Local\Temp\Certificate_lawn-round.png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file:///C:\Users\pastorel\AppData\Local\Temp\lego_berry-round.pn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file:///C:\Users\pastorel\AppData\Local\Temp\Strategy_Ocean-round.png" TargetMode="External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openxmlformats.org/officeDocument/2006/relationships/image" Target="file:///C:\Users\pastorel\AppData\Local\Temp\Anchor_Sun-round.png" TargetMode="External"/><Relationship Id="rId4" Type="http://schemas.openxmlformats.org/officeDocument/2006/relationships/image" Target="file:///C:\Users\pastorel\AppData\Local\Temp\Coins-Engineering-round.png" TargetMode="External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z="4800" dirty="0"/>
              <a:t>StrongIRFET™ 2 – 80/100V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4000" y="6073552"/>
            <a:ext cx="8448000" cy="307777"/>
          </a:xfrm>
        </p:spPr>
        <p:txBody>
          <a:bodyPr/>
          <a:lstStyle/>
          <a:p>
            <a:r>
              <a:rPr lang="de-DE" dirty="0"/>
              <a:t>March 2021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D23E89-32AA-41F9-B753-E0FBC8A5759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- restricted -</a:t>
            </a:r>
          </a:p>
        </p:txBody>
      </p:sp>
    </p:spTree>
    <p:extLst>
      <p:ext uri="{BB962C8B-B14F-4D97-AF65-F5344CB8AC3E}">
        <p14:creationId xmlns:p14="http://schemas.microsoft.com/office/powerpoint/2010/main" val="1602227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OptiMOS™ and </a:t>
            </a:r>
            <a:r>
              <a:rPr lang="en-US" dirty="0" err="1"/>
              <a:t>StrongIRFET</a:t>
            </a:r>
            <a:r>
              <a:rPr lang="en-US" dirty="0"/>
              <a:t>™ </a:t>
            </a:r>
            <a:br>
              <a:rPr lang="en-US" dirty="0"/>
            </a:br>
            <a:r>
              <a:rPr lang="en-US" sz="2000" dirty="0"/>
              <a:t>Technology comparison 100 V</a:t>
            </a:r>
            <a:endParaRPr lang="de-AT" sz="2000" dirty="0"/>
          </a:p>
        </p:txBody>
      </p:sp>
      <p:grpSp>
        <p:nvGrpSpPr>
          <p:cNvPr id="9" name="Group 8"/>
          <p:cNvGrpSpPr/>
          <p:nvPr/>
        </p:nvGrpSpPr>
        <p:grpSpPr>
          <a:xfrm>
            <a:off x="2477037" y="648118"/>
            <a:ext cx="11496605" cy="4392488"/>
            <a:chOff x="2404997" y="1318104"/>
            <a:chExt cx="10802123" cy="5040559"/>
          </a:xfrm>
        </p:grpSpPr>
        <p:graphicFrame>
          <p:nvGraphicFramePr>
            <p:cNvPr id="7" name="Chart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750852327"/>
                </p:ext>
              </p:extLst>
            </p:nvPr>
          </p:nvGraphicFramePr>
          <p:xfrm>
            <a:off x="2404997" y="1318104"/>
            <a:ext cx="10802123" cy="50405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Rectangle 7"/>
            <p:cNvSpPr/>
            <p:nvPr/>
          </p:nvSpPr>
          <p:spPr bwMode="auto">
            <a:xfrm>
              <a:off x="8645866" y="3278643"/>
              <a:ext cx="2165062" cy="413161"/>
            </a:xfrm>
            <a:prstGeom prst="rect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AT" sz="1600" dirty="0">
                <a:latin typeface="+mn-lt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0" name="Rectangle 9"/>
          <p:cNvSpPr/>
          <p:nvPr/>
        </p:nvSpPr>
        <p:spPr bwMode="auto">
          <a:xfrm>
            <a:off x="334432" y="1206187"/>
            <a:ext cx="1585104" cy="16381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400" b="1" i="1" dirty="0">
                <a:latin typeface="+mn-lt"/>
                <a:ea typeface="Verdana" pitchFamily="34" charset="0"/>
                <a:cs typeface="Verdana" pitchFamily="34" charset="0"/>
              </a:rPr>
              <a:t>Legend</a:t>
            </a:r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: 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5 Best value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1 Worst value</a:t>
            </a:r>
          </a:p>
          <a:p>
            <a:pPr algn="ctr" eaLnBrk="0" hangingPunct="0"/>
            <a:endParaRPr lang="de-DE" sz="1400" i="1" dirty="0">
              <a:latin typeface="+mn-lt"/>
              <a:ea typeface="Verdana" pitchFamily="34" charset="0"/>
              <a:cs typeface="Verdana" pitchFamily="34" charset="0"/>
            </a:endParaRPr>
          </a:p>
          <a:p>
            <a:pPr algn="ctr" eaLnBrk="0" hangingPunct="0"/>
            <a:r>
              <a:rPr lang="de-DE" sz="1400" b="1" i="1" dirty="0">
                <a:latin typeface="+mn-lt"/>
                <a:ea typeface="Verdana" pitchFamily="34" charset="0"/>
                <a:cs typeface="Verdana" pitchFamily="34" charset="0"/>
              </a:rPr>
              <a:t>Reliability</a:t>
            </a:r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: 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5: Industrial grade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3: Standard grade</a:t>
            </a:r>
            <a:endParaRPr lang="de-AT" sz="1400" i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35760" y="5272522"/>
            <a:ext cx="7793564" cy="10487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2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Compared to StrongIRFET™ and OptiMOS™ 3, </a:t>
            </a:r>
          </a:p>
          <a:p>
            <a:pPr algn="ctr" eaLnBrk="0" hangingPunct="0"/>
            <a:r>
              <a:rPr lang="de-DE" sz="2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StrongIRFET™ 2 achieve better performances in R</a:t>
            </a:r>
            <a:r>
              <a:rPr lang="de-DE" sz="2000" baseline="-25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DS(on) </a:t>
            </a:r>
            <a:r>
              <a:rPr lang="de-DE" sz="2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and Q</a:t>
            </a:r>
            <a:r>
              <a:rPr lang="de-DE" sz="2000" baseline="-25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rr</a:t>
            </a:r>
            <a:r>
              <a:rPr lang="de-DE" sz="2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. </a:t>
            </a:r>
            <a:endParaRPr lang="de-AT" sz="20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5807968" y="1008078"/>
            <a:ext cx="1152128" cy="36004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7904283" y="2337467"/>
            <a:ext cx="657355" cy="36004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" y="3212977"/>
            <a:ext cx="3647726" cy="3352581"/>
          </a:xfrm>
          <a:custGeom>
            <a:avLst/>
            <a:gdLst>
              <a:gd name="connsiteX0" fmla="*/ 0 w 2711623"/>
              <a:gd name="connsiteY0" fmla="*/ 0 h 3340224"/>
              <a:gd name="connsiteX1" fmla="*/ 2711623 w 2711623"/>
              <a:gd name="connsiteY1" fmla="*/ 0 h 3340224"/>
              <a:gd name="connsiteX2" fmla="*/ 2711623 w 2711623"/>
              <a:gd name="connsiteY2" fmla="*/ 3340224 h 3340224"/>
              <a:gd name="connsiteX3" fmla="*/ 0 w 2711623"/>
              <a:gd name="connsiteY3" fmla="*/ 3340224 h 3340224"/>
              <a:gd name="connsiteX4" fmla="*/ 0 w 2711623"/>
              <a:gd name="connsiteY4" fmla="*/ 0 h 3340224"/>
              <a:gd name="connsiteX0" fmla="*/ 0 w 2711623"/>
              <a:gd name="connsiteY0" fmla="*/ 0 h 3340224"/>
              <a:gd name="connsiteX1" fmla="*/ 2711623 w 2711623"/>
              <a:gd name="connsiteY1" fmla="*/ 815546 h 3340224"/>
              <a:gd name="connsiteX2" fmla="*/ 2711623 w 2711623"/>
              <a:gd name="connsiteY2" fmla="*/ 3340224 h 3340224"/>
              <a:gd name="connsiteX3" fmla="*/ 0 w 2711623"/>
              <a:gd name="connsiteY3" fmla="*/ 3340224 h 3340224"/>
              <a:gd name="connsiteX4" fmla="*/ 0 w 2711623"/>
              <a:gd name="connsiteY4" fmla="*/ 0 h 3340224"/>
              <a:gd name="connsiteX0" fmla="*/ 0 w 3644558"/>
              <a:gd name="connsiteY0" fmla="*/ 0 h 3352581"/>
              <a:gd name="connsiteX1" fmla="*/ 2711623 w 3644558"/>
              <a:gd name="connsiteY1" fmla="*/ 815546 h 3352581"/>
              <a:gd name="connsiteX2" fmla="*/ 3644558 w 3644558"/>
              <a:gd name="connsiteY2" fmla="*/ 3352581 h 3352581"/>
              <a:gd name="connsiteX3" fmla="*/ 0 w 3644558"/>
              <a:gd name="connsiteY3" fmla="*/ 3340224 h 3352581"/>
              <a:gd name="connsiteX4" fmla="*/ 0 w 3644558"/>
              <a:gd name="connsiteY4" fmla="*/ 0 h 335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4558" h="3352581">
                <a:moveTo>
                  <a:pt x="0" y="0"/>
                </a:moveTo>
                <a:lnTo>
                  <a:pt x="2711623" y="815546"/>
                </a:lnTo>
                <a:lnTo>
                  <a:pt x="3644558" y="3352581"/>
                </a:lnTo>
                <a:lnTo>
                  <a:pt x="0" y="33402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>
              <a:fillRect l="-1" r="-12192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1D8E0-0EA5-45DA-836C-1095B6D810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429D-88A7-401E-B0D3-63F51087698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47CD0-5745-40B4-9144-A5247EE875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E33D9-6857-4BEF-A677-C121DF9BE01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95588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arget applications_3f442b01-065f-47ac-b28c-754af10ecba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Agenda</a:t>
            </a:r>
          </a:p>
        </p:txBody>
      </p:sp>
      <p:sp>
        <p:nvSpPr>
          <p:cNvPr id="38" name="IFXSHAPE" title="AgendaShape_StrongIRFET™ 2 – The new technology for a wide range of applications_411a691c-c32c-4a9f-95a7-0ec326bec8aa">
            <a:hlinkClick r:id="rId8" action="ppaction://hlinksldjump"/>
          </p:cNvPr>
          <p:cNvSpPr>
            <a:spLocks noGrp="1"/>
          </p:cNvSpPr>
          <p:nvPr>
            <p:ph type="body" idx="17"/>
            <p:custDataLst>
              <p:tags r:id="rId2"/>
            </p:custDataLst>
          </p:nvPr>
        </p:nvSpPr>
        <p:spPr>
          <a:xfrm>
            <a:off x="1295333" y="1268412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en-US" dirty="0" err="1">
                <a:solidFill>
                  <a:schemeClr val="accent2"/>
                </a:solidFill>
              </a:rPr>
              <a:t>StrongIRFET</a:t>
            </a:r>
            <a:r>
              <a:rPr lang="en-US" dirty="0">
                <a:solidFill>
                  <a:schemeClr val="accent2"/>
                </a:solidFill>
              </a:rPr>
              <a:t>™ 2 – The new technology for a wide range of applications</a:t>
            </a:r>
            <a:endParaRPr lang="de-AT" dirty="0">
              <a:solidFill>
                <a:schemeClr val="accent2"/>
              </a:solidFill>
            </a:endParaRPr>
          </a:p>
        </p:txBody>
      </p:sp>
      <p:sp>
        <p:nvSpPr>
          <p:cNvPr id="39" name="IFXSHAPE" title="AgendaShape_Target applications_827ded94-a1b7-471c-9038-34ae49c7584e">
            <a:hlinkClick r:id="rId9" action="ppaction://hlinksldjump"/>
          </p:cNvPr>
          <p:cNvSpPr>
            <a:spLocks noGrp="1"/>
          </p:cNvSpPr>
          <p:nvPr>
            <p:ph type="body" sz="quarter" idx="18"/>
            <p:custDataLst>
              <p:tags r:id="rId3"/>
            </p:custDataLst>
          </p:nvPr>
        </p:nvSpPr>
        <p:spPr>
          <a:xfrm>
            <a:off x="1295335" y="1929193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/>
              <a:t>Target applications</a:t>
            </a:r>
          </a:p>
        </p:txBody>
      </p:sp>
      <p:sp>
        <p:nvSpPr>
          <p:cNvPr id="40" name="IFXSHAPE" title="AgendaShape_Key features_96320bd8-685c-4c14-9618-3c1e31067eea">
            <a:hlinkClick r:id="rId10" action="ppaction://hlinksldjump"/>
          </p:cNvPr>
          <p:cNvSpPr>
            <a:spLocks noGrp="1"/>
          </p:cNvSpPr>
          <p:nvPr>
            <p:ph type="body" sz="quarter" idx="19"/>
            <p:custDataLst>
              <p:tags r:id="rId4"/>
            </p:custDataLst>
          </p:nvPr>
        </p:nvSpPr>
        <p:spPr>
          <a:xfrm>
            <a:off x="1295335" y="2589974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de-AT" dirty="0">
                <a:solidFill>
                  <a:schemeClr val="accent2"/>
                </a:solidFill>
              </a:rPr>
              <a:t>Key features</a:t>
            </a:r>
          </a:p>
        </p:txBody>
      </p:sp>
      <p:sp>
        <p:nvSpPr>
          <p:cNvPr id="41" name="IFXSHAPE" title="AgendaShape_Product portfolio_95a41b3f-a24d-4d5f-bb69-ed408dfc4acf">
            <a:hlinkClick r:id="rId11" action="ppaction://hlinksldjump"/>
          </p:cNvPr>
          <p:cNvSpPr>
            <a:spLocks noGrp="1"/>
          </p:cNvSpPr>
          <p:nvPr>
            <p:ph type="body" sz="quarter" idx="20"/>
            <p:custDataLst>
              <p:tags r:id="rId5"/>
            </p:custDataLst>
          </p:nvPr>
        </p:nvSpPr>
        <p:spPr>
          <a:xfrm>
            <a:off x="1295335" y="3250755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de-AT" dirty="0">
                <a:solidFill>
                  <a:schemeClr val="accent2"/>
                </a:solidFill>
              </a:rPr>
              <a:t>Product portfolio</a:t>
            </a:r>
          </a:p>
        </p:txBody>
      </p:sp>
      <p:sp>
        <p:nvSpPr>
          <p:cNvPr id="46" name="IFXSHAPE" title="AgendaBullet_StrongIRFET™ 2 – The new technology for a wide range of applications_a321c2d4-eabf-4d0f-b102-760f5f6db24a"/>
          <p:cNvSpPr>
            <a:spLocks noGrp="1"/>
          </p:cNvSpPr>
          <p:nvPr>
            <p:ph type="body" idx="28"/>
          </p:nvPr>
        </p:nvSpPr>
        <p:spPr>
          <a:xfrm>
            <a:off x="479375" y="1268412"/>
            <a:ext cx="623057" cy="576072"/>
          </a:xfrm>
        </p:spPr>
        <p:txBody>
          <a:bodyPr/>
          <a:lstStyle/>
          <a:p>
            <a:r>
              <a:rPr lang="de-AT"/>
              <a:t>1</a:t>
            </a:r>
          </a:p>
        </p:txBody>
      </p:sp>
      <p:sp>
        <p:nvSpPr>
          <p:cNvPr id="47" name="IFXSHAPE" title="AgendaBullet_Target applications_9f21fdb2-f7aa-4dd5-9c63-7d923339f030"/>
          <p:cNvSpPr>
            <a:spLocks noGrp="1"/>
          </p:cNvSpPr>
          <p:nvPr>
            <p:ph type="body" idx="29"/>
          </p:nvPr>
        </p:nvSpPr>
        <p:spPr>
          <a:xfrm>
            <a:off x="479375" y="1929293"/>
            <a:ext cx="623058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48" name="IFXSHAPE" title="AgendaBullet_Key features_2f6c6b33-d526-402f-bbe8-ef0a96579616"/>
          <p:cNvSpPr>
            <a:spLocks noGrp="1"/>
          </p:cNvSpPr>
          <p:nvPr>
            <p:ph type="body" idx="30"/>
          </p:nvPr>
        </p:nvSpPr>
        <p:spPr>
          <a:xfrm>
            <a:off x="479373" y="2590174"/>
            <a:ext cx="623059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49" name="IFXSHAPE" title="AgendaBullet_Product portfolio_b82d3254-1d99-486f-bac4-289619db4901"/>
          <p:cNvSpPr>
            <a:spLocks noGrp="1"/>
          </p:cNvSpPr>
          <p:nvPr>
            <p:ph type="body" idx="31"/>
          </p:nvPr>
        </p:nvSpPr>
        <p:spPr>
          <a:xfrm>
            <a:off x="479373" y="3251055"/>
            <a:ext cx="623060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7D1A16-2C61-4E25-BEAA-18BA2743365B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008132D8-BE27-4CBE-8E3B-FABAFF8D629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B7A14F-157D-4640-ACC4-8D513720AC01}"/>
              </a:ext>
            </a:extLst>
          </p:cNvPr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404649-D2F6-40C8-B3ED-7505242EEC6A}"/>
              </a:ext>
            </a:extLst>
          </p:cNvPr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8523274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Target applications</a:t>
            </a:r>
            <a:endParaRPr lang="de-AT" dirty="0"/>
          </a:p>
        </p:txBody>
      </p:sp>
      <p:sp>
        <p:nvSpPr>
          <p:cNvPr id="7" name="Rectangle 6"/>
          <p:cNvSpPr/>
          <p:nvPr/>
        </p:nvSpPr>
        <p:spPr bwMode="auto">
          <a:xfrm>
            <a:off x="5951984" y="908720"/>
            <a:ext cx="6240016" cy="564448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3200" b="1" dirty="0">
                <a:solidFill>
                  <a:schemeClr val="bg1"/>
                </a:solidFill>
                <a:latin typeface="+mn-lt"/>
                <a:ea typeface="Verdana" pitchFamily="34" charset="0"/>
                <a:cs typeface="Verdana" pitchFamily="34" charset="0"/>
              </a:rPr>
              <a:t>StrongIRFET</a:t>
            </a:r>
            <a:r>
              <a:rPr lang="de-DE" sz="3200" b="1" dirty="0">
                <a:solidFill>
                  <a:schemeClr val="bg1"/>
                </a:solidFill>
                <a:latin typeface="+mn-lt"/>
                <a:ea typeface="Verdana" pitchFamily="34" charset="0"/>
                <a:cs typeface="Arial" panose="020B0604020202020204" pitchFamily="34" charset="0"/>
              </a:rPr>
              <a:t>™ 2 </a:t>
            </a:r>
          </a:p>
          <a:p>
            <a:pPr algn="ctr" eaLnBrk="0" hangingPunct="0"/>
            <a:endParaRPr lang="de-DE" sz="3200" b="1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  <a:p>
            <a:pPr algn="ctr" eaLnBrk="0" hangingPunct="0"/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The technology designed for a wide range of applications </a:t>
            </a:r>
          </a:p>
          <a:p>
            <a:pPr algn="ctr" eaLnBrk="0" hangingPunct="0"/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(from low to high switching frequency)</a:t>
            </a:r>
            <a:endParaRPr lang="de-AT" sz="2000" dirty="0">
              <a:solidFill>
                <a:schemeClr val="bg1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078850" y="1346415"/>
            <a:ext cx="3524212" cy="4608512"/>
            <a:chOff x="552283" y="1814371"/>
            <a:chExt cx="3358841" cy="4438535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9150" y="2976513"/>
              <a:ext cx="900000" cy="90000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4976" y="5352907"/>
              <a:ext cx="899999" cy="899999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213" y="1814371"/>
              <a:ext cx="900000" cy="9000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1592" y="1838231"/>
              <a:ext cx="900000" cy="900000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3301" y="4209227"/>
              <a:ext cx="899999" cy="899999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2457" y="1838231"/>
              <a:ext cx="900000" cy="900000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213" y="4199093"/>
              <a:ext cx="900000" cy="900000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283" y="2996952"/>
              <a:ext cx="900000" cy="900000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212" y="5332115"/>
              <a:ext cx="899999" cy="899999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2457" y="2994733"/>
              <a:ext cx="900000" cy="900000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8830" y="5332115"/>
              <a:ext cx="932699" cy="899999"/>
            </a:xfrm>
            <a:prstGeom prst="rect">
              <a:avLst/>
            </a:prstGeom>
          </p:spPr>
        </p:pic>
        <p:pic>
          <p:nvPicPr>
            <p:cNvPr id="33" name="Picture 2" descr="https://www.infineon-brandportal.com/media/cache/lowres/assets/08/203/5a8144297ee03.eps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1125" y="4199091"/>
              <a:ext cx="899999" cy="899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660F56-67A0-4D8C-B7FE-569943C15F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95C13-DF02-48DF-AE13-C8AD4115FD3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C1646-8494-44CC-B720-28531A17BB5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4F748-EAB6-407C-996C-F257FC6EF89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23715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Key features_0b07aadf-a281-48f9-801c-2c0d15c20c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Agenda</a:t>
            </a:r>
          </a:p>
        </p:txBody>
      </p:sp>
      <p:sp>
        <p:nvSpPr>
          <p:cNvPr id="38" name="IFXSHAPE" title="AgendaShape_StrongIRFET™ 2 – The new technology for a wide range of applications_f767caec-b281-48fc-9624-7e8575bdbb72">
            <a:hlinkClick r:id="rId8" action="ppaction://hlinksldjump"/>
          </p:cNvPr>
          <p:cNvSpPr>
            <a:spLocks noGrp="1"/>
          </p:cNvSpPr>
          <p:nvPr>
            <p:ph type="body" idx="17"/>
            <p:custDataLst>
              <p:tags r:id="rId2"/>
            </p:custDataLst>
          </p:nvPr>
        </p:nvSpPr>
        <p:spPr>
          <a:xfrm>
            <a:off x="1295333" y="1268412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en-US" dirty="0" err="1">
                <a:solidFill>
                  <a:schemeClr val="accent2"/>
                </a:solidFill>
              </a:rPr>
              <a:t>StrongIRFET</a:t>
            </a:r>
            <a:r>
              <a:rPr lang="en-US" dirty="0">
                <a:solidFill>
                  <a:schemeClr val="accent2"/>
                </a:solidFill>
              </a:rPr>
              <a:t>™ 2 – The new technology for a wide range of applications</a:t>
            </a:r>
            <a:endParaRPr lang="de-AT" dirty="0">
              <a:solidFill>
                <a:schemeClr val="accent2"/>
              </a:solidFill>
            </a:endParaRPr>
          </a:p>
        </p:txBody>
      </p:sp>
      <p:sp>
        <p:nvSpPr>
          <p:cNvPr id="39" name="IFXSHAPE" title="AgendaShape_Target applications_5ad21626-510c-4d29-ac1f-cee5bdfefd25">
            <a:hlinkClick r:id="rId9" action="ppaction://hlinksldjump"/>
          </p:cNvPr>
          <p:cNvSpPr>
            <a:spLocks noGrp="1"/>
          </p:cNvSpPr>
          <p:nvPr>
            <p:ph type="body" sz="quarter" idx="18"/>
            <p:custDataLst>
              <p:tags r:id="rId3"/>
            </p:custDataLst>
          </p:nvPr>
        </p:nvSpPr>
        <p:spPr>
          <a:xfrm>
            <a:off x="1295335" y="1929193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de-AT" dirty="0">
                <a:solidFill>
                  <a:schemeClr val="accent2"/>
                </a:solidFill>
              </a:rPr>
              <a:t>Target applications</a:t>
            </a:r>
          </a:p>
        </p:txBody>
      </p:sp>
      <p:sp>
        <p:nvSpPr>
          <p:cNvPr id="40" name="IFXSHAPE" title="AgendaShape_Key features_c65dd571-0496-48ea-8039-0936cadad82d">
            <a:hlinkClick r:id="rId10" action="ppaction://hlinksldjump"/>
          </p:cNvPr>
          <p:cNvSpPr>
            <a:spLocks noGrp="1"/>
          </p:cNvSpPr>
          <p:nvPr>
            <p:ph type="body" sz="quarter" idx="19"/>
            <p:custDataLst>
              <p:tags r:id="rId4"/>
            </p:custDataLst>
          </p:nvPr>
        </p:nvSpPr>
        <p:spPr>
          <a:xfrm>
            <a:off x="1295335" y="2589974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/>
              <a:t>Key features</a:t>
            </a:r>
          </a:p>
        </p:txBody>
      </p:sp>
      <p:sp>
        <p:nvSpPr>
          <p:cNvPr id="41" name="IFXSHAPE" title="AgendaShape_Product portfolio_ebe28275-f95b-4a36-af69-b9c9938b23fb">
            <a:hlinkClick r:id="rId11" action="ppaction://hlinksldjump"/>
          </p:cNvPr>
          <p:cNvSpPr>
            <a:spLocks noGrp="1"/>
          </p:cNvSpPr>
          <p:nvPr>
            <p:ph type="body" sz="quarter" idx="20"/>
            <p:custDataLst>
              <p:tags r:id="rId5"/>
            </p:custDataLst>
          </p:nvPr>
        </p:nvSpPr>
        <p:spPr>
          <a:xfrm>
            <a:off x="1295335" y="3250755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de-AT" dirty="0">
                <a:solidFill>
                  <a:schemeClr val="accent2"/>
                </a:solidFill>
              </a:rPr>
              <a:t>Product portfolio</a:t>
            </a:r>
          </a:p>
        </p:txBody>
      </p:sp>
      <p:sp>
        <p:nvSpPr>
          <p:cNvPr id="46" name="IFXSHAPE" title="AgendaBullet_StrongIRFET™ 2 – The new technology for a wide range of applications_5fb4aa1a-1f78-4927-8122-caa58377069e"/>
          <p:cNvSpPr>
            <a:spLocks noGrp="1"/>
          </p:cNvSpPr>
          <p:nvPr>
            <p:ph type="body" idx="28"/>
          </p:nvPr>
        </p:nvSpPr>
        <p:spPr>
          <a:xfrm>
            <a:off x="479375" y="1268412"/>
            <a:ext cx="623057" cy="576072"/>
          </a:xfrm>
        </p:spPr>
        <p:txBody>
          <a:bodyPr/>
          <a:lstStyle/>
          <a:p>
            <a:r>
              <a:rPr lang="de-AT"/>
              <a:t>1</a:t>
            </a:r>
          </a:p>
        </p:txBody>
      </p:sp>
      <p:sp>
        <p:nvSpPr>
          <p:cNvPr id="47" name="IFXSHAPE" title="AgendaBullet_Target applications_36f96180-7dbd-4f37-9f71-4c324bae947d"/>
          <p:cNvSpPr>
            <a:spLocks noGrp="1"/>
          </p:cNvSpPr>
          <p:nvPr>
            <p:ph type="body" idx="29"/>
          </p:nvPr>
        </p:nvSpPr>
        <p:spPr>
          <a:xfrm>
            <a:off x="479375" y="1929293"/>
            <a:ext cx="623058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48" name="IFXSHAPE" title="AgendaBullet_Key features_d0d51272-45d9-4d90-b95c-c1c8c1f60ea2"/>
          <p:cNvSpPr>
            <a:spLocks noGrp="1"/>
          </p:cNvSpPr>
          <p:nvPr>
            <p:ph type="body" idx="30"/>
          </p:nvPr>
        </p:nvSpPr>
        <p:spPr>
          <a:xfrm>
            <a:off x="479373" y="2590174"/>
            <a:ext cx="623059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49" name="IFXSHAPE" title="AgendaBullet_Product portfolio_2e5b40a2-9336-4010-80ca-55158741bcaf"/>
          <p:cNvSpPr>
            <a:spLocks noGrp="1"/>
          </p:cNvSpPr>
          <p:nvPr>
            <p:ph type="body" idx="31"/>
          </p:nvPr>
        </p:nvSpPr>
        <p:spPr>
          <a:xfrm>
            <a:off x="479375" y="3251055"/>
            <a:ext cx="623058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10A5B8-FF9F-4C2D-B53F-95763E2A7B1E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008132D8-BE27-4CBE-8E3B-FABAFF8D629C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778483-2ACE-4592-B908-57CBFDFE5369}"/>
              </a:ext>
            </a:extLst>
          </p:cNvPr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070886-B12B-4124-9E73-4681E49F57E6}"/>
              </a:ext>
            </a:extLst>
          </p:cNvPr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4011850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StrongIRFET™ 2 vs. Previous generation 100 V</a:t>
            </a:r>
            <a:br>
              <a:rPr lang="de-DE" dirty="0"/>
            </a:br>
            <a:r>
              <a:rPr lang="de-DE" sz="2000" dirty="0"/>
              <a:t>Performance comparison</a:t>
            </a:r>
            <a:endParaRPr lang="de-AT" sz="2000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410730410"/>
              </p:ext>
            </p:extLst>
          </p:nvPr>
        </p:nvGraphicFramePr>
        <p:xfrm>
          <a:off x="479376" y="1196752"/>
          <a:ext cx="5400600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 bwMode="auto">
          <a:xfrm>
            <a:off x="479376" y="1124744"/>
            <a:ext cx="5400600" cy="504056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2000" b="1" dirty="0">
                <a:solidFill>
                  <a:schemeClr val="bg1"/>
                </a:solidFill>
                <a:latin typeface="+mn-lt"/>
                <a:ea typeface="Verdana" pitchFamily="34" charset="0"/>
                <a:cs typeface="Verdana" pitchFamily="34" charset="0"/>
              </a:rPr>
              <a:t>R</a:t>
            </a:r>
            <a:r>
              <a:rPr lang="de-DE" sz="2000" b="1" baseline="-25000" dirty="0">
                <a:solidFill>
                  <a:schemeClr val="bg1"/>
                </a:solidFill>
                <a:latin typeface="+mn-lt"/>
                <a:ea typeface="Verdana" pitchFamily="34" charset="0"/>
                <a:cs typeface="Verdana" pitchFamily="34" charset="0"/>
              </a:rPr>
              <a:t>DS(on) </a:t>
            </a:r>
            <a:r>
              <a:rPr lang="de-DE" sz="2000" b="1" dirty="0">
                <a:solidFill>
                  <a:schemeClr val="bg1"/>
                </a:solidFill>
                <a:latin typeface="+mn-lt"/>
                <a:ea typeface="Verdana" pitchFamily="34" charset="0"/>
                <a:cs typeface="Verdana" pitchFamily="34" charset="0"/>
              </a:rPr>
              <a:t>max. @10 V </a:t>
            </a:r>
            <a:r>
              <a:rPr lang="de-DE" sz="2000" b="1" dirty="0">
                <a:solidFill>
                  <a:schemeClr val="bg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[</a:t>
            </a:r>
            <a:r>
              <a:rPr lang="de-DE" sz="2000" b="1" dirty="0">
                <a:solidFill>
                  <a:schemeClr val="bg1"/>
                </a:solidFill>
                <a:latin typeface="+mn-lt"/>
                <a:ea typeface="Verdana" pitchFamily="34" charset="0"/>
                <a:cs typeface="Verdana" pitchFamily="34" charset="0"/>
              </a:rPr>
              <a:t>m</a:t>
            </a:r>
            <a:r>
              <a:rPr lang="el-GR" sz="2000" b="1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Ω</a:t>
            </a:r>
            <a:r>
              <a:rPr lang="el-GR" sz="2000" b="1" dirty="0">
                <a:solidFill>
                  <a:schemeClr val="bg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]</a:t>
            </a:r>
            <a:endParaRPr lang="de-AT" sz="2000" b="1" dirty="0">
              <a:solidFill>
                <a:schemeClr val="bg1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312024" y="1124744"/>
            <a:ext cx="5400600" cy="504056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2000" b="1" dirty="0">
                <a:solidFill>
                  <a:schemeClr val="bg1"/>
                </a:solidFill>
                <a:latin typeface="+mn-lt"/>
                <a:ea typeface="Verdana" pitchFamily="34" charset="0"/>
                <a:cs typeface="Verdana" pitchFamily="34" charset="0"/>
              </a:rPr>
              <a:t>Qg typ. </a:t>
            </a:r>
            <a:r>
              <a:rPr lang="de-DE" sz="2000" b="1" dirty="0">
                <a:solidFill>
                  <a:schemeClr val="bg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[</a:t>
            </a:r>
            <a:r>
              <a:rPr lang="de-DE" sz="20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rPr>
              <a:t>nC</a:t>
            </a:r>
            <a:r>
              <a:rPr lang="el-GR" sz="2000" b="1" dirty="0">
                <a:solidFill>
                  <a:schemeClr val="bg1"/>
                </a:solidFill>
                <a:latin typeface="Calibri" panose="020F0502020204030204" pitchFamily="34" charset="0"/>
                <a:ea typeface="Verdana" pitchFamily="34" charset="0"/>
                <a:cs typeface="Calibri" panose="020F0502020204030204" pitchFamily="34" charset="0"/>
              </a:rPr>
              <a:t>]</a:t>
            </a:r>
            <a:endParaRPr lang="de-AT" sz="2000" b="1" dirty="0">
              <a:solidFill>
                <a:schemeClr val="bg1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79376" y="1618048"/>
            <a:ext cx="5400600" cy="2963079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617845" y="1952555"/>
            <a:ext cx="1893979" cy="82837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 bwMode="auto">
          <a:xfrm>
            <a:off x="3564834" y="2102658"/>
            <a:ext cx="5760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R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600" kern="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-42%</a:t>
            </a:r>
            <a:endParaRPr lang="de-AT" sz="1600" kern="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6312024" y="1607511"/>
            <a:ext cx="5400600" cy="2963079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4285397807"/>
              </p:ext>
            </p:extLst>
          </p:nvPr>
        </p:nvGraphicFramePr>
        <p:xfrm>
          <a:off x="6298072" y="1598564"/>
          <a:ext cx="5414551" cy="3054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23" name="Straight Arrow Connector 22"/>
          <p:cNvCxnSpPr/>
          <p:nvPr/>
        </p:nvCxnSpPr>
        <p:spPr>
          <a:xfrm>
            <a:off x="8461379" y="1829406"/>
            <a:ext cx="1955101" cy="145557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 bwMode="auto">
          <a:xfrm>
            <a:off x="9524384" y="2296169"/>
            <a:ext cx="5760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R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tabLst/>
            </a:pPr>
            <a:r>
              <a:rPr lang="de-DE" sz="1600" kern="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-65%</a:t>
            </a:r>
            <a:endParaRPr lang="de-AT" sz="1600" kern="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479375" y="4753001"/>
            <a:ext cx="11233248" cy="15333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de-DE" sz="1800" dirty="0">
                <a:latin typeface="+mn-lt"/>
                <a:ea typeface="Verdana" pitchFamily="34" charset="0"/>
                <a:cs typeface="Verdana" pitchFamily="34" charset="0"/>
              </a:rPr>
              <a:t>Compared to the previous StrongIRFET</a:t>
            </a:r>
            <a:r>
              <a:rPr lang="de-DE" sz="1800" dirty="0">
                <a:latin typeface="+mn-lt"/>
                <a:ea typeface="Verdana" pitchFamily="34" charset="0"/>
                <a:cs typeface="Arial" panose="020B0604020202020204" pitchFamily="34" charset="0"/>
              </a:rPr>
              <a:t>™ generation in 100 V TO-220 package, </a:t>
            </a:r>
          </a:p>
          <a:p>
            <a:pPr algn="ctr" eaLnBrk="0" hangingPunct="0">
              <a:lnSpc>
                <a:spcPct val="150000"/>
              </a:lnSpc>
            </a:pPr>
            <a:r>
              <a:rPr lang="de-DE" sz="1800" dirty="0">
                <a:latin typeface="+mn-lt"/>
                <a:ea typeface="Verdana" pitchFamily="34" charset="0"/>
                <a:cs typeface="Arial" panose="020B0604020202020204" pitchFamily="34" charset="0"/>
              </a:rPr>
              <a:t>StrongIRFET™ 2 shows significant improvements such as </a:t>
            </a:r>
            <a:r>
              <a:rPr lang="de-DE" sz="1800" b="1" dirty="0">
                <a:latin typeface="+mn-lt"/>
                <a:ea typeface="Verdana" pitchFamily="34" charset="0"/>
                <a:cs typeface="Arial" panose="020B0604020202020204" pitchFamily="34" charset="0"/>
              </a:rPr>
              <a:t>~42% lower R</a:t>
            </a:r>
            <a:r>
              <a:rPr lang="de-DE" sz="1800" b="1" baseline="-25000" dirty="0">
                <a:latin typeface="+mn-lt"/>
                <a:ea typeface="Verdana" pitchFamily="34" charset="0"/>
                <a:cs typeface="Arial" panose="020B0604020202020204" pitchFamily="34" charset="0"/>
              </a:rPr>
              <a:t>DS(on) </a:t>
            </a:r>
            <a:r>
              <a:rPr lang="de-DE" sz="1800" dirty="0">
                <a:latin typeface="+mn-lt"/>
                <a:ea typeface="Verdana" pitchFamily="34" charset="0"/>
                <a:cs typeface="Arial" panose="020B0604020202020204" pitchFamily="34" charset="0"/>
              </a:rPr>
              <a:t>and </a:t>
            </a:r>
            <a:r>
              <a:rPr lang="de-DE" sz="1800" b="1" dirty="0">
                <a:latin typeface="+mn-lt"/>
                <a:ea typeface="Verdana" pitchFamily="34" charset="0"/>
                <a:cs typeface="Arial" panose="020B0604020202020204" pitchFamily="34" charset="0"/>
              </a:rPr>
              <a:t>~65% reduced Qg</a:t>
            </a:r>
            <a:r>
              <a:rPr lang="de-DE" sz="1800" dirty="0">
                <a:latin typeface="+mn-lt"/>
                <a:ea typeface="Verdana" pitchFamily="34" charset="0"/>
                <a:cs typeface="Arial" panose="020B0604020202020204" pitchFamily="34" charset="0"/>
              </a:rPr>
              <a:t>.</a:t>
            </a:r>
          </a:p>
          <a:p>
            <a:pPr algn="ctr" eaLnBrk="0" hangingPunct="0">
              <a:lnSpc>
                <a:spcPct val="150000"/>
              </a:lnSpc>
            </a:pPr>
            <a:r>
              <a:rPr lang="de-DE" sz="1800" dirty="0">
                <a:latin typeface="+mn-lt"/>
                <a:ea typeface="Verdana" pitchFamily="34" charset="0"/>
                <a:cs typeface="Arial" panose="020B0604020202020204" pitchFamily="34" charset="0"/>
              </a:rPr>
              <a:t>This results in better efficiency and longer life time. </a:t>
            </a:r>
            <a:endParaRPr lang="de-AT" sz="18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72CE07-D7B7-4B3A-8762-70918D6C5B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95C13-DF02-48DF-AE13-C8AD4115FD3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598299-4248-492F-8B11-F58FC7B4EA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955CB3-A9DD-4333-A731-C5A1090C34A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93895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roduct portfolio_401be961-b105-45c5-87b4-04d07e4018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Agenda</a:t>
            </a:r>
          </a:p>
        </p:txBody>
      </p:sp>
      <p:sp>
        <p:nvSpPr>
          <p:cNvPr id="38" name="IFXSHAPE" title="AgendaShape_StrongIRFET™ 2 – The new technology for a wide range of applications_8ddcccfa-0005-448b-9ea4-6bf7fa73718a">
            <a:hlinkClick r:id="rId8" action="ppaction://hlinksldjump"/>
          </p:cNvPr>
          <p:cNvSpPr>
            <a:spLocks noGrp="1"/>
          </p:cNvSpPr>
          <p:nvPr>
            <p:ph type="body" idx="17"/>
            <p:custDataLst>
              <p:tags r:id="rId2"/>
            </p:custDataLst>
          </p:nvPr>
        </p:nvSpPr>
        <p:spPr>
          <a:xfrm>
            <a:off x="1295333" y="1268412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en-US" dirty="0" err="1">
                <a:solidFill>
                  <a:schemeClr val="accent2"/>
                </a:solidFill>
              </a:rPr>
              <a:t>StrongIRFET</a:t>
            </a:r>
            <a:r>
              <a:rPr lang="en-US" dirty="0">
                <a:solidFill>
                  <a:schemeClr val="accent2"/>
                </a:solidFill>
              </a:rPr>
              <a:t>™ 2 – The new technology for a wide range of applications</a:t>
            </a:r>
            <a:endParaRPr lang="de-AT" dirty="0">
              <a:solidFill>
                <a:schemeClr val="accent2"/>
              </a:solidFill>
            </a:endParaRPr>
          </a:p>
        </p:txBody>
      </p:sp>
      <p:sp>
        <p:nvSpPr>
          <p:cNvPr id="39" name="IFXSHAPE" title="AgendaShape_Target applications_5db2e06e-0173-452a-a45a-7f880eb5d87d">
            <a:hlinkClick r:id="rId9" action="ppaction://hlinksldjump"/>
          </p:cNvPr>
          <p:cNvSpPr>
            <a:spLocks noGrp="1"/>
          </p:cNvSpPr>
          <p:nvPr>
            <p:ph type="body" sz="quarter" idx="18"/>
            <p:custDataLst>
              <p:tags r:id="rId3"/>
            </p:custDataLst>
          </p:nvPr>
        </p:nvSpPr>
        <p:spPr>
          <a:xfrm>
            <a:off x="1295335" y="1929193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de-AT" dirty="0">
                <a:solidFill>
                  <a:schemeClr val="accent2"/>
                </a:solidFill>
              </a:rPr>
              <a:t>Target applications</a:t>
            </a:r>
          </a:p>
        </p:txBody>
      </p:sp>
      <p:sp>
        <p:nvSpPr>
          <p:cNvPr id="40" name="IFXSHAPE" title="AgendaShape_Key features_bda48084-d1d4-4b8f-9ce1-069c8eb3c892">
            <a:hlinkClick r:id="rId10" action="ppaction://hlinksldjump"/>
          </p:cNvPr>
          <p:cNvSpPr>
            <a:spLocks noGrp="1"/>
          </p:cNvSpPr>
          <p:nvPr>
            <p:ph type="body" sz="quarter" idx="19"/>
            <p:custDataLst>
              <p:tags r:id="rId4"/>
            </p:custDataLst>
          </p:nvPr>
        </p:nvSpPr>
        <p:spPr>
          <a:xfrm>
            <a:off x="1295335" y="2589974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de-AT" dirty="0">
                <a:solidFill>
                  <a:schemeClr val="accent2"/>
                </a:solidFill>
              </a:rPr>
              <a:t>Key features</a:t>
            </a:r>
          </a:p>
        </p:txBody>
      </p:sp>
      <p:sp>
        <p:nvSpPr>
          <p:cNvPr id="41" name="IFXSHAPE" title="AgendaShape_Product portfolio_709940cb-e12e-41ad-b78d-7d134273ffba">
            <a:hlinkClick r:id="rId11" action="ppaction://hlinksldjump"/>
          </p:cNvPr>
          <p:cNvSpPr>
            <a:spLocks noGrp="1"/>
          </p:cNvSpPr>
          <p:nvPr>
            <p:ph type="body" sz="quarter" idx="20"/>
            <p:custDataLst>
              <p:tags r:id="rId5"/>
            </p:custDataLst>
          </p:nvPr>
        </p:nvSpPr>
        <p:spPr>
          <a:xfrm>
            <a:off x="1295335" y="3250755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/>
              <a:t>Product portfolio</a:t>
            </a:r>
          </a:p>
        </p:txBody>
      </p:sp>
      <p:sp>
        <p:nvSpPr>
          <p:cNvPr id="46" name="IFXSHAPE" title="AgendaBullet_StrongIRFET™ 2 – The new technology for a wide range of applications_e7ce2a47-c449-4f86-8eb6-a86ba9f22431"/>
          <p:cNvSpPr>
            <a:spLocks noGrp="1"/>
          </p:cNvSpPr>
          <p:nvPr>
            <p:ph type="body" idx="28"/>
          </p:nvPr>
        </p:nvSpPr>
        <p:spPr>
          <a:xfrm>
            <a:off x="479375" y="1268412"/>
            <a:ext cx="623057" cy="576072"/>
          </a:xfrm>
        </p:spPr>
        <p:txBody>
          <a:bodyPr/>
          <a:lstStyle/>
          <a:p>
            <a:r>
              <a:rPr lang="de-AT"/>
              <a:t>1</a:t>
            </a:r>
          </a:p>
        </p:txBody>
      </p:sp>
      <p:sp>
        <p:nvSpPr>
          <p:cNvPr id="47" name="IFXSHAPE" title="AgendaBullet_Target applications_9771ab52-d610-4750-bbc9-036666fd3ecf"/>
          <p:cNvSpPr>
            <a:spLocks noGrp="1"/>
          </p:cNvSpPr>
          <p:nvPr>
            <p:ph type="body" idx="29"/>
          </p:nvPr>
        </p:nvSpPr>
        <p:spPr>
          <a:xfrm>
            <a:off x="479375" y="1929293"/>
            <a:ext cx="623058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48" name="IFXSHAPE" title="AgendaBullet_Key features_80f68daf-f340-40a3-a7b5-afbf1eb38bc9"/>
          <p:cNvSpPr>
            <a:spLocks noGrp="1"/>
          </p:cNvSpPr>
          <p:nvPr>
            <p:ph type="body" idx="30"/>
          </p:nvPr>
        </p:nvSpPr>
        <p:spPr>
          <a:xfrm>
            <a:off x="479373" y="2590174"/>
            <a:ext cx="623059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49" name="IFXSHAPE" title="AgendaBullet_Product portfolio_42fc551d-f78c-4890-9286-03d588d0ab63"/>
          <p:cNvSpPr>
            <a:spLocks noGrp="1"/>
          </p:cNvSpPr>
          <p:nvPr>
            <p:ph type="body" idx="31"/>
          </p:nvPr>
        </p:nvSpPr>
        <p:spPr>
          <a:xfrm>
            <a:off x="479373" y="3251055"/>
            <a:ext cx="623060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D64A29-5733-4102-B396-7FB171847B1E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008132D8-BE27-4CBE-8E3B-FABAFF8D629C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FE7FF-F7FB-4D72-A16D-001A1CD51466}"/>
              </a:ext>
            </a:extLst>
          </p:cNvPr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993407-24C9-4EFD-83AC-DDDC6A230BA9}"/>
              </a:ext>
            </a:extLst>
          </p:cNvPr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10351387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5360" y="168841"/>
            <a:ext cx="9631680" cy="720000"/>
          </a:xfrm>
        </p:spPr>
        <p:txBody>
          <a:bodyPr/>
          <a:lstStyle/>
          <a:p>
            <a:r>
              <a:rPr lang="de-DE" dirty="0"/>
              <a:t>Product portfolio</a:t>
            </a:r>
            <a:br>
              <a:rPr lang="de-DE" dirty="0"/>
            </a:br>
            <a:r>
              <a:rPr lang="de-DE" dirty="0"/>
              <a:t>TO-220 and TO-220FP</a:t>
            </a:r>
            <a:endParaRPr lang="de-AT" dirty="0"/>
          </a:p>
        </p:txBody>
      </p:sp>
      <p:graphicFrame>
        <p:nvGraphicFramePr>
          <p:cNvPr id="18" name="Table 1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06921165"/>
              </p:ext>
            </p:extLst>
          </p:nvPr>
        </p:nvGraphicFramePr>
        <p:xfrm>
          <a:off x="2135560" y="1466680"/>
          <a:ext cx="8352928" cy="448550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41275844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3154954678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5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Package </a:t>
                      </a:r>
                      <a:endParaRPr lang="fr-FR" sz="1400" b="1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Voltage [V] </a:t>
                      </a:r>
                      <a:endParaRPr lang="fr-FR" sz="1400" b="1" u="none" strike="noStrike" dirty="0">
                        <a:effectLst/>
                        <a:latin typeface="+mn-lt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Sales</a:t>
                      </a:r>
                      <a:r>
                        <a:rPr lang="fr-FR" sz="1400" u="none" strike="noStrike" baseline="0" dirty="0">
                          <a:effectLst/>
                          <a:latin typeface="+mn-lt"/>
                        </a:rPr>
                        <a:t> </a:t>
                      </a:r>
                      <a:r>
                        <a:rPr lang="fr-FR" sz="1400" u="none" strike="noStrike" baseline="0" dirty="0" err="1">
                          <a:effectLst/>
                          <a:latin typeface="+mn-lt"/>
                        </a:rPr>
                        <a:t>name</a:t>
                      </a:r>
                      <a:endParaRPr lang="fr-FR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R</a:t>
                      </a:r>
                      <a:r>
                        <a:rPr lang="fr-FR" sz="1400" u="none" strike="noStrike" baseline="-25000" dirty="0">
                          <a:effectLst/>
                          <a:latin typeface="+mn-lt"/>
                        </a:rPr>
                        <a:t>DS(on) </a:t>
                      </a:r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max</a:t>
                      </a:r>
                    </a:p>
                    <a:p>
                      <a:pPr algn="ctr" fontAlgn="ctr"/>
                      <a:r>
                        <a:rPr lang="fr-FR" sz="1400" u="none" strike="noStrike" dirty="0">
                          <a:effectLst/>
                          <a:latin typeface="+mn-lt"/>
                        </a:rPr>
                        <a:t>[m</a:t>
                      </a:r>
                      <a:r>
                        <a:rPr lang="el-GR" sz="1400" u="none" strike="noStrike" dirty="0">
                          <a:effectLst/>
                          <a:latin typeface="+mn-lt"/>
                        </a:rPr>
                        <a:t>Ω]</a:t>
                      </a:r>
                      <a:r>
                        <a:rPr lang="de-AT" sz="1400" u="none" strike="noStrike" dirty="0">
                          <a:effectLst/>
                          <a:latin typeface="+mn-lt"/>
                        </a:rPr>
                        <a:t> </a:t>
                      </a:r>
                      <a:endParaRPr lang="el-GR" sz="1400" b="1" u="none" strike="noStrike" dirty="0">
                        <a:effectLst/>
                        <a:latin typeface="+mn-lt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 rowSpan="9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TO-220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80 V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400" kern="1200" dirty="0">
                          <a:latin typeface="+mn-lt"/>
                        </a:rPr>
                        <a:t>IPP016N08NF2S</a:t>
                      </a:r>
                      <a:endParaRPr lang="de-AT" sz="1400" dirty="0"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1.6 m</a:t>
                      </a:r>
                      <a:r>
                        <a:rPr kumimoji="0" lang="el-GR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Ω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Source Sans Pro" panose="020B0503030403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3046760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 rtl="0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400" kern="1200" dirty="0">
                          <a:latin typeface="+mn-lt"/>
                        </a:rPr>
                        <a:t>IPP019N08NF2S</a:t>
                      </a:r>
                      <a:endParaRPr lang="de-AT" sz="1400" dirty="0"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1.9 m</a:t>
                      </a:r>
                      <a:r>
                        <a:rPr kumimoji="0" lang="el-GR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Ω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Source Sans Pro" panose="020B0503030403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0720737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400" kern="1200" dirty="0">
                          <a:latin typeface="+mn-lt"/>
                        </a:rPr>
                        <a:t>IPP024N08NF2S</a:t>
                      </a:r>
                      <a:endParaRPr lang="de-AT" sz="1400" dirty="0"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2.4 m</a:t>
                      </a:r>
                      <a:r>
                        <a:rPr kumimoji="0" lang="el-GR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Ω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Source Sans Pro" panose="020B0503030403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465079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400" kern="1200" dirty="0">
                          <a:latin typeface="+mn-lt"/>
                        </a:rPr>
                        <a:t>IPP040N08NF2S</a:t>
                      </a:r>
                      <a:endParaRPr lang="de-AT" sz="1400" dirty="0"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4.0 m</a:t>
                      </a:r>
                      <a:r>
                        <a:rPr kumimoji="0" lang="el-GR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Ω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Source Sans Pro" panose="020B0503030403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346628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400" kern="1200" dirty="0">
                          <a:latin typeface="+mn-lt"/>
                        </a:rPr>
                        <a:t>IPP055N08NF2S</a:t>
                      </a:r>
                      <a:endParaRPr lang="de-AT" sz="1400" dirty="0"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5.5 m</a:t>
                      </a:r>
                      <a:r>
                        <a:rPr kumimoji="0" lang="el-GR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Ω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Source Sans Pro" panose="020B0503030403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593446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effectLst/>
                          <a:latin typeface="+mn-lt"/>
                        </a:rPr>
                        <a:t>100V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400" kern="1200" dirty="0">
                          <a:latin typeface="+mn-lt"/>
                        </a:rPr>
                        <a:t>IPP026N10NF2S</a:t>
                      </a:r>
                      <a:endParaRPr lang="de-AT" sz="1400" dirty="0"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2.6 m</a:t>
                      </a:r>
                      <a:r>
                        <a:rPr kumimoji="0" lang="el-GR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Ω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Source Sans Pro" panose="020B0503030403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609147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400" kern="1200" dirty="0">
                          <a:latin typeface="+mn-lt"/>
                        </a:rPr>
                        <a:t>IPP050N10NF2S</a:t>
                      </a:r>
                      <a:endParaRPr lang="de-AT" sz="1400" dirty="0"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5.0 m</a:t>
                      </a:r>
                      <a:r>
                        <a:rPr kumimoji="0" lang="el-GR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Ω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Source Sans Pro" panose="020B0503030403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320561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400" kern="1200" dirty="0">
                          <a:latin typeface="+mn-lt"/>
                        </a:rPr>
                        <a:t>IPP082N10NF2S</a:t>
                      </a:r>
                      <a:endParaRPr lang="de-AT" sz="1400" dirty="0"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8.2 m</a:t>
                      </a:r>
                      <a:r>
                        <a:rPr kumimoji="0" lang="el-GR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Ω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Source Sans Pro" panose="020B0503030403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785224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Source Sans Pro" panose="020B0503030403020204" pitchFamily="34" charset="0"/>
                        <a:ea typeface="Source Sans Pro" panose="020B0503030403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828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400" kern="1200" dirty="0">
                          <a:latin typeface="+mn-lt"/>
                        </a:rPr>
                        <a:t>IPP129N10NF2S</a:t>
                      </a:r>
                      <a:endParaRPr lang="de-AT" sz="1400" dirty="0"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12.9 m</a:t>
                      </a:r>
                      <a:r>
                        <a:rPr kumimoji="0" lang="el-GR" sz="1400" u="none" strike="noStrike" kern="1200" cap="none" spc="0" normalizeH="0" baseline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</a:rPr>
                        <a:t>Ω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Source Sans Pro" panose="020B0503030403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957129"/>
                  </a:ext>
                </a:extLst>
              </a:tr>
              <a:tr h="36000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ource Sans Pro" panose="020B0503030403020204" pitchFamily="34" charset="0"/>
                        </a:rPr>
                        <a:t>TO-220 FP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ource Sans Pro" panose="020B0503030403020204" pitchFamily="34" charset="0"/>
                        </a:rPr>
                        <a:t>100V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400" dirty="0">
                          <a:latin typeface="+mn-lt"/>
                        </a:rPr>
                        <a:t>IPA030N10NF2S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3.0 m</a:t>
                      </a:r>
                      <a:r>
                        <a:rPr kumimoji="0" lang="el-GR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7721014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400" dirty="0">
                          <a:latin typeface="+mn-lt"/>
                        </a:rPr>
                        <a:t>IPA082N10NF2S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8.2 m</a:t>
                      </a:r>
                      <a:r>
                        <a:rPr kumimoji="0" lang="el-GR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Source Sans Pro" panose="020B0503030403020204" pitchFamily="34" charset="0"/>
                          <a:cs typeface="+mn-cs"/>
                        </a:rPr>
                        <a:t>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5219636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934098-FD97-4083-8A03-AA02C8BD83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95C13-DF02-48DF-AE13-C8AD4115FD3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6AE07C-E7E4-494E-B5D3-3FB9C89B3A3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DDB554-15BD-4BFD-B951-EC38F0678B1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80" y="2178484"/>
            <a:ext cx="1549911" cy="20384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4" y="3287598"/>
            <a:ext cx="2764171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76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609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ainAgenda_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Agenda</a:t>
            </a:r>
          </a:p>
        </p:txBody>
      </p:sp>
      <p:sp>
        <p:nvSpPr>
          <p:cNvPr id="40" name="IFXSHAPE" title="AgendaShape_StrongIRFET™ 2 – The new technology for a wide range of applications_6ed2643a-b122-41c2-9677-133cdcd43bb6">
            <a:hlinkClick r:id="rId9" action="ppaction://hlinksldjump"/>
          </p:cNvPr>
          <p:cNvSpPr>
            <a:spLocks noGrp="1"/>
          </p:cNvSpPr>
          <p:nvPr>
            <p:ph type="body" idx="17"/>
            <p:custDataLst>
              <p:tags r:id="rId3"/>
            </p:custDataLst>
          </p:nvPr>
        </p:nvSpPr>
        <p:spPr>
          <a:xfrm>
            <a:off x="1295333" y="1268412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en-US" dirty="0" err="1"/>
              <a:t>StrongIRFET</a:t>
            </a:r>
            <a:r>
              <a:rPr lang="en-US" dirty="0"/>
              <a:t>™ 2 – The new technology for a wide range of applications</a:t>
            </a:r>
            <a:endParaRPr lang="de-AT" dirty="0"/>
          </a:p>
        </p:txBody>
      </p:sp>
      <p:sp>
        <p:nvSpPr>
          <p:cNvPr id="41" name="IFXSHAPE" title="AgendaShape_Target applications_5759f8e2-06b9-480f-b94d-53e40baae59d">
            <a:hlinkClick r:id="rId10" action="ppaction://hlinksldjump"/>
          </p:cNvPr>
          <p:cNvSpPr>
            <a:spLocks noGrp="1"/>
          </p:cNvSpPr>
          <p:nvPr>
            <p:ph type="body" sz="quarter" idx="18"/>
            <p:custDataLst>
              <p:tags r:id="rId4"/>
            </p:custDataLst>
          </p:nvPr>
        </p:nvSpPr>
        <p:spPr>
          <a:xfrm>
            <a:off x="1295335" y="1929193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/>
              <a:t>Target applications</a:t>
            </a:r>
          </a:p>
        </p:txBody>
      </p:sp>
      <p:sp>
        <p:nvSpPr>
          <p:cNvPr id="42" name="IFXSHAPE" title="AgendaShape_Key features_698d5c1e-7686-4b77-8435-0795f9110b18">
            <a:hlinkClick r:id="rId11" action="ppaction://hlinksldjump"/>
          </p:cNvPr>
          <p:cNvSpPr>
            <a:spLocks noGrp="1"/>
          </p:cNvSpPr>
          <p:nvPr>
            <p:ph type="body" sz="quarter" idx="19"/>
            <p:custDataLst>
              <p:tags r:id="rId5"/>
            </p:custDataLst>
          </p:nvPr>
        </p:nvSpPr>
        <p:spPr>
          <a:xfrm>
            <a:off x="1295335" y="2589974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/>
              <a:t>Key features</a:t>
            </a:r>
          </a:p>
        </p:txBody>
      </p:sp>
      <p:sp>
        <p:nvSpPr>
          <p:cNvPr id="43" name="IFXSHAPE" title="AgendaShape_Product portfolio_842c9f4b-8ab3-49f1-998c-4e84b1ded29b">
            <a:hlinkClick r:id="rId12" action="ppaction://hlinksldjump"/>
          </p:cNvPr>
          <p:cNvSpPr>
            <a:spLocks noGrp="1"/>
          </p:cNvSpPr>
          <p:nvPr>
            <p:ph type="body" sz="quarter" idx="20"/>
            <p:custDataLst>
              <p:tags r:id="rId6"/>
            </p:custDataLst>
          </p:nvPr>
        </p:nvSpPr>
        <p:spPr>
          <a:xfrm>
            <a:off x="1295335" y="3250755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de-AT" dirty="0"/>
              <a:t>Product portfolio</a:t>
            </a:r>
          </a:p>
        </p:txBody>
      </p:sp>
      <p:sp>
        <p:nvSpPr>
          <p:cNvPr id="48" name="IFXSHAPE" title="AgendaBullet_StrongIRFET™ 2 – The new technology for a wide range of applications_c1da1303-a34a-4892-ac0f-d93528f33a77"/>
          <p:cNvSpPr>
            <a:spLocks noGrp="1"/>
          </p:cNvSpPr>
          <p:nvPr>
            <p:ph type="body" idx="28"/>
          </p:nvPr>
        </p:nvSpPr>
        <p:spPr>
          <a:xfrm>
            <a:off x="479375" y="1268412"/>
            <a:ext cx="623057" cy="576072"/>
          </a:xfrm>
        </p:spPr>
        <p:txBody>
          <a:bodyPr/>
          <a:lstStyle/>
          <a:p>
            <a:r>
              <a:rPr lang="de-AT" dirty="0"/>
              <a:t>1</a:t>
            </a:r>
          </a:p>
        </p:txBody>
      </p:sp>
      <p:sp>
        <p:nvSpPr>
          <p:cNvPr id="49" name="IFXSHAPE" title="AgendaBullet_Target applications_d70f42e7-616f-422d-87d3-a8763e20d879"/>
          <p:cNvSpPr>
            <a:spLocks noGrp="1"/>
          </p:cNvSpPr>
          <p:nvPr>
            <p:ph type="body" idx="29"/>
          </p:nvPr>
        </p:nvSpPr>
        <p:spPr>
          <a:xfrm>
            <a:off x="479375" y="1929293"/>
            <a:ext cx="623058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50" name="IFXSHAPE" title="AgendaBullet_Key features_33d0916a-7374-48dd-8571-e299be4a3d22"/>
          <p:cNvSpPr>
            <a:spLocks noGrp="1"/>
          </p:cNvSpPr>
          <p:nvPr>
            <p:ph type="body" idx="30"/>
          </p:nvPr>
        </p:nvSpPr>
        <p:spPr>
          <a:xfrm>
            <a:off x="479373" y="2590174"/>
            <a:ext cx="623059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51" name="IFXSHAPE" title="AgendaBullet_Product portfolio_0302b952-c723-4f89-a89a-54686b012a4f"/>
          <p:cNvSpPr>
            <a:spLocks noGrp="1"/>
          </p:cNvSpPr>
          <p:nvPr>
            <p:ph type="body" idx="31"/>
          </p:nvPr>
        </p:nvSpPr>
        <p:spPr>
          <a:xfrm>
            <a:off x="479373" y="3251055"/>
            <a:ext cx="623060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F1FB1A-799E-4FFA-A2AF-77E9C665D998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008132D8-BE27-4CBE-8E3B-FABAFF8D629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37B13C-233E-4BF2-8D55-B8F8D0BCF348}"/>
              </a:ext>
            </a:extLst>
          </p:cNvPr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589CC60-0B9C-42A8-B284-D08A3A9E176A}"/>
              </a:ext>
            </a:extLst>
          </p:cNvPr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custDataLst>
      <p:custData r:id="rId1"/>
      <p:tags r:id="rId2"/>
    </p:custDataLst>
    <p:extLst>
      <p:ext uri="{BB962C8B-B14F-4D97-AF65-F5344CB8AC3E}">
        <p14:creationId xmlns:p14="http://schemas.microsoft.com/office/powerpoint/2010/main" val="2983645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trongIRFET™ 2 – The new technology for a wide range of applications_ec788aa8-142c-4d7e-91bf-64244560e5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FXSHAP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Agenda</a:t>
            </a:r>
          </a:p>
        </p:txBody>
      </p:sp>
      <p:sp>
        <p:nvSpPr>
          <p:cNvPr id="38" name="IFXSHAPE" title="AgendaShape_StrongIRFET™ 2 – The new technology for a wide range of applications_7b2703d8-1ba2-4b3c-8cf1-757947d3d7a3">
            <a:hlinkClick r:id="rId8" action="ppaction://hlinksldjump"/>
          </p:cNvPr>
          <p:cNvSpPr>
            <a:spLocks noGrp="1"/>
          </p:cNvSpPr>
          <p:nvPr>
            <p:ph type="body" idx="17"/>
            <p:custDataLst>
              <p:tags r:id="rId2"/>
            </p:custDataLst>
          </p:nvPr>
        </p:nvSpPr>
        <p:spPr>
          <a:xfrm>
            <a:off x="1295333" y="1268412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4"/>
              </a:buClr>
            </a:pPr>
            <a:r>
              <a:rPr lang="en-US" dirty="0" err="1"/>
              <a:t>StrongIRFET</a:t>
            </a:r>
            <a:r>
              <a:rPr lang="en-US" dirty="0"/>
              <a:t>™ 2 – The new technology for a wide range of applications</a:t>
            </a:r>
            <a:endParaRPr lang="de-AT" dirty="0"/>
          </a:p>
        </p:txBody>
      </p:sp>
      <p:sp>
        <p:nvSpPr>
          <p:cNvPr id="39" name="IFXSHAPE" title="AgendaShape_Target applications_54a37ab7-b74f-43b9-8a5a-2d17001018fa">
            <a:hlinkClick r:id="rId9" action="ppaction://hlinksldjump"/>
          </p:cNvPr>
          <p:cNvSpPr>
            <a:spLocks noGrp="1"/>
          </p:cNvSpPr>
          <p:nvPr>
            <p:ph type="body" sz="quarter" idx="18"/>
            <p:custDataLst>
              <p:tags r:id="rId3"/>
            </p:custDataLst>
          </p:nvPr>
        </p:nvSpPr>
        <p:spPr>
          <a:xfrm>
            <a:off x="1295335" y="1929193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de-AT" dirty="0">
                <a:solidFill>
                  <a:schemeClr val="accent2"/>
                </a:solidFill>
              </a:rPr>
              <a:t>Target applications</a:t>
            </a:r>
          </a:p>
        </p:txBody>
      </p:sp>
      <p:sp>
        <p:nvSpPr>
          <p:cNvPr id="40" name="IFXSHAPE" title="AgendaShape_Key features_ade6db96-19c3-4da6-a7da-656ae4dca72b">
            <a:hlinkClick r:id="rId10" action="ppaction://hlinksldjump"/>
          </p:cNvPr>
          <p:cNvSpPr>
            <a:spLocks noGrp="1"/>
          </p:cNvSpPr>
          <p:nvPr>
            <p:ph type="body" sz="quarter" idx="19"/>
            <p:custDataLst>
              <p:tags r:id="rId4"/>
            </p:custDataLst>
          </p:nvPr>
        </p:nvSpPr>
        <p:spPr>
          <a:xfrm>
            <a:off x="1295335" y="2589974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de-AT" dirty="0">
                <a:solidFill>
                  <a:schemeClr val="accent2"/>
                </a:solidFill>
              </a:rPr>
              <a:t>Key features</a:t>
            </a:r>
          </a:p>
        </p:txBody>
      </p:sp>
      <p:sp>
        <p:nvSpPr>
          <p:cNvPr id="41" name="IFXSHAPE" title="AgendaShape_Product portfolio_22ecbe89-9a35-4e3a-80ad-4c8bd4eef041">
            <a:hlinkClick r:id="rId11" action="ppaction://hlinksldjump"/>
          </p:cNvPr>
          <p:cNvSpPr>
            <a:spLocks noGrp="1"/>
          </p:cNvSpPr>
          <p:nvPr>
            <p:ph type="body" sz="quarter" idx="20"/>
            <p:custDataLst>
              <p:tags r:id="rId5"/>
            </p:custDataLst>
          </p:nvPr>
        </p:nvSpPr>
        <p:spPr>
          <a:xfrm>
            <a:off x="1295335" y="3250755"/>
            <a:ext cx="10562235" cy="576072"/>
          </a:xfrm>
          <a:solidFill>
            <a:schemeClr val="bg2"/>
          </a:solidFill>
        </p:spPr>
        <p:txBody>
          <a:bodyPr wrap="square" lIns="334432" anchor="ctr">
            <a:noAutofit/>
          </a:bodyPr>
          <a:lstStyle/>
          <a:p>
            <a:pPr>
              <a:buClr>
                <a:schemeClr val="accent2"/>
              </a:buClr>
            </a:pPr>
            <a:r>
              <a:rPr lang="de-AT" dirty="0">
                <a:solidFill>
                  <a:schemeClr val="accent2"/>
                </a:solidFill>
              </a:rPr>
              <a:t>Product portfolio</a:t>
            </a:r>
          </a:p>
        </p:txBody>
      </p:sp>
      <p:sp>
        <p:nvSpPr>
          <p:cNvPr id="46" name="IFXSHAPE" title="AgendaBullet_StrongIRFET™ 2 – The new technology for a wide range of applications_85dea450-486d-41c5-b939-1e1f0882d34f"/>
          <p:cNvSpPr>
            <a:spLocks noGrp="1"/>
          </p:cNvSpPr>
          <p:nvPr>
            <p:ph type="body" idx="28"/>
          </p:nvPr>
        </p:nvSpPr>
        <p:spPr>
          <a:xfrm>
            <a:off x="479375" y="1268412"/>
            <a:ext cx="623057" cy="576072"/>
          </a:xfrm>
        </p:spPr>
        <p:txBody>
          <a:bodyPr/>
          <a:lstStyle/>
          <a:p>
            <a:r>
              <a:rPr lang="de-AT"/>
              <a:t>1</a:t>
            </a:r>
          </a:p>
        </p:txBody>
      </p:sp>
      <p:sp>
        <p:nvSpPr>
          <p:cNvPr id="47" name="IFXSHAPE" title="AgendaBullet_Target applications_088ba5ca-a1e7-41e5-800a-2d91fb932ec3"/>
          <p:cNvSpPr>
            <a:spLocks noGrp="1"/>
          </p:cNvSpPr>
          <p:nvPr>
            <p:ph type="body" idx="29"/>
          </p:nvPr>
        </p:nvSpPr>
        <p:spPr>
          <a:xfrm>
            <a:off x="479375" y="1929293"/>
            <a:ext cx="623058" cy="576072"/>
          </a:xfrm>
        </p:spPr>
        <p:txBody>
          <a:bodyPr/>
          <a:lstStyle/>
          <a:p>
            <a:r>
              <a:rPr lang="de-AT"/>
              <a:t>2</a:t>
            </a:r>
          </a:p>
        </p:txBody>
      </p:sp>
      <p:sp>
        <p:nvSpPr>
          <p:cNvPr id="48" name="IFXSHAPE" title="AgendaBullet_Key features_b3caa98c-9cfc-4e97-8c36-aa40a91d3a0f"/>
          <p:cNvSpPr>
            <a:spLocks noGrp="1"/>
          </p:cNvSpPr>
          <p:nvPr>
            <p:ph type="body" idx="30"/>
          </p:nvPr>
        </p:nvSpPr>
        <p:spPr>
          <a:xfrm>
            <a:off x="479373" y="2590174"/>
            <a:ext cx="623059" cy="576072"/>
          </a:xfrm>
        </p:spPr>
        <p:txBody>
          <a:bodyPr/>
          <a:lstStyle/>
          <a:p>
            <a:r>
              <a:rPr lang="de-AT"/>
              <a:t>3</a:t>
            </a:r>
          </a:p>
        </p:txBody>
      </p:sp>
      <p:sp>
        <p:nvSpPr>
          <p:cNvPr id="49" name="IFXSHAPE" title="AgendaBullet_Product portfolio_2ef26b8d-d8d1-439c-8abd-f2a54f812c3d"/>
          <p:cNvSpPr>
            <a:spLocks noGrp="1"/>
          </p:cNvSpPr>
          <p:nvPr>
            <p:ph type="body" idx="31"/>
          </p:nvPr>
        </p:nvSpPr>
        <p:spPr>
          <a:xfrm>
            <a:off x="479375" y="3251055"/>
            <a:ext cx="623058" cy="576072"/>
          </a:xfrm>
        </p:spPr>
        <p:txBody>
          <a:bodyPr/>
          <a:lstStyle/>
          <a:p>
            <a:r>
              <a:rPr lang="de-AT"/>
              <a:t>4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309AEC-878F-4D0E-88BB-F4D4B705353F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008132D8-BE27-4CBE-8E3B-FABAFF8D629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1B1009-5D78-43E4-8484-08CC2D4FBDE3}"/>
              </a:ext>
            </a:extLst>
          </p:cNvPr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D2D5C5-253C-4BF3-862A-9E757AEF02DE}"/>
              </a:ext>
            </a:extLst>
          </p:cNvPr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649087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StrongIRFET™ 2 </a:t>
            </a:r>
            <a:br>
              <a:rPr lang="de-DE" dirty="0"/>
            </a:br>
            <a:r>
              <a:rPr lang="de-DE" sz="2000" dirty="0"/>
              <a:t>The new Infineon portfolio designed for a wide range of applications 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957147" y="2996952"/>
            <a:ext cx="9948664" cy="3385190"/>
            <a:chOff x="-48683" y="1600085"/>
            <a:chExt cx="12097344" cy="4226692"/>
          </a:xfrm>
        </p:grpSpPr>
        <p:sp>
          <p:nvSpPr>
            <p:cNvPr id="112" name="TextBox 32">
              <a:extLst>
                <a:ext uri="{FF2B5EF4-FFF2-40B4-BE49-F238E27FC236}">
                  <a16:creationId xmlns:a16="http://schemas.microsoft.com/office/drawing/2014/main" id="{CD5C2FC9-C676-48AA-B331-F8302563C648}"/>
                </a:ext>
              </a:extLst>
            </p:cNvPr>
            <p:cNvSpPr txBox="1"/>
            <p:nvPr/>
          </p:nvSpPr>
          <p:spPr>
            <a:xfrm>
              <a:off x="-48683" y="5085185"/>
              <a:ext cx="3324901" cy="458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tx1"/>
                </a:buClr>
              </a:pPr>
              <a:r>
                <a:rPr lang="en-US" sz="1600" b="1" dirty="0">
                  <a:cs typeface="Arial" panose="020B0604020202020204" pitchFamily="34" charset="0"/>
                </a:rPr>
                <a:t>Flexible use</a:t>
              </a: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316869" y="1600085"/>
              <a:ext cx="11731792" cy="4226692"/>
              <a:chOff x="316869" y="1600085"/>
              <a:chExt cx="11731792" cy="4226692"/>
            </a:xfrm>
          </p:grpSpPr>
          <p:sp>
            <p:nvSpPr>
              <p:cNvPr id="53" name="Freeform 6">
                <a:extLst>
                  <a:ext uri="{FF2B5EF4-FFF2-40B4-BE49-F238E27FC236}">
                    <a16:creationId xmlns:a16="http://schemas.microsoft.com/office/drawing/2014/main" id="{3C125A54-E770-45F5-A2DD-70EF3D393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69" y="3679061"/>
                <a:ext cx="2593809" cy="1297748"/>
              </a:xfrm>
              <a:custGeom>
                <a:avLst/>
                <a:gdLst>
                  <a:gd name="T0" fmla="*/ 632 w 746"/>
                  <a:gd name="T1" fmla="*/ 0 h 372"/>
                  <a:gd name="T2" fmla="*/ 373 w 746"/>
                  <a:gd name="T3" fmla="*/ 258 h 372"/>
                  <a:gd name="T4" fmla="*/ 114 w 746"/>
                  <a:gd name="T5" fmla="*/ 0 h 372"/>
                  <a:gd name="T6" fmla="*/ 0 w 746"/>
                  <a:gd name="T7" fmla="*/ 0 h 372"/>
                  <a:gd name="T8" fmla="*/ 373 w 746"/>
                  <a:gd name="T9" fmla="*/ 372 h 372"/>
                  <a:gd name="T10" fmla="*/ 746 w 746"/>
                  <a:gd name="T11" fmla="*/ 0 h 372"/>
                  <a:gd name="T12" fmla="*/ 632 w 746"/>
                  <a:gd name="T13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6" h="372">
                    <a:moveTo>
                      <a:pt x="632" y="0"/>
                    </a:moveTo>
                    <a:cubicBezTo>
                      <a:pt x="631" y="142"/>
                      <a:pt x="515" y="258"/>
                      <a:pt x="373" y="258"/>
                    </a:cubicBezTo>
                    <a:cubicBezTo>
                      <a:pt x="231" y="258"/>
                      <a:pt x="115" y="142"/>
                      <a:pt x="1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06"/>
                      <a:pt x="167" y="372"/>
                      <a:pt x="373" y="372"/>
                    </a:cubicBezTo>
                    <a:cubicBezTo>
                      <a:pt x="579" y="372"/>
                      <a:pt x="745" y="206"/>
                      <a:pt x="746" y="0"/>
                    </a:cubicBezTo>
                    <a:lnTo>
                      <a:pt x="63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7">
                <a:extLst>
                  <a:ext uri="{FF2B5EF4-FFF2-40B4-BE49-F238E27FC236}">
                    <a16:creationId xmlns:a16="http://schemas.microsoft.com/office/drawing/2014/main" id="{8C4A0DA0-31CA-40ED-9D16-42E65453C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4610" y="2372885"/>
                <a:ext cx="2595497" cy="1297748"/>
              </a:xfrm>
              <a:custGeom>
                <a:avLst/>
                <a:gdLst>
                  <a:gd name="T0" fmla="*/ 114 w 746"/>
                  <a:gd name="T1" fmla="*/ 372 h 372"/>
                  <a:gd name="T2" fmla="*/ 373 w 746"/>
                  <a:gd name="T3" fmla="*/ 114 h 372"/>
                  <a:gd name="T4" fmla="*/ 631 w 746"/>
                  <a:gd name="T5" fmla="*/ 372 h 372"/>
                  <a:gd name="T6" fmla="*/ 746 w 746"/>
                  <a:gd name="T7" fmla="*/ 372 h 372"/>
                  <a:gd name="T8" fmla="*/ 373 w 746"/>
                  <a:gd name="T9" fmla="*/ 0 h 372"/>
                  <a:gd name="T10" fmla="*/ 0 w 746"/>
                  <a:gd name="T11" fmla="*/ 372 h 372"/>
                  <a:gd name="T12" fmla="*/ 114 w 746"/>
                  <a:gd name="T13" fmla="*/ 37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6" h="372">
                    <a:moveTo>
                      <a:pt x="114" y="372"/>
                    </a:moveTo>
                    <a:cubicBezTo>
                      <a:pt x="115" y="230"/>
                      <a:pt x="230" y="114"/>
                      <a:pt x="373" y="114"/>
                    </a:cubicBezTo>
                    <a:cubicBezTo>
                      <a:pt x="515" y="114"/>
                      <a:pt x="631" y="230"/>
                      <a:pt x="631" y="372"/>
                    </a:cubicBezTo>
                    <a:cubicBezTo>
                      <a:pt x="746" y="372"/>
                      <a:pt x="746" y="372"/>
                      <a:pt x="746" y="372"/>
                    </a:cubicBezTo>
                    <a:cubicBezTo>
                      <a:pt x="745" y="166"/>
                      <a:pt x="578" y="0"/>
                      <a:pt x="373" y="0"/>
                    </a:cubicBezTo>
                    <a:cubicBezTo>
                      <a:pt x="167" y="0"/>
                      <a:pt x="0" y="166"/>
                      <a:pt x="0" y="372"/>
                    </a:cubicBezTo>
                    <a:lnTo>
                      <a:pt x="114" y="37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10">
                <a:extLst>
                  <a:ext uri="{FF2B5EF4-FFF2-40B4-BE49-F238E27FC236}">
                    <a16:creationId xmlns:a16="http://schemas.microsoft.com/office/drawing/2014/main" id="{F23F6F1E-B749-4E23-A680-B6CF76014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2244" y="3679061"/>
                <a:ext cx="2595497" cy="1297748"/>
              </a:xfrm>
              <a:custGeom>
                <a:avLst/>
                <a:gdLst>
                  <a:gd name="T0" fmla="*/ 632 w 746"/>
                  <a:gd name="T1" fmla="*/ 0 h 372"/>
                  <a:gd name="T2" fmla="*/ 373 w 746"/>
                  <a:gd name="T3" fmla="*/ 258 h 372"/>
                  <a:gd name="T4" fmla="*/ 114 w 746"/>
                  <a:gd name="T5" fmla="*/ 0 h 372"/>
                  <a:gd name="T6" fmla="*/ 0 w 746"/>
                  <a:gd name="T7" fmla="*/ 0 h 372"/>
                  <a:gd name="T8" fmla="*/ 373 w 746"/>
                  <a:gd name="T9" fmla="*/ 372 h 372"/>
                  <a:gd name="T10" fmla="*/ 746 w 746"/>
                  <a:gd name="T11" fmla="*/ 0 h 372"/>
                  <a:gd name="T12" fmla="*/ 632 w 746"/>
                  <a:gd name="T13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6" h="372">
                    <a:moveTo>
                      <a:pt x="632" y="0"/>
                    </a:moveTo>
                    <a:cubicBezTo>
                      <a:pt x="631" y="142"/>
                      <a:pt x="515" y="258"/>
                      <a:pt x="373" y="258"/>
                    </a:cubicBezTo>
                    <a:cubicBezTo>
                      <a:pt x="231" y="258"/>
                      <a:pt x="115" y="142"/>
                      <a:pt x="1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06"/>
                      <a:pt x="167" y="372"/>
                      <a:pt x="373" y="372"/>
                    </a:cubicBezTo>
                    <a:cubicBezTo>
                      <a:pt x="579" y="372"/>
                      <a:pt x="745" y="206"/>
                      <a:pt x="746" y="0"/>
                    </a:cubicBezTo>
                    <a:lnTo>
                      <a:pt x="63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12">
                <a:extLst>
                  <a:ext uri="{FF2B5EF4-FFF2-40B4-BE49-F238E27FC236}">
                    <a16:creationId xmlns:a16="http://schemas.microsoft.com/office/drawing/2014/main" id="{DB94F1B1-E51C-4025-ADF2-19AE7F497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9988" y="2372885"/>
                <a:ext cx="2595497" cy="1297748"/>
              </a:xfrm>
              <a:custGeom>
                <a:avLst/>
                <a:gdLst>
                  <a:gd name="T0" fmla="*/ 114 w 746"/>
                  <a:gd name="T1" fmla="*/ 372 h 372"/>
                  <a:gd name="T2" fmla="*/ 373 w 746"/>
                  <a:gd name="T3" fmla="*/ 114 h 372"/>
                  <a:gd name="T4" fmla="*/ 631 w 746"/>
                  <a:gd name="T5" fmla="*/ 372 h 372"/>
                  <a:gd name="T6" fmla="*/ 746 w 746"/>
                  <a:gd name="T7" fmla="*/ 372 h 372"/>
                  <a:gd name="T8" fmla="*/ 373 w 746"/>
                  <a:gd name="T9" fmla="*/ 0 h 372"/>
                  <a:gd name="T10" fmla="*/ 0 w 746"/>
                  <a:gd name="T11" fmla="*/ 372 h 372"/>
                  <a:gd name="T12" fmla="*/ 114 w 746"/>
                  <a:gd name="T13" fmla="*/ 37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6" h="372">
                    <a:moveTo>
                      <a:pt x="114" y="372"/>
                    </a:moveTo>
                    <a:cubicBezTo>
                      <a:pt x="115" y="230"/>
                      <a:pt x="230" y="114"/>
                      <a:pt x="373" y="114"/>
                    </a:cubicBezTo>
                    <a:cubicBezTo>
                      <a:pt x="515" y="114"/>
                      <a:pt x="631" y="230"/>
                      <a:pt x="631" y="372"/>
                    </a:cubicBezTo>
                    <a:cubicBezTo>
                      <a:pt x="746" y="372"/>
                      <a:pt x="746" y="372"/>
                      <a:pt x="746" y="372"/>
                    </a:cubicBezTo>
                    <a:cubicBezTo>
                      <a:pt x="745" y="166"/>
                      <a:pt x="578" y="0"/>
                      <a:pt x="373" y="0"/>
                    </a:cubicBezTo>
                    <a:cubicBezTo>
                      <a:pt x="167" y="0"/>
                      <a:pt x="0" y="166"/>
                      <a:pt x="0" y="372"/>
                    </a:cubicBezTo>
                    <a:lnTo>
                      <a:pt x="114" y="37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43">
                <a:extLst>
                  <a:ext uri="{FF2B5EF4-FFF2-40B4-BE49-F238E27FC236}">
                    <a16:creationId xmlns:a16="http://schemas.microsoft.com/office/drawing/2014/main" id="{A7360E76-0A8C-4A7B-B658-F5FA48338B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96049" y="3679061"/>
                <a:ext cx="2593809" cy="1297748"/>
              </a:xfrm>
              <a:custGeom>
                <a:avLst/>
                <a:gdLst>
                  <a:gd name="T0" fmla="*/ 632 w 746"/>
                  <a:gd name="T1" fmla="*/ 0 h 372"/>
                  <a:gd name="T2" fmla="*/ 373 w 746"/>
                  <a:gd name="T3" fmla="*/ 258 h 372"/>
                  <a:gd name="T4" fmla="*/ 115 w 746"/>
                  <a:gd name="T5" fmla="*/ 0 h 372"/>
                  <a:gd name="T6" fmla="*/ 0 w 746"/>
                  <a:gd name="T7" fmla="*/ 0 h 372"/>
                  <a:gd name="T8" fmla="*/ 373 w 746"/>
                  <a:gd name="T9" fmla="*/ 372 h 372"/>
                  <a:gd name="T10" fmla="*/ 746 w 746"/>
                  <a:gd name="T11" fmla="*/ 0 h 372"/>
                  <a:gd name="T12" fmla="*/ 632 w 746"/>
                  <a:gd name="T13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6" h="372">
                    <a:moveTo>
                      <a:pt x="632" y="0"/>
                    </a:moveTo>
                    <a:cubicBezTo>
                      <a:pt x="631" y="142"/>
                      <a:pt x="515" y="258"/>
                      <a:pt x="373" y="258"/>
                    </a:cubicBezTo>
                    <a:cubicBezTo>
                      <a:pt x="231" y="258"/>
                      <a:pt x="115" y="142"/>
                      <a:pt x="1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06"/>
                      <a:pt x="168" y="372"/>
                      <a:pt x="373" y="372"/>
                    </a:cubicBezTo>
                    <a:cubicBezTo>
                      <a:pt x="579" y="372"/>
                      <a:pt x="746" y="206"/>
                      <a:pt x="746" y="0"/>
                    </a:cubicBezTo>
                    <a:lnTo>
                      <a:pt x="632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13">
                <a:extLst>
                  <a:ext uri="{FF2B5EF4-FFF2-40B4-BE49-F238E27FC236}">
                    <a16:creationId xmlns:a16="http://schemas.microsoft.com/office/drawing/2014/main" id="{282C440B-D50E-45D8-86FB-7953571E3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96048" y="2372885"/>
                <a:ext cx="2593809" cy="1297748"/>
              </a:xfrm>
              <a:custGeom>
                <a:avLst/>
                <a:gdLst>
                  <a:gd name="T0" fmla="*/ 115 w 746"/>
                  <a:gd name="T1" fmla="*/ 372 h 372"/>
                  <a:gd name="T2" fmla="*/ 373 w 746"/>
                  <a:gd name="T3" fmla="*/ 114 h 372"/>
                  <a:gd name="T4" fmla="*/ 632 w 746"/>
                  <a:gd name="T5" fmla="*/ 372 h 372"/>
                  <a:gd name="T6" fmla="*/ 746 w 746"/>
                  <a:gd name="T7" fmla="*/ 372 h 372"/>
                  <a:gd name="T8" fmla="*/ 373 w 746"/>
                  <a:gd name="T9" fmla="*/ 0 h 372"/>
                  <a:gd name="T10" fmla="*/ 0 w 746"/>
                  <a:gd name="T11" fmla="*/ 372 h 372"/>
                  <a:gd name="T12" fmla="*/ 115 w 746"/>
                  <a:gd name="T13" fmla="*/ 37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6" h="372">
                    <a:moveTo>
                      <a:pt x="115" y="372"/>
                    </a:moveTo>
                    <a:cubicBezTo>
                      <a:pt x="115" y="230"/>
                      <a:pt x="231" y="114"/>
                      <a:pt x="373" y="114"/>
                    </a:cubicBezTo>
                    <a:cubicBezTo>
                      <a:pt x="515" y="114"/>
                      <a:pt x="631" y="230"/>
                      <a:pt x="632" y="372"/>
                    </a:cubicBezTo>
                    <a:cubicBezTo>
                      <a:pt x="746" y="372"/>
                      <a:pt x="746" y="372"/>
                      <a:pt x="746" y="372"/>
                    </a:cubicBezTo>
                    <a:cubicBezTo>
                      <a:pt x="746" y="166"/>
                      <a:pt x="579" y="0"/>
                      <a:pt x="373" y="0"/>
                    </a:cubicBezTo>
                    <a:cubicBezTo>
                      <a:pt x="168" y="0"/>
                      <a:pt x="1" y="166"/>
                      <a:pt x="0" y="372"/>
                    </a:cubicBezTo>
                    <a:lnTo>
                      <a:pt x="115" y="37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cs typeface="Arial" panose="020B0604020202020204" pitchFamily="34" charset="0"/>
                </a:endParaRPr>
              </a:p>
            </p:txBody>
          </p:sp>
          <p:grpSp>
            <p:nvGrpSpPr>
              <p:cNvPr id="63" name="Group 8">
                <a:extLst>
                  <a:ext uri="{FF2B5EF4-FFF2-40B4-BE49-F238E27FC236}">
                    <a16:creationId xmlns:a16="http://schemas.microsoft.com/office/drawing/2014/main" id="{F5CA3764-EAB8-413E-B3A8-B5593002C567}"/>
                  </a:ext>
                </a:extLst>
              </p:cNvPr>
              <p:cNvGrpSpPr/>
              <p:nvPr/>
            </p:nvGrpSpPr>
            <p:grpSpPr>
              <a:xfrm>
                <a:off x="6899988" y="3252650"/>
                <a:ext cx="2796993" cy="1724157"/>
                <a:chOff x="6903549" y="2817532"/>
                <a:chExt cx="2485165" cy="1531937"/>
              </a:xfrm>
              <a:solidFill>
                <a:schemeClr val="accent4"/>
              </a:solidFill>
              <a:effectLst/>
            </p:grpSpPr>
            <p:sp>
              <p:nvSpPr>
                <p:cNvPr id="64" name="Freeform 11">
                  <a:extLst>
                    <a:ext uri="{FF2B5EF4-FFF2-40B4-BE49-F238E27FC236}">
                      <a16:creationId xmlns:a16="http://schemas.microsoft.com/office/drawing/2014/main" id="{C6C058C7-7F04-4E0D-B3C5-C00F60D04A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03549" y="3196403"/>
                  <a:ext cx="2306132" cy="1153066"/>
                </a:xfrm>
                <a:custGeom>
                  <a:avLst/>
                  <a:gdLst>
                    <a:gd name="T0" fmla="*/ 631 w 746"/>
                    <a:gd name="T1" fmla="*/ 0 h 372"/>
                    <a:gd name="T2" fmla="*/ 373 w 746"/>
                    <a:gd name="T3" fmla="*/ 258 h 372"/>
                    <a:gd name="T4" fmla="*/ 114 w 746"/>
                    <a:gd name="T5" fmla="*/ 0 h 372"/>
                    <a:gd name="T6" fmla="*/ 0 w 746"/>
                    <a:gd name="T7" fmla="*/ 0 h 372"/>
                    <a:gd name="T8" fmla="*/ 373 w 746"/>
                    <a:gd name="T9" fmla="*/ 372 h 372"/>
                    <a:gd name="T10" fmla="*/ 746 w 746"/>
                    <a:gd name="T11" fmla="*/ 0 h 372"/>
                    <a:gd name="T12" fmla="*/ 631 w 746"/>
                    <a:gd name="T13" fmla="*/ 0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6" h="372">
                      <a:moveTo>
                        <a:pt x="631" y="0"/>
                      </a:moveTo>
                      <a:cubicBezTo>
                        <a:pt x="631" y="142"/>
                        <a:pt x="515" y="258"/>
                        <a:pt x="373" y="258"/>
                      </a:cubicBezTo>
                      <a:cubicBezTo>
                        <a:pt x="230" y="258"/>
                        <a:pt x="115" y="142"/>
                        <a:pt x="11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06"/>
                        <a:pt x="167" y="372"/>
                        <a:pt x="373" y="372"/>
                      </a:cubicBezTo>
                      <a:cubicBezTo>
                        <a:pt x="578" y="372"/>
                        <a:pt x="745" y="206"/>
                        <a:pt x="746" y="0"/>
                      </a:cubicBezTo>
                      <a:lnTo>
                        <a:pt x="6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200"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5" name="Isosceles Triangle 43">
                  <a:extLst>
                    <a:ext uri="{FF2B5EF4-FFF2-40B4-BE49-F238E27FC236}">
                      <a16:creationId xmlns:a16="http://schemas.microsoft.com/office/drawing/2014/main" id="{C37EB4A1-8C17-464D-83DE-61B54AD4A4BD}"/>
                    </a:ext>
                  </a:extLst>
                </p:cNvPr>
                <p:cNvSpPr/>
                <p:nvPr/>
              </p:nvSpPr>
              <p:spPr>
                <a:xfrm>
                  <a:off x="8710131" y="2817532"/>
                  <a:ext cx="678583" cy="43953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>
                    <a:buClr>
                      <a:schemeClr val="tx1"/>
                    </a:buClr>
                  </a:pPr>
                  <a:endParaRPr lang="id-ID" sz="12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6" name="Freeform 51">
                <a:extLst>
                  <a:ext uri="{FF2B5EF4-FFF2-40B4-BE49-F238E27FC236}">
                    <a16:creationId xmlns:a16="http://schemas.microsoft.com/office/drawing/2014/main" id="{FD2CD5CF-FBB7-4BB4-9231-4F81F0F6C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2243" y="2372883"/>
                <a:ext cx="2595496" cy="1297748"/>
              </a:xfrm>
              <a:custGeom>
                <a:avLst/>
                <a:gdLst>
                  <a:gd name="T0" fmla="*/ 114 w 746"/>
                  <a:gd name="T1" fmla="*/ 372 h 372"/>
                  <a:gd name="T2" fmla="*/ 373 w 746"/>
                  <a:gd name="T3" fmla="*/ 114 h 372"/>
                  <a:gd name="T4" fmla="*/ 632 w 746"/>
                  <a:gd name="T5" fmla="*/ 372 h 372"/>
                  <a:gd name="T6" fmla="*/ 746 w 746"/>
                  <a:gd name="T7" fmla="*/ 372 h 372"/>
                  <a:gd name="T8" fmla="*/ 373 w 746"/>
                  <a:gd name="T9" fmla="*/ 0 h 372"/>
                  <a:gd name="T10" fmla="*/ 0 w 746"/>
                  <a:gd name="T11" fmla="*/ 372 h 372"/>
                  <a:gd name="T12" fmla="*/ 114 w 746"/>
                  <a:gd name="T13" fmla="*/ 372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6" h="372">
                    <a:moveTo>
                      <a:pt x="114" y="372"/>
                    </a:moveTo>
                    <a:cubicBezTo>
                      <a:pt x="115" y="230"/>
                      <a:pt x="231" y="114"/>
                      <a:pt x="373" y="114"/>
                    </a:cubicBezTo>
                    <a:cubicBezTo>
                      <a:pt x="515" y="114"/>
                      <a:pt x="631" y="230"/>
                      <a:pt x="632" y="372"/>
                    </a:cubicBezTo>
                    <a:cubicBezTo>
                      <a:pt x="746" y="372"/>
                      <a:pt x="746" y="372"/>
                      <a:pt x="746" y="372"/>
                    </a:cubicBezTo>
                    <a:cubicBezTo>
                      <a:pt x="745" y="166"/>
                      <a:pt x="579" y="0"/>
                      <a:pt x="373" y="0"/>
                    </a:cubicBezTo>
                    <a:cubicBezTo>
                      <a:pt x="167" y="0"/>
                      <a:pt x="1" y="166"/>
                      <a:pt x="0" y="372"/>
                    </a:cubicBezTo>
                    <a:lnTo>
                      <a:pt x="114" y="37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200">
                  <a:cs typeface="Arial" panose="020B0604020202020204" pitchFamily="34" charset="0"/>
                </a:endParaRPr>
              </a:p>
            </p:txBody>
          </p:sp>
          <p:sp>
            <p:nvSpPr>
              <p:cNvPr id="67" name="Isosceles Triangle 41">
                <a:extLst>
                  <a:ext uri="{FF2B5EF4-FFF2-40B4-BE49-F238E27FC236}">
                    <a16:creationId xmlns:a16="http://schemas.microsoft.com/office/drawing/2014/main" id="{A3EEE00D-FE7F-43D5-976E-20B6EAB0E698}"/>
                  </a:ext>
                </a:extLst>
              </p:cNvPr>
              <p:cNvSpPr/>
              <p:nvPr/>
            </p:nvSpPr>
            <p:spPr>
              <a:xfrm rot="10800000">
                <a:off x="6728409" y="3600819"/>
                <a:ext cx="763729" cy="494688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chemeClr val="tx1"/>
                  </a:buClr>
                </a:pPr>
                <a:endParaRPr lang="id-ID"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Isosceles Triangle 44">
                <a:extLst>
                  <a:ext uri="{FF2B5EF4-FFF2-40B4-BE49-F238E27FC236}">
                    <a16:creationId xmlns:a16="http://schemas.microsoft.com/office/drawing/2014/main" id="{9A74B348-F60F-4207-9C1C-95D6C57129BC}"/>
                  </a:ext>
                </a:extLst>
              </p:cNvPr>
              <p:cNvSpPr/>
              <p:nvPr/>
            </p:nvSpPr>
            <p:spPr>
              <a:xfrm rot="10800000">
                <a:off x="11077985" y="3600819"/>
                <a:ext cx="763729" cy="494688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chemeClr val="tx1"/>
                  </a:buClr>
                </a:pPr>
                <a:endParaRPr lang="id-ID"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69" name="Group 10">
                <a:extLst>
                  <a:ext uri="{FF2B5EF4-FFF2-40B4-BE49-F238E27FC236}">
                    <a16:creationId xmlns:a16="http://schemas.microsoft.com/office/drawing/2014/main" id="{881D848E-40D9-4DD1-90AA-8294AC5392D3}"/>
                  </a:ext>
                </a:extLst>
              </p:cNvPr>
              <p:cNvGrpSpPr/>
              <p:nvPr/>
            </p:nvGrpSpPr>
            <p:grpSpPr>
              <a:xfrm>
                <a:off x="2514610" y="3252649"/>
                <a:ext cx="2802876" cy="1724159"/>
                <a:chOff x="3007084" y="2817531"/>
                <a:chExt cx="2490391" cy="1531938"/>
              </a:xfrm>
              <a:solidFill>
                <a:schemeClr val="accent2"/>
              </a:solidFill>
              <a:effectLst/>
            </p:grpSpPr>
            <p:sp>
              <p:nvSpPr>
                <p:cNvPr id="70" name="Freeform 54">
                  <a:extLst>
                    <a:ext uri="{FF2B5EF4-FFF2-40B4-BE49-F238E27FC236}">
                      <a16:creationId xmlns:a16="http://schemas.microsoft.com/office/drawing/2014/main" id="{86FF17D7-F97C-4C46-A8A8-E692CE0D0C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7084" y="3196403"/>
                  <a:ext cx="2306132" cy="1153066"/>
                </a:xfrm>
                <a:custGeom>
                  <a:avLst/>
                  <a:gdLst>
                    <a:gd name="T0" fmla="*/ 631 w 746"/>
                    <a:gd name="T1" fmla="*/ 0 h 372"/>
                    <a:gd name="T2" fmla="*/ 373 w 746"/>
                    <a:gd name="T3" fmla="*/ 258 h 372"/>
                    <a:gd name="T4" fmla="*/ 114 w 746"/>
                    <a:gd name="T5" fmla="*/ 0 h 372"/>
                    <a:gd name="T6" fmla="*/ 0 w 746"/>
                    <a:gd name="T7" fmla="*/ 0 h 372"/>
                    <a:gd name="T8" fmla="*/ 373 w 746"/>
                    <a:gd name="T9" fmla="*/ 372 h 372"/>
                    <a:gd name="T10" fmla="*/ 746 w 746"/>
                    <a:gd name="T11" fmla="*/ 0 h 372"/>
                    <a:gd name="T12" fmla="*/ 631 w 746"/>
                    <a:gd name="T13" fmla="*/ 0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6" h="372">
                      <a:moveTo>
                        <a:pt x="631" y="0"/>
                      </a:moveTo>
                      <a:cubicBezTo>
                        <a:pt x="631" y="142"/>
                        <a:pt x="515" y="258"/>
                        <a:pt x="373" y="258"/>
                      </a:cubicBezTo>
                      <a:cubicBezTo>
                        <a:pt x="230" y="258"/>
                        <a:pt x="115" y="142"/>
                        <a:pt x="11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06"/>
                        <a:pt x="167" y="372"/>
                        <a:pt x="373" y="372"/>
                      </a:cubicBezTo>
                      <a:cubicBezTo>
                        <a:pt x="578" y="372"/>
                        <a:pt x="745" y="206"/>
                        <a:pt x="746" y="0"/>
                      </a:cubicBezTo>
                      <a:lnTo>
                        <a:pt x="6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200"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1" name="Isosceles Triangle 39">
                  <a:extLst>
                    <a:ext uri="{FF2B5EF4-FFF2-40B4-BE49-F238E27FC236}">
                      <a16:creationId xmlns:a16="http://schemas.microsoft.com/office/drawing/2014/main" id="{9C04EE9D-D85F-44F6-B39B-76350DCEA74A}"/>
                    </a:ext>
                  </a:extLst>
                </p:cNvPr>
                <p:cNvSpPr/>
                <p:nvPr/>
              </p:nvSpPr>
              <p:spPr>
                <a:xfrm>
                  <a:off x="4818892" y="2817531"/>
                  <a:ext cx="678583" cy="43953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>
                    <a:buClr>
                      <a:schemeClr val="tx1"/>
                    </a:buClr>
                  </a:pPr>
                  <a:endParaRPr lang="id-ID" sz="12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72" name="Group 11">
                <a:extLst>
                  <a:ext uri="{FF2B5EF4-FFF2-40B4-BE49-F238E27FC236}">
                    <a16:creationId xmlns:a16="http://schemas.microsoft.com/office/drawing/2014/main" id="{1EA7224E-FE75-40A7-990C-B6FA2C845CB3}"/>
                  </a:ext>
                </a:extLst>
              </p:cNvPr>
              <p:cNvGrpSpPr/>
              <p:nvPr/>
            </p:nvGrpSpPr>
            <p:grpSpPr>
              <a:xfrm>
                <a:off x="316869" y="2372883"/>
                <a:ext cx="2779679" cy="1722623"/>
                <a:chOff x="1054359" y="2035850"/>
                <a:chExt cx="2469782" cy="1530574"/>
              </a:xfrm>
              <a:solidFill>
                <a:schemeClr val="accent6"/>
              </a:solidFill>
              <a:effectLst/>
            </p:grpSpPr>
            <p:sp>
              <p:nvSpPr>
                <p:cNvPr id="100" name="Freeform 5">
                  <a:extLst>
                    <a:ext uri="{FF2B5EF4-FFF2-40B4-BE49-F238E27FC236}">
                      <a16:creationId xmlns:a16="http://schemas.microsoft.com/office/drawing/2014/main" id="{767441D2-C20E-42CE-9B4D-16DEAFB3C9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4359" y="2035850"/>
                  <a:ext cx="2304635" cy="1153066"/>
                </a:xfrm>
                <a:custGeom>
                  <a:avLst/>
                  <a:gdLst>
                    <a:gd name="T0" fmla="*/ 114 w 746"/>
                    <a:gd name="T1" fmla="*/ 372 h 372"/>
                    <a:gd name="T2" fmla="*/ 373 w 746"/>
                    <a:gd name="T3" fmla="*/ 114 h 372"/>
                    <a:gd name="T4" fmla="*/ 632 w 746"/>
                    <a:gd name="T5" fmla="*/ 372 h 372"/>
                    <a:gd name="T6" fmla="*/ 746 w 746"/>
                    <a:gd name="T7" fmla="*/ 372 h 372"/>
                    <a:gd name="T8" fmla="*/ 373 w 746"/>
                    <a:gd name="T9" fmla="*/ 0 h 372"/>
                    <a:gd name="T10" fmla="*/ 0 w 746"/>
                    <a:gd name="T11" fmla="*/ 372 h 372"/>
                    <a:gd name="T12" fmla="*/ 114 w 746"/>
                    <a:gd name="T13" fmla="*/ 37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6" h="372">
                      <a:moveTo>
                        <a:pt x="114" y="372"/>
                      </a:moveTo>
                      <a:cubicBezTo>
                        <a:pt x="115" y="230"/>
                        <a:pt x="231" y="114"/>
                        <a:pt x="373" y="114"/>
                      </a:cubicBezTo>
                      <a:cubicBezTo>
                        <a:pt x="515" y="114"/>
                        <a:pt x="631" y="230"/>
                        <a:pt x="632" y="372"/>
                      </a:cubicBezTo>
                      <a:cubicBezTo>
                        <a:pt x="746" y="372"/>
                        <a:pt x="746" y="372"/>
                        <a:pt x="746" y="372"/>
                      </a:cubicBezTo>
                      <a:cubicBezTo>
                        <a:pt x="745" y="166"/>
                        <a:pt x="579" y="0"/>
                        <a:pt x="373" y="0"/>
                      </a:cubicBezTo>
                      <a:cubicBezTo>
                        <a:pt x="167" y="0"/>
                        <a:pt x="1" y="166"/>
                        <a:pt x="0" y="372"/>
                      </a:cubicBezTo>
                      <a:lnTo>
                        <a:pt x="114" y="3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200"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1" name="Isosceles Triangle 37">
                  <a:extLst>
                    <a:ext uri="{FF2B5EF4-FFF2-40B4-BE49-F238E27FC236}">
                      <a16:creationId xmlns:a16="http://schemas.microsoft.com/office/drawing/2014/main" id="{21D69BEF-01DF-458F-8B3D-ED9423F5FB7E}"/>
                    </a:ext>
                  </a:extLst>
                </p:cNvPr>
                <p:cNvSpPr/>
                <p:nvPr/>
              </p:nvSpPr>
              <p:spPr>
                <a:xfrm rot="10800000">
                  <a:off x="2845558" y="3126888"/>
                  <a:ext cx="678583" cy="43953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>
                    <a:buClr>
                      <a:schemeClr val="tx1"/>
                    </a:buClr>
                  </a:pPr>
                  <a:endParaRPr lang="id-ID" sz="12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3" name="TextBox 54">
                <a:extLst>
                  <a:ext uri="{FF2B5EF4-FFF2-40B4-BE49-F238E27FC236}">
                    <a16:creationId xmlns:a16="http://schemas.microsoft.com/office/drawing/2014/main" id="{56B04903-3CD4-4F3C-8E72-79C2C4398B26}"/>
                  </a:ext>
                </a:extLst>
              </p:cNvPr>
              <p:cNvSpPr txBox="1"/>
              <p:nvPr/>
            </p:nvSpPr>
            <p:spPr>
              <a:xfrm>
                <a:off x="2149907" y="1603078"/>
                <a:ext cx="3324901" cy="458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>
                    <a:schemeClr val="tx1"/>
                  </a:buClr>
                </a:pPr>
                <a:r>
                  <a:rPr lang="en-US" sz="1600" b="1" dirty="0">
                    <a:cs typeface="Arial" panose="020B0604020202020204" pitchFamily="34" charset="0"/>
                  </a:rPr>
                  <a:t>Price competitive</a:t>
                </a:r>
              </a:p>
            </p:txBody>
          </p:sp>
          <p:sp>
            <p:nvSpPr>
              <p:cNvPr id="114" name="TextBox 55">
                <a:extLst>
                  <a:ext uri="{FF2B5EF4-FFF2-40B4-BE49-F238E27FC236}">
                    <a16:creationId xmlns:a16="http://schemas.microsoft.com/office/drawing/2014/main" id="{A540D6D6-6C54-4BF8-8DF4-5EE2B8868A72}"/>
                  </a:ext>
                </a:extLst>
              </p:cNvPr>
              <p:cNvSpPr txBox="1"/>
              <p:nvPr/>
            </p:nvSpPr>
            <p:spPr>
              <a:xfrm>
                <a:off x="4337539" y="5090907"/>
                <a:ext cx="3324901" cy="4227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>
                    <a:schemeClr val="tx1"/>
                  </a:buClr>
                </a:pPr>
                <a:r>
                  <a:rPr lang="en-US" sz="1600" b="1" dirty="0">
                    <a:cs typeface="Arial" panose="020B0604020202020204" pitchFamily="34" charset="0"/>
                  </a:rPr>
                  <a:t>Ease of Design</a:t>
                </a:r>
              </a:p>
            </p:txBody>
          </p:sp>
          <p:sp>
            <p:nvSpPr>
              <p:cNvPr id="115" name="TextBox 56">
                <a:extLst>
                  <a:ext uri="{FF2B5EF4-FFF2-40B4-BE49-F238E27FC236}">
                    <a16:creationId xmlns:a16="http://schemas.microsoft.com/office/drawing/2014/main" id="{ACF00C7E-0627-4728-BF5F-E81C78FD2E90}"/>
                  </a:ext>
                </a:extLst>
              </p:cNvPr>
              <p:cNvSpPr txBox="1"/>
              <p:nvPr/>
            </p:nvSpPr>
            <p:spPr>
              <a:xfrm>
                <a:off x="8723760" y="5096637"/>
                <a:ext cx="3324901" cy="730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>
                    <a:schemeClr val="tx1"/>
                  </a:buClr>
                </a:pPr>
                <a:r>
                  <a:rPr lang="en-US" sz="1600" b="1" dirty="0">
                    <a:cs typeface="Arial" panose="020B0604020202020204" pitchFamily="34" charset="0"/>
                  </a:rPr>
                  <a:t>Quality and excellent supply</a:t>
                </a:r>
              </a:p>
            </p:txBody>
          </p:sp>
          <p:sp>
            <p:nvSpPr>
              <p:cNvPr id="116" name="TextBox 57">
                <a:extLst>
                  <a:ext uri="{FF2B5EF4-FFF2-40B4-BE49-F238E27FC236}">
                    <a16:creationId xmlns:a16="http://schemas.microsoft.com/office/drawing/2014/main" id="{AEEB4105-BF73-423C-BA44-76700E605F87}"/>
                  </a:ext>
                </a:extLst>
              </p:cNvPr>
              <p:cNvSpPr txBox="1"/>
              <p:nvPr/>
            </p:nvSpPr>
            <p:spPr>
              <a:xfrm>
                <a:off x="6534443" y="1600085"/>
                <a:ext cx="3324901" cy="791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>
                    <a:schemeClr val="tx1"/>
                  </a:buClr>
                </a:pPr>
                <a:r>
                  <a:rPr lang="en-US" sz="1600" b="1" dirty="0">
                    <a:cs typeface="Arial" panose="020B0604020202020204" pitchFamily="34" charset="0"/>
                  </a:rPr>
                  <a:t>Convenient selection and purchasing</a:t>
                </a:r>
              </a:p>
            </p:txBody>
          </p:sp>
          <p:pic>
            <p:nvPicPr>
              <p:cNvPr id="3" name="IFX_Coins-Engineering-round.png"/>
              <p:cNvPicPr>
                <a:picLocks noChangeAspect="1"/>
              </p:cNvPicPr>
              <p:nvPr/>
            </p:nvPicPr>
            <p:blipFill>
              <a:blip r:embed="rId3" r:link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5507" y="3122393"/>
                <a:ext cx="1080000" cy="1080000"/>
              </a:xfrm>
              <a:prstGeom prst="rect">
                <a:avLst/>
              </a:prstGeom>
            </p:spPr>
          </p:pic>
          <p:pic>
            <p:nvPicPr>
              <p:cNvPr id="5" name="IFX_Strategy_Ocean-round.png"/>
              <p:cNvPicPr>
                <a:picLocks noChangeAspect="1"/>
              </p:cNvPicPr>
              <p:nvPr/>
            </p:nvPicPr>
            <p:blipFill>
              <a:blip r:embed="rId5" r:link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69818" y="3121987"/>
                <a:ext cx="1080000" cy="1080000"/>
              </a:xfrm>
              <a:prstGeom prst="rect">
                <a:avLst/>
              </a:prstGeom>
            </p:spPr>
          </p:pic>
          <p:pic>
            <p:nvPicPr>
              <p:cNvPr id="9" name="IFX_Certificate_lawn-round.png"/>
              <p:cNvPicPr>
                <a:picLocks noChangeAspect="1"/>
              </p:cNvPicPr>
              <p:nvPr/>
            </p:nvPicPr>
            <p:blipFill>
              <a:blip r:embed="rId7" r:link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65879" y="3118655"/>
                <a:ext cx="1080000" cy="1080000"/>
              </a:xfrm>
              <a:prstGeom prst="rect">
                <a:avLst/>
              </a:prstGeom>
            </p:spPr>
          </p:pic>
          <p:pic>
            <p:nvPicPr>
              <p:cNvPr id="10" name="IFX_Anchor_Sun-round.png"/>
              <p:cNvPicPr>
                <a:picLocks noChangeAspect="1"/>
              </p:cNvPicPr>
              <p:nvPr/>
            </p:nvPicPr>
            <p:blipFill>
              <a:blip r:embed="rId9" r:link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60090" y="3118655"/>
                <a:ext cx="1080000" cy="1080000"/>
              </a:xfrm>
              <a:prstGeom prst="rect">
                <a:avLst/>
              </a:prstGeom>
            </p:spPr>
          </p:pic>
          <p:pic>
            <p:nvPicPr>
              <p:cNvPr id="11" name="IFX_lego_berry-round.png"/>
              <p:cNvPicPr>
                <a:picLocks noChangeAspect="1"/>
              </p:cNvPicPr>
              <p:nvPr/>
            </p:nvPicPr>
            <p:blipFill>
              <a:blip r:embed="rId11" r:link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7753" y="3118655"/>
                <a:ext cx="1080000" cy="1080000"/>
              </a:xfrm>
              <a:prstGeom prst="rect">
                <a:avLst/>
              </a:prstGeom>
            </p:spPr>
          </p:pic>
        </p:grpSp>
      </p:grpSp>
      <p:sp>
        <p:nvSpPr>
          <p:cNvPr id="14" name="Rectangle 13"/>
          <p:cNvSpPr/>
          <p:nvPr/>
        </p:nvSpPr>
        <p:spPr bwMode="auto">
          <a:xfrm>
            <a:off x="0" y="908720"/>
            <a:ext cx="7158599" cy="1872208"/>
          </a:xfrm>
          <a:custGeom>
            <a:avLst/>
            <a:gdLst>
              <a:gd name="connsiteX0" fmla="*/ 0 w 7158599"/>
              <a:gd name="connsiteY0" fmla="*/ 0 h 1872208"/>
              <a:gd name="connsiteX1" fmla="*/ 7158599 w 7158599"/>
              <a:gd name="connsiteY1" fmla="*/ 0 h 1872208"/>
              <a:gd name="connsiteX2" fmla="*/ 7158599 w 7158599"/>
              <a:gd name="connsiteY2" fmla="*/ 1872208 h 1872208"/>
              <a:gd name="connsiteX3" fmla="*/ 0 w 7158599"/>
              <a:gd name="connsiteY3" fmla="*/ 1872208 h 1872208"/>
              <a:gd name="connsiteX4" fmla="*/ 0 w 7158599"/>
              <a:gd name="connsiteY4" fmla="*/ 0 h 1872208"/>
              <a:gd name="connsiteX0" fmla="*/ 0 w 7158599"/>
              <a:gd name="connsiteY0" fmla="*/ 0 h 1872208"/>
              <a:gd name="connsiteX1" fmla="*/ 7158599 w 7158599"/>
              <a:gd name="connsiteY1" fmla="*/ 0 h 1872208"/>
              <a:gd name="connsiteX2" fmla="*/ 4862660 w 7158599"/>
              <a:gd name="connsiteY2" fmla="*/ 1176469 h 1872208"/>
              <a:gd name="connsiteX3" fmla="*/ 0 w 7158599"/>
              <a:gd name="connsiteY3" fmla="*/ 1872208 h 1872208"/>
              <a:gd name="connsiteX4" fmla="*/ 0 w 7158599"/>
              <a:gd name="connsiteY4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58599" h="1872208">
                <a:moveTo>
                  <a:pt x="0" y="0"/>
                </a:moveTo>
                <a:lnTo>
                  <a:pt x="7158599" y="0"/>
                </a:lnTo>
                <a:lnTo>
                  <a:pt x="4862660" y="1176469"/>
                </a:lnTo>
                <a:lnTo>
                  <a:pt x="0" y="187220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742121" y="908720"/>
            <a:ext cx="7449880" cy="1764000"/>
          </a:xfrm>
          <a:custGeom>
            <a:avLst/>
            <a:gdLst>
              <a:gd name="connsiteX0" fmla="*/ 0 w 5033401"/>
              <a:gd name="connsiteY0" fmla="*/ 0 h 1728192"/>
              <a:gd name="connsiteX1" fmla="*/ 5033401 w 5033401"/>
              <a:gd name="connsiteY1" fmla="*/ 0 h 1728192"/>
              <a:gd name="connsiteX2" fmla="*/ 5033401 w 5033401"/>
              <a:gd name="connsiteY2" fmla="*/ 1728192 h 1728192"/>
              <a:gd name="connsiteX3" fmla="*/ 0 w 5033401"/>
              <a:gd name="connsiteY3" fmla="*/ 1728192 h 1728192"/>
              <a:gd name="connsiteX4" fmla="*/ 0 w 5033401"/>
              <a:gd name="connsiteY4" fmla="*/ 0 h 1728192"/>
              <a:gd name="connsiteX0" fmla="*/ 2256183 w 7289584"/>
              <a:gd name="connsiteY0" fmla="*/ 0 h 1728192"/>
              <a:gd name="connsiteX1" fmla="*/ 7289584 w 7289584"/>
              <a:gd name="connsiteY1" fmla="*/ 0 h 1728192"/>
              <a:gd name="connsiteX2" fmla="*/ 7289584 w 7289584"/>
              <a:gd name="connsiteY2" fmla="*/ 1728192 h 1728192"/>
              <a:gd name="connsiteX3" fmla="*/ 0 w 7289584"/>
              <a:gd name="connsiteY3" fmla="*/ 1161661 h 1728192"/>
              <a:gd name="connsiteX4" fmla="*/ 2256183 w 7289584"/>
              <a:gd name="connsiteY4" fmla="*/ 0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9584" h="1728192">
                <a:moveTo>
                  <a:pt x="2256183" y="0"/>
                </a:moveTo>
                <a:lnTo>
                  <a:pt x="7289584" y="0"/>
                </a:lnTo>
                <a:lnTo>
                  <a:pt x="7289584" y="1728192"/>
                </a:lnTo>
                <a:lnTo>
                  <a:pt x="0" y="1161661"/>
                </a:lnTo>
                <a:lnTo>
                  <a:pt x="2256183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3141" y="952744"/>
            <a:ext cx="1152128" cy="151557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581" y="939281"/>
            <a:ext cx="2040970" cy="170080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702" y="1159541"/>
            <a:ext cx="792089" cy="95767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172" y="1106976"/>
            <a:ext cx="942634" cy="107216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322" y="1344745"/>
            <a:ext cx="639263" cy="73157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A5D65-0912-4A04-9880-4FB011B3B6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95C13-DF02-48DF-AE13-C8AD4115FD3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C7B336-2618-49D4-90D3-C7C6B3FC08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4B5D51-F6AA-4D82-9538-7E467F28C2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173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Key features</a:t>
            </a:r>
          </a:p>
        </p:txBody>
      </p:sp>
      <p:sp>
        <p:nvSpPr>
          <p:cNvPr id="20" name="Rechteck 19"/>
          <p:cNvSpPr/>
          <p:nvPr/>
        </p:nvSpPr>
        <p:spPr bwMode="auto">
          <a:xfrm>
            <a:off x="1523397" y="2182429"/>
            <a:ext cx="169072" cy="987610"/>
          </a:xfrm>
          <a:prstGeom prst="rect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144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eaLnBrk="0" hangingPunct="0">
              <a:buClr>
                <a:schemeClr val="tx1"/>
              </a:buClr>
            </a:pPr>
            <a:endParaRPr lang="de-DE" sz="1600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27" name="Rechteck 26"/>
          <p:cNvSpPr/>
          <p:nvPr/>
        </p:nvSpPr>
        <p:spPr bwMode="auto">
          <a:xfrm>
            <a:off x="1523397" y="3235887"/>
            <a:ext cx="169072" cy="98761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144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eaLnBrk="0" hangingPunct="0">
              <a:buClr>
                <a:schemeClr val="tx1"/>
              </a:buClr>
            </a:pPr>
            <a:endParaRPr lang="de-DE" sz="1600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 bwMode="auto">
          <a:xfrm>
            <a:off x="1529674" y="1128970"/>
            <a:ext cx="169072" cy="987610"/>
          </a:xfrm>
          <a:prstGeom prst="rect">
            <a:avLst/>
          </a:prstGeom>
          <a:solidFill>
            <a:schemeClr val="accent6"/>
          </a:solidFill>
          <a:ln>
            <a:noFill/>
            <a:headEnd/>
            <a:tailEnd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144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eaLnBrk="0" hangingPunct="0">
              <a:buClr>
                <a:schemeClr val="tx1"/>
              </a:buClr>
            </a:pPr>
            <a:endParaRPr lang="de-DE" sz="1600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34" name="Rechteck 33"/>
          <p:cNvSpPr/>
          <p:nvPr/>
        </p:nvSpPr>
        <p:spPr bwMode="auto">
          <a:xfrm>
            <a:off x="1523397" y="4289346"/>
            <a:ext cx="169072" cy="98761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144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eaLnBrk="0" hangingPunct="0">
              <a:buClr>
                <a:schemeClr val="tx1"/>
              </a:buClr>
            </a:pPr>
            <a:endParaRPr lang="de-DE" sz="1600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23" name="IFX_Coins-Engineering-round.png"/>
          <p:cNvPicPr>
            <a:picLocks noChangeAspect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46" y="2226234"/>
            <a:ext cx="900000" cy="900000"/>
          </a:xfrm>
          <a:prstGeom prst="rect">
            <a:avLst/>
          </a:prstGeom>
        </p:spPr>
      </p:pic>
      <p:pic>
        <p:nvPicPr>
          <p:cNvPr id="24" name="IFX_Strategy_Ocean-round.png"/>
          <p:cNvPicPr>
            <a:picLocks noChangeAspect="1"/>
          </p:cNvPicPr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90" y="3273641"/>
            <a:ext cx="900000" cy="900000"/>
          </a:xfrm>
          <a:prstGeom prst="rect">
            <a:avLst/>
          </a:prstGeom>
        </p:spPr>
      </p:pic>
      <p:pic>
        <p:nvPicPr>
          <p:cNvPr id="25" name="IFX_Certificate_lawn-round.png"/>
          <p:cNvPicPr>
            <a:picLocks noChangeAspect="1"/>
          </p:cNvPicPr>
          <p:nvPr/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90" y="4335692"/>
            <a:ext cx="900000" cy="900000"/>
          </a:xfrm>
          <a:prstGeom prst="rect">
            <a:avLst/>
          </a:prstGeom>
        </p:spPr>
      </p:pic>
      <p:pic>
        <p:nvPicPr>
          <p:cNvPr id="26" name="IFX_Anchor_Sun-round.png"/>
          <p:cNvPicPr>
            <a:picLocks noChangeAspect="1"/>
          </p:cNvPicPr>
          <p:nvPr/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90" y="5400405"/>
            <a:ext cx="900000" cy="900000"/>
          </a:xfrm>
          <a:prstGeom prst="rect">
            <a:avLst/>
          </a:prstGeom>
        </p:spPr>
      </p:pic>
      <p:pic>
        <p:nvPicPr>
          <p:cNvPr id="28" name="IFX_lego_berry-round.png"/>
          <p:cNvPicPr>
            <a:picLocks noChangeAspect="1"/>
          </p:cNvPicPr>
          <p:nvPr/>
        </p:nvPicPr>
        <p:blipFill>
          <a:blip r:embed="rId11" r:link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87" y="1170674"/>
            <a:ext cx="900000" cy="900000"/>
          </a:xfrm>
          <a:prstGeom prst="rect">
            <a:avLst/>
          </a:prstGeom>
        </p:spPr>
      </p:pic>
      <p:sp>
        <p:nvSpPr>
          <p:cNvPr id="31" name="Rechteck 33"/>
          <p:cNvSpPr/>
          <p:nvPr/>
        </p:nvSpPr>
        <p:spPr bwMode="auto">
          <a:xfrm>
            <a:off x="1519735" y="5341588"/>
            <a:ext cx="169072" cy="98761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144000" bIns="9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eaLnBrk="0" hangingPunct="0">
              <a:buClr>
                <a:schemeClr val="tx1"/>
              </a:buClr>
            </a:pPr>
            <a:endParaRPr lang="de-DE" sz="1600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850726" y="1140864"/>
            <a:ext cx="2805115" cy="5181167"/>
            <a:chOff x="1850726" y="1140864"/>
            <a:chExt cx="2805115" cy="5181167"/>
          </a:xfrm>
          <a:solidFill>
            <a:srgbClr val="FFFFFF"/>
          </a:solidFill>
        </p:grpSpPr>
        <p:sp>
          <p:nvSpPr>
            <p:cNvPr id="40" name="Textfeld 39"/>
            <p:cNvSpPr txBox="1"/>
            <p:nvPr/>
          </p:nvSpPr>
          <p:spPr bwMode="auto">
            <a:xfrm>
              <a:off x="1850727" y="2195198"/>
              <a:ext cx="2805114" cy="962599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 defTabSz="1219170" eaLnBrk="0" fontAlgn="auto" hangingPunct="0">
                <a:spcBef>
                  <a:spcPts val="0"/>
                </a:spcBef>
                <a:spcAft>
                  <a:spcPts val="400"/>
                </a:spcAft>
                <a:buClr>
                  <a:schemeClr val="accent1"/>
                </a:buClr>
                <a:buSzPct val="100000"/>
              </a:pPr>
              <a:r>
                <a:rPr lang="de-DE" sz="2000" b="1" kern="0" dirty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Competitive price</a:t>
              </a:r>
            </a:p>
          </p:txBody>
        </p:sp>
        <p:sp>
          <p:nvSpPr>
            <p:cNvPr id="41" name="Textfeld 40"/>
            <p:cNvSpPr txBox="1"/>
            <p:nvPr/>
          </p:nvSpPr>
          <p:spPr bwMode="auto">
            <a:xfrm>
              <a:off x="1850727" y="3249532"/>
              <a:ext cx="2805114" cy="962599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 defTabSz="1219170" eaLnBrk="0" fontAlgn="auto" hangingPunct="0">
                <a:spcBef>
                  <a:spcPts val="0"/>
                </a:spcBef>
                <a:spcAft>
                  <a:spcPts val="400"/>
                </a:spcAft>
                <a:buClr>
                  <a:schemeClr val="accent1"/>
                </a:buClr>
                <a:buSzPct val="100000"/>
              </a:pPr>
              <a:r>
                <a:rPr lang="de-DE" sz="2000" b="1" kern="0" dirty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Ease of design</a:t>
              </a:r>
            </a:p>
          </p:txBody>
        </p:sp>
        <p:sp>
          <p:nvSpPr>
            <p:cNvPr id="42" name="Textfeld 41"/>
            <p:cNvSpPr txBox="1"/>
            <p:nvPr/>
          </p:nvSpPr>
          <p:spPr bwMode="auto">
            <a:xfrm>
              <a:off x="1850727" y="1140864"/>
              <a:ext cx="2805114" cy="962599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 defTabSz="1219170" eaLnBrk="0" fontAlgn="auto" hangingPunct="0">
                <a:spcBef>
                  <a:spcPts val="0"/>
                </a:spcBef>
                <a:spcAft>
                  <a:spcPts val="400"/>
                </a:spcAft>
                <a:buClr>
                  <a:schemeClr val="accent1"/>
                </a:buClr>
                <a:buSzPct val="100000"/>
              </a:pPr>
              <a:r>
                <a:rPr lang="de-DE" sz="2000" b="1" kern="0" dirty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Flexible use</a:t>
              </a:r>
            </a:p>
          </p:txBody>
        </p:sp>
        <p:sp>
          <p:nvSpPr>
            <p:cNvPr id="7" name="Textfeld 6"/>
            <p:cNvSpPr txBox="1"/>
            <p:nvPr/>
          </p:nvSpPr>
          <p:spPr bwMode="auto">
            <a:xfrm>
              <a:off x="1850727" y="4303866"/>
              <a:ext cx="2805114" cy="962599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 defTabSz="1219170" eaLnBrk="0" fontAlgn="auto" hangingPunct="0">
                <a:spcBef>
                  <a:spcPts val="0"/>
                </a:spcBef>
                <a:spcAft>
                  <a:spcPts val="400"/>
                </a:spcAft>
                <a:buClr>
                  <a:schemeClr val="accent1"/>
                </a:buClr>
                <a:buSzPct val="100000"/>
              </a:pPr>
              <a:r>
                <a:rPr lang="de-DE" sz="2000" b="1" kern="0" dirty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Convenient selection and purchasing</a:t>
              </a:r>
            </a:p>
          </p:txBody>
        </p:sp>
        <p:sp>
          <p:nvSpPr>
            <p:cNvPr id="32" name="Textfeld 6"/>
            <p:cNvSpPr txBox="1"/>
            <p:nvPr/>
          </p:nvSpPr>
          <p:spPr bwMode="auto">
            <a:xfrm>
              <a:off x="1850726" y="5359432"/>
              <a:ext cx="2805114" cy="962599"/>
            </a:xfrm>
            <a:prstGeom prst="rect">
              <a:avLst/>
            </a:prstGeom>
            <a:grpFill/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 defTabSz="1219170" eaLnBrk="0" fontAlgn="auto" hangingPunct="0">
                <a:spcBef>
                  <a:spcPts val="0"/>
                </a:spcBef>
                <a:spcAft>
                  <a:spcPts val="400"/>
                </a:spcAft>
                <a:buClr>
                  <a:schemeClr val="accent1"/>
                </a:buClr>
                <a:buSzPct val="100000"/>
              </a:pPr>
              <a:r>
                <a:rPr lang="de-DE" sz="2000" b="1" kern="0" dirty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Quality and excellent supply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778274" y="1148031"/>
            <a:ext cx="7078366" cy="5181167"/>
            <a:chOff x="1850726" y="1140864"/>
            <a:chExt cx="2805115" cy="518116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9" name="Textfeld 39"/>
            <p:cNvSpPr txBox="1"/>
            <p:nvPr/>
          </p:nvSpPr>
          <p:spPr bwMode="auto">
            <a:xfrm>
              <a:off x="1850727" y="2195198"/>
              <a:ext cx="2805114" cy="96259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marL="234945" indent="-234945" defTabSz="1219170" eaLnBrk="0" fontAlgn="auto" hangingPunct="0">
                <a:spcBef>
                  <a:spcPts val="0"/>
                </a:spcBef>
                <a:spcAft>
                  <a:spcPts val="400"/>
                </a:spcAft>
                <a:buClr>
                  <a:schemeClr val="accent1"/>
                </a:buClr>
                <a:buSzPct val="100000"/>
                <a:buFont typeface="Arial"/>
                <a:buChar char="›"/>
              </a:pPr>
              <a:r>
                <a:rPr lang="de-DE" sz="2000" kern="0" dirty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Expertise in manufacturing quality leveraged with value based pricing</a:t>
              </a:r>
            </a:p>
          </p:txBody>
        </p:sp>
        <p:sp>
          <p:nvSpPr>
            <p:cNvPr id="43" name="Textfeld 40"/>
            <p:cNvSpPr txBox="1"/>
            <p:nvPr/>
          </p:nvSpPr>
          <p:spPr bwMode="auto">
            <a:xfrm>
              <a:off x="1850727" y="3249532"/>
              <a:ext cx="2805114" cy="96259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marL="234945" indent="-234945" defTabSz="1219170" eaLnBrk="0" fontAlgn="auto" hangingPunct="0">
                <a:spcBef>
                  <a:spcPts val="0"/>
                </a:spcBef>
                <a:spcAft>
                  <a:spcPts val="400"/>
                </a:spcAft>
                <a:buClr>
                  <a:schemeClr val="accent1"/>
                </a:buClr>
                <a:buSzPct val="100000"/>
                <a:buFont typeface="Arial"/>
                <a:buChar char="›"/>
              </a:pPr>
              <a:r>
                <a:rPr lang="de-DE" sz="2000" kern="0" dirty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Online tools and simulation models to support your design activities</a:t>
              </a:r>
            </a:p>
          </p:txBody>
        </p:sp>
        <p:sp>
          <p:nvSpPr>
            <p:cNvPr id="44" name="Textfeld 41"/>
            <p:cNvSpPr txBox="1"/>
            <p:nvPr/>
          </p:nvSpPr>
          <p:spPr bwMode="auto">
            <a:xfrm>
              <a:off x="1850727" y="1140864"/>
              <a:ext cx="2805114" cy="96259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marL="234945" indent="-234945" defTabSz="1219170" eaLnBrk="0" fontAlgn="auto" hangingPunct="0">
                <a:spcBef>
                  <a:spcPts val="0"/>
                </a:spcBef>
                <a:spcAft>
                  <a:spcPts val="400"/>
                </a:spcAft>
                <a:buClr>
                  <a:schemeClr val="accent1"/>
                </a:buClr>
                <a:buSzPct val="100000"/>
                <a:buFont typeface="Arial"/>
                <a:buChar char="›"/>
              </a:pPr>
              <a:r>
                <a:rPr lang="de-DE" sz="2000" kern="0" dirty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System optimized products addressing a broad range of applications</a:t>
              </a:r>
            </a:p>
          </p:txBody>
        </p:sp>
        <p:sp>
          <p:nvSpPr>
            <p:cNvPr id="45" name="Textfeld 6"/>
            <p:cNvSpPr txBox="1"/>
            <p:nvPr/>
          </p:nvSpPr>
          <p:spPr bwMode="auto">
            <a:xfrm>
              <a:off x="1850727" y="4303866"/>
              <a:ext cx="2805114" cy="96259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marL="234945" indent="-234945" defTabSz="1219170" eaLnBrk="0" fontAlgn="auto" hangingPunct="0">
                <a:spcBef>
                  <a:spcPts val="0"/>
                </a:spcBef>
                <a:spcAft>
                  <a:spcPts val="400"/>
                </a:spcAft>
                <a:buClr>
                  <a:schemeClr val="accent1"/>
                </a:buClr>
                <a:buSzPct val="100000"/>
                <a:buFont typeface="Arial"/>
                <a:buChar char="›"/>
              </a:pPr>
              <a:r>
                <a:rPr lang="de-DE" sz="2000" kern="0" dirty="0"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Broad availability at distribution partners </a:t>
              </a:r>
            </a:p>
          </p:txBody>
        </p:sp>
        <p:sp>
          <p:nvSpPr>
            <p:cNvPr id="46" name="Textfeld 6"/>
            <p:cNvSpPr txBox="1"/>
            <p:nvPr/>
          </p:nvSpPr>
          <p:spPr bwMode="auto">
            <a:xfrm>
              <a:off x="1850726" y="5359432"/>
              <a:ext cx="2805114" cy="96259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marL="176209" indent="-176209" defTabSz="914378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rgbClr val="E30034"/>
                </a:buClr>
                <a:buSzPct val="100000"/>
                <a:buFont typeface="Arial"/>
                <a:buChar char="›"/>
              </a:pPr>
              <a:r>
                <a:rPr lang="de-DE" sz="2000" kern="0" dirty="0">
                  <a:solidFill>
                    <a:srgbClr val="000000"/>
                  </a:solidFill>
                  <a:latin typeface="Arial" panose="020B0604020202020204" pitchFamily="34" charset="0"/>
                  <a:ea typeface="Verdana" pitchFamily="34" charset="0"/>
                  <a:cs typeface="Arial" panose="020B0604020202020204" pitchFamily="34" charset="0"/>
                </a:rPr>
                <a:t>Highest manufacturing standards with excellent product supply</a:t>
              </a: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5DE1BD-1DF3-4F56-82D7-DE1CAE1D67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95C13-DF02-48DF-AE13-C8AD4115FD3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EE539-EFE6-492C-AF54-40E1401AF78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1D8E9B-931E-40C5-BAD3-A1F2A4B7AE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32828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31421" y="1195577"/>
            <a:ext cx="11511745" cy="2666646"/>
            <a:chOff x="344894" y="1239088"/>
            <a:chExt cx="11511745" cy="2666646"/>
          </a:xfrm>
        </p:grpSpPr>
        <p:grpSp>
          <p:nvGrpSpPr>
            <p:cNvPr id="6" name="Group 5"/>
            <p:cNvGrpSpPr/>
            <p:nvPr/>
          </p:nvGrpSpPr>
          <p:grpSpPr>
            <a:xfrm>
              <a:off x="355200" y="1805307"/>
              <a:ext cx="11429432" cy="2100427"/>
              <a:chOff x="134052" y="2458559"/>
              <a:chExt cx="8012550" cy="2107835"/>
            </a:xfrm>
          </p:grpSpPr>
          <p:sp>
            <p:nvSpPr>
              <p:cNvPr id="7" name="Rectangle 6"/>
              <p:cNvSpPr/>
              <p:nvPr/>
            </p:nvSpPr>
            <p:spPr bwMode="auto">
              <a:xfrm>
                <a:off x="134052" y="2468032"/>
                <a:ext cx="2020718" cy="178399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72000" rIns="72000" bIns="72000"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Verdana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 bwMode="auto">
              <a:xfrm>
                <a:off x="2261828" y="2468032"/>
                <a:ext cx="1922108" cy="178399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72000" rIns="72000" bIns="72000"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Verdana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 bwMode="auto">
              <a:xfrm>
                <a:off x="487962" y="2505997"/>
                <a:ext cx="1304755" cy="1853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rgbClr val="E30034"/>
                  </a:buClr>
                  <a:buSzTx/>
                  <a:buFontTx/>
                  <a:buNone/>
                  <a:tabLst/>
                  <a:defRPr/>
                </a:pPr>
                <a:r>
                  <a:rPr kumimoji="0" lang="de-DE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Active</a:t>
                </a:r>
                <a:endParaRPr kumimoji="0" lang="de-AT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 bwMode="auto">
              <a:xfrm>
                <a:off x="2425754" y="2509614"/>
                <a:ext cx="1568932" cy="409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rgbClr val="E30034"/>
                  </a:buClr>
                  <a:buSzTx/>
                  <a:buFontTx/>
                  <a:buNone/>
                  <a:tabLst/>
                  <a:defRPr/>
                </a:pPr>
                <a:r>
                  <a:rPr kumimoji="0" lang="de-DE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Active and preferred</a:t>
                </a:r>
              </a:p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rgbClr val="E30034"/>
                  </a:buClr>
                  <a:buSzTx/>
                  <a:buFontTx/>
                  <a:buNone/>
                  <a:tabLst/>
                  <a:defRPr/>
                </a:pPr>
                <a:r>
                  <a:rPr kumimoji="0" lang="de-DE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(High performance optimized)</a:t>
                </a:r>
                <a:endParaRPr kumimoji="0" lang="de-AT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1" name="Rounded Rectangle 10"/>
              <p:cNvSpPr/>
              <p:nvPr/>
            </p:nvSpPr>
            <p:spPr bwMode="auto">
              <a:xfrm>
                <a:off x="483587" y="3633716"/>
                <a:ext cx="1328496" cy="496161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accent6"/>
                </a:solidFill>
                <a:miter lim="800000"/>
                <a:headEnd/>
                <a:tailEnd/>
              </a:ln>
            </p:spPr>
            <p:txBody>
              <a:bodyPr wrap="square" lIns="72000" tIns="72000" rIns="72000" bIns="72000"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IR MOSFET™ 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80-100 V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 bwMode="auto">
              <a:xfrm>
                <a:off x="4567632" y="2463006"/>
                <a:ext cx="1109410" cy="178139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72000" rIns="72000" bIns="72000"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Verdana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 bwMode="auto">
              <a:xfrm>
                <a:off x="5815532" y="2458559"/>
                <a:ext cx="1109410" cy="1781396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72000" rIns="72000" bIns="72000"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Verdana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 bwMode="auto">
              <a:xfrm>
                <a:off x="4314953" y="2495154"/>
                <a:ext cx="1605118" cy="1853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rgbClr val="E30034"/>
                  </a:buClr>
                  <a:buSzTx/>
                  <a:buFontTx/>
                  <a:buNone/>
                  <a:tabLst/>
                  <a:defRPr/>
                </a:pPr>
                <a:r>
                  <a:rPr kumimoji="0" lang="de-DE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Active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 bwMode="auto">
              <a:xfrm>
                <a:off x="5374121" y="2498294"/>
                <a:ext cx="1979252" cy="1853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rgbClr val="E30034"/>
                  </a:buClr>
                  <a:buSzTx/>
                  <a:buFontTx/>
                  <a:buNone/>
                  <a:tabLst/>
                  <a:defRPr/>
                </a:pPr>
                <a:r>
                  <a:rPr kumimoji="0" lang="de-DE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Active</a:t>
                </a:r>
                <a:r>
                  <a:rPr kumimoji="0" lang="de-DE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 </a:t>
                </a:r>
                <a:r>
                  <a:rPr kumimoji="0" lang="de-DE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and</a:t>
                </a:r>
                <a:r>
                  <a:rPr kumimoji="0" lang="de-DE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 </a:t>
                </a:r>
                <a:r>
                  <a:rPr kumimoji="0" lang="de-DE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preferred</a:t>
                </a:r>
                <a:endParaRPr kumimoji="0" lang="de-AT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" name="Rounded Rectangle 15"/>
              <p:cNvSpPr/>
              <p:nvPr/>
            </p:nvSpPr>
            <p:spPr bwMode="auto">
              <a:xfrm>
                <a:off x="4636538" y="3360031"/>
                <a:ext cx="961950" cy="578031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accent4"/>
                </a:solidFill>
                <a:miter lim="800000"/>
                <a:headEnd/>
                <a:tailEnd/>
              </a:ln>
            </p:spPr>
            <p:txBody>
              <a:bodyPr wrap="square" lIns="72000" tIns="72000" rIns="72000" bIns="72000"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OptiMOS™ 3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80-100 V</a:t>
                </a:r>
                <a:endParaRPr kumimoji="0" lang="de-AT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7" name="Rounded Rectangle 16"/>
              <p:cNvSpPr/>
              <p:nvPr/>
            </p:nvSpPr>
            <p:spPr bwMode="auto">
              <a:xfrm>
                <a:off x="5863490" y="3235480"/>
                <a:ext cx="961950" cy="578031"/>
              </a:xfrm>
              <a:prstGeom prst="roundRect">
                <a:avLst/>
              </a:prstGeom>
              <a:solidFill>
                <a:schemeClr val="accent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72000" rIns="72000" bIns="72000"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OptiMOS™ 5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80-100 V</a:t>
                </a:r>
                <a:endParaRPr kumimoji="0" lang="de-AT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Calibri" panose="020F0502020204030204" pitchFamily="34" charset="0"/>
                </a:endParaRPr>
              </a:p>
            </p:txBody>
          </p:sp>
          <p:cxnSp>
            <p:nvCxnSpPr>
              <p:cNvPr id="18" name="Straight Arrow Connector 17"/>
              <p:cNvCxnSpPr/>
              <p:nvPr/>
            </p:nvCxnSpPr>
            <p:spPr>
              <a:xfrm flipV="1">
                <a:off x="5643269" y="3381575"/>
                <a:ext cx="188346" cy="217829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Rounded Rectangle 18"/>
              <p:cNvSpPr/>
              <p:nvPr/>
            </p:nvSpPr>
            <p:spPr bwMode="auto">
              <a:xfrm>
                <a:off x="484146" y="3078662"/>
                <a:ext cx="1328496" cy="436811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38100">
                <a:solidFill>
                  <a:schemeClr val="accent6">
                    <a:lumMod val="60000"/>
                    <a:lumOff val="40000"/>
                  </a:schemeClr>
                </a:solidFill>
                <a:miter lim="800000"/>
                <a:headEnd/>
                <a:tailEnd/>
              </a:ln>
            </p:spPr>
            <p:txBody>
              <a:bodyPr wrap="square" lIns="72000" tIns="72000" rIns="72000" bIns="72000"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Verdana" pitchFamily="34" charset="0"/>
                  </a:rPr>
                  <a:t>StrongIRFET™ 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Verdana" pitchFamily="34" charset="0"/>
                  </a:rPr>
                  <a:t>75-100 V</a:t>
                </a:r>
              </a:p>
            </p:txBody>
          </p:sp>
          <p:cxnSp>
            <p:nvCxnSpPr>
              <p:cNvPr id="20" name="Straight Arrow Connector 19"/>
              <p:cNvCxnSpPr>
                <a:stCxn id="19" idx="3"/>
              </p:cNvCxnSpPr>
              <p:nvPr/>
            </p:nvCxnSpPr>
            <p:spPr>
              <a:xfrm>
                <a:off x="1812643" y="3297067"/>
                <a:ext cx="7196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Group 20"/>
              <p:cNvGrpSpPr/>
              <p:nvPr/>
            </p:nvGrpSpPr>
            <p:grpSpPr>
              <a:xfrm>
                <a:off x="216977" y="4381077"/>
                <a:ext cx="3941636" cy="185317"/>
                <a:chOff x="530027" y="4212383"/>
                <a:chExt cx="3636707" cy="117067"/>
              </a:xfrm>
            </p:grpSpPr>
            <p:cxnSp>
              <p:nvCxnSpPr>
                <p:cNvPr id="34" name="Straight Arrow Connector 33"/>
                <p:cNvCxnSpPr/>
                <p:nvPr/>
              </p:nvCxnSpPr>
              <p:spPr>
                <a:xfrm flipV="1">
                  <a:off x="530027" y="4265675"/>
                  <a:ext cx="3636707" cy="1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Box 34"/>
                <p:cNvSpPr txBox="1"/>
                <p:nvPr/>
              </p:nvSpPr>
              <p:spPr bwMode="auto">
                <a:xfrm>
                  <a:off x="2030580" y="4212383"/>
                  <a:ext cx="635601" cy="11706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 lIns="0" tIns="0" rIns="0" bIns="0" rtlCol="0" anchor="ctr" anchorCtr="0">
                  <a:spAutoFit/>
                </a:bodyPr>
                <a:lstStyle/>
                <a:p>
                  <a:pPr marL="0" marR="0" lvl="0" indent="0" algn="ctr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300"/>
                    </a:spcAft>
                    <a:buClr>
                      <a:srgbClr val="E30034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de-DE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Source Sans Pro" panose="020B0503030403020204" pitchFamily="34" charset="0"/>
                      <a:cs typeface="Verdana" pitchFamily="34" charset="0"/>
                    </a:rPr>
                    <a:t>Time</a:t>
                  </a:r>
                  <a:endParaRPr kumimoji="0" lang="de-AT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Verdana" pitchFamily="34" charset="0"/>
                  </a:endParaRPr>
                </a:p>
              </p:txBody>
            </p:sp>
          </p:grpSp>
          <p:grpSp>
            <p:nvGrpSpPr>
              <p:cNvPr id="22" name="Group 21"/>
              <p:cNvGrpSpPr/>
              <p:nvPr/>
            </p:nvGrpSpPr>
            <p:grpSpPr>
              <a:xfrm>
                <a:off x="4567631" y="4348702"/>
                <a:ext cx="3412251" cy="185316"/>
                <a:chOff x="548448" y="4239214"/>
                <a:chExt cx="3114637" cy="111124"/>
              </a:xfrm>
            </p:grpSpPr>
            <p:cxnSp>
              <p:nvCxnSpPr>
                <p:cNvPr id="32" name="Straight Arrow Connector 31"/>
                <p:cNvCxnSpPr/>
                <p:nvPr/>
              </p:nvCxnSpPr>
              <p:spPr>
                <a:xfrm flipV="1">
                  <a:off x="548448" y="4309215"/>
                  <a:ext cx="3114637" cy="492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TextBox 32"/>
                <p:cNvSpPr txBox="1"/>
                <p:nvPr/>
              </p:nvSpPr>
              <p:spPr bwMode="auto">
                <a:xfrm>
                  <a:off x="1835138" y="4239214"/>
                  <a:ext cx="635601" cy="11112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 lIns="0" tIns="0" rIns="0" bIns="0" rtlCol="0" anchor="ctr" anchorCtr="0">
                  <a:spAutoFit/>
                </a:bodyPr>
                <a:lstStyle/>
                <a:p>
                  <a:pPr marL="0" marR="0" lvl="0" indent="0" algn="ctr" defTabSz="914400" rtl="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300"/>
                    </a:spcAft>
                    <a:buClr>
                      <a:srgbClr val="E30034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de-DE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  <a:ea typeface="Source Sans Pro" panose="020B0503030403020204" pitchFamily="34" charset="0"/>
                      <a:cs typeface="Verdana" pitchFamily="34" charset="0"/>
                    </a:rPr>
                    <a:t>Time</a:t>
                  </a:r>
                  <a:endParaRPr kumimoji="0" lang="de-AT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Verdana" pitchFamily="34" charset="0"/>
                  </a:endParaRPr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 bwMode="auto">
              <a:xfrm>
                <a:off x="262254" y="2722186"/>
                <a:ext cx="1756171" cy="1698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rgbClr val="E30034"/>
                  </a:buClr>
                  <a:buSzTx/>
                  <a:buFontTx/>
                  <a:buNone/>
                  <a:tabLst/>
                  <a:defRPr/>
                </a:pPr>
                <a:r>
                  <a:rPr kumimoji="0" lang="de-DE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Verdana" pitchFamily="34" charset="0"/>
                  </a:rPr>
                  <a:t>(Price / performance optimized)</a:t>
                </a:r>
                <a:endParaRPr kumimoji="0" lang="de-AT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Verdana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 bwMode="auto">
              <a:xfrm>
                <a:off x="4599723" y="2691314"/>
                <a:ext cx="1051806" cy="339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rgbClr val="E30034"/>
                  </a:buClr>
                  <a:buSzTx/>
                  <a:buFontTx/>
                  <a:buNone/>
                  <a:tabLst/>
                  <a:defRPr/>
                </a:pPr>
                <a:r>
                  <a:rPr kumimoji="0" lang="de-DE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Verdana" pitchFamily="34" charset="0"/>
                  </a:rPr>
                  <a:t>(Price / performance optimized)</a:t>
                </a:r>
                <a:endParaRPr kumimoji="0" lang="de-AT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Verdana" pitchFamily="34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 bwMode="auto">
              <a:xfrm>
                <a:off x="5823510" y="2714235"/>
                <a:ext cx="1065428" cy="339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rgbClr val="E30034"/>
                  </a:buClr>
                  <a:buSzTx/>
                  <a:buFontTx/>
                  <a:buNone/>
                  <a:tabLst/>
                  <a:defRPr/>
                </a:pPr>
                <a:r>
                  <a:rPr kumimoji="0" lang="de-DE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Verdana" pitchFamily="34" charset="0"/>
                  </a:rPr>
                  <a:t>(High performance optimized)</a:t>
                </a:r>
                <a:endParaRPr kumimoji="0" lang="de-AT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Verdana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 bwMode="auto">
              <a:xfrm>
                <a:off x="6978672" y="2504295"/>
                <a:ext cx="1167930" cy="1853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>
                    <a:srgbClr val="E30034"/>
                  </a:buClr>
                  <a:buSzTx/>
                  <a:buFontTx/>
                  <a:buNone/>
                  <a:tabLst/>
                  <a:defRPr/>
                </a:pPr>
                <a:r>
                  <a:rPr kumimoji="0" lang="de-DE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In development  </a:t>
                </a:r>
              </a:p>
            </p:txBody>
          </p:sp>
          <p:sp>
            <p:nvSpPr>
              <p:cNvPr id="30" name="Rounded Rectangle 29"/>
              <p:cNvSpPr/>
              <p:nvPr/>
            </p:nvSpPr>
            <p:spPr bwMode="auto">
              <a:xfrm>
                <a:off x="7055959" y="2968759"/>
                <a:ext cx="961950" cy="555736"/>
              </a:xfrm>
              <a:prstGeom prst="roundRect">
                <a:avLst/>
              </a:prstGeom>
              <a:solidFill>
                <a:schemeClr val="accent4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72000" rIns="72000" bIns="72000"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OptiMOS™ 6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Source Sans Pro" panose="020B0503030403020204" pitchFamily="34" charset="0"/>
                    <a:cs typeface="Calibri" panose="020F0502020204030204" pitchFamily="34" charset="0"/>
                  </a:rPr>
                  <a:t>80-100V</a:t>
                </a:r>
              </a:p>
            </p:txBody>
          </p:sp>
          <p:cxnSp>
            <p:nvCxnSpPr>
              <p:cNvPr id="31" name="Straight Arrow Connector 30"/>
              <p:cNvCxnSpPr/>
              <p:nvPr/>
            </p:nvCxnSpPr>
            <p:spPr>
              <a:xfrm flipV="1">
                <a:off x="6866811" y="3151311"/>
                <a:ext cx="144000" cy="217829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Rectangle 38"/>
            <p:cNvSpPr/>
            <p:nvPr/>
          </p:nvSpPr>
          <p:spPr bwMode="auto">
            <a:xfrm>
              <a:off x="344894" y="1241366"/>
              <a:ext cx="5812808" cy="38743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r>
                <a:rPr kumimoji="0" lang="de-DE" sz="14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Verdana" pitchFamily="34" charset="0"/>
                </a:rPr>
                <a:t>StrongIRFET™</a:t>
              </a:r>
              <a:r>
                <a:rPr kumimoji="0" lang="de-DE" sz="1400" b="0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Verdana" pitchFamily="34" charset="0"/>
                </a:rPr>
                <a:t> </a:t>
              </a: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6679440" y="1239088"/>
              <a:ext cx="5177199" cy="38743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>
                  <a:srgbClr val="E30034"/>
                </a:buClr>
                <a:buSzTx/>
                <a:buFontTx/>
                <a:buNone/>
                <a:tabLst/>
                <a:defRPr/>
              </a:pPr>
              <a:r>
                <a:rPr kumimoji="0" lang="de-DE" sz="14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Verdana" pitchFamily="34" charset="0"/>
                </a:rPr>
                <a:t>OptiMOS™</a:t>
              </a:r>
              <a:r>
                <a:rPr kumimoji="0" lang="de-DE" sz="1400" b="0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Verdana" pitchFamily="34" charset="0"/>
                </a:rPr>
                <a:t> </a:t>
              </a:r>
            </a:p>
          </p:txBody>
        </p:sp>
        <p:sp>
          <p:nvSpPr>
            <p:cNvPr id="37" name="Right Arrow 36"/>
            <p:cNvSpPr/>
            <p:nvPr/>
          </p:nvSpPr>
          <p:spPr bwMode="auto">
            <a:xfrm rot="17821472">
              <a:off x="4125715" y="3090562"/>
              <a:ext cx="951991" cy="558866"/>
            </a:xfrm>
            <a:prstGeom prst="rightArrow">
              <a:avLst/>
            </a:prstGeom>
            <a:solidFill>
              <a:schemeClr val="tx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r>
                <a:rPr lang="de-DE" sz="1600" b="1" dirty="0">
                  <a:latin typeface="+mn-lt"/>
                  <a:ea typeface="Verdana" pitchFamily="34" charset="0"/>
                  <a:cs typeface="Verdana" pitchFamily="34" charset="0"/>
                </a:rPr>
                <a:t>NEW</a:t>
              </a:r>
              <a:endParaRPr lang="de-AT" sz="1600" b="1" dirty="0">
                <a:latin typeface="+mn-lt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1" name="Rounded Rectangle 50"/>
            <p:cNvSpPr/>
            <p:nvPr/>
          </p:nvSpPr>
          <p:spPr bwMode="auto">
            <a:xfrm>
              <a:off x="3802704" y="2418713"/>
              <a:ext cx="1895022" cy="435276"/>
            </a:xfrm>
            <a:prstGeom prst="roundRect">
              <a:avLst/>
            </a:prstGeom>
            <a:solidFill>
              <a:schemeClr val="accent6"/>
            </a:solidFill>
            <a:ln w="38100">
              <a:solidFill>
                <a:schemeClr val="accent6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Verdana" pitchFamily="34" charset="0"/>
                </a:rPr>
                <a:t>StrongIRFET™ 2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Source Sans Pro" panose="020B0503030403020204" pitchFamily="34" charset="0"/>
                  <a:cs typeface="Verdana" pitchFamily="34" charset="0"/>
                </a:rPr>
                <a:t>80-100 V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OptiMOS™ and StrongIRFET™ 80-100 V </a:t>
            </a:r>
            <a:br>
              <a:rPr lang="de-DE" sz="2800" dirty="0"/>
            </a:br>
            <a:r>
              <a:rPr lang="de-DE" sz="2000" dirty="0"/>
              <a:t>Portfolio</a:t>
            </a:r>
            <a:endParaRPr lang="de-AT" sz="2000" b="1" spc="100" dirty="0"/>
          </a:p>
        </p:txBody>
      </p:sp>
      <p:sp>
        <p:nvSpPr>
          <p:cNvPr id="50" name="Rectangle 49"/>
          <p:cNvSpPr/>
          <p:nvPr/>
        </p:nvSpPr>
        <p:spPr bwMode="auto">
          <a:xfrm>
            <a:off x="335360" y="4274382"/>
            <a:ext cx="5833575" cy="202139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1" i="0" u="none" strike="noStrike" kern="1200" cap="none" spc="1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Verdana" pitchFamily="34" charset="0"/>
                <a:cs typeface="Verdana" pitchFamily="34" charset="0"/>
              </a:rPr>
              <a:t>StrongIRFET™ 2</a:t>
            </a:r>
            <a:endParaRPr kumimoji="0" lang="de-DE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Verdana" pitchFamily="34" charset="0"/>
              <a:cs typeface="Verdana" pitchFamily="34" charset="0"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E30034"/>
              </a:buClr>
              <a:buSzTx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Right fit products for a wide range</a:t>
            </a:r>
            <a:r>
              <a:rPr kumimoji="0" lang="de-DE" sz="18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of applications</a:t>
            </a: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E30034"/>
              </a:buClr>
              <a:buSzTx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Competitive price/performance portfolio</a:t>
            </a:r>
            <a:endParaRPr lang="de-AT" sz="1800" dirty="0">
              <a:solidFill>
                <a:schemeClr val="bg1"/>
              </a:solidFill>
            </a:endParaRP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E30034"/>
              </a:buClr>
              <a:buSzTx/>
              <a:tabLst/>
              <a:defRPr/>
            </a:pPr>
            <a:r>
              <a:rPr lang="de-DE" sz="1800" dirty="0">
                <a:solidFill>
                  <a:schemeClr val="bg1"/>
                </a:solidFill>
              </a:rPr>
              <a:t>Ease of design and flexible use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>
                <a:srgbClr val="E30034"/>
              </a:buClr>
              <a:buSzTx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Broad availability</a:t>
            </a:r>
            <a:r>
              <a:rPr kumimoji="0" lang="de-DE" sz="18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at distribution partners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6669869" y="4149080"/>
            <a:ext cx="5522131" cy="2423998"/>
          </a:xfrm>
          <a:custGeom>
            <a:avLst/>
            <a:gdLst>
              <a:gd name="connsiteX0" fmla="*/ 0 w 5502253"/>
              <a:gd name="connsiteY0" fmla="*/ 0 h 2404120"/>
              <a:gd name="connsiteX1" fmla="*/ 5502253 w 5502253"/>
              <a:gd name="connsiteY1" fmla="*/ 0 h 2404120"/>
              <a:gd name="connsiteX2" fmla="*/ 5502253 w 5502253"/>
              <a:gd name="connsiteY2" fmla="*/ 2404120 h 2404120"/>
              <a:gd name="connsiteX3" fmla="*/ 0 w 5502253"/>
              <a:gd name="connsiteY3" fmla="*/ 2404120 h 2404120"/>
              <a:gd name="connsiteX4" fmla="*/ 0 w 5502253"/>
              <a:gd name="connsiteY4" fmla="*/ 0 h 2404120"/>
              <a:gd name="connsiteX0" fmla="*/ 646043 w 5502253"/>
              <a:gd name="connsiteY0" fmla="*/ 536713 h 2404120"/>
              <a:gd name="connsiteX1" fmla="*/ 5502253 w 5502253"/>
              <a:gd name="connsiteY1" fmla="*/ 0 h 2404120"/>
              <a:gd name="connsiteX2" fmla="*/ 5502253 w 5502253"/>
              <a:gd name="connsiteY2" fmla="*/ 2404120 h 2404120"/>
              <a:gd name="connsiteX3" fmla="*/ 0 w 5502253"/>
              <a:gd name="connsiteY3" fmla="*/ 2404120 h 2404120"/>
              <a:gd name="connsiteX4" fmla="*/ 646043 w 5502253"/>
              <a:gd name="connsiteY4" fmla="*/ 536713 h 2404120"/>
              <a:gd name="connsiteX0" fmla="*/ 665921 w 5522131"/>
              <a:gd name="connsiteY0" fmla="*/ 536713 h 2423998"/>
              <a:gd name="connsiteX1" fmla="*/ 5522131 w 5522131"/>
              <a:gd name="connsiteY1" fmla="*/ 0 h 2423998"/>
              <a:gd name="connsiteX2" fmla="*/ 5522131 w 5522131"/>
              <a:gd name="connsiteY2" fmla="*/ 2404120 h 2423998"/>
              <a:gd name="connsiteX3" fmla="*/ 0 w 5522131"/>
              <a:gd name="connsiteY3" fmla="*/ 2423998 h 2423998"/>
              <a:gd name="connsiteX4" fmla="*/ 665921 w 5522131"/>
              <a:gd name="connsiteY4" fmla="*/ 536713 h 242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22131" h="2423998">
                <a:moveTo>
                  <a:pt x="665921" y="536713"/>
                </a:moveTo>
                <a:lnTo>
                  <a:pt x="5522131" y="0"/>
                </a:lnTo>
                <a:lnTo>
                  <a:pt x="5522131" y="2404120"/>
                </a:lnTo>
                <a:lnTo>
                  <a:pt x="0" y="2423998"/>
                </a:lnTo>
                <a:lnTo>
                  <a:pt x="665921" y="536713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8" name="Picture 2" descr="https://www.infineon-brandportal.com/media/cache/lowres/assets/03/029/59bffb1b52412.ep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146" y="2607037"/>
            <a:ext cx="778775" cy="77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0BA248DA-86E7-4144-B4CB-249F50EDF9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429D-88A7-401E-B0D3-63F51087698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6" name="Date Placeholder 35">
            <a:extLst>
              <a:ext uri="{FF2B5EF4-FFF2-40B4-BE49-F238E27FC236}">
                <a16:creationId xmlns:a16="http://schemas.microsoft.com/office/drawing/2014/main" id="{4C3619A0-F0B6-4899-A2FA-D87448B5C17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38" name="Footer Placeholder 37">
            <a:extLst>
              <a:ext uri="{FF2B5EF4-FFF2-40B4-BE49-F238E27FC236}">
                <a16:creationId xmlns:a16="http://schemas.microsoft.com/office/drawing/2014/main" id="{A4F458ED-41E7-4317-96EA-7F4B18812D3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4651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2BEE3FE-5326-4291-A333-209CBD952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+mj-lt"/>
              </a:rPr>
              <a:t>OptiMOS</a:t>
            </a:r>
            <a:r>
              <a:rPr lang="en-US" dirty="0">
                <a:latin typeface="+mj-lt"/>
              </a:rPr>
              <a:t>™ and </a:t>
            </a:r>
            <a:r>
              <a:rPr lang="en-US" dirty="0" err="1">
                <a:latin typeface="+mj-lt"/>
              </a:rPr>
              <a:t>StrongIRFET</a:t>
            </a:r>
            <a:r>
              <a:rPr lang="en-US" dirty="0">
                <a:latin typeface="+mj-lt"/>
              </a:rPr>
              <a:t>™ </a:t>
            </a:r>
            <a:br>
              <a:rPr lang="en-US" dirty="0">
                <a:latin typeface="+mj-lt"/>
              </a:rPr>
            </a:br>
            <a:r>
              <a:rPr lang="en-US" sz="2000" dirty="0">
                <a:latin typeface="+mj-lt"/>
              </a:rPr>
              <a:t>Addressing different customer requirements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2207568" y="1340768"/>
            <a:ext cx="0" cy="453533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207568" y="5869105"/>
            <a:ext cx="9145016" cy="699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6824284" y="1412776"/>
            <a:ext cx="0" cy="4463322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 bwMode="auto">
          <a:xfrm rot="16200000">
            <a:off x="112162" y="3338551"/>
            <a:ext cx="3726658" cy="2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defTabSz="1219170" eaLnBrk="0" fontAlgn="auto" hangingPunct="0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</a:pPr>
            <a:r>
              <a:rPr lang="en-US" sz="1800" b="1" kern="0" dirty="0">
                <a:latin typeface="+mj-lt"/>
                <a:ea typeface="Verdana" pitchFamily="34" charset="0"/>
                <a:cs typeface="Arial" panose="020B0604020202020204" pitchFamily="34" charset="0"/>
              </a:rPr>
              <a:t>Performance in the application</a:t>
            </a:r>
          </a:p>
        </p:txBody>
      </p:sp>
      <p:sp>
        <p:nvSpPr>
          <p:cNvPr id="22" name="TextBox 21"/>
          <p:cNvSpPr txBox="1"/>
          <p:nvPr/>
        </p:nvSpPr>
        <p:spPr bwMode="auto">
          <a:xfrm>
            <a:off x="5528140" y="6071592"/>
            <a:ext cx="2592288" cy="28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 defTabSz="1219170" eaLnBrk="0" fontAlgn="auto" hangingPunct="0"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</a:pPr>
            <a:r>
              <a:rPr lang="en-US" sz="1800" b="1" kern="0" dirty="0">
                <a:latin typeface="+mj-lt"/>
                <a:ea typeface="Verdana" pitchFamily="34" charset="0"/>
                <a:cs typeface="Arial" panose="020B0604020202020204" pitchFamily="34" charset="0"/>
              </a:rPr>
              <a:t>Product Qualification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7464152" y="2582212"/>
            <a:ext cx="3240000" cy="900000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/>
          <a:lstStyle/>
          <a:p>
            <a:pPr algn="ctr" eaLnBrk="0" hangingPunct="0"/>
            <a:r>
              <a:rPr lang="en-US" sz="2133" b="1" spc="100" dirty="0">
                <a:latin typeface="+mj-lt"/>
                <a:ea typeface="Verdana" pitchFamily="34" charset="0"/>
                <a:cs typeface="Verdana" pitchFamily="34" charset="0"/>
              </a:rPr>
              <a:t>OptiMOS™ 5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2905997" y="3194437"/>
            <a:ext cx="3240000" cy="90000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/>
          <a:lstStyle/>
          <a:p>
            <a:pPr algn="ctr" eaLnBrk="0" hangingPunct="0"/>
            <a:r>
              <a:rPr lang="en-US" sz="2133" b="1" spc="100" dirty="0" err="1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StrongIRFET</a:t>
            </a:r>
            <a:r>
              <a:rPr lang="en-US" sz="2133" b="1" spc="100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™ 2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2909093" y="4832244"/>
            <a:ext cx="3240000" cy="90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/>
          <a:lstStyle/>
          <a:p>
            <a:pPr algn="ctr" eaLnBrk="0" hangingPunct="0"/>
            <a:r>
              <a:rPr lang="en-US" sz="2133" b="1" spc="100" dirty="0" err="1">
                <a:latin typeface="+mj-lt"/>
                <a:ea typeface="Verdana" pitchFamily="34" charset="0"/>
                <a:cs typeface="Verdana" pitchFamily="34" charset="0"/>
              </a:rPr>
              <a:t>StrongIRFET</a:t>
            </a:r>
            <a:r>
              <a:rPr lang="en-US" sz="2133" b="1" spc="100" dirty="0">
                <a:latin typeface="+mj-lt"/>
                <a:ea typeface="Verdana" pitchFamily="34" charset="0"/>
                <a:cs typeface="Verdana" pitchFamily="34" charset="0"/>
              </a:rPr>
              <a:t>™ </a:t>
            </a:r>
          </a:p>
          <a:p>
            <a:pPr algn="ctr" eaLnBrk="0" hangingPunct="0"/>
            <a:r>
              <a:rPr lang="en-US" sz="2133" b="1" spc="100" dirty="0">
                <a:latin typeface="+mj-lt"/>
                <a:ea typeface="Verdana" pitchFamily="34" charset="0"/>
                <a:cs typeface="Verdana" pitchFamily="34" charset="0"/>
              </a:rPr>
              <a:t>IR MOSFET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7464152" y="4075404"/>
            <a:ext cx="3240000" cy="9000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  <p:txBody>
          <a:bodyPr wrap="square" lIns="96000" tIns="96000" rIns="96000" bIns="96000" rtlCol="0" anchor="ctr"/>
          <a:lstStyle/>
          <a:p>
            <a:pPr algn="ctr" eaLnBrk="0" hangingPunct="0"/>
            <a:r>
              <a:rPr lang="en-US" sz="2133" b="1" spc="100" dirty="0" err="1">
                <a:latin typeface="+mj-lt"/>
                <a:ea typeface="Verdana" pitchFamily="34" charset="0"/>
                <a:cs typeface="Verdana" pitchFamily="34" charset="0"/>
              </a:rPr>
              <a:t>OptiMOS</a:t>
            </a:r>
            <a:r>
              <a:rPr lang="en-US" sz="2133" b="1" spc="100" dirty="0">
                <a:latin typeface="+mj-lt"/>
                <a:ea typeface="Verdana" pitchFamily="34" charset="0"/>
                <a:cs typeface="Verdana" pitchFamily="34" charset="0"/>
              </a:rPr>
              <a:t>™ 3 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3092639" y="6012958"/>
            <a:ext cx="287162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600" dirty="0">
                <a:latin typeface="+mj-lt"/>
                <a:ea typeface="Verdana" pitchFamily="34" charset="0"/>
                <a:cs typeface="Verdana" pitchFamily="34" charset="0"/>
              </a:rPr>
              <a:t>Standard</a:t>
            </a:r>
            <a:endParaRPr lang="de-AT" sz="1600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7464152" y="1586516"/>
            <a:ext cx="3240000" cy="9000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/>
          <a:lstStyle/>
          <a:p>
            <a:pPr algn="ctr" eaLnBrk="0" hangingPunct="0"/>
            <a:r>
              <a:rPr lang="en-US" sz="2133" b="1" spc="100" dirty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OptiMOS™ 6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7702333" y="6009248"/>
            <a:ext cx="287162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600" dirty="0">
                <a:latin typeface="+mj-lt"/>
                <a:ea typeface="Verdana" pitchFamily="34" charset="0"/>
                <a:cs typeface="Verdana" pitchFamily="34" charset="0"/>
              </a:rPr>
              <a:t>Industry</a:t>
            </a:r>
            <a:endParaRPr lang="de-AT" sz="1600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86219" y="1412776"/>
            <a:ext cx="158037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600" dirty="0">
                <a:latin typeface="+mj-lt"/>
                <a:ea typeface="Verdana" pitchFamily="34" charset="0"/>
                <a:cs typeface="Verdana" pitchFamily="34" charset="0"/>
              </a:rPr>
              <a:t>Differentiated</a:t>
            </a:r>
            <a:endParaRPr lang="de-AT" sz="1600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25158" y="5433339"/>
            <a:ext cx="189785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600" dirty="0">
                <a:latin typeface="+mj-lt"/>
                <a:ea typeface="Verdana" pitchFamily="34" charset="0"/>
                <a:cs typeface="Verdana" pitchFamily="34" charset="0"/>
              </a:rPr>
              <a:t>Best-fit</a:t>
            </a:r>
            <a:endParaRPr lang="de-AT" sz="1600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278980" y="3345496"/>
            <a:ext cx="1384561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600" dirty="0">
                <a:latin typeface="+mj-lt"/>
                <a:ea typeface="Verdana" pitchFamily="34" charset="0"/>
                <a:cs typeface="Verdana" pitchFamily="34" charset="0"/>
              </a:rPr>
              <a:t>Price </a:t>
            </a:r>
          </a:p>
          <a:p>
            <a:pPr algn="ctr" eaLnBrk="0" hangingPunct="0"/>
            <a:r>
              <a:rPr lang="de-DE" sz="1600" dirty="0">
                <a:latin typeface="+mj-lt"/>
                <a:ea typeface="Verdana" pitchFamily="34" charset="0"/>
                <a:cs typeface="Verdana" pitchFamily="34" charset="0"/>
              </a:rPr>
              <a:t>performance</a:t>
            </a:r>
            <a:endParaRPr lang="de-AT" sz="1600" dirty="0"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907ADC-9D4A-4468-AD63-C489E0FE20D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B8FB725B-DDDD-4EF4-9EED-0B7AFCA87D9F}" type="slidenum">
              <a:rPr lang="en-US" smtClean="0">
                <a:latin typeface="+mj-lt"/>
              </a:rPr>
              <a:pPr/>
              <a:t>7</a:t>
            </a:fld>
            <a:endParaRPr lang="en-US">
              <a:latin typeface="+mj-lt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404570-9DFC-4587-93F5-F0E906A3F56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2021-03-31             </a:t>
            </a:r>
            <a:r>
              <a:rPr lang="en-US" b="1">
                <a:latin typeface="+mj-lt"/>
              </a:rPr>
              <a:t>restricted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85E406-2A87-452E-B550-BB4293E3A1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Copyright © Infineon Technologies AG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57856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OptiMOS™ and </a:t>
            </a:r>
            <a:r>
              <a:rPr lang="en-US" dirty="0" err="1"/>
              <a:t>StrongIRFET</a:t>
            </a:r>
            <a:r>
              <a:rPr lang="en-US" dirty="0"/>
              <a:t>™ </a:t>
            </a:r>
            <a:br>
              <a:rPr lang="en-US" dirty="0"/>
            </a:br>
            <a:r>
              <a:rPr lang="en-US" sz="2000" dirty="0"/>
              <a:t>Technology comparison 100 V</a:t>
            </a:r>
            <a:endParaRPr lang="de-AT" sz="2000" dirty="0"/>
          </a:p>
        </p:txBody>
      </p:sp>
      <p:grpSp>
        <p:nvGrpSpPr>
          <p:cNvPr id="9" name="Group 8"/>
          <p:cNvGrpSpPr/>
          <p:nvPr/>
        </p:nvGrpSpPr>
        <p:grpSpPr>
          <a:xfrm>
            <a:off x="2477037" y="648118"/>
            <a:ext cx="11496605" cy="4392488"/>
            <a:chOff x="2404997" y="1318104"/>
            <a:chExt cx="10802123" cy="5040559"/>
          </a:xfrm>
        </p:grpSpPr>
        <p:graphicFrame>
          <p:nvGraphicFramePr>
            <p:cNvPr id="7" name="Chart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78111199"/>
                </p:ext>
              </p:extLst>
            </p:nvPr>
          </p:nvGraphicFramePr>
          <p:xfrm>
            <a:off x="2404997" y="1318104"/>
            <a:ext cx="10802123" cy="50405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Rectangle 7"/>
            <p:cNvSpPr/>
            <p:nvPr/>
          </p:nvSpPr>
          <p:spPr bwMode="auto">
            <a:xfrm>
              <a:off x="8645866" y="3278643"/>
              <a:ext cx="2165062" cy="413161"/>
            </a:xfrm>
            <a:prstGeom prst="rect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AT" sz="1600" dirty="0">
                <a:latin typeface="+mn-lt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0" name="Rectangle 9"/>
          <p:cNvSpPr/>
          <p:nvPr/>
        </p:nvSpPr>
        <p:spPr bwMode="auto">
          <a:xfrm>
            <a:off x="334432" y="1206187"/>
            <a:ext cx="1585104" cy="16381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400" b="1" i="1" dirty="0">
                <a:latin typeface="+mn-lt"/>
                <a:ea typeface="Verdana" pitchFamily="34" charset="0"/>
                <a:cs typeface="Verdana" pitchFamily="34" charset="0"/>
              </a:rPr>
              <a:t>Legend</a:t>
            </a:r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: 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5 Best value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1 Worst value</a:t>
            </a:r>
          </a:p>
          <a:p>
            <a:pPr algn="ctr" eaLnBrk="0" hangingPunct="0"/>
            <a:endParaRPr lang="de-DE" sz="1400" i="1" dirty="0">
              <a:latin typeface="+mn-lt"/>
              <a:ea typeface="Verdana" pitchFamily="34" charset="0"/>
              <a:cs typeface="Verdana" pitchFamily="34" charset="0"/>
            </a:endParaRPr>
          </a:p>
          <a:p>
            <a:pPr algn="ctr" eaLnBrk="0" hangingPunct="0"/>
            <a:r>
              <a:rPr lang="de-DE" sz="1400" b="1" i="1" dirty="0">
                <a:latin typeface="+mn-lt"/>
                <a:ea typeface="Verdana" pitchFamily="34" charset="0"/>
                <a:cs typeface="Verdana" pitchFamily="34" charset="0"/>
              </a:rPr>
              <a:t>Reliability</a:t>
            </a:r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: 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5: Industrial grade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3: Standard grade</a:t>
            </a:r>
            <a:endParaRPr lang="de-AT" sz="1400" i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35760" y="5272522"/>
            <a:ext cx="7793564" cy="10487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2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StrongIRFET™ 2 is the perfect technology when price/performance and short lead time are the key requirements.  </a:t>
            </a:r>
            <a:endParaRPr lang="de-AT" sz="20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269124" y="2328968"/>
            <a:ext cx="1584177" cy="36004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583832" y="4275087"/>
            <a:ext cx="936105" cy="36004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" y="3212977"/>
            <a:ext cx="3647726" cy="3352581"/>
          </a:xfrm>
          <a:custGeom>
            <a:avLst/>
            <a:gdLst>
              <a:gd name="connsiteX0" fmla="*/ 0 w 2711623"/>
              <a:gd name="connsiteY0" fmla="*/ 0 h 3340224"/>
              <a:gd name="connsiteX1" fmla="*/ 2711623 w 2711623"/>
              <a:gd name="connsiteY1" fmla="*/ 0 h 3340224"/>
              <a:gd name="connsiteX2" fmla="*/ 2711623 w 2711623"/>
              <a:gd name="connsiteY2" fmla="*/ 3340224 h 3340224"/>
              <a:gd name="connsiteX3" fmla="*/ 0 w 2711623"/>
              <a:gd name="connsiteY3" fmla="*/ 3340224 h 3340224"/>
              <a:gd name="connsiteX4" fmla="*/ 0 w 2711623"/>
              <a:gd name="connsiteY4" fmla="*/ 0 h 3340224"/>
              <a:gd name="connsiteX0" fmla="*/ 0 w 2711623"/>
              <a:gd name="connsiteY0" fmla="*/ 0 h 3340224"/>
              <a:gd name="connsiteX1" fmla="*/ 2711623 w 2711623"/>
              <a:gd name="connsiteY1" fmla="*/ 815546 h 3340224"/>
              <a:gd name="connsiteX2" fmla="*/ 2711623 w 2711623"/>
              <a:gd name="connsiteY2" fmla="*/ 3340224 h 3340224"/>
              <a:gd name="connsiteX3" fmla="*/ 0 w 2711623"/>
              <a:gd name="connsiteY3" fmla="*/ 3340224 h 3340224"/>
              <a:gd name="connsiteX4" fmla="*/ 0 w 2711623"/>
              <a:gd name="connsiteY4" fmla="*/ 0 h 3340224"/>
              <a:gd name="connsiteX0" fmla="*/ 0 w 3644558"/>
              <a:gd name="connsiteY0" fmla="*/ 0 h 3352581"/>
              <a:gd name="connsiteX1" fmla="*/ 2711623 w 3644558"/>
              <a:gd name="connsiteY1" fmla="*/ 815546 h 3352581"/>
              <a:gd name="connsiteX2" fmla="*/ 3644558 w 3644558"/>
              <a:gd name="connsiteY2" fmla="*/ 3352581 h 3352581"/>
              <a:gd name="connsiteX3" fmla="*/ 0 w 3644558"/>
              <a:gd name="connsiteY3" fmla="*/ 3340224 h 3352581"/>
              <a:gd name="connsiteX4" fmla="*/ 0 w 3644558"/>
              <a:gd name="connsiteY4" fmla="*/ 0 h 335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4558" h="3352581">
                <a:moveTo>
                  <a:pt x="0" y="0"/>
                </a:moveTo>
                <a:lnTo>
                  <a:pt x="2711623" y="815546"/>
                </a:lnTo>
                <a:lnTo>
                  <a:pt x="3644558" y="3352581"/>
                </a:lnTo>
                <a:lnTo>
                  <a:pt x="0" y="33402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>
              <a:fillRect l="-1" r="-12192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16C6CA-B4F1-4529-850D-07388E205C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429D-88A7-401E-B0D3-63F51087698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9B7F3-8D4D-407F-86BB-4A135D2889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9CF68-5A96-4086-95F0-ADE4FA4665B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3007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OptiMOS™ and </a:t>
            </a:r>
            <a:r>
              <a:rPr lang="en-US" dirty="0" err="1"/>
              <a:t>StrongIRFET</a:t>
            </a:r>
            <a:r>
              <a:rPr lang="en-US" dirty="0"/>
              <a:t>™ </a:t>
            </a:r>
            <a:br>
              <a:rPr lang="en-US" dirty="0"/>
            </a:br>
            <a:r>
              <a:rPr lang="en-US" sz="2000" dirty="0"/>
              <a:t>Technology comparison 100 V</a:t>
            </a:r>
            <a:endParaRPr lang="de-AT" sz="2000" dirty="0"/>
          </a:p>
        </p:txBody>
      </p:sp>
      <p:grpSp>
        <p:nvGrpSpPr>
          <p:cNvPr id="9" name="Group 8"/>
          <p:cNvGrpSpPr/>
          <p:nvPr/>
        </p:nvGrpSpPr>
        <p:grpSpPr>
          <a:xfrm>
            <a:off x="2477037" y="648118"/>
            <a:ext cx="11496605" cy="4392488"/>
            <a:chOff x="2404997" y="1318104"/>
            <a:chExt cx="10802123" cy="5040559"/>
          </a:xfrm>
        </p:grpSpPr>
        <p:graphicFrame>
          <p:nvGraphicFramePr>
            <p:cNvPr id="7" name="Chart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166139995"/>
                </p:ext>
              </p:extLst>
            </p:nvPr>
          </p:nvGraphicFramePr>
          <p:xfrm>
            <a:off x="2404997" y="1318104"/>
            <a:ext cx="10802123" cy="50405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Rectangle 7"/>
            <p:cNvSpPr/>
            <p:nvPr/>
          </p:nvSpPr>
          <p:spPr bwMode="auto">
            <a:xfrm>
              <a:off x="8645866" y="3278643"/>
              <a:ext cx="2165062" cy="413161"/>
            </a:xfrm>
            <a:prstGeom prst="rect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AT" sz="1600" dirty="0">
                <a:latin typeface="+mn-lt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0" name="Rectangle 9"/>
          <p:cNvSpPr/>
          <p:nvPr/>
        </p:nvSpPr>
        <p:spPr bwMode="auto">
          <a:xfrm>
            <a:off x="334432" y="1206187"/>
            <a:ext cx="1585104" cy="16381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400" b="1" i="1" dirty="0">
                <a:latin typeface="+mn-lt"/>
                <a:ea typeface="Verdana" pitchFamily="34" charset="0"/>
                <a:cs typeface="Verdana" pitchFamily="34" charset="0"/>
              </a:rPr>
              <a:t>Legend</a:t>
            </a:r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: 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5 Best value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1 Worst value</a:t>
            </a:r>
          </a:p>
          <a:p>
            <a:pPr algn="ctr" eaLnBrk="0" hangingPunct="0"/>
            <a:endParaRPr lang="de-DE" sz="1400" i="1" dirty="0">
              <a:latin typeface="+mn-lt"/>
              <a:ea typeface="Verdana" pitchFamily="34" charset="0"/>
              <a:cs typeface="Verdana" pitchFamily="34" charset="0"/>
            </a:endParaRPr>
          </a:p>
          <a:p>
            <a:pPr algn="ctr" eaLnBrk="0" hangingPunct="0"/>
            <a:r>
              <a:rPr lang="de-DE" sz="1400" b="1" i="1" dirty="0">
                <a:latin typeface="+mn-lt"/>
                <a:ea typeface="Verdana" pitchFamily="34" charset="0"/>
                <a:cs typeface="Verdana" pitchFamily="34" charset="0"/>
              </a:rPr>
              <a:t>Reliability</a:t>
            </a:r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: 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5: Industrial grade</a:t>
            </a:r>
          </a:p>
          <a:p>
            <a:pPr algn="ctr" eaLnBrk="0" hangingPunct="0"/>
            <a:r>
              <a:rPr lang="de-DE" sz="1400" i="1" dirty="0">
                <a:latin typeface="+mn-lt"/>
                <a:ea typeface="Verdana" pitchFamily="34" charset="0"/>
                <a:cs typeface="Verdana" pitchFamily="34" charset="0"/>
              </a:rPr>
              <a:t>3: Standard grade</a:t>
            </a:r>
            <a:endParaRPr lang="de-AT" sz="1400" i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935760" y="5272522"/>
            <a:ext cx="7793564" cy="10487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2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Compared to StrongIRFET™ and OptiMOS™ 3, </a:t>
            </a:r>
          </a:p>
          <a:p>
            <a:pPr algn="ctr" eaLnBrk="0" hangingPunct="0"/>
            <a:r>
              <a:rPr lang="de-DE" sz="2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StrongIRFET™ 2 shows significanlty improvements in R</a:t>
            </a:r>
            <a:r>
              <a:rPr lang="de-DE" sz="2000" baseline="-25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DS(on) </a:t>
            </a:r>
            <a:r>
              <a:rPr lang="de-DE" sz="2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and Q</a:t>
            </a:r>
            <a:r>
              <a:rPr lang="de-DE" sz="2000" baseline="-25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g</a:t>
            </a:r>
            <a:r>
              <a:rPr lang="de-DE" sz="2000" dirty="0"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 performances. </a:t>
            </a:r>
            <a:endParaRPr lang="de-AT" sz="2000" dirty="0"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5807968" y="1008078"/>
            <a:ext cx="1152128" cy="36004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7904283" y="2337467"/>
            <a:ext cx="657355" cy="360040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" y="3212977"/>
            <a:ext cx="3647726" cy="3352581"/>
          </a:xfrm>
          <a:custGeom>
            <a:avLst/>
            <a:gdLst>
              <a:gd name="connsiteX0" fmla="*/ 0 w 2711623"/>
              <a:gd name="connsiteY0" fmla="*/ 0 h 3340224"/>
              <a:gd name="connsiteX1" fmla="*/ 2711623 w 2711623"/>
              <a:gd name="connsiteY1" fmla="*/ 0 h 3340224"/>
              <a:gd name="connsiteX2" fmla="*/ 2711623 w 2711623"/>
              <a:gd name="connsiteY2" fmla="*/ 3340224 h 3340224"/>
              <a:gd name="connsiteX3" fmla="*/ 0 w 2711623"/>
              <a:gd name="connsiteY3" fmla="*/ 3340224 h 3340224"/>
              <a:gd name="connsiteX4" fmla="*/ 0 w 2711623"/>
              <a:gd name="connsiteY4" fmla="*/ 0 h 3340224"/>
              <a:gd name="connsiteX0" fmla="*/ 0 w 2711623"/>
              <a:gd name="connsiteY0" fmla="*/ 0 h 3340224"/>
              <a:gd name="connsiteX1" fmla="*/ 2711623 w 2711623"/>
              <a:gd name="connsiteY1" fmla="*/ 815546 h 3340224"/>
              <a:gd name="connsiteX2" fmla="*/ 2711623 w 2711623"/>
              <a:gd name="connsiteY2" fmla="*/ 3340224 h 3340224"/>
              <a:gd name="connsiteX3" fmla="*/ 0 w 2711623"/>
              <a:gd name="connsiteY3" fmla="*/ 3340224 h 3340224"/>
              <a:gd name="connsiteX4" fmla="*/ 0 w 2711623"/>
              <a:gd name="connsiteY4" fmla="*/ 0 h 3340224"/>
              <a:gd name="connsiteX0" fmla="*/ 0 w 3644558"/>
              <a:gd name="connsiteY0" fmla="*/ 0 h 3352581"/>
              <a:gd name="connsiteX1" fmla="*/ 2711623 w 3644558"/>
              <a:gd name="connsiteY1" fmla="*/ 815546 h 3352581"/>
              <a:gd name="connsiteX2" fmla="*/ 3644558 w 3644558"/>
              <a:gd name="connsiteY2" fmla="*/ 3352581 h 3352581"/>
              <a:gd name="connsiteX3" fmla="*/ 0 w 3644558"/>
              <a:gd name="connsiteY3" fmla="*/ 3340224 h 3352581"/>
              <a:gd name="connsiteX4" fmla="*/ 0 w 3644558"/>
              <a:gd name="connsiteY4" fmla="*/ 0 h 3352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4558" h="3352581">
                <a:moveTo>
                  <a:pt x="0" y="0"/>
                </a:moveTo>
                <a:lnTo>
                  <a:pt x="2711623" y="815546"/>
                </a:lnTo>
                <a:lnTo>
                  <a:pt x="3644558" y="3352581"/>
                </a:lnTo>
                <a:lnTo>
                  <a:pt x="0" y="33402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>
              <a:fillRect l="-1" r="-12192"/>
            </a:stretch>
          </a:blip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52A715-52A7-422F-A2CA-6E9CEF6F00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C429D-88A7-401E-B0D3-63F51087698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914F7-D040-4FF4-AB66-7F4FA049889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2021-03-31             </a:t>
            </a:r>
            <a:r>
              <a:rPr lang="en-US" b="1"/>
              <a:t>restricted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E76B98-7143-40D0-BBCA-599C6A4A610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Copyright © Infineon Technologies AG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141819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CLMASTER" val="0"/>
  <p:tag name="SLIDESPERROW" val="4"/>
  <p:tag name="THUMBWIDTH" val="220"/>
  <p:tag name="INFINEON_CATEGORY" val="{&quot;CategoryList&quot;:[],&quot;CategoryDictionary&quot;:{}}"/>
  <p:tag name="AGENDAID" val="237b2b99-adf7-421b-a231-3c7709cbb3d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401be961-b105-45c5-87b4-04d07e401894"/>
  <p:tag name="INDENTLEVEL" val="1"/>
  <p:tag name="TITLE" val="Product portfoli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ec788aa8-142c-4d7e-91bf-64244560e5a7"/>
  <p:tag name="INDENTLEVEL" val="1"/>
  <p:tag name="TITLE" val="StrongIRFET™ 2 – The new technology for a wide range of application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3f442b01-065f-47ac-b28c-754af10ecba5"/>
  <p:tag name="INDENTLEVEL" val="1"/>
  <p:tag name="TITLE" val="Target application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0b07aadf-a281-48f9-801c-2c0d15c20c7e"/>
  <p:tag name="INDENTLEVEL" val="1"/>
  <p:tag name="TITLE" val="Key feature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401be961-b105-45c5-87b4-04d07e401894"/>
  <p:tag name="INDENTLEVEL" val="1"/>
  <p:tag name="TITLE" val="Product portfolio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ec788aa8-142c-4d7e-91bf-64244560e5a7"/>
  <p:tag name="INDENTLEVEL" val="1"/>
  <p:tag name="TITLE" val="StrongIRFET™ 2 – The new technology for a wide range of application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3f442b01-065f-47ac-b28c-754af10ecba5"/>
  <p:tag name="INDENTLEVEL" val="1"/>
  <p:tag name="TITLE" val="Target application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0b07aadf-a281-48f9-801c-2c0d15c20c7e"/>
  <p:tag name="INDENTLEVEL" val="1"/>
  <p:tag name="TITLE" val="Key feature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401be961-b105-45c5-87b4-04d07e401894"/>
  <p:tag name="INDENTLEVEL" val="1"/>
  <p:tag name="TITLE" val="Product portfolio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ec788aa8-142c-4d7e-91bf-64244560e5a7"/>
  <p:tag name="INDENTLEVEL" val="1"/>
  <p:tag name="TITLE" val="StrongIRFET™ 2 – The new technology for a wide range of application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GENDAMAINSLIDE" val="True"/>
  <p:tag name="AGENDAID" val="237b2b99-adf7-421b-a231-3c7709cbb3d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3f442b01-065f-47ac-b28c-754af10ecba5"/>
  <p:tag name="INDENTLEVEL" val="1"/>
  <p:tag name="TITLE" val="Target applications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0b07aadf-a281-48f9-801c-2c0d15c20c7e"/>
  <p:tag name="INDENTLEVEL" val="1"/>
  <p:tag name="TITLE" val="Key features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401be961-b105-45c5-87b4-04d07e401894"/>
  <p:tag name="INDENTLEVEL" val="1"/>
  <p:tag name="TITLE" val="Product portfolio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ec788aa8-142c-4d7e-91bf-64244560e5a7"/>
  <p:tag name="INDENTLEVEL" val="1"/>
  <p:tag name="TITLE" val="StrongIRFET™ 2 – The new technology for a wide range of applications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3f442b01-065f-47ac-b28c-754af10ecba5"/>
  <p:tag name="INDENTLEVEL" val="1"/>
  <p:tag name="TITLE" val="Target applications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0b07aadf-a281-48f9-801c-2c0d15c20c7e"/>
  <p:tag name="INDENTLEVEL" val="1"/>
  <p:tag name="TITLE" val="Key features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401be961-b105-45c5-87b4-04d07e401894"/>
  <p:tag name="INDENTLEVEL" val="1"/>
  <p:tag name="TITLE" val="Product portfolio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ec788aa8-142c-4d7e-91bf-64244560e5a7"/>
  <p:tag name="INDENTLEVEL" val="1"/>
  <p:tag name="TITLE" val="StrongIRFET™ 2 – The new technology for a wide range of application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3f442b01-065f-47ac-b28c-754af10ecba5"/>
  <p:tag name="INDENTLEVEL" val="1"/>
  <p:tag name="TITLE" val="Target application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0b07aadf-a281-48f9-801c-2c0d15c20c7e"/>
  <p:tag name="INDENTLEVEL" val="1"/>
  <p:tag name="TITLE" val="Key features"/>
</p:tagLst>
</file>

<file path=ppt/theme/theme1.xml><?xml version="1.0" encoding="utf-8"?>
<a:theme xmlns:a="http://schemas.openxmlformats.org/drawingml/2006/main" name="blank">
  <a:themeElements>
    <a:clrScheme name="InfineonColors">
      <a:dk1>
        <a:srgbClr val="000000"/>
      </a:dk1>
      <a:lt1>
        <a:srgbClr val="FFFFFF"/>
      </a:lt1>
      <a:dk2>
        <a:srgbClr val="FFE054"/>
      </a:dk2>
      <a:lt2>
        <a:srgbClr val="E9E6E6"/>
      </a:lt2>
      <a:accent1>
        <a:srgbClr val="E30034"/>
      </a:accent1>
      <a:accent2>
        <a:srgbClr val="928285"/>
      </a:accent2>
      <a:accent3>
        <a:srgbClr val="84B6A7"/>
      </a:accent3>
      <a:accent4>
        <a:srgbClr val="AEC067"/>
      </a:accent4>
      <a:accent5>
        <a:srgbClr val="EE813C"/>
      </a:accent5>
      <a:accent6>
        <a:srgbClr val="AB377A"/>
      </a:accent6>
      <a:hlink>
        <a:srgbClr val="1122CC"/>
      </a:hlink>
      <a:folHlink>
        <a:srgbClr val="1122CC"/>
      </a:folHlink>
    </a:clrScheme>
    <a:fontScheme name="InfineonFonts">
      <a:majorFont>
        <a:latin typeface="Arial"/>
        <a:ea typeface=""/>
        <a:cs typeface="Verdana"/>
      </a:majorFont>
      <a:minorFont>
        <a:latin typeface="Arial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4"/>
        </a:solidFill>
        <a:ln w="9525">
          <a:noFill/>
          <a:miter lim="800000"/>
          <a:headEnd/>
          <a:tailEnd/>
        </a:ln>
      </a:spPr>
      <a:bodyPr wrap="square" lIns="72000" tIns="72000" rIns="72000" bIns="72000" rtlCol="0" anchor="ctr"/>
      <a:lstStyle>
        <a:defPPr algn="ctr" eaLnBrk="0" hangingPunct="0">
          <a:defRPr sz="1600" dirty="0" smtClean="0">
            <a:latin typeface="+mn-lt"/>
            <a:ea typeface="Verdana" pitchFamily="34" charset="0"/>
            <a:cs typeface="Verdana" pitchFamily="34" charset="0"/>
          </a:defRPr>
        </a:defPPr>
      </a:lst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  <a:effectLst/>
      </a:spPr>
      <a:bodyPr wrap="none" lIns="0" tIns="0" rIns="0" bIns="0" rtlCol="0" anchor="ctr" anchorCtr="0">
        <a:spAutoFit/>
      </a:bodyPr>
      <a:lstStyle>
        <a:defPPr marL="285750" marR="0" indent="-285750" defTabSz="914400" eaLnBrk="0" fontAlgn="auto" latinLnBrk="0" hangingPunct="0">
          <a:spcBef>
            <a:spcPts val="0"/>
          </a:spcBef>
          <a:spcAft>
            <a:spcPts val="300"/>
          </a:spcAft>
          <a:buClr>
            <a:schemeClr val="accent1"/>
          </a:buClr>
          <a:buSzTx/>
          <a:buFont typeface="Arial" panose="020B0604020202020204" pitchFamily="34" charset="0"/>
          <a:buChar char="›"/>
          <a:tabLst/>
          <a:defRPr sz="1400" kern="0" dirty="0" smtClean="0">
            <a:latin typeface="Arial" panose="020B0604020202020204" pitchFamily="34" charset="0"/>
            <a:ea typeface="Verdana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59AB8615-4AE0-4A7E-9E50-67989DA3062E}" vid="{C5E31B79-7730-4EF8-90F4-DCC28A1230F4}"/>
    </a:ext>
  </a:extLst>
</a:theme>
</file>

<file path=ppt/theme/theme2.xml><?xml version="1.0" encoding="utf-8"?>
<a:theme xmlns:a="http://schemas.openxmlformats.org/drawingml/2006/main" name="1_blank">
  <a:themeElements>
    <a:clrScheme name="InfineonColors">
      <a:dk1>
        <a:srgbClr val="000000"/>
      </a:dk1>
      <a:lt1>
        <a:srgbClr val="FFFFFF"/>
      </a:lt1>
      <a:dk2>
        <a:srgbClr val="FFE054"/>
      </a:dk2>
      <a:lt2>
        <a:srgbClr val="E9E6E6"/>
      </a:lt2>
      <a:accent1>
        <a:srgbClr val="E30034"/>
      </a:accent1>
      <a:accent2>
        <a:srgbClr val="928285"/>
      </a:accent2>
      <a:accent3>
        <a:srgbClr val="84B6A7"/>
      </a:accent3>
      <a:accent4>
        <a:srgbClr val="AEC067"/>
      </a:accent4>
      <a:accent5>
        <a:srgbClr val="EE813C"/>
      </a:accent5>
      <a:accent6>
        <a:srgbClr val="AB377A"/>
      </a:accent6>
      <a:hlink>
        <a:srgbClr val="1122CC"/>
      </a:hlink>
      <a:folHlink>
        <a:srgbClr val="1122CC"/>
      </a:folHlink>
    </a:clrScheme>
    <a:fontScheme name="InfineonFonts">
      <a:majorFont>
        <a:latin typeface="Arial"/>
        <a:ea typeface=""/>
        <a:cs typeface="Verdana"/>
      </a:majorFont>
      <a:minorFont>
        <a:latin typeface="Arial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4"/>
        </a:solidFill>
        <a:ln w="9525">
          <a:noFill/>
          <a:miter lim="800000"/>
          <a:headEnd/>
          <a:tailEnd/>
        </a:ln>
      </a:spPr>
      <a:bodyPr wrap="square" lIns="72000" tIns="72000" rIns="72000" bIns="72000" rtlCol="0" anchor="ctr"/>
      <a:lstStyle>
        <a:defPPr algn="ctr" eaLnBrk="0" hangingPunct="0">
          <a:defRPr sz="1600" dirty="0" smtClean="0">
            <a:latin typeface="+mn-lt"/>
            <a:ea typeface="Verdana" pitchFamily="34" charset="0"/>
            <a:cs typeface="Verdana" pitchFamily="34" charset="0"/>
          </a:defRPr>
        </a:defPPr>
      </a:lst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  <a:effectLst/>
      </a:spPr>
      <a:bodyPr wrap="none" lIns="0" tIns="0" rIns="0" bIns="0" rtlCol="0" anchor="ctr" anchorCtr="0">
        <a:spAutoFit/>
      </a:bodyPr>
      <a:lstStyle>
        <a:defPPr marL="285750" marR="0" indent="-285750" defTabSz="914400" eaLnBrk="0" fontAlgn="auto" latinLnBrk="0" hangingPunct="0">
          <a:spcBef>
            <a:spcPts val="0"/>
          </a:spcBef>
          <a:spcAft>
            <a:spcPts val="300"/>
          </a:spcAft>
          <a:buClr>
            <a:schemeClr val="accent1"/>
          </a:buClr>
          <a:buSzTx/>
          <a:buFont typeface="Arial" panose="020B0604020202020204" pitchFamily="34" charset="0"/>
          <a:buChar char="›"/>
          <a:tabLst/>
          <a:defRPr sz="1400" kern="0" dirty="0" smtClean="0">
            <a:latin typeface="Arial" panose="020B0604020202020204" pitchFamily="34" charset="0"/>
            <a:ea typeface="Verdana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59AB8615-4AE0-4A7E-9E50-67989DA3062E}" vid="{C5E31B79-7730-4EF8-90F4-DCC28A1230F4}"/>
    </a:ext>
  </a:extLst>
</a:theme>
</file>

<file path=ppt/theme/theme3.xml><?xml version="1.0" encoding="utf-8"?>
<a:theme xmlns:a="http://schemas.openxmlformats.org/drawingml/2006/main" name="Larissa-Design">
  <a:themeElements>
    <a:clrScheme name="Infineon">
      <a:dk1>
        <a:srgbClr val="000000"/>
      </a:dk1>
      <a:lt1>
        <a:srgbClr val="FFFFFF"/>
      </a:lt1>
      <a:dk2>
        <a:srgbClr val="FFE054"/>
      </a:dk2>
      <a:lt2>
        <a:srgbClr val="E9E6E6"/>
      </a:lt2>
      <a:accent1>
        <a:srgbClr val="E30034"/>
      </a:accent1>
      <a:accent2>
        <a:srgbClr val="928285"/>
      </a:accent2>
      <a:accent3>
        <a:srgbClr val="84B6A7"/>
      </a:accent3>
      <a:accent4>
        <a:srgbClr val="AEC067"/>
      </a:accent4>
      <a:accent5>
        <a:srgbClr val="EE813C"/>
      </a:accent5>
      <a:accent6>
        <a:srgbClr val="AB377A"/>
      </a:accent6>
      <a:hlink>
        <a:srgbClr val="1122CC"/>
      </a:hlink>
      <a:folHlink>
        <a:srgbClr val="1122CC"/>
      </a:folHlink>
    </a:clrScheme>
    <a:fontScheme name="Infineon Fonts">
      <a:majorFont>
        <a:latin typeface="Verdana"/>
        <a:ea typeface=""/>
        <a:cs typeface="Verdana"/>
      </a:majorFont>
      <a:minorFont>
        <a:latin typeface="Verdana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Infineon_ColorTheme_2012">
      <a:dk1>
        <a:srgbClr val="00214A"/>
      </a:dk1>
      <a:lt1>
        <a:srgbClr val="FFFFFF"/>
      </a:lt1>
      <a:dk2>
        <a:srgbClr val="00214A"/>
      </a:dk2>
      <a:lt2>
        <a:srgbClr val="C8D8E6"/>
      </a:lt2>
      <a:accent1>
        <a:srgbClr val="B70D28"/>
      </a:accent1>
      <a:accent2>
        <a:srgbClr val="E3EBF2"/>
      </a:accent2>
      <a:accent3>
        <a:srgbClr val="005DA9"/>
      </a:accent3>
      <a:accent4>
        <a:srgbClr val="969696"/>
      </a:accent4>
      <a:accent5>
        <a:srgbClr val="FDC400"/>
      </a:accent5>
      <a:accent6>
        <a:srgbClr val="009651"/>
      </a:accent6>
      <a:hlink>
        <a:srgbClr val="1122CC"/>
      </a:hlink>
      <a:folHlink>
        <a:srgbClr val="1122CC"/>
      </a:folHlink>
    </a:clrScheme>
    <a:fontScheme name="Infineon Fonts">
      <a:majorFont>
        <a:latin typeface="Verdana"/>
        <a:ea typeface=""/>
        <a:cs typeface="Verdana"/>
      </a:majorFont>
      <a:minorFont>
        <a:latin typeface="Verdana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��< ? x m l   v e r s i o n = " 1 . 0 "   e n c o d i n g = " u t f - 1 6 " ? > < A g e n d a S l i d e   x m l n s : a g e n d a = " u r n : i f x - p o w e r p o i n t - a g e n d a " > < S e c t i o n > 3 < / S e c t i o n > < A g e n d a G U I D > a 7 a d 4 a f 1 - c e a f - 4 6 c 1 - b 8 c 5 - d 4 2 b d 1 6 8 c f 3 1 < / A g e n d a G U I D > < S l i d e G U I D > a 6 1 9 a f e 3 - 6 b a a - 4 f 5 2 - 9 3 f 4 - 9 d c 1 e 0 6 0 a 4 2 e < / S l i d e G U I D > < S e c t i o n I D > { 4 B 1 3 C 7 6 5 - F 8 F 8 - 4 F 6 4 - B E C C - C 7 3 0 A 9 4 E C E F B } < / S e c t i o n I D > < h a s D a t a > f a l s e < / h a s D a t a > < P o s i t i o n > 2 < / P o s i t i o n > < I n d e n t L e v e l > 1 < / I n d e n t L e v e l > < T i t l e > T a r g e t   a p p l i c a t i o n s < / T i t l e > < S e c t i o n I n d e x > 0 < / S e c t i o n I n d e x > < S l i d e I n d e x > 5 < / S l i d e I n d e x > < C h i l d A g e n d a / > < c o n t e n t S l i d e s / > < / A g e n d a S l i d e > 
</file>

<file path=customXml/item10.xml><?xml version="1.0" encoding="utf-8"?>
<agenda xmlns="http://schemas.microsoft.com/vsto">
  <data><![CDATA[[{"path":null,"Section":0,"AgendaGUID":null,"SlideGUID":"ec788aa8-142c-4d7e-91bf-64244560e5a7","ParentGUID":null,"SectionID":null,"hasData":false,"Position":1,"IndentLevel":1,"Title":"StrongIRFET™ 2 – The new technology for a wide range of applications","SectionIndex":0,"SlideIndex":3,"ChildAgenda":[],"contentSlides":[355,331]},{"path":null,"Section":0,"AgendaGUID":null,"SlideGUID":"3f442b01-065f-47ac-b28c-754af10ecba5","ParentGUID":null,"SectionID":null,"hasData":false,"Position":2,"IndentLevel":1,"Title":"Target applications","SectionIndex":0,"SlideIndex":6,"ChildAgenda":[],"contentSlides":[338]},{"path":null,"Section":0,"AgendaGUID":null,"SlideGUID":"0b07aadf-a281-48f9-801c-2c0d15c20c7e","ParentGUID":null,"SectionID":null,"hasData":false,"Position":3,"IndentLevel":1,"Title":"Key features","SectionIndex":0,"SlideIndex":8,"ChildAgenda":[],"contentSlides":[]},{"path":null,"Section":0,"AgendaGUID":null,"SlideGUID":"401be961-b105-45c5-87b4-04d07e401894","ParentGUID":null,"SectionID":null,"hasData":false,"Position":4,"IndentLevel":1,"Title":"Product portfolio","SectionIndex":0,"SlideIndex":10,"ChildAgenda":[],"contentSlides":[332,328]}]]]></data>
</agenda>
</file>

<file path=customXml/item1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2.xml>��< ? x m l   v e r s i o n = " 1 . 0 "   e n c o d i n g = " u t f - 1 6 " ? > < A g e n d a S l i d e   x m l n s : a g e n d a = " u r n : i f x - p o w e r p o i n t - a g e n d a " > < S e c t i o n > 3 < / S e c t i o n > < A g e n d a G U I D > 2 3 7 b 2 b 9 9 - a d f 7 - 4 2 1 b - a 2 3 1 - 3 c 7 7 0 9 c b b 3 d 6 < / A g e n d a G U I D > < S l i d e G U I D > 3 f 4 4 2 b 0 1 - 0 6 5 f - 4 7 a c - b 2 8 c - 7 5 4 a f 1 0 e c b a 5 < / S l i d e G U I D > < S e c t i o n I D > { 6 2 4 8 4 1 5 C - F B C 0 - 4 5 4 3 - A B F 5 - 5 5 7 5 D 4 6 F 8 8 A C } < / S e c t i o n I D > < h a s D a t a > f a l s e < / h a s D a t a > < P o s i t i o n > 2 < / P o s i t i o n > < I n d e n t L e v e l > 1 < / I n d e n t L e v e l > < T i t l e > T a r g e t   a p p l i c a t i o n s < / T i t l e > < S e c t i o n I n d e x > 0 < / S e c t i o n I n d e x > < S l i d e I n d e x > 5 < / S l i d e I n d e x > < C h i l d A g e n d a / > < c o n t e n t S l i d e s > < i n t > 3 3 8 < / i n t > < / c o n t e n t S l i d e s > < / A g e n d a S l i d e > 
</file>

<file path=customXml/item13.xml>��< ? x m l   v e r s i o n = " 1 . 0 "   e n c o d i n g = " u t f - 1 6 " ? > < A g e n d a S l i d e   x m l n s : a g e n d a = " u r n : i f x - p o w e r p o i n t - a g e n d a " > < S e c t i o n > 2 < / S e c t i o n > < A g e n d a G U I D > 2 3 7 b 2 b 9 9 - a d f 7 - 4 2 1 b - a 2 3 1 - 3 c 7 7 0 9 c b b 3 d 6 < / A g e n d a G U I D > < S l i d e G U I D > e c 7 8 8 a a 8 - 1 4 2 c - 4 d 7 e - 9 1 b f - 6 4 2 4 4 5 6 0 e 5 a 7 < / S l i d e G U I D > < S e c t i o n I D > { 6 7 3 F D 3 1 9 - E 3 3 3 - 4 B 9 7 - 9 4 0 E - A 3 4 C 6 5 A E 2 A 1 E } < / S e c t i o n I D > < h a s D a t a > f a l s e < / h a s D a t a > < P o s i t i o n > 1 < / P o s i t i o n > < I n d e n t L e v e l > 1 < / I n d e n t L e v e l > < T i t l e > S t r o n g I R F E T "!  2      T h e   n e w   t e c h n o l o g y   f o r   a   w i d e   r a n g e   o f   a p p l i c a t i o n s < / T i t l e > < S e c t i o n I n d e x > 0 < / S e c t i o n I n d e x > < S l i d e I n d e x > 4 < / S l i d e I n d e x > < C h i l d A g e n d a / > < c o n t e n t S l i d e s > < i n t > 3 5 5 < / i n t > < i n t > 3 3 1 < / i n t > < / c o n t e n t S l i d e s > < / A g e n d a S l i d e > 
</file>

<file path=customXml/item2.xml>��< ? x m l   v e r s i o n = " 1 . 0 "   e n c o d i n g = " u t f - 1 6 " ? > < A g e n d a S l i d e   x m l n s : a g e n d a = " u r n : i f x - p o w e r p o i n t - a g e n d a " > < S e c t i o n > 2 < / S e c t i o n > < A g e n d a G U I D > a 7 a d 4 a f 1 - c e a f - 4 6 c 1 - b 8 c 5 - d 4 2 b d 1 6 8 c f 3 1 < / A g e n d a G U I D > < S l i d e G U I D > e 7 4 a 8 f 7 2 - 8 e 6 6 - 4 2 9 7 - 8 1 a 8 - 6 4 5 e 2 a 9 6 4 f 1 2 < / S l i d e G U I D > < S e c t i o n I D > { 9 5 E 9 9 E 3 3 - 9 3 2 E - 4 C C 0 - 9 1 2 2 - 8 4 4 0 2 B 5 4 E A 8 D } < / S e c t i o n I D > < h a s D a t a > f a l s e < / h a s D a t a > < P o s i t i o n > 1 < / P o s i t i o n > < I n d e n t L e v e l > 1 < / I n d e n t L e v e l > < T i t l e > S t r o n g I R F E T "!  2      T h e   n e w   t e c h n o l o g y   f o r   a   w i d e   r a n g e   o f   a p p l i c a t i o n s < / T i t l e > < S e c t i o n I n d e x > 0 < / S e c t i o n I n d e x > < S l i d e I n d e x > 4 < / S l i d e I n d e x > < C h i l d A g e n d a / > < c o n t e n t S l i d e s / > < / A g e n d a S l i d e > 
</file>

<file path=customXml/item3.xml>��< ? x m l   v e r s i o n = " 1 . 0 "   e n c o d i n g = " u t f - 1 6 " ? > < A g e n d a S l i d e   x m l n s : a g e n d a = " u r n : i f x - p o w e r p o i n t - a g e n d a " > < S e c t i o n > 4 < / S e c t i o n > < A g e n d a G U I D > 2 3 7 b 2 b 9 9 - a d f 7 - 4 2 1 b - a 2 3 1 - 3 c 7 7 0 9 c b b 3 d 6 < / A g e n d a G U I D > < S l i d e G U I D > 0 b 0 7 a a d f - a 2 8 1 - 4 8 f 9 - 8 0 1 c - 2 c 0 d 1 5 c 2 0 c 7 e < / S l i d e G U I D > < S e c t i o n I D > { 8 9 6 3 C 0 A F - A 7 2 B - 4 2 3 D - 9 4 B C - B 8 3 2 B 1 6 7 9 9 9 6 } < / S e c t i o n I D > < h a s D a t a > f a l s e < / h a s D a t a > < P o s i t i o n > 3 < / P o s i t i o n > < I n d e n t L e v e l > 1 < / I n d e n t L e v e l > < T i t l e > K e y   f e a t u r e s < / T i t l e > < S e c t i o n I n d e x > 0 < / S e c t i o n I n d e x > < S l i d e I n d e x > 6 < / S l i d e I n d e x > < C h i l d A g e n d a / > < c o n t e n t S l i d e s / > < / A g e n d a S l i d e > 
</file>

<file path=customXml/item4.xml>��< ? x m l   v e r s i o n = " 1 . 0 "   e n c o d i n g = " u t f - 1 6 " ? > < A g e n d a S l i d e   x m l n s : a g e n d a = " u r n : i f x - p o w e r p o i n t - a g e n d a " > < S e c t i o n > 4 < / S e c t i o n > < A g e n d a G U I D > a 7 a d 4 a f 1 - c e a f - 4 6 c 1 - b 8 c 5 - d 4 2 b d 1 6 8 c f 3 1 < / A g e n d a G U I D > < S l i d e G U I D > a 5 0 f 6 9 b 7 - 3 9 5 2 - 4 6 e e - 9 5 4 a - a c 0 9 4 0 0 6 1 7 b 6 < / S l i d e G U I D > < S e c t i o n I D > { F B 7 5 2 2 9 C - B A 5 9 - 4 C 0 0 - A 2 7 7 - 9 F 6 8 8 7 A 4 2 B 7 F } < / S e c t i o n I D > < h a s D a t a > f a l s e < / h a s D a t a > < P o s i t i o n > 3 < / P o s i t i o n > < I n d e n t L e v e l > 1 < / I n d e n t L e v e l > < T i t l e > K e y   f e a t u r e s   a n d   b e n e f i t s < / T i t l e > < S e c t i o n I n d e x > 0 < / S e c t i o n I n d e x > < S l i d e I n d e x > 6 < / S l i d e I n d e x > < C h i l d A g e n d a / > < c o n t e n t S l i d e s / > < / A g e n d a S l i d e > 
</file>

<file path=customXml/item5.xml>��< ? x m l   v e r s i o n = " 1 . 0 "   e n c o d i n g = " u t f - 1 6 " ? > < A g e n d a S l i d e   x m l n s : a g e n d a = " u r n : i f x - p o w e r p o i n t - a g e n d a " > < S e c t i o n > 0 < / S e c t i o n > < A g e n d a G U I D > 2 3 7 b 2 b 9 9 - a d f 7 - 4 2 1 b - a 2 3 1 - 3 c 7 7 0 9 c b b 3 d 6 < / A g e n d a G U I D > < S l i d e G U I D > 3 d 7 2 7 8 6 c - 6 5 9 f - 4 3 4 2 - 9 2 6 f - a f f b b 2 6 a 1 d 8 9 < / S l i d e G U I D > < h a s D a t a > f a l s e < / h a s D a t a > < P o s i t i o n > 0 < / P o s i t i o n > < I n d e n t L e v e l > 0 < / I n d e n t L e v e l > < S e c t i o n I n d e x > 0 < / S e c t i o n I n d e x > < S l i d e I n d e x > 2 < / S l i d e I n d e x > < C h i l d A g e n d a / > < c o n t e n t S l i d e s / > < / A g e n d a S l i d e > 
</file>

<file path=customXml/item6.xml>��< ? x m l   v e r s i o n = " 1 . 0 "   e n c o d i n g = " u t f - 1 6 " ? > < A g e n d a S l i d e   x m l n s : a g e n d a = " u r n : i f x - p o w e r p o i n t - a g e n d a " > < S e c t i o n > 5 < / S e c t i o n > < A g e n d a G U I D > a 7 a d 4 a f 1 - c e a f - 4 6 c 1 - b 8 c 5 - d 4 2 b d 1 6 8 c f 3 1 < / A g e n d a G U I D > < S l i d e G U I D > f 0 a c a 4 2 a - 5 4 4 8 - 4 b 6 4 - b 9 f f - c 0 b 2 8 5 5 6 5 2 0 8 < / S l i d e G U I D > < S e c t i o n I D > { 1 0 9 D 1 9 4 9 - 9 C 5 7 - 4 B 2 D - B 1 D 3 - A C F 6 1 E A 0 B 5 5 0 } < / S e c t i o n I D > < h a s D a t a > f a l s e < / h a s D a t a > < P o s i t i o n > 4 < / P o s i t i o n > < I n d e n t L e v e l > 1 < / I n d e n t L e v e l > < T i t l e > P r o d u c t   p o r t f o l i o < / T i t l e > < S e c t i o n I n d e x > 0 < / S e c t i o n I n d e x > < S l i d e I n d e x > 7 < / S l i d e I n d e x > < C h i l d A g e n d a / > < c o n t e n t S l i d e s / > < / A g e n d a S l i d e > 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5112D57010544699101CB90595AEB0" ma:contentTypeVersion="1" ma:contentTypeDescription="Create a new document." ma:contentTypeScope="" ma:versionID="2e172dec24064270601676fe2533f6fe">
  <xsd:schema xmlns:xsd="http://www.w3.org/2001/XMLSchema" xmlns:xs="http://www.w3.org/2001/XMLSchema" xmlns:p="http://schemas.microsoft.com/office/2006/metadata/properties" xmlns:ns2="9a06509b-20f7-4a0a-96d9-d399ba8edd42" targetNamespace="http://schemas.microsoft.com/office/2006/metadata/properties" ma:root="true" ma:fieldsID="9f9efdd343a395c57cc97bb0ff62fe47" ns2:_="">
    <xsd:import namespace="9a06509b-20f7-4a0a-96d9-d399ba8edd4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06509b-20f7-4a0a-96d9-d399ba8edd4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��< ? x m l   v e r s i o n = " 1 . 0 "   e n c o d i n g = " u t f - 1 6 " ? > < A g e n d a S l i d e   x m l n s : a g e n d a = " u r n : i f x - p o w e r p o i n t - a g e n d a " > < S e c t i o n > 5 < / S e c t i o n > < A g e n d a G U I D > 2 3 7 b 2 b 9 9 - a d f 7 - 4 2 1 b - a 2 3 1 - 3 c 7 7 0 9 c b b 3 d 6 < / A g e n d a G U I D > < S l i d e G U I D > 4 0 1 b e 9 6 1 - b 1 0 5 - 4 5 c 5 - 8 7 b 4 - 0 4 d 0 7 e 4 0 1 8 9 4 < / S l i d e G U I D > < S e c t i o n I D > { E 8 C 0 7 A 0 5 - C 1 9 9 - 4 A 9 4 - A 3 8 2 - 2 B D 0 E E E 0 5 5 D 4 } < / S e c t i o n I D > < h a s D a t a > f a l s e < / h a s D a t a > < P o s i t i o n > 4 < / P o s i t i o n > < I n d e n t L e v e l > 1 < / I n d e n t L e v e l > < T i t l e > P r o d u c t   p o r t f o l i o < / T i t l e > < S e c t i o n I n d e x > 0 < / S e c t i o n I n d e x > < S l i d e I n d e x > 7 < / S l i d e I n d e x > < C h i l d A g e n d a / > < c o n t e n t S l i d e s > < i n t > 3 3 2 < / i n t > < i n t > 3 2 8 < / i n t > < / c o n t e n t S l i d e s > < / A g e n d a S l i d e > 
</file>

<file path=customXml/item9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54A88DC-4A47-4AB6-B4D5-23E313B56278}">
  <ds:schemaRefs>
    <ds:schemaRef ds:uri="urn:ifx-powerpoint-agenda"/>
  </ds:schemaRefs>
</ds:datastoreItem>
</file>

<file path=customXml/itemProps10.xml><?xml version="1.0" encoding="utf-8"?>
<ds:datastoreItem xmlns:ds="http://schemas.openxmlformats.org/officeDocument/2006/customXml" ds:itemID="{2B02446E-BDBD-48BC-A926-7C626E6311BD}">
  <ds:schemaRefs>
    <ds:schemaRef ds:uri="http://schemas.microsoft.com/vsto"/>
  </ds:schemaRefs>
</ds:datastoreItem>
</file>

<file path=customXml/itemProps11.xml><?xml version="1.0" encoding="utf-8"?>
<ds:datastoreItem xmlns:ds="http://schemas.openxmlformats.org/officeDocument/2006/customXml" ds:itemID="{E19D554A-3A13-4E39-9B94-AB61644E2C9C}">
  <ds:schemaRefs>
    <ds:schemaRef ds:uri="http://schemas.microsoft.com/sharepoint/v3/contenttype/forms"/>
  </ds:schemaRefs>
</ds:datastoreItem>
</file>

<file path=customXml/itemProps12.xml><?xml version="1.0" encoding="utf-8"?>
<ds:datastoreItem xmlns:ds="http://schemas.openxmlformats.org/officeDocument/2006/customXml" ds:itemID="{F7F9A2DC-DE69-4E79-99EF-353C135E82E8}">
  <ds:schemaRefs>
    <ds:schemaRef ds:uri="urn:ifx-powerpoint-agenda"/>
  </ds:schemaRefs>
</ds:datastoreItem>
</file>

<file path=customXml/itemProps13.xml><?xml version="1.0" encoding="utf-8"?>
<ds:datastoreItem xmlns:ds="http://schemas.openxmlformats.org/officeDocument/2006/customXml" ds:itemID="{13AF8C3A-2433-497C-8B89-B9F6B6D71F82}">
  <ds:schemaRefs>
    <ds:schemaRef ds:uri="urn:ifx-powerpoint-agenda"/>
  </ds:schemaRefs>
</ds:datastoreItem>
</file>

<file path=customXml/itemProps2.xml><?xml version="1.0" encoding="utf-8"?>
<ds:datastoreItem xmlns:ds="http://schemas.openxmlformats.org/officeDocument/2006/customXml" ds:itemID="{FFA37F7C-E22A-4B5A-A0A4-A7A669B36B6A}">
  <ds:schemaRefs>
    <ds:schemaRef ds:uri="urn:ifx-powerpoint-agenda"/>
  </ds:schemaRefs>
</ds:datastoreItem>
</file>

<file path=customXml/itemProps3.xml><?xml version="1.0" encoding="utf-8"?>
<ds:datastoreItem xmlns:ds="http://schemas.openxmlformats.org/officeDocument/2006/customXml" ds:itemID="{578819E0-90B5-43BB-9885-53D1ACCF9CBE}">
  <ds:schemaRefs>
    <ds:schemaRef ds:uri="urn:ifx-powerpoint-agenda"/>
  </ds:schemaRefs>
</ds:datastoreItem>
</file>

<file path=customXml/itemProps4.xml><?xml version="1.0" encoding="utf-8"?>
<ds:datastoreItem xmlns:ds="http://schemas.openxmlformats.org/officeDocument/2006/customXml" ds:itemID="{94D9B632-12B2-4E30-8D8E-BB01ACBE3BFF}">
  <ds:schemaRefs>
    <ds:schemaRef ds:uri="urn:ifx-powerpoint-agenda"/>
  </ds:schemaRefs>
</ds:datastoreItem>
</file>

<file path=customXml/itemProps5.xml><?xml version="1.0" encoding="utf-8"?>
<ds:datastoreItem xmlns:ds="http://schemas.openxmlformats.org/officeDocument/2006/customXml" ds:itemID="{7DFD49D6-B45D-488C-8BCA-B77193AE2C40}">
  <ds:schemaRefs>
    <ds:schemaRef ds:uri="urn:ifx-powerpoint-agenda"/>
  </ds:schemaRefs>
</ds:datastoreItem>
</file>

<file path=customXml/itemProps6.xml><?xml version="1.0" encoding="utf-8"?>
<ds:datastoreItem xmlns:ds="http://schemas.openxmlformats.org/officeDocument/2006/customXml" ds:itemID="{DC3C7C61-8C08-4210-A335-A0F4422FD106}">
  <ds:schemaRefs>
    <ds:schemaRef ds:uri="urn:ifx-powerpoint-agenda"/>
  </ds:schemaRefs>
</ds:datastoreItem>
</file>

<file path=customXml/itemProps7.xml><?xml version="1.0" encoding="utf-8"?>
<ds:datastoreItem xmlns:ds="http://schemas.openxmlformats.org/officeDocument/2006/customXml" ds:itemID="{846083C8-5910-4D52-A02C-E03609FFA0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06509b-20f7-4a0a-96d9-d399ba8edd4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8.xml><?xml version="1.0" encoding="utf-8"?>
<ds:datastoreItem xmlns:ds="http://schemas.openxmlformats.org/officeDocument/2006/customXml" ds:itemID="{150CAF7D-FDFA-4ECC-AB84-E34A6BF6DF8C}">
  <ds:schemaRefs>
    <ds:schemaRef ds:uri="urn:ifx-powerpoint-agenda"/>
  </ds:schemaRefs>
</ds:datastoreItem>
</file>

<file path=customXml/itemProps9.xml><?xml version="1.0" encoding="utf-8"?>
<ds:datastoreItem xmlns:ds="http://schemas.openxmlformats.org/officeDocument/2006/customXml" ds:itemID="{7BF5F9EF-BF04-400B-80E2-C3F54555D94E}">
  <ds:schemaRefs>
    <ds:schemaRef ds:uri="http://www.w3.org/XML/1998/namespace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9a06509b-20f7-4a0a-96d9-d399ba8edd4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1122</Words>
  <Application>Microsoft Office PowerPoint</Application>
  <PresentationFormat>Widescreen</PresentationFormat>
  <Paragraphs>296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Source Sans Pro</vt:lpstr>
      <vt:lpstr>Verdana</vt:lpstr>
      <vt:lpstr>blank</vt:lpstr>
      <vt:lpstr>1_blank</vt:lpstr>
      <vt:lpstr>PowerPoint Presentation</vt:lpstr>
      <vt:lpstr>Agenda</vt:lpstr>
      <vt:lpstr>Agenda</vt:lpstr>
      <vt:lpstr>StrongIRFET™ 2  The new Infineon portfolio designed for a wide range of applications </vt:lpstr>
      <vt:lpstr>Key features</vt:lpstr>
      <vt:lpstr>OptiMOS™ and StrongIRFET™ 80-100 V  Portfolio</vt:lpstr>
      <vt:lpstr>OptiMOS™ and StrongIRFET™  Addressing different customer requirements</vt:lpstr>
      <vt:lpstr>OptiMOS™ and StrongIRFET™  Technology comparison 100 V</vt:lpstr>
      <vt:lpstr>OptiMOS™ and StrongIRFET™  Technology comparison 100 V</vt:lpstr>
      <vt:lpstr>OptiMOS™ and StrongIRFET™  Technology comparison 100 V</vt:lpstr>
      <vt:lpstr>Agenda</vt:lpstr>
      <vt:lpstr>Target applications</vt:lpstr>
      <vt:lpstr>Agenda</vt:lpstr>
      <vt:lpstr>StrongIRFET™ 2 vs. Previous generation 100 V Performance comparison</vt:lpstr>
      <vt:lpstr>Agenda</vt:lpstr>
      <vt:lpstr>Product portfolio TO-220 and TO-220FP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StrongIRFET™ 2_80-100V_Marketing Presentation_Final</dc:title>
  <dc:creator/>
  <cp:lastModifiedBy/>
  <cp:revision>1</cp:revision>
  <dcterms:created xsi:type="dcterms:W3CDTF">2020-09-23T15:23:41Z</dcterms:created>
  <dcterms:modified xsi:type="dcterms:W3CDTF">2021-05-18T10:41:02Z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ID">
    <vt:lpwstr/>
  </property>
  <property fmtid="{D5CDD505-2E9C-101B-9397-08002B2CF9AE}" pid="3" name="DocumentVersion">
    <vt:lpwstr/>
  </property>
  <property fmtid="{D5CDD505-2E9C-101B-9397-08002B2CF9AE}" pid="4" name="Proprietary">
    <vt:lpwstr/>
  </property>
  <property fmtid="{D5CDD505-2E9C-101B-9397-08002B2CF9AE}" pid="5" name="ConfidentialityMarking">
    <vt:lpwstr>restricted</vt:lpwstr>
  </property>
  <property fmtid="{D5CDD505-2E9C-101B-9397-08002B2CF9AE}" pid="6" name="AdditionalMarking">
    <vt:lpwstr/>
  </property>
  <property fmtid="{D5CDD505-2E9C-101B-9397-08002B2CF9AE}" pid="7" name="TemplateCompany">
    <vt:lpwstr>IFX</vt:lpwstr>
  </property>
  <property fmtid="{D5CDD505-2E9C-101B-9397-08002B2CF9AE}" pid="8" name="ContentTypeId">
    <vt:lpwstr>0x010100415112D57010544699101CB90595AEB0</vt:lpwstr>
  </property>
  <property fmtid="{D5CDD505-2E9C-101B-9397-08002B2CF9AE}" pid="9" name="AgendaXMLId">
    <vt:lpwstr>{2B02446E-BDBD-48BC-A926-7C626E6311BD}</vt:lpwstr>
  </property>
</Properties>
</file>