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15" r:id="rId5"/>
    <p:sldMasterId id="2147483756" r:id="rId6"/>
  </p:sldMasterIdLst>
  <p:notesMasterIdLst>
    <p:notesMasterId r:id="rId17"/>
  </p:notesMasterIdLst>
  <p:handoutMasterIdLst>
    <p:handoutMasterId r:id="rId18"/>
  </p:handoutMasterIdLst>
  <p:sldIdLst>
    <p:sldId id="318" r:id="rId7"/>
    <p:sldId id="332" r:id="rId8"/>
    <p:sldId id="333" r:id="rId9"/>
    <p:sldId id="335" r:id="rId10"/>
    <p:sldId id="336" r:id="rId11"/>
    <p:sldId id="334" r:id="rId12"/>
    <p:sldId id="328" r:id="rId13"/>
    <p:sldId id="325" r:id="rId14"/>
    <p:sldId id="330" r:id="rId15"/>
    <p:sldId id="324" r:id="rId16"/>
  </p:sldIdLst>
  <p:sldSz cx="9144000" cy="6858000" type="screen4x3"/>
  <p:notesSz cx="7099300" cy="10234613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orient="horz" pos="4020">
          <p15:clr>
            <a:srgbClr val="A4A3A4"/>
          </p15:clr>
        </p15:guide>
        <p15:guide id="3" pos="158">
          <p15:clr>
            <a:srgbClr val="A4A3A4"/>
          </p15:clr>
        </p15:guide>
        <p15:guide id="4" pos="56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7">
          <p15:clr>
            <a:srgbClr val="A4A3A4"/>
          </p15:clr>
        </p15:guide>
        <p15:guide id="2" orient="horz" pos="638">
          <p15:clr>
            <a:srgbClr val="A4A3A4"/>
          </p15:clr>
        </p15:guide>
        <p15:guide id="3" orient="horz" pos="453">
          <p15:clr>
            <a:srgbClr val="A4A3A4"/>
          </p15:clr>
        </p15:guide>
        <p15:guide id="4" orient="horz" pos="6262">
          <p15:clr>
            <a:srgbClr val="A4A3A4"/>
          </p15:clr>
        </p15:guide>
        <p15:guide id="5" pos="4186">
          <p15:clr>
            <a:srgbClr val="A4A3A4"/>
          </p15:clr>
        </p15:guide>
        <p15:guide id="6" pos="286">
          <p15:clr>
            <a:srgbClr val="A4A3A4"/>
          </p15:clr>
        </p15:guide>
        <p15:guide id="7" pos="830">
          <p15:clr>
            <a:srgbClr val="A4A3A4"/>
          </p15:clr>
        </p15:guide>
        <p15:guide id="8" pos="386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9696"/>
    <a:srgbClr val="FFFFFF"/>
    <a:srgbClr val="000000"/>
    <a:srgbClr val="AB377A"/>
    <a:srgbClr val="E9E6E6"/>
    <a:srgbClr val="FF0066"/>
    <a:srgbClr val="DEE6ED"/>
    <a:srgbClr val="C8D8E6"/>
    <a:srgbClr val="23476E"/>
    <a:srgbClr val="2321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7" autoAdjust="0"/>
  </p:normalViewPr>
  <p:slideViewPr>
    <p:cSldViewPr snapToObjects="1" showGuides="1">
      <p:cViewPr varScale="1">
        <p:scale>
          <a:sx n="114" d="100"/>
          <a:sy n="114" d="100"/>
        </p:scale>
        <p:origin x="1428" y="80"/>
      </p:cViewPr>
      <p:guideLst>
        <p:guide orient="horz" pos="799"/>
        <p:guide orient="horz" pos="4020"/>
        <p:guide pos="158"/>
        <p:guide pos="56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3" d="100"/>
          <a:sy n="83" d="100"/>
        </p:scale>
        <p:origin x="-1008" y="-58"/>
      </p:cViewPr>
      <p:guideLst>
        <p:guide orient="horz" pos="187"/>
        <p:guide orient="horz" pos="638"/>
        <p:guide orient="horz" pos="453"/>
        <p:guide orient="horz" pos="6262"/>
        <p:guide pos="4186"/>
        <p:guide pos="286"/>
        <p:guide pos="830"/>
        <p:guide pos="38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tags" Target="tags/tag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3306" y="296863"/>
            <a:ext cx="4422857" cy="41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latin typeface="Tahoma" pitchFamily="34" charset="0"/>
              </a:defRPr>
            </a:lvl1pPr>
          </a:lstStyle>
          <a:p>
            <a:endParaRPr lang="en-US" dirty="0">
              <a:solidFill>
                <a:srgbClr val="0021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IFXSHAPE"/>
          <p:cNvSpPr>
            <a:spLocks noGrp="1"/>
          </p:cNvSpPr>
          <p:nvPr>
            <p:ph type="ftr" sz="quarter" idx="2"/>
          </p:nvPr>
        </p:nvSpPr>
        <p:spPr>
          <a:xfrm>
            <a:off x="1317625" y="9941842"/>
            <a:ext cx="4824413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 algn="ctr"/>
            <a:r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sz="800" b="1" dirty="0">
              <a:solidFill>
                <a:srgbClr val="E30034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9" name="IFXSHAPE"/>
          <p:cNvSpPr>
            <a:spLocks noGrp="1"/>
          </p:cNvSpPr>
          <p:nvPr>
            <p:ph type="dt" sz="quarter" idx="1"/>
          </p:nvPr>
        </p:nvSpPr>
        <p:spPr>
          <a:xfrm>
            <a:off x="453306" y="9941842"/>
            <a:ext cx="864319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 algn="l"/>
            <a:r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2019-11-18</a:t>
            </a:r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0" name="IFXSHAPE"/>
          <p:cNvSpPr>
            <a:spLocks noGrp="1"/>
          </p:cNvSpPr>
          <p:nvPr>
            <p:ph type="sldNum" sz="quarter" idx="3"/>
          </p:nvPr>
        </p:nvSpPr>
        <p:spPr>
          <a:xfrm>
            <a:off x="6142038" y="9941842"/>
            <a:ext cx="448737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3B3030E8-C9CA-4322-9677-E8D2565CB920}" type="slidenum"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‹#›</a:t>
            </a:fld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8692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IFXSHAPE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3305" y="1012850"/>
            <a:ext cx="6191969" cy="46439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IFXSHAPE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3306" y="5868498"/>
            <a:ext cx="6191968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Enter Notes</a:t>
            </a:r>
          </a:p>
        </p:txBody>
      </p:sp>
      <p:sp>
        <p:nvSpPr>
          <p:cNvPr id="28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4025" y="295163"/>
            <a:ext cx="4422857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32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IFXSHAPE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IFXSHAPE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864320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CEEA70D6-4AA6-4019-8C04-647B95C2D416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041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793569F-976F-431A-9A0C-7BDF3635DA50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356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50A2A82-E0E0-419D-9710-1EFFFF5200B7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679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396875" y="982663"/>
            <a:ext cx="6003925" cy="4503737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221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14A"/>
              </a:solidFill>
              <a:effectLst/>
              <a:uLnTx/>
              <a:uFillTx/>
              <a:latin typeface="Verdana" pitchFamily="34" charset="0"/>
              <a:ea typeface="+mn-ea"/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Copyright © Infineon Technologies AG 2019. All rights reserved.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2019-11-18</a:t>
            </a: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F5FDFC-1F3D-4448-A85B-8BA4F3F3F49E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540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314325" y="992188"/>
            <a:ext cx="6477000" cy="4857750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5581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214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14A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2019-11-18</a:t>
            </a:r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srgbClr val="B70D28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14A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Copyright © Infineon Technologies AG 2019. All rights reserved.</a:t>
            </a:r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707402-FF36-44F3-B784-2E030C19B482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214A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214A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08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55E303-F6B4-4080-890E-F62FB3029A09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069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F54CB22-142B-40B2-B590-6CB2DF45209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534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C5DC590-3057-4D29-BF4C-9DA646CF48DC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773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IFXSHAPE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4025" y="1012825"/>
            <a:ext cx="6191250" cy="4643438"/>
          </a:xfrm>
          <a:ln/>
        </p:spPr>
      </p:sp>
      <p:sp>
        <p:nvSpPr>
          <p:cNvPr id="38915" name="IFXSHAPE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AT" altLang="en-US" smtClean="0"/>
          </a:p>
        </p:txBody>
      </p:sp>
      <p:sp>
        <p:nvSpPr>
          <p:cNvPr id="36868" name="IFXSHAPE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5544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8917" name="IFXSHAPE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 charset="0"/>
              </a:rPr>
              <a:t>Copyright © Infineon Technologies AG 2019. All rights reserved.</a:t>
            </a:r>
            <a:endParaRPr kumimoji="0" lang="en-US" altLang="en-US" sz="800" b="1" i="0" u="none" strike="noStrike" kern="1200" cap="none" spc="0" normalizeH="0" baseline="0" noProof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Arial" charset="0"/>
            </a:endParaRPr>
          </a:p>
        </p:txBody>
      </p:sp>
      <p:sp>
        <p:nvSpPr>
          <p:cNvPr id="38918" name="IFXSHAPE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 charset="0"/>
              </a:rPr>
              <a:t>2019-11-18</a:t>
            </a:r>
            <a:endParaRPr kumimoji="0" lang="en-US" altLang="en-US" sz="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Arial" charset="0"/>
            </a:endParaRPr>
          </a:p>
        </p:txBody>
      </p:sp>
      <p:sp>
        <p:nvSpPr>
          <p:cNvPr id="38919" name="IFXSHAPE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F13A5E-991A-460A-A1B7-F7D9011DD57F}" type="slidenum">
              <a:rPr kumimoji="0" lang="en-US" alt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 charset="0"/>
              </a:rPr>
              <a:t>7</a:t>
            </a:fld>
            <a:endParaRPr kumimoji="0" lang="en-US" altLang="en-US" sz="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4816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B3E053B-1791-4F35-B82A-00BF8E5BBBD9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8202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2019. All rights reserved.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BBDB946-BF91-4A61-81CE-AB5FED770B4C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674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5" name="Freihandform 14"/>
          <p:cNvSpPr/>
          <p:nvPr userDrawn="1"/>
        </p:nvSpPr>
        <p:spPr bwMode="auto">
          <a:xfrm>
            <a:off x="0" y="-7749"/>
            <a:ext cx="9151749" cy="5548393"/>
          </a:xfrm>
          <a:custGeom>
            <a:avLst/>
            <a:gdLst>
              <a:gd name="connsiteX0" fmla="*/ 0 w 9151749"/>
              <a:gd name="connsiteY0" fmla="*/ 5548393 h 5548393"/>
              <a:gd name="connsiteX1" fmla="*/ 0 w 9151749"/>
              <a:gd name="connsiteY1" fmla="*/ 0 h 5548393"/>
              <a:gd name="connsiteX2" fmla="*/ 9151749 w 9151749"/>
              <a:gd name="connsiteY2" fmla="*/ 0 h 5548393"/>
              <a:gd name="connsiteX3" fmla="*/ 9151749 w 9151749"/>
              <a:gd name="connsiteY3" fmla="*/ 5129939 h 5548393"/>
              <a:gd name="connsiteX4" fmla="*/ 0 w 9151749"/>
              <a:gd name="connsiteY4" fmla="*/ 5548393 h 5548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1749" h="5548393">
                <a:moveTo>
                  <a:pt x="0" y="5548393"/>
                </a:moveTo>
                <a:lnTo>
                  <a:pt x="0" y="0"/>
                </a:lnTo>
                <a:lnTo>
                  <a:pt x="9151749" y="0"/>
                </a:lnTo>
                <a:lnTo>
                  <a:pt x="9151749" y="5129939"/>
                </a:lnTo>
                <a:lnTo>
                  <a:pt x="0" y="554839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0" y="-7749"/>
            <a:ext cx="9151749" cy="5524981"/>
            <a:chOff x="0" y="-7749"/>
            <a:chExt cx="9151749" cy="5524981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0" y="3430006"/>
              <a:ext cx="2123728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7749"/>
              <a:ext cx="2808312" cy="53809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916832"/>
            <a:ext cx="6335712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36123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  <p15:guide id="2" pos="297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Four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1F15CCDC-CF80-49EE-9627-3910142E6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2"/>
            <a:ext cx="4248472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8" y="3860800"/>
            <a:ext cx="4249042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F21C9E9-407F-4D75-B520-2AC1B13428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2"/>
            <a:ext cx="8641655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7" y="3860800"/>
            <a:ext cx="4249041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Two_Columns_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D21EE96-E1AA-4E71-A79A-91969920CE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4"/>
            <a:ext cx="864096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250825" y="5085185"/>
            <a:ext cx="864096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590BCE4-82E4-4234-9992-7F815DD934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6" y="1268413"/>
            <a:ext cx="2808288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203576" y="1268413"/>
            <a:ext cx="2736850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084888" y="1268413"/>
            <a:ext cx="280831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B2EECCC-2504-47DD-8746-1B4C0B4FB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95275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8038" y="2781299"/>
            <a:ext cx="25923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084888" y="2781299"/>
            <a:ext cx="28082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949E309A-9534-47E1-A678-C67DF42E8C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2088232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484438" y="1268413"/>
            <a:ext cx="2016125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1268413"/>
            <a:ext cx="2016125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804025" y="1268413"/>
            <a:ext cx="2088232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E43217C0-5B2B-40B6-8006-5E4438772D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buNone/>
              <a:defRPr/>
            </a:lvl4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088232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484438" y="2781299"/>
            <a:ext cx="2016125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8" y="2781299"/>
            <a:ext cx="2016125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6804025" y="2781299"/>
            <a:ext cx="2088232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9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317339F-95F6-4423-9521-749C5CB48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/>
          </p:cNvSpPr>
          <p:nvPr>
            <p:ph type="ftr" sz="quarter" idx="10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57007"/>
      </p:ext>
    </p:extLst>
  </p:cSld>
  <p:clrMapOvr>
    <a:masterClrMapping/>
  </p:clrMapOvr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1481A08-4E36-41B3-A8C6-1C26756B3C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8936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5" name="Freihandform 14"/>
          <p:cNvSpPr/>
          <p:nvPr userDrawn="1"/>
        </p:nvSpPr>
        <p:spPr bwMode="auto">
          <a:xfrm>
            <a:off x="0" y="-7749"/>
            <a:ext cx="9151749" cy="5548393"/>
          </a:xfrm>
          <a:custGeom>
            <a:avLst/>
            <a:gdLst>
              <a:gd name="connsiteX0" fmla="*/ 0 w 9151749"/>
              <a:gd name="connsiteY0" fmla="*/ 5548393 h 5548393"/>
              <a:gd name="connsiteX1" fmla="*/ 0 w 9151749"/>
              <a:gd name="connsiteY1" fmla="*/ 0 h 5548393"/>
              <a:gd name="connsiteX2" fmla="*/ 9151749 w 9151749"/>
              <a:gd name="connsiteY2" fmla="*/ 0 h 5548393"/>
              <a:gd name="connsiteX3" fmla="*/ 9151749 w 9151749"/>
              <a:gd name="connsiteY3" fmla="*/ 5129939 h 5548393"/>
              <a:gd name="connsiteX4" fmla="*/ 0 w 9151749"/>
              <a:gd name="connsiteY4" fmla="*/ 5548393 h 5548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1749" h="5548393">
                <a:moveTo>
                  <a:pt x="0" y="5548393"/>
                </a:moveTo>
                <a:lnTo>
                  <a:pt x="0" y="0"/>
                </a:lnTo>
                <a:lnTo>
                  <a:pt x="9151749" y="0"/>
                </a:lnTo>
                <a:lnTo>
                  <a:pt x="9151749" y="5129939"/>
                </a:lnTo>
                <a:lnTo>
                  <a:pt x="0" y="554839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240538"/>
            <a:ext cx="6335712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grpSp>
        <p:nvGrpSpPr>
          <p:cNvPr id="17" name="Gruppieren 36"/>
          <p:cNvGrpSpPr/>
          <p:nvPr userDrawn="1"/>
        </p:nvGrpSpPr>
        <p:grpSpPr>
          <a:xfrm>
            <a:off x="0" y="-7749"/>
            <a:ext cx="9151749" cy="5524981"/>
            <a:chOff x="0" y="-7749"/>
            <a:chExt cx="9151749" cy="5524981"/>
          </a:xfrm>
        </p:grpSpPr>
        <p:cxnSp>
          <p:nvCxnSpPr>
            <p:cNvPr id="18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>
              <a:off x="0" y="3430006"/>
              <a:ext cx="2123728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Gerade Verbindung 23"/>
            <p:cNvCxnSpPr/>
            <p:nvPr/>
          </p:nvCxnSpPr>
          <p:spPr>
            <a:xfrm flipH="1">
              <a:off x="6156176" y="-7749"/>
              <a:ext cx="2808312" cy="53809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2328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1"/>
            <a:ext cx="9144000" cy="6858000"/>
          </a:xfrm>
          <a:prstGeom prst="rect">
            <a:avLst/>
          </a:prstGeom>
        </p:spPr>
      </p:pic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98AFCB7E-A49D-4E0C-9A88-C4162892E1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7015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2807526-7D93-4BFE-AAF7-7B1C5E76B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099339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5" name="Freihandform 14"/>
          <p:cNvSpPr/>
          <p:nvPr userDrawn="1"/>
        </p:nvSpPr>
        <p:spPr bwMode="auto">
          <a:xfrm>
            <a:off x="0" y="-7749"/>
            <a:ext cx="9151749" cy="5548393"/>
          </a:xfrm>
          <a:custGeom>
            <a:avLst/>
            <a:gdLst>
              <a:gd name="connsiteX0" fmla="*/ 0 w 9151749"/>
              <a:gd name="connsiteY0" fmla="*/ 5548393 h 5548393"/>
              <a:gd name="connsiteX1" fmla="*/ 0 w 9151749"/>
              <a:gd name="connsiteY1" fmla="*/ 0 h 5548393"/>
              <a:gd name="connsiteX2" fmla="*/ 9151749 w 9151749"/>
              <a:gd name="connsiteY2" fmla="*/ 0 h 5548393"/>
              <a:gd name="connsiteX3" fmla="*/ 9151749 w 9151749"/>
              <a:gd name="connsiteY3" fmla="*/ 5129939 h 5548393"/>
              <a:gd name="connsiteX4" fmla="*/ 0 w 9151749"/>
              <a:gd name="connsiteY4" fmla="*/ 5548393 h 5548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1749" h="5548393">
                <a:moveTo>
                  <a:pt x="0" y="5548393"/>
                </a:moveTo>
                <a:lnTo>
                  <a:pt x="0" y="0"/>
                </a:lnTo>
                <a:lnTo>
                  <a:pt x="9151749" y="0"/>
                </a:lnTo>
                <a:lnTo>
                  <a:pt x="9151749" y="5129939"/>
                </a:lnTo>
                <a:lnTo>
                  <a:pt x="0" y="554839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0" y="-7749"/>
            <a:ext cx="9151749" cy="5524981"/>
            <a:chOff x="0" y="-7749"/>
            <a:chExt cx="9151749" cy="5524981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0" y="3430006"/>
              <a:ext cx="2123728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7749"/>
              <a:ext cx="2808312" cy="53809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916832"/>
            <a:ext cx="6335712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en-US" dirty="0" smtClean="0"/>
              <a:t>Please type in title</a:t>
            </a:r>
            <a:endParaRPr lang="en-US" dirty="0"/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US" noProof="0" dirty="0" smtClean="0"/>
              <a:t>Author (department)</a:t>
            </a:r>
            <a:br>
              <a:rPr lang="en-US" noProof="0" dirty="0" smtClean="0"/>
            </a:br>
            <a:r>
              <a:rPr lang="en-US" noProof="0" dirty="0" smtClean="0"/>
              <a:t>Date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3284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5" name="Freihandform 14"/>
          <p:cNvSpPr/>
          <p:nvPr userDrawn="1"/>
        </p:nvSpPr>
        <p:spPr bwMode="auto">
          <a:xfrm>
            <a:off x="0" y="-7749"/>
            <a:ext cx="9151749" cy="5548393"/>
          </a:xfrm>
          <a:custGeom>
            <a:avLst/>
            <a:gdLst>
              <a:gd name="connsiteX0" fmla="*/ 0 w 9151749"/>
              <a:gd name="connsiteY0" fmla="*/ 5548393 h 5548393"/>
              <a:gd name="connsiteX1" fmla="*/ 0 w 9151749"/>
              <a:gd name="connsiteY1" fmla="*/ 0 h 5548393"/>
              <a:gd name="connsiteX2" fmla="*/ 9151749 w 9151749"/>
              <a:gd name="connsiteY2" fmla="*/ 0 h 5548393"/>
              <a:gd name="connsiteX3" fmla="*/ 9151749 w 9151749"/>
              <a:gd name="connsiteY3" fmla="*/ 5129939 h 5548393"/>
              <a:gd name="connsiteX4" fmla="*/ 0 w 9151749"/>
              <a:gd name="connsiteY4" fmla="*/ 5548393 h 5548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1749" h="5548393">
                <a:moveTo>
                  <a:pt x="0" y="5548393"/>
                </a:moveTo>
                <a:lnTo>
                  <a:pt x="0" y="0"/>
                </a:lnTo>
                <a:lnTo>
                  <a:pt x="9151749" y="0"/>
                </a:lnTo>
                <a:lnTo>
                  <a:pt x="9151749" y="5129939"/>
                </a:lnTo>
                <a:lnTo>
                  <a:pt x="0" y="554839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240538"/>
            <a:ext cx="6335712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en-US" dirty="0" smtClean="0"/>
              <a:t>Please type in title</a:t>
            </a:r>
            <a:endParaRPr lang="en-US" dirty="0"/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US" noProof="0" dirty="0" smtClean="0"/>
              <a:t>Author (department)</a:t>
            </a:r>
            <a:br>
              <a:rPr lang="en-US" noProof="0" dirty="0" smtClean="0"/>
            </a:br>
            <a:r>
              <a:rPr lang="en-US" noProof="0" dirty="0" smtClean="0"/>
              <a:t>Date</a:t>
            </a:r>
          </a:p>
        </p:txBody>
      </p:sp>
      <p:grpSp>
        <p:nvGrpSpPr>
          <p:cNvPr id="17" name="Gruppieren 36"/>
          <p:cNvGrpSpPr/>
          <p:nvPr userDrawn="1"/>
        </p:nvGrpSpPr>
        <p:grpSpPr>
          <a:xfrm>
            <a:off x="0" y="-7749"/>
            <a:ext cx="9151749" cy="5524981"/>
            <a:chOff x="0" y="-7749"/>
            <a:chExt cx="9151749" cy="5524981"/>
          </a:xfrm>
        </p:grpSpPr>
        <p:cxnSp>
          <p:nvCxnSpPr>
            <p:cNvPr id="18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>
              <a:off x="0" y="3430006"/>
              <a:ext cx="2123728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Gerade Verbindung 23"/>
            <p:cNvCxnSpPr/>
            <p:nvPr/>
          </p:nvCxnSpPr>
          <p:spPr>
            <a:xfrm flipH="1">
              <a:off x="6156176" y="-7749"/>
              <a:ext cx="2808312" cy="53809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90356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25" name="Freihandform 14"/>
          <p:cNvSpPr/>
          <p:nvPr userDrawn="1"/>
        </p:nvSpPr>
        <p:spPr bwMode="auto">
          <a:xfrm>
            <a:off x="-7026" y="-6178"/>
            <a:ext cx="9151025" cy="3874910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1671 w 9156440"/>
              <a:gd name="connsiteY0" fmla="*/ 4053675 h 4053675"/>
              <a:gd name="connsiteX1" fmla="*/ 9156440 w 9156440"/>
              <a:gd name="connsiteY1" fmla="*/ 3663696 h 4053675"/>
              <a:gd name="connsiteX2" fmla="*/ 9156440 w 9156440"/>
              <a:gd name="connsiteY2" fmla="*/ 0 h 4053675"/>
              <a:gd name="connsiteX3" fmla="*/ 0 w 9156440"/>
              <a:gd name="connsiteY3" fmla="*/ 6178 h 4053675"/>
              <a:gd name="connsiteX4" fmla="*/ 1671 w 9156440"/>
              <a:gd name="connsiteY4" fmla="*/ 4053675 h 4053675"/>
              <a:gd name="connsiteX0" fmla="*/ 9355 w 9156440"/>
              <a:gd name="connsiteY0" fmla="*/ 4061729 h 4061729"/>
              <a:gd name="connsiteX1" fmla="*/ 9156440 w 9156440"/>
              <a:gd name="connsiteY1" fmla="*/ 3663696 h 4061729"/>
              <a:gd name="connsiteX2" fmla="*/ 9156440 w 9156440"/>
              <a:gd name="connsiteY2" fmla="*/ 0 h 4061729"/>
              <a:gd name="connsiteX3" fmla="*/ 0 w 9156440"/>
              <a:gd name="connsiteY3" fmla="*/ 6178 h 4061729"/>
              <a:gd name="connsiteX4" fmla="*/ 9355 w 9156440"/>
              <a:gd name="connsiteY4" fmla="*/ 4061729 h 4061729"/>
              <a:gd name="connsiteX0" fmla="*/ 173 w 9170342"/>
              <a:gd name="connsiteY0" fmla="*/ 4061729 h 4061729"/>
              <a:gd name="connsiteX1" fmla="*/ 9170342 w 9170342"/>
              <a:gd name="connsiteY1" fmla="*/ 3663696 h 4061729"/>
              <a:gd name="connsiteX2" fmla="*/ 9170342 w 9170342"/>
              <a:gd name="connsiteY2" fmla="*/ 0 h 4061729"/>
              <a:gd name="connsiteX3" fmla="*/ 13902 w 9170342"/>
              <a:gd name="connsiteY3" fmla="*/ 6178 h 4061729"/>
              <a:gd name="connsiteX4" fmla="*/ 173 w 9170342"/>
              <a:gd name="connsiteY4" fmla="*/ 4061729 h 4061729"/>
              <a:gd name="connsiteX0" fmla="*/ 173 w 9170342"/>
              <a:gd name="connsiteY0" fmla="*/ 4061729 h 4061729"/>
              <a:gd name="connsiteX1" fmla="*/ 9170342 w 9170342"/>
              <a:gd name="connsiteY1" fmla="*/ 3663696 h 4061729"/>
              <a:gd name="connsiteX2" fmla="*/ 9170342 w 9170342"/>
              <a:gd name="connsiteY2" fmla="*/ 0 h 4061729"/>
              <a:gd name="connsiteX3" fmla="*/ 13902 w 9170342"/>
              <a:gd name="connsiteY3" fmla="*/ 6178 h 4061729"/>
              <a:gd name="connsiteX4" fmla="*/ 173 w 9170342"/>
              <a:gd name="connsiteY4" fmla="*/ 4061729 h 4061729"/>
              <a:gd name="connsiteX0" fmla="*/ 289 w 9162763"/>
              <a:gd name="connsiteY0" fmla="*/ 4061729 h 4061729"/>
              <a:gd name="connsiteX1" fmla="*/ 9162763 w 9162763"/>
              <a:gd name="connsiteY1" fmla="*/ 3663696 h 4061729"/>
              <a:gd name="connsiteX2" fmla="*/ 9162763 w 9162763"/>
              <a:gd name="connsiteY2" fmla="*/ 0 h 4061729"/>
              <a:gd name="connsiteX3" fmla="*/ 6323 w 9162763"/>
              <a:gd name="connsiteY3" fmla="*/ 6178 h 4061729"/>
              <a:gd name="connsiteX4" fmla="*/ 289 w 9162763"/>
              <a:gd name="connsiteY4" fmla="*/ 4061729 h 4061729"/>
              <a:gd name="connsiteX0" fmla="*/ 3511 w 9165985"/>
              <a:gd name="connsiteY0" fmla="*/ 4061729 h 4061729"/>
              <a:gd name="connsiteX1" fmla="*/ 9165985 w 9165985"/>
              <a:gd name="connsiteY1" fmla="*/ 3663696 h 4061729"/>
              <a:gd name="connsiteX2" fmla="*/ 9165985 w 9165985"/>
              <a:gd name="connsiteY2" fmla="*/ 0 h 4061729"/>
              <a:gd name="connsiteX3" fmla="*/ 0 w 9165985"/>
              <a:gd name="connsiteY3" fmla="*/ 6178 h 4061729"/>
              <a:gd name="connsiteX4" fmla="*/ 3511 w 9165985"/>
              <a:gd name="connsiteY4" fmla="*/ 4061729 h 4061729"/>
              <a:gd name="connsiteX0" fmla="*/ 3511 w 9165985"/>
              <a:gd name="connsiteY0" fmla="*/ 4061729 h 4061729"/>
              <a:gd name="connsiteX1" fmla="*/ 9165985 w 9165985"/>
              <a:gd name="connsiteY1" fmla="*/ 3663696 h 4061729"/>
              <a:gd name="connsiteX2" fmla="*/ 9165985 w 9165985"/>
              <a:gd name="connsiteY2" fmla="*/ 0 h 4061729"/>
              <a:gd name="connsiteX3" fmla="*/ 0 w 9165985"/>
              <a:gd name="connsiteY3" fmla="*/ 6178 h 4061729"/>
              <a:gd name="connsiteX4" fmla="*/ 3511 w 9165985"/>
              <a:gd name="connsiteY4" fmla="*/ 4061729 h 4061729"/>
              <a:gd name="connsiteX0" fmla="*/ 7329 w 9169803"/>
              <a:gd name="connsiteY0" fmla="*/ 4061729 h 4061729"/>
              <a:gd name="connsiteX1" fmla="*/ 9169803 w 9169803"/>
              <a:gd name="connsiteY1" fmla="*/ 3663696 h 4061729"/>
              <a:gd name="connsiteX2" fmla="*/ 9169803 w 9169803"/>
              <a:gd name="connsiteY2" fmla="*/ 0 h 4061729"/>
              <a:gd name="connsiteX3" fmla="*/ 0 w 9169803"/>
              <a:gd name="connsiteY3" fmla="*/ 4181 h 4061729"/>
              <a:gd name="connsiteX4" fmla="*/ 7329 w 9169803"/>
              <a:gd name="connsiteY4" fmla="*/ 4061729 h 4061729"/>
              <a:gd name="connsiteX0" fmla="*/ 1220 w 9169803"/>
              <a:gd name="connsiteY0" fmla="*/ 4061729 h 4061729"/>
              <a:gd name="connsiteX1" fmla="*/ 9169803 w 9169803"/>
              <a:gd name="connsiteY1" fmla="*/ 3663696 h 4061729"/>
              <a:gd name="connsiteX2" fmla="*/ 9169803 w 9169803"/>
              <a:gd name="connsiteY2" fmla="*/ 0 h 4061729"/>
              <a:gd name="connsiteX3" fmla="*/ 0 w 9169803"/>
              <a:gd name="connsiteY3" fmla="*/ 4181 h 4061729"/>
              <a:gd name="connsiteX4" fmla="*/ 1220 w 9169803"/>
              <a:gd name="connsiteY4" fmla="*/ 4061729 h 406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803" h="4061729">
                <a:moveTo>
                  <a:pt x="1220" y="4061729"/>
                </a:moveTo>
                <a:lnTo>
                  <a:pt x="9169803" y="3663696"/>
                </a:lnTo>
                <a:lnTo>
                  <a:pt x="9169803" y="0"/>
                </a:lnTo>
                <a:lnTo>
                  <a:pt x="0" y="4181"/>
                </a:lnTo>
                <a:cubicBezTo>
                  <a:pt x="2115" y="1357466"/>
                  <a:pt x="-895" y="2708444"/>
                  <a:pt x="1220" y="4061729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68" t="-5496" b="-7152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16"/>
          <p:cNvGrpSpPr/>
          <p:nvPr userDrawn="1"/>
        </p:nvGrpSpPr>
        <p:grpSpPr>
          <a:xfrm>
            <a:off x="-7026" y="-6096"/>
            <a:ext cx="9151026" cy="3795136"/>
            <a:chOff x="-7026" y="-6096"/>
            <a:chExt cx="9151026" cy="3957440"/>
          </a:xfrm>
        </p:grpSpPr>
        <p:cxnSp>
          <p:nvCxnSpPr>
            <p:cNvPr id="27" name="Gerade Verbindung 20"/>
            <p:cNvCxnSpPr/>
            <p:nvPr/>
          </p:nvCxnSpPr>
          <p:spPr>
            <a:xfrm>
              <a:off x="2843808" y="2513104"/>
              <a:ext cx="648072" cy="143824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"/>
            <p:cNvCxnSpPr/>
            <p:nvPr/>
          </p:nvCxnSpPr>
          <p:spPr>
            <a:xfrm>
              <a:off x="-7026" y="1923981"/>
              <a:ext cx="2850834" cy="589123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8"/>
            <p:cNvCxnSpPr/>
            <p:nvPr/>
          </p:nvCxnSpPr>
          <p:spPr>
            <a:xfrm flipH="1">
              <a:off x="2843808" y="0"/>
              <a:ext cx="1656184" cy="2513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9"/>
            <p:cNvCxnSpPr/>
            <p:nvPr/>
          </p:nvCxnSpPr>
          <p:spPr>
            <a:xfrm>
              <a:off x="6828632" y="-6096"/>
              <a:ext cx="2315368" cy="259099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 bwMode="auto">
            <a:xfrm>
              <a:off x="2783992" y="2434739"/>
              <a:ext cx="144016" cy="15015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4725144"/>
            <a:ext cx="8243298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en-US" dirty="0" smtClean="0"/>
              <a:t>Please type in title</a:t>
            </a:r>
            <a:endParaRPr lang="en-US" dirty="0"/>
          </a:p>
        </p:txBody>
      </p:sp>
      <p:sp>
        <p:nvSpPr>
          <p:cNvPr id="1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US" noProof="0" dirty="0" smtClean="0"/>
              <a:t>Author (department)</a:t>
            </a:r>
            <a:br>
              <a:rPr lang="en-US" noProof="0" dirty="0" smtClean="0"/>
            </a:br>
            <a:r>
              <a:rPr lang="en-US" noProof="0" dirty="0" smtClean="0"/>
              <a:t>Date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3414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17" name="Freihandform 19"/>
          <p:cNvSpPr/>
          <p:nvPr userDrawn="1"/>
        </p:nvSpPr>
        <p:spPr bwMode="auto">
          <a:xfrm>
            <a:off x="3948684" y="-15240"/>
            <a:ext cx="5202936" cy="3664987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2936" h="3832860">
                <a:moveTo>
                  <a:pt x="5202936" y="3649980"/>
                </a:moveTo>
                <a:lnTo>
                  <a:pt x="5202936" y="0"/>
                </a:lnTo>
                <a:lnTo>
                  <a:pt x="867156" y="0"/>
                </a:lnTo>
                <a:lnTo>
                  <a:pt x="0" y="1984083"/>
                </a:lnTo>
                <a:lnTo>
                  <a:pt x="1301496" y="3832860"/>
                </a:lnTo>
                <a:lnTo>
                  <a:pt x="5202936" y="364998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40" t="-32632" r="-33130" b="-14225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8" name="Freihandform 21"/>
          <p:cNvSpPr/>
          <p:nvPr userDrawn="1"/>
        </p:nvSpPr>
        <p:spPr bwMode="auto">
          <a:xfrm>
            <a:off x="-12440" y="-15240"/>
            <a:ext cx="4831575" cy="1894426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855" h="1981200">
                <a:moveTo>
                  <a:pt x="4864855" y="0"/>
                </a:moveTo>
                <a:lnTo>
                  <a:pt x="0" y="0"/>
                </a:lnTo>
                <a:lnTo>
                  <a:pt x="0" y="1615440"/>
                </a:lnTo>
                <a:lnTo>
                  <a:pt x="4000500" y="1981200"/>
                </a:lnTo>
                <a:lnTo>
                  <a:pt x="4864855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16" t="-35378" b="-36598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9" name="Freihandform 22"/>
          <p:cNvSpPr/>
          <p:nvPr userDrawn="1"/>
        </p:nvSpPr>
        <p:spPr bwMode="auto">
          <a:xfrm>
            <a:off x="-12440" y="1529446"/>
            <a:ext cx="5267357" cy="2331602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3017" h="2438400">
                <a:moveTo>
                  <a:pt x="5293017" y="2215978"/>
                </a:moveTo>
                <a:lnTo>
                  <a:pt x="3992880" y="365760"/>
                </a:lnTo>
                <a:lnTo>
                  <a:pt x="0" y="0"/>
                </a:lnTo>
                <a:lnTo>
                  <a:pt x="0" y="2438400"/>
                </a:lnTo>
                <a:lnTo>
                  <a:pt x="5293017" y="2215978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331" b="-35109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23"/>
          <p:cNvGrpSpPr/>
          <p:nvPr userDrawn="1"/>
        </p:nvGrpSpPr>
        <p:grpSpPr>
          <a:xfrm>
            <a:off x="-12440" y="-15240"/>
            <a:ext cx="5267357" cy="3663608"/>
            <a:chOff x="27112" y="-15240"/>
            <a:chExt cx="5267357" cy="3831418"/>
          </a:xfrm>
        </p:grpSpPr>
        <p:cxnSp>
          <p:nvCxnSpPr>
            <p:cNvPr id="21" name="Gerade Verbindung 24"/>
            <p:cNvCxnSpPr>
              <a:endCxn id="19" idx="0"/>
            </p:cNvCxnSpPr>
            <p:nvPr/>
          </p:nvCxnSpPr>
          <p:spPr>
            <a:xfrm>
              <a:off x="4000428" y="1968843"/>
              <a:ext cx="1294041" cy="184733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6"/>
            <p:cNvCxnSpPr>
              <a:stCxn id="18" idx="2"/>
              <a:endCxn id="19" idx="1"/>
            </p:cNvCxnSpPr>
            <p:nvPr/>
          </p:nvCxnSpPr>
          <p:spPr>
            <a:xfrm>
              <a:off x="27112" y="1600200"/>
              <a:ext cx="3973523" cy="3657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7"/>
            <p:cNvCxnSpPr>
              <a:stCxn id="17" idx="2"/>
              <a:endCxn id="19" idx="1"/>
            </p:cNvCxnSpPr>
            <p:nvPr/>
          </p:nvCxnSpPr>
          <p:spPr>
            <a:xfrm flipH="1">
              <a:off x="4000635" y="-15240"/>
              <a:ext cx="854757" cy="1981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30"/>
            <p:cNvSpPr/>
            <p:nvPr/>
          </p:nvSpPr>
          <p:spPr bwMode="auto">
            <a:xfrm>
              <a:off x="3934723" y="1893952"/>
              <a:ext cx="144016" cy="15059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4725144"/>
            <a:ext cx="8243298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en-US" dirty="0" smtClean="0"/>
              <a:t>Please type in title</a:t>
            </a:r>
            <a:endParaRPr lang="en-US" dirty="0"/>
          </a:p>
        </p:txBody>
      </p:sp>
      <p:sp>
        <p:nvSpPr>
          <p:cNvPr id="2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US" noProof="0" dirty="0" smtClean="0"/>
              <a:t>Author (department)</a:t>
            </a:r>
            <a:br>
              <a:rPr lang="en-US" noProof="0" dirty="0" smtClean="0"/>
            </a:br>
            <a:r>
              <a:rPr lang="en-US" noProof="0" dirty="0" smtClean="0"/>
              <a:t>Date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8821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9AFC5C43-4FBF-4EEE-8036-74A8B6D0A7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6445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F6FD4486-A02A-4EDB-B739-850E2EEEDF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3"/>
            <a:ext cx="864165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4351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3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3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CCE70F7-3115-4418-9E80-5F5A84B9A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9" name="IFXSHAPE"/>
          <p:cNvSpPr>
            <a:spLocks noGrp="1"/>
          </p:cNvSpPr>
          <p:nvPr>
            <p:ph type="body" idx="17" hasCustomPrompt="1"/>
          </p:nvPr>
        </p:nvSpPr>
        <p:spPr>
          <a:xfrm>
            <a:off x="971500" y="1268412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971501" y="1916493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971501" y="2564574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971501" y="3212655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971501" y="3860736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971501" y="4508817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971501" y="5156898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971501" y="5804979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 dirty="0" smtClean="0"/>
              <a:t>Click to edit text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idx="28" hasCustomPrompt="1"/>
          </p:nvPr>
        </p:nvSpPr>
        <p:spPr>
          <a:xfrm>
            <a:off x="250825" y="1268412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idx="29" hasCustomPrompt="1"/>
          </p:nvPr>
        </p:nvSpPr>
        <p:spPr>
          <a:xfrm>
            <a:off x="250825" y="1916593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idx="30" hasCustomPrompt="1"/>
          </p:nvPr>
        </p:nvSpPr>
        <p:spPr>
          <a:xfrm>
            <a:off x="250825" y="2564774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idx="31" hasCustomPrompt="1"/>
          </p:nvPr>
        </p:nvSpPr>
        <p:spPr>
          <a:xfrm>
            <a:off x="250825" y="3212955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idx="32" hasCustomPrompt="1"/>
          </p:nvPr>
        </p:nvSpPr>
        <p:spPr>
          <a:xfrm>
            <a:off x="250825" y="3861136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idx="33" hasCustomPrompt="1"/>
          </p:nvPr>
        </p:nvSpPr>
        <p:spPr>
          <a:xfrm>
            <a:off x="250825" y="4509317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6" name="IFXSHAPE"/>
          <p:cNvSpPr>
            <a:spLocks noGrp="1"/>
          </p:cNvSpPr>
          <p:nvPr>
            <p:ph type="body" idx="34" hasCustomPrompt="1"/>
          </p:nvPr>
        </p:nvSpPr>
        <p:spPr>
          <a:xfrm>
            <a:off x="250825" y="515749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idx="35" hasCustomPrompt="1"/>
          </p:nvPr>
        </p:nvSpPr>
        <p:spPr>
          <a:xfrm>
            <a:off x="250825" y="580567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dirty="0" err="1" smtClean="0"/>
              <a:t>Nr</a:t>
            </a:r>
            <a:r>
              <a:rPr lang="en-US" dirty="0" smtClean="0"/>
              <a:t>.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3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089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66A9E6F-721E-4C5A-9BD2-9F21FB3DF8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424847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6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50511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25" name="Freihandform 14"/>
          <p:cNvSpPr/>
          <p:nvPr userDrawn="1"/>
        </p:nvSpPr>
        <p:spPr bwMode="auto">
          <a:xfrm>
            <a:off x="-7026" y="-6178"/>
            <a:ext cx="9151025" cy="3874910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1671 w 9156440"/>
              <a:gd name="connsiteY0" fmla="*/ 4053675 h 4053675"/>
              <a:gd name="connsiteX1" fmla="*/ 9156440 w 9156440"/>
              <a:gd name="connsiteY1" fmla="*/ 3663696 h 4053675"/>
              <a:gd name="connsiteX2" fmla="*/ 9156440 w 9156440"/>
              <a:gd name="connsiteY2" fmla="*/ 0 h 4053675"/>
              <a:gd name="connsiteX3" fmla="*/ 0 w 9156440"/>
              <a:gd name="connsiteY3" fmla="*/ 6178 h 4053675"/>
              <a:gd name="connsiteX4" fmla="*/ 1671 w 9156440"/>
              <a:gd name="connsiteY4" fmla="*/ 4053675 h 4053675"/>
              <a:gd name="connsiteX0" fmla="*/ 9355 w 9156440"/>
              <a:gd name="connsiteY0" fmla="*/ 4061729 h 4061729"/>
              <a:gd name="connsiteX1" fmla="*/ 9156440 w 9156440"/>
              <a:gd name="connsiteY1" fmla="*/ 3663696 h 4061729"/>
              <a:gd name="connsiteX2" fmla="*/ 9156440 w 9156440"/>
              <a:gd name="connsiteY2" fmla="*/ 0 h 4061729"/>
              <a:gd name="connsiteX3" fmla="*/ 0 w 9156440"/>
              <a:gd name="connsiteY3" fmla="*/ 6178 h 4061729"/>
              <a:gd name="connsiteX4" fmla="*/ 9355 w 9156440"/>
              <a:gd name="connsiteY4" fmla="*/ 4061729 h 4061729"/>
              <a:gd name="connsiteX0" fmla="*/ 173 w 9170342"/>
              <a:gd name="connsiteY0" fmla="*/ 4061729 h 4061729"/>
              <a:gd name="connsiteX1" fmla="*/ 9170342 w 9170342"/>
              <a:gd name="connsiteY1" fmla="*/ 3663696 h 4061729"/>
              <a:gd name="connsiteX2" fmla="*/ 9170342 w 9170342"/>
              <a:gd name="connsiteY2" fmla="*/ 0 h 4061729"/>
              <a:gd name="connsiteX3" fmla="*/ 13902 w 9170342"/>
              <a:gd name="connsiteY3" fmla="*/ 6178 h 4061729"/>
              <a:gd name="connsiteX4" fmla="*/ 173 w 9170342"/>
              <a:gd name="connsiteY4" fmla="*/ 4061729 h 4061729"/>
              <a:gd name="connsiteX0" fmla="*/ 173 w 9170342"/>
              <a:gd name="connsiteY0" fmla="*/ 4061729 h 4061729"/>
              <a:gd name="connsiteX1" fmla="*/ 9170342 w 9170342"/>
              <a:gd name="connsiteY1" fmla="*/ 3663696 h 4061729"/>
              <a:gd name="connsiteX2" fmla="*/ 9170342 w 9170342"/>
              <a:gd name="connsiteY2" fmla="*/ 0 h 4061729"/>
              <a:gd name="connsiteX3" fmla="*/ 13902 w 9170342"/>
              <a:gd name="connsiteY3" fmla="*/ 6178 h 4061729"/>
              <a:gd name="connsiteX4" fmla="*/ 173 w 9170342"/>
              <a:gd name="connsiteY4" fmla="*/ 4061729 h 4061729"/>
              <a:gd name="connsiteX0" fmla="*/ 289 w 9162763"/>
              <a:gd name="connsiteY0" fmla="*/ 4061729 h 4061729"/>
              <a:gd name="connsiteX1" fmla="*/ 9162763 w 9162763"/>
              <a:gd name="connsiteY1" fmla="*/ 3663696 h 4061729"/>
              <a:gd name="connsiteX2" fmla="*/ 9162763 w 9162763"/>
              <a:gd name="connsiteY2" fmla="*/ 0 h 4061729"/>
              <a:gd name="connsiteX3" fmla="*/ 6323 w 9162763"/>
              <a:gd name="connsiteY3" fmla="*/ 6178 h 4061729"/>
              <a:gd name="connsiteX4" fmla="*/ 289 w 9162763"/>
              <a:gd name="connsiteY4" fmla="*/ 4061729 h 4061729"/>
              <a:gd name="connsiteX0" fmla="*/ 3511 w 9165985"/>
              <a:gd name="connsiteY0" fmla="*/ 4061729 h 4061729"/>
              <a:gd name="connsiteX1" fmla="*/ 9165985 w 9165985"/>
              <a:gd name="connsiteY1" fmla="*/ 3663696 h 4061729"/>
              <a:gd name="connsiteX2" fmla="*/ 9165985 w 9165985"/>
              <a:gd name="connsiteY2" fmla="*/ 0 h 4061729"/>
              <a:gd name="connsiteX3" fmla="*/ 0 w 9165985"/>
              <a:gd name="connsiteY3" fmla="*/ 6178 h 4061729"/>
              <a:gd name="connsiteX4" fmla="*/ 3511 w 9165985"/>
              <a:gd name="connsiteY4" fmla="*/ 4061729 h 4061729"/>
              <a:gd name="connsiteX0" fmla="*/ 3511 w 9165985"/>
              <a:gd name="connsiteY0" fmla="*/ 4061729 h 4061729"/>
              <a:gd name="connsiteX1" fmla="*/ 9165985 w 9165985"/>
              <a:gd name="connsiteY1" fmla="*/ 3663696 h 4061729"/>
              <a:gd name="connsiteX2" fmla="*/ 9165985 w 9165985"/>
              <a:gd name="connsiteY2" fmla="*/ 0 h 4061729"/>
              <a:gd name="connsiteX3" fmla="*/ 0 w 9165985"/>
              <a:gd name="connsiteY3" fmla="*/ 6178 h 4061729"/>
              <a:gd name="connsiteX4" fmla="*/ 3511 w 9165985"/>
              <a:gd name="connsiteY4" fmla="*/ 4061729 h 4061729"/>
              <a:gd name="connsiteX0" fmla="*/ 7329 w 9169803"/>
              <a:gd name="connsiteY0" fmla="*/ 4061729 h 4061729"/>
              <a:gd name="connsiteX1" fmla="*/ 9169803 w 9169803"/>
              <a:gd name="connsiteY1" fmla="*/ 3663696 h 4061729"/>
              <a:gd name="connsiteX2" fmla="*/ 9169803 w 9169803"/>
              <a:gd name="connsiteY2" fmla="*/ 0 h 4061729"/>
              <a:gd name="connsiteX3" fmla="*/ 0 w 9169803"/>
              <a:gd name="connsiteY3" fmla="*/ 4181 h 4061729"/>
              <a:gd name="connsiteX4" fmla="*/ 7329 w 9169803"/>
              <a:gd name="connsiteY4" fmla="*/ 4061729 h 4061729"/>
              <a:gd name="connsiteX0" fmla="*/ 1220 w 9169803"/>
              <a:gd name="connsiteY0" fmla="*/ 4061729 h 4061729"/>
              <a:gd name="connsiteX1" fmla="*/ 9169803 w 9169803"/>
              <a:gd name="connsiteY1" fmla="*/ 3663696 h 4061729"/>
              <a:gd name="connsiteX2" fmla="*/ 9169803 w 9169803"/>
              <a:gd name="connsiteY2" fmla="*/ 0 h 4061729"/>
              <a:gd name="connsiteX3" fmla="*/ 0 w 9169803"/>
              <a:gd name="connsiteY3" fmla="*/ 4181 h 4061729"/>
              <a:gd name="connsiteX4" fmla="*/ 1220 w 9169803"/>
              <a:gd name="connsiteY4" fmla="*/ 4061729 h 406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803" h="4061729">
                <a:moveTo>
                  <a:pt x="1220" y="4061729"/>
                </a:moveTo>
                <a:lnTo>
                  <a:pt x="9169803" y="3663696"/>
                </a:lnTo>
                <a:lnTo>
                  <a:pt x="9169803" y="0"/>
                </a:lnTo>
                <a:lnTo>
                  <a:pt x="0" y="4181"/>
                </a:lnTo>
                <a:cubicBezTo>
                  <a:pt x="2115" y="1357466"/>
                  <a:pt x="-895" y="2708444"/>
                  <a:pt x="1220" y="4061729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68" t="-5496" b="-7152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16"/>
          <p:cNvGrpSpPr/>
          <p:nvPr userDrawn="1"/>
        </p:nvGrpSpPr>
        <p:grpSpPr>
          <a:xfrm>
            <a:off x="-7026" y="-6096"/>
            <a:ext cx="9151026" cy="3795136"/>
            <a:chOff x="-7026" y="-6096"/>
            <a:chExt cx="9151026" cy="3957440"/>
          </a:xfrm>
        </p:grpSpPr>
        <p:cxnSp>
          <p:nvCxnSpPr>
            <p:cNvPr id="27" name="Gerade Verbindung 20"/>
            <p:cNvCxnSpPr/>
            <p:nvPr/>
          </p:nvCxnSpPr>
          <p:spPr>
            <a:xfrm>
              <a:off x="2843808" y="2513104"/>
              <a:ext cx="648072" cy="143824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"/>
            <p:cNvCxnSpPr/>
            <p:nvPr/>
          </p:nvCxnSpPr>
          <p:spPr>
            <a:xfrm>
              <a:off x="-7026" y="1923981"/>
              <a:ext cx="2850834" cy="589123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8"/>
            <p:cNvCxnSpPr/>
            <p:nvPr/>
          </p:nvCxnSpPr>
          <p:spPr>
            <a:xfrm flipH="1">
              <a:off x="2843808" y="0"/>
              <a:ext cx="1656184" cy="2513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9"/>
            <p:cNvCxnSpPr/>
            <p:nvPr/>
          </p:nvCxnSpPr>
          <p:spPr>
            <a:xfrm>
              <a:off x="6828632" y="-6096"/>
              <a:ext cx="2315368" cy="259099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 bwMode="auto">
            <a:xfrm>
              <a:off x="2783992" y="2434739"/>
              <a:ext cx="144016" cy="15015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4725144"/>
            <a:ext cx="8243298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1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39153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7720826-8638-46AC-9377-E1DD86EBAD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3234" y="0"/>
            <a:ext cx="9157233" cy="6873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2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85" t="-7005" r="-2685" b="-7005"/>
          <a:stretch/>
        </p:blipFill>
        <p:spPr>
          <a:xfrm>
            <a:off x="7894284" y="211455"/>
            <a:ext cx="1022400" cy="483795"/>
          </a:xfrm>
          <a:prstGeom prst="rect">
            <a:avLst/>
          </a:prstGeom>
        </p:spPr>
      </p:pic>
      <p:grpSp>
        <p:nvGrpSpPr>
          <p:cNvPr id="10" name="Gruppieren 33"/>
          <p:cNvGrpSpPr/>
          <p:nvPr userDrawn="1"/>
        </p:nvGrpSpPr>
        <p:grpSpPr>
          <a:xfrm>
            <a:off x="-26987" y="0"/>
            <a:ext cx="9170987" cy="5733256"/>
            <a:chOff x="-26987" y="0"/>
            <a:chExt cx="9170987" cy="5733256"/>
          </a:xfrm>
          <a:solidFill>
            <a:schemeClr val="tx2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2"/>
              <a:ext cx="144016" cy="144016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2132856"/>
            <a:ext cx="6115046" cy="67114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dirty="0" smtClean="0"/>
              <a:t>Click to enter Section</a:t>
            </a:r>
            <a:endParaRPr lang="en-US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31825" y="5128693"/>
            <a:ext cx="9175823" cy="1750902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  <a:gd name="connsiteX0" fmla="*/ 9131506 w 9131506"/>
              <a:gd name="connsiteY0" fmla="*/ 0 h 1819636"/>
              <a:gd name="connsiteX1" fmla="*/ 9131506 w 9131506"/>
              <a:gd name="connsiteY1" fmla="*/ 1813301 h 1819636"/>
              <a:gd name="connsiteX2" fmla="*/ 302 w 9131506"/>
              <a:gd name="connsiteY2" fmla="*/ 1819636 h 1819636"/>
              <a:gd name="connsiteX3" fmla="*/ 10589 w 9131506"/>
              <a:gd name="connsiteY3" fmla="*/ 432445 h 1819636"/>
              <a:gd name="connsiteX4" fmla="*/ 9131506 w 9131506"/>
              <a:gd name="connsiteY4" fmla="*/ 0 h 181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31506" h="1819636">
                <a:moveTo>
                  <a:pt x="9131506" y="0"/>
                </a:moveTo>
                <a:lnTo>
                  <a:pt x="9131506" y="1813301"/>
                </a:lnTo>
                <a:lnTo>
                  <a:pt x="302" y="1819636"/>
                </a:lnTo>
                <a:cubicBezTo>
                  <a:pt x="-2336" y="1359351"/>
                  <a:pt x="13227" y="892730"/>
                  <a:pt x="10589" y="432445"/>
                </a:cubicBezTo>
                <a:lnTo>
                  <a:pt x="9131506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="1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625924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Four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85E36BC3-1495-4EEA-9C26-56C1FD7632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2"/>
            <a:ext cx="4248472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8" y="3860800"/>
            <a:ext cx="4249042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75280"/>
      </p:ext>
    </p:extLst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932D9A78-D391-4ED2-8ABE-215D3393F4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2"/>
            <a:ext cx="8641655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3860799"/>
            <a:ext cx="4248472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7" y="3860800"/>
            <a:ext cx="4249041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07029"/>
      </p:ext>
    </p:extLst>
  </p:cSld>
  <p:clrMapOvr>
    <a:masterClrMapping/>
  </p:clrMapOvr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Two_Columns_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F6C8A98-CF69-4D7C-9B73-FF332C8A58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4"/>
            <a:ext cx="864096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2780930"/>
            <a:ext cx="4248472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250825" y="5085185"/>
            <a:ext cx="864096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3336"/>
      </p:ext>
    </p:extLst>
  </p:cSld>
  <p:clrMapOvr>
    <a:masterClrMapping/>
  </p:clrMapOvr>
  <p:hf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82A9FE1-1D0B-4B46-9198-97EC5ACC76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6" y="1268413"/>
            <a:ext cx="2808288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203576" y="1268413"/>
            <a:ext cx="2736850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084888" y="1268413"/>
            <a:ext cx="280831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00251"/>
      </p:ext>
    </p:extLst>
  </p:cSld>
  <p:clrMapOvr>
    <a:masterClrMapping/>
  </p:clrMapOvr>
  <p:hf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00C41E3D-1C3F-411B-851F-E17E8EC63C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95275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8038" y="2781299"/>
            <a:ext cx="25923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084888" y="2781299"/>
            <a:ext cx="280828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43356"/>
      </p:ext>
    </p:extLst>
  </p:cSld>
  <p:clrMapOvr>
    <a:masterClrMapping/>
  </p:clrMapOvr>
  <p:hf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AA9E7B0-5E4E-4FC5-8934-D0A3E9808A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2088232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484438" y="1268413"/>
            <a:ext cx="2016125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1268413"/>
            <a:ext cx="2016125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804025" y="1268413"/>
            <a:ext cx="2088232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81221"/>
      </p:ext>
    </p:extLst>
  </p:cSld>
  <p:clrMapOvr>
    <a:masterClrMapping/>
  </p:clrMapOvr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4DF2F46-048E-4CFD-ABCC-5743DC4EF9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8640960" cy="13684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buNone/>
              <a:defRPr/>
            </a:lvl4pPr>
          </a:lstStyle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781299"/>
            <a:ext cx="2088232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484438" y="2781299"/>
            <a:ext cx="2016125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8" y="2781299"/>
            <a:ext cx="2016125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6804025" y="2781299"/>
            <a:ext cx="2088232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9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832"/>
      </p:ext>
    </p:extLst>
  </p:cSld>
  <p:clrMapOvr>
    <a:masterClrMapping/>
  </p:clrMapOvr>
  <p:hf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A807380-E0F4-4E94-ACCB-62DE1948B3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27642"/>
      </p:ext>
    </p:extLst>
  </p:cSld>
  <p:clrMapOvr>
    <a:masterClrMapping/>
  </p:clrMapOvr>
  <p:hf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/>
          </p:cNvSpPr>
          <p:nvPr>
            <p:ph type="ftr" sz="quarter" idx="10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82476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17" name="Freihandform 19"/>
          <p:cNvSpPr/>
          <p:nvPr userDrawn="1"/>
        </p:nvSpPr>
        <p:spPr bwMode="auto">
          <a:xfrm>
            <a:off x="3948684" y="-15240"/>
            <a:ext cx="5202936" cy="3664987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2936" h="3832860">
                <a:moveTo>
                  <a:pt x="5202936" y="3649980"/>
                </a:moveTo>
                <a:lnTo>
                  <a:pt x="5202936" y="0"/>
                </a:lnTo>
                <a:lnTo>
                  <a:pt x="867156" y="0"/>
                </a:lnTo>
                <a:lnTo>
                  <a:pt x="0" y="1984083"/>
                </a:lnTo>
                <a:lnTo>
                  <a:pt x="1301496" y="3832860"/>
                </a:lnTo>
                <a:lnTo>
                  <a:pt x="5202936" y="364998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40" t="-32632" r="-33130" b="-14225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8" name="Freihandform 21"/>
          <p:cNvSpPr/>
          <p:nvPr userDrawn="1"/>
        </p:nvSpPr>
        <p:spPr bwMode="auto">
          <a:xfrm>
            <a:off x="-12440" y="-15240"/>
            <a:ext cx="4831575" cy="1894426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855" h="1981200">
                <a:moveTo>
                  <a:pt x="4864855" y="0"/>
                </a:moveTo>
                <a:lnTo>
                  <a:pt x="0" y="0"/>
                </a:lnTo>
                <a:lnTo>
                  <a:pt x="0" y="1615440"/>
                </a:lnTo>
                <a:lnTo>
                  <a:pt x="4000500" y="1981200"/>
                </a:lnTo>
                <a:lnTo>
                  <a:pt x="4864855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16" t="-35378" b="-36598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9" name="Freihandform 22"/>
          <p:cNvSpPr/>
          <p:nvPr userDrawn="1"/>
        </p:nvSpPr>
        <p:spPr bwMode="auto">
          <a:xfrm>
            <a:off x="-12440" y="1529446"/>
            <a:ext cx="5267357" cy="2331602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3017" h="2438400">
                <a:moveTo>
                  <a:pt x="5293017" y="2215978"/>
                </a:moveTo>
                <a:lnTo>
                  <a:pt x="3992880" y="365760"/>
                </a:lnTo>
                <a:lnTo>
                  <a:pt x="0" y="0"/>
                </a:lnTo>
                <a:lnTo>
                  <a:pt x="0" y="2438400"/>
                </a:lnTo>
                <a:lnTo>
                  <a:pt x="5293017" y="2215978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331" b="-35109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23"/>
          <p:cNvGrpSpPr/>
          <p:nvPr userDrawn="1"/>
        </p:nvGrpSpPr>
        <p:grpSpPr>
          <a:xfrm>
            <a:off x="-12440" y="-15240"/>
            <a:ext cx="5267357" cy="3663608"/>
            <a:chOff x="27112" y="-15240"/>
            <a:chExt cx="5267357" cy="3831418"/>
          </a:xfrm>
        </p:grpSpPr>
        <p:cxnSp>
          <p:nvCxnSpPr>
            <p:cNvPr id="21" name="Gerade Verbindung 24"/>
            <p:cNvCxnSpPr>
              <a:endCxn id="19" idx="0"/>
            </p:cNvCxnSpPr>
            <p:nvPr/>
          </p:nvCxnSpPr>
          <p:spPr>
            <a:xfrm>
              <a:off x="4000428" y="1968843"/>
              <a:ext cx="1294041" cy="184733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6"/>
            <p:cNvCxnSpPr>
              <a:stCxn id="18" idx="2"/>
              <a:endCxn id="19" idx="1"/>
            </p:cNvCxnSpPr>
            <p:nvPr/>
          </p:nvCxnSpPr>
          <p:spPr>
            <a:xfrm>
              <a:off x="27112" y="1600200"/>
              <a:ext cx="3973523" cy="3657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7"/>
            <p:cNvCxnSpPr>
              <a:stCxn id="17" idx="2"/>
              <a:endCxn id="19" idx="1"/>
            </p:cNvCxnSpPr>
            <p:nvPr/>
          </p:nvCxnSpPr>
          <p:spPr>
            <a:xfrm flipH="1">
              <a:off x="4000635" y="-15240"/>
              <a:ext cx="854757" cy="1981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30"/>
            <p:cNvSpPr/>
            <p:nvPr/>
          </p:nvSpPr>
          <p:spPr bwMode="auto">
            <a:xfrm>
              <a:off x="3934723" y="1893952"/>
              <a:ext cx="144016" cy="15059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4725144"/>
            <a:ext cx="8243298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2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765775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53641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EA19A8D9-C632-41C8-B927-9DDC783E97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0364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1"/>
            <a:ext cx="9144000" cy="6858000"/>
          </a:xfrm>
          <a:prstGeom prst="rect">
            <a:avLst/>
          </a:prstGeom>
        </p:spPr>
      </p:pic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F878E8F6-6AA5-44BB-9907-28AC6F73DD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53466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3" name="Freihandform 14"/>
          <p:cNvSpPr/>
          <p:nvPr userDrawn="1"/>
        </p:nvSpPr>
        <p:spPr bwMode="auto">
          <a:xfrm>
            <a:off x="-24632" y="-12192"/>
            <a:ext cx="9176381" cy="5169384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289 w 9162742"/>
              <a:gd name="connsiteY0" fmla="*/ 5433024 h 5433024"/>
              <a:gd name="connsiteX1" fmla="*/ 9162742 w 9162742"/>
              <a:gd name="connsiteY1" fmla="*/ 3663696 h 5433024"/>
              <a:gd name="connsiteX2" fmla="*/ 9162742 w 9162742"/>
              <a:gd name="connsiteY2" fmla="*/ 0 h 5433024"/>
              <a:gd name="connsiteX3" fmla="*/ 6302 w 9162742"/>
              <a:gd name="connsiteY3" fmla="*/ 6178 h 5433024"/>
              <a:gd name="connsiteX4" fmla="*/ 289 w 9162742"/>
              <a:gd name="connsiteY4" fmla="*/ 5433024 h 5433024"/>
              <a:gd name="connsiteX0" fmla="*/ 289 w 9170491"/>
              <a:gd name="connsiteY0" fmla="*/ 5433024 h 5433024"/>
              <a:gd name="connsiteX1" fmla="*/ 9170491 w 9170491"/>
              <a:gd name="connsiteY1" fmla="*/ 5035296 h 5433024"/>
              <a:gd name="connsiteX2" fmla="*/ 9162742 w 9170491"/>
              <a:gd name="connsiteY2" fmla="*/ 0 h 5433024"/>
              <a:gd name="connsiteX3" fmla="*/ 6302 w 9170491"/>
              <a:gd name="connsiteY3" fmla="*/ 6178 h 5433024"/>
              <a:gd name="connsiteX4" fmla="*/ 289 w 9170491"/>
              <a:gd name="connsiteY4" fmla="*/ 5433024 h 5433024"/>
              <a:gd name="connsiteX0" fmla="*/ 6179 w 9176381"/>
              <a:gd name="connsiteY0" fmla="*/ 5439038 h 5439038"/>
              <a:gd name="connsiteX1" fmla="*/ 9176381 w 9176381"/>
              <a:gd name="connsiteY1" fmla="*/ 5041310 h 5439038"/>
              <a:gd name="connsiteX2" fmla="*/ 9168632 w 9176381"/>
              <a:gd name="connsiteY2" fmla="*/ 6014 h 5439038"/>
              <a:gd name="connsiteX3" fmla="*/ 0 w 9176381"/>
              <a:gd name="connsiteY3" fmla="*/ 0 h 5439038"/>
              <a:gd name="connsiteX4" fmla="*/ 6179 w 9176381"/>
              <a:gd name="connsiteY4" fmla="*/ 5439038 h 54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6381" h="5439038">
                <a:moveTo>
                  <a:pt x="6179" y="5439038"/>
                </a:moveTo>
                <a:lnTo>
                  <a:pt x="9176381" y="5041310"/>
                </a:lnTo>
                <a:lnTo>
                  <a:pt x="9168632" y="6014"/>
                </a:lnTo>
                <a:lnTo>
                  <a:pt x="0" y="0"/>
                </a:lnTo>
                <a:cubicBezTo>
                  <a:pt x="2115" y="1353285"/>
                  <a:pt x="4064" y="4085753"/>
                  <a:pt x="6179" y="54390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5507991"/>
            <a:ext cx="6336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US" noProof="0" dirty="0" smtClean="0"/>
              <a:t>Author (department)</a:t>
            </a:r>
            <a:br>
              <a:rPr lang="en-US" noProof="0" dirty="0" smtClean="0"/>
            </a:br>
            <a:r>
              <a:rPr lang="en-US" noProof="0" dirty="0" smtClean="0"/>
              <a:t>Date</a:t>
            </a: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24633" y="-27384"/>
            <a:ext cx="9176382" cy="5112568"/>
            <a:chOff x="-24633" y="-27384"/>
            <a:chExt cx="9176382" cy="5112568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23728" y="4398016"/>
              <a:ext cx="216024" cy="687168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24633" y="2941926"/>
              <a:ext cx="2148361" cy="145609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23728" y="2708920"/>
              <a:ext cx="7020270" cy="168909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21"/>
            <p:cNvCxnSpPr/>
            <p:nvPr/>
          </p:nvCxnSpPr>
          <p:spPr>
            <a:xfrm>
              <a:off x="8141920" y="-7511"/>
              <a:ext cx="1009829" cy="18022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1720" y="4330531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60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444208" y="-27384"/>
              <a:ext cx="1440160" cy="496855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IFXSHAPE"/>
          <p:cNvSpPr>
            <a:spLocks noGrp="1"/>
          </p:cNvSpPr>
          <p:nvPr>
            <p:ph type="title" hasCustomPrompt="1"/>
          </p:nvPr>
        </p:nvSpPr>
        <p:spPr>
          <a:xfrm>
            <a:off x="467999" y="1476000"/>
            <a:ext cx="6336000" cy="1118901"/>
          </a:xfrm>
        </p:spPr>
        <p:txBody>
          <a:bodyPr anchor="t" anchorCtr="0">
            <a:spAutoFit/>
          </a:bodyPr>
          <a:lstStyle>
            <a:lvl1pPr>
              <a:defRPr lang="en-US" sz="3600" kern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R="0" defTabSz="914400" eaLnBrk="0" fontAlgn="auto" latin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</a:pPr>
            <a:r>
              <a:rPr lang="en-US" sz="36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Please type in title</a:t>
            </a:r>
            <a:br>
              <a:rPr lang="en-US" sz="36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36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1" y="5809300"/>
            <a:ext cx="1404000" cy="614017"/>
          </a:xfrm>
          <a:prstGeom prst="rect">
            <a:avLst/>
          </a:prstGeom>
        </p:spPr>
      </p:pic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381000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3156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20911ED-4638-490E-B607-0AE5AF5352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727819"/>
      </p:ext>
    </p:extLst>
  </p:cSld>
  <p:clrMapOvr>
    <a:masterClrMapping/>
  </p:clrMapOvr>
  <p:hf hd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AC32C14-0615-49B7-9938-1985233169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3"/>
            <a:ext cx="864165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98923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D8B76F7-548C-4BE5-83FC-3A00E593BA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IFXSHAPE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E14B1DF7-B2BF-402D-8999-F3292158EC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3"/>
            <a:ext cx="864165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38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36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04E3604-5B52-4DDF-BEF6-65F9D58E91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19" name="IFXSHAPE"/>
          <p:cNvSpPr>
            <a:spLocks noGrp="1"/>
          </p:cNvSpPr>
          <p:nvPr>
            <p:ph type="body" idx="17" hasCustomPrompt="1"/>
          </p:nvPr>
        </p:nvSpPr>
        <p:spPr>
          <a:xfrm>
            <a:off x="971500" y="1268412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smtClean="0"/>
              <a:t>Click to edit text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971501" y="1916493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971501" y="2564574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971501" y="3212655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971501" y="3860736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971501" y="4508817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971501" y="5156898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971501" y="5804979"/>
            <a:ext cx="7921676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idx="28" hasCustomPrompt="1"/>
          </p:nvPr>
        </p:nvSpPr>
        <p:spPr>
          <a:xfrm>
            <a:off x="250825" y="1268412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idx="29" hasCustomPrompt="1"/>
          </p:nvPr>
        </p:nvSpPr>
        <p:spPr>
          <a:xfrm>
            <a:off x="250825" y="1916593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idx="30" hasCustomPrompt="1"/>
          </p:nvPr>
        </p:nvSpPr>
        <p:spPr>
          <a:xfrm>
            <a:off x="250825" y="2564774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idx="31" hasCustomPrompt="1"/>
          </p:nvPr>
        </p:nvSpPr>
        <p:spPr>
          <a:xfrm>
            <a:off x="250825" y="3212955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idx="32" hasCustomPrompt="1"/>
          </p:nvPr>
        </p:nvSpPr>
        <p:spPr>
          <a:xfrm>
            <a:off x="250825" y="3861136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idx="33" hasCustomPrompt="1"/>
          </p:nvPr>
        </p:nvSpPr>
        <p:spPr>
          <a:xfrm>
            <a:off x="250825" y="4509317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6" name="IFXSHAPE"/>
          <p:cNvSpPr>
            <a:spLocks noGrp="1"/>
          </p:cNvSpPr>
          <p:nvPr>
            <p:ph type="body" idx="34" hasCustomPrompt="1"/>
          </p:nvPr>
        </p:nvSpPr>
        <p:spPr>
          <a:xfrm>
            <a:off x="250825" y="515749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idx="35" hasCustomPrompt="1"/>
          </p:nvPr>
        </p:nvSpPr>
        <p:spPr>
          <a:xfrm>
            <a:off x="250825" y="5805678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37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7A20D0D-63F7-4607-8D6C-2131C034C1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1268413"/>
            <a:ext cx="424847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1268413"/>
            <a:ext cx="4249042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6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72886BE-9E72-4D20-B3D5-39A228DD4D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3234" y="0"/>
            <a:ext cx="9157233" cy="6873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2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85" t="-7005" r="-2685" b="-7005"/>
          <a:stretch/>
        </p:blipFill>
        <p:spPr>
          <a:xfrm>
            <a:off x="7894284" y="211455"/>
            <a:ext cx="1022400" cy="483795"/>
          </a:xfrm>
          <a:prstGeom prst="rect">
            <a:avLst/>
          </a:prstGeom>
        </p:spPr>
      </p:pic>
      <p:grpSp>
        <p:nvGrpSpPr>
          <p:cNvPr id="10" name="Gruppieren 33"/>
          <p:cNvGrpSpPr/>
          <p:nvPr userDrawn="1"/>
        </p:nvGrpSpPr>
        <p:grpSpPr>
          <a:xfrm>
            <a:off x="-26987" y="0"/>
            <a:ext cx="9170987" cy="5733256"/>
            <a:chOff x="-26987" y="0"/>
            <a:chExt cx="9170987" cy="5733256"/>
          </a:xfrm>
          <a:solidFill>
            <a:schemeClr val="tx2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2"/>
              <a:ext cx="144016" cy="144016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2132856"/>
            <a:ext cx="6115046" cy="67114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 smtClean="0"/>
              <a:t>Click to enter Section</a:t>
            </a:r>
            <a:endParaRPr lang="en-GB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31825" y="5128693"/>
            <a:ext cx="9175823" cy="1750902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  <a:gd name="connsiteX0" fmla="*/ 9131506 w 9131506"/>
              <a:gd name="connsiteY0" fmla="*/ 0 h 1819636"/>
              <a:gd name="connsiteX1" fmla="*/ 9131506 w 9131506"/>
              <a:gd name="connsiteY1" fmla="*/ 1813301 h 1819636"/>
              <a:gd name="connsiteX2" fmla="*/ 302 w 9131506"/>
              <a:gd name="connsiteY2" fmla="*/ 1819636 h 1819636"/>
              <a:gd name="connsiteX3" fmla="*/ 10589 w 9131506"/>
              <a:gd name="connsiteY3" fmla="*/ 432445 h 1819636"/>
              <a:gd name="connsiteX4" fmla="*/ 9131506 w 9131506"/>
              <a:gd name="connsiteY4" fmla="*/ 0 h 181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31506" h="1819636">
                <a:moveTo>
                  <a:pt x="9131506" y="0"/>
                </a:moveTo>
                <a:lnTo>
                  <a:pt x="9131506" y="1813301"/>
                </a:lnTo>
                <a:lnTo>
                  <a:pt x="302" y="1819636"/>
                </a:lnTo>
                <a:cubicBezTo>
                  <a:pt x="-2336" y="1359351"/>
                  <a:pt x="13227" y="892730"/>
                  <a:pt x="10589" y="432445"/>
                </a:cubicBezTo>
                <a:lnTo>
                  <a:pt x="9131506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b="1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07432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FXSHAPE"/>
          <p:cNvSpPr>
            <a:spLocks noGrp="1"/>
          </p:cNvSpPr>
          <p:nvPr>
            <p:ph type="sldNum" sz="quarter" idx="4"/>
          </p:nvPr>
        </p:nvSpPr>
        <p:spPr>
          <a:xfrm>
            <a:off x="8315516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AB8816A-17A4-4020-A4D9-3BB5822771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ftr" sz="quarter" idx="3"/>
          </p:nvPr>
        </p:nvSpPr>
        <p:spPr>
          <a:xfrm>
            <a:off x="4283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"/>
            <a:ext cx="9144000" cy="90830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title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 smtClean="0"/>
              <a:t>Click to edit title</a:t>
            </a:r>
            <a:endParaRPr lang="en-GB" noProof="0" dirty="0"/>
          </a:p>
        </p:txBody>
      </p:sp>
      <p:sp>
        <p:nvSpPr>
          <p:cNvPr id="23" name="IFXSHAPE"/>
          <p:cNvSpPr>
            <a:spLocks noGrp="1"/>
          </p:cNvSpPr>
          <p:nvPr>
            <p:ph type="body" idx="1"/>
          </p:nvPr>
        </p:nvSpPr>
        <p:spPr>
          <a:xfrm>
            <a:off x="250824" y="1268413"/>
            <a:ext cx="8640763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2"/>
          </p:nvPr>
        </p:nvSpPr>
        <p:spPr>
          <a:xfrm>
            <a:off x="250824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55" r:id="rId2"/>
    <p:sldLayoutId id="2147483751" r:id="rId3"/>
    <p:sldLayoutId id="2147483752" r:id="rId4"/>
    <p:sldLayoutId id="2147483729" r:id="rId5"/>
    <p:sldLayoutId id="2147483730" r:id="rId6"/>
    <p:sldLayoutId id="2147483741" r:id="rId7"/>
    <p:sldLayoutId id="2147483731" r:id="rId8"/>
    <p:sldLayoutId id="2147483747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54" r:id="rId18"/>
    <p:sldLayoutId id="2147483748" r:id="rId19"/>
    <p:sldLayoutId id="2147483753" r:id="rId20"/>
    <p:sldLayoutId id="2147483780" r:id="rId2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Arial" panose="020B0604020202020204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Arial" panose="020B0604020202020204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Arial" panose="020B0604020202020204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FXSHAPE"/>
          <p:cNvSpPr>
            <a:spLocks noGrp="1"/>
          </p:cNvSpPr>
          <p:nvPr>
            <p:ph type="sldNum" sz="quarter" idx="4"/>
          </p:nvPr>
        </p:nvSpPr>
        <p:spPr>
          <a:xfrm>
            <a:off x="8315516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FDE043E2-9A33-4D6E-8F3C-26160D8DD1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ftr" sz="quarter" idx="3"/>
          </p:nvPr>
        </p:nvSpPr>
        <p:spPr>
          <a:xfrm>
            <a:off x="4283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"/>
            <a:ext cx="9144000" cy="90830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3200"/>
            <a:ext cx="9144000" cy="3048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title"/>
          </p:nvPr>
        </p:nvSpPr>
        <p:spPr>
          <a:xfrm>
            <a:off x="251520" y="171628"/>
            <a:ext cx="722376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23" name="IFXSHAPE"/>
          <p:cNvSpPr>
            <a:spLocks noGrp="1"/>
          </p:cNvSpPr>
          <p:nvPr>
            <p:ph type="body" idx="1"/>
          </p:nvPr>
        </p:nvSpPr>
        <p:spPr>
          <a:xfrm>
            <a:off x="250824" y="1268413"/>
            <a:ext cx="8640763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2"/>
          </p:nvPr>
        </p:nvSpPr>
        <p:spPr>
          <a:xfrm>
            <a:off x="250824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2019-11-18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  <p:sldLayoutId id="2147483777" r:id="rId21"/>
    <p:sldLayoutId id="2147483778" r:id="rId22"/>
    <p:sldLayoutId id="2147483779" r:id="rId2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Arial" panose="020B0604020202020204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Arial" panose="020B0604020202020204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Arial" panose="020B0604020202020204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://www.infineon.com/mediacenter" TargetMode="Externa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hyperlink" Target="https://www.infineon.com/dgdl/Infineon-Application_Guide_Mobile_Communication_2019-ABR-v01_00-EN.pdf?fileId=5546d462689a790c0168a1d54a4162c5" TargetMode="External"/><Relationship Id="rId10" Type="http://schemas.openxmlformats.org/officeDocument/2006/relationships/image" Target="../media/image19.png"/><Relationship Id="rId4" Type="http://schemas.openxmlformats.org/officeDocument/2006/relationships/hyperlink" Target="https://www.infineon.com/cms/en/product/rf-wireless-control/rf-switches-spxt-dpxt/" TargetMode="External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2" y="2709292"/>
            <a:ext cx="7632079" cy="6477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Sales Presentation</a:t>
            </a:r>
            <a:br>
              <a:rPr lang="en-US" dirty="0" smtClean="0"/>
            </a:br>
            <a:endParaRPr lang="en-US" dirty="0" smtClean="0"/>
          </a:p>
          <a:p>
            <a:r>
              <a:rPr lang="en-US" sz="2400" dirty="0"/>
              <a:t>High Power DP4T Cross Switch for 5G sub-6GHz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de-DE" sz="2000" dirty="0" smtClean="0"/>
              <a:t>BGSX24MU16</a:t>
            </a:r>
            <a:endParaRPr lang="de-DE" sz="2400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>
          <a:xfrm>
            <a:off x="468000" y="6073551"/>
            <a:ext cx="6336000" cy="307777"/>
          </a:xfrm>
        </p:spPr>
        <p:txBody>
          <a:bodyPr/>
          <a:lstStyle/>
          <a:p>
            <a:r>
              <a:rPr lang="de-DE" dirty="0" smtClean="0"/>
              <a:t>November 2019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595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087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Antenna Cross </a:t>
            </a:r>
            <a:r>
              <a:rPr lang="en-GB" dirty="0"/>
              <a:t>S</a:t>
            </a:r>
            <a:r>
              <a:rPr lang="en-GB" dirty="0" smtClean="0"/>
              <a:t>witches</a:t>
            </a:r>
            <a:br>
              <a:rPr lang="en-GB" dirty="0" smtClean="0"/>
            </a:br>
            <a:r>
              <a:rPr lang="en-GB" dirty="0" smtClean="0"/>
              <a:t>Portfolio overview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472074"/>
              </p:ext>
            </p:extLst>
          </p:nvPr>
        </p:nvGraphicFramePr>
        <p:xfrm>
          <a:off x="266284" y="1196690"/>
          <a:ext cx="8338276" cy="283660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97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21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2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8986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kern="1200" dirty="0" smtClean="0"/>
                        <a:t>Part Number</a:t>
                      </a:r>
                      <a:endParaRPr lang="de-DE" sz="105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kern="1200" dirty="0" smtClean="0"/>
                        <a:t>Type</a:t>
                      </a:r>
                      <a:endParaRPr lang="de-DE" sz="105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kern="1200" dirty="0" smtClean="0"/>
                        <a:t>IL@2.7GHz (dB)</a:t>
                      </a:r>
                      <a:endParaRPr lang="de-DE" sz="105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kern="1200" dirty="0" smtClean="0"/>
                        <a:t>Frequency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kern="1200" dirty="0" smtClean="0"/>
                        <a:t>(GHz)</a:t>
                      </a:r>
                      <a:endParaRPr lang="de-DE" sz="105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/>
                        <a:t>Control</a:t>
                      </a:r>
                      <a:endParaRPr lang="en-US" sz="105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/>
                        <a:t>Size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/>
                        <a:t>(mm</a:t>
                      </a:r>
                      <a:r>
                        <a:rPr lang="en-US" sz="1050" kern="1200" baseline="30000" dirty="0" smtClean="0"/>
                        <a:t>2</a:t>
                      </a:r>
                      <a:r>
                        <a:rPr lang="en-US" sz="1050" kern="1200" dirty="0" smtClean="0"/>
                        <a:t>)</a:t>
                      </a:r>
                      <a:endParaRPr lang="en-US" sz="105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kern="1200" dirty="0" smtClean="0"/>
                        <a:t>Status</a:t>
                      </a:r>
                      <a:endParaRPr lang="de-DE" sz="105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486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BGSX22G2A10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DPDXT</a:t>
                      </a:r>
                      <a:endParaRPr lang="en-GB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0.43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0.1 – 3.8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GPIO</a:t>
                      </a:r>
                      <a:endParaRPr lang="en-GB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1.15 x 1.55</a:t>
                      </a:r>
                      <a:endParaRPr lang="en-GB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MP</a:t>
                      </a:r>
                    </a:p>
                    <a:p>
                      <a:pPr algn="ctr"/>
                      <a:r>
                        <a:rPr lang="de-DE" sz="1000" dirty="0" smtClean="0"/>
                        <a:t>(For new designs: BGSX22G5A10)</a:t>
                      </a:r>
                      <a:endParaRPr lang="de-DE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BGSX22G5A10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DPDXT</a:t>
                      </a:r>
                      <a:endParaRPr lang="en-GB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0.40</a:t>
                      </a:r>
                      <a:endParaRPr lang="de-DE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0.1 </a:t>
                      </a:r>
                      <a:r>
                        <a:rPr lang="en-GB" sz="1200" u="none" strike="noStrike" dirty="0" smtClean="0">
                          <a:effectLst/>
                        </a:rPr>
                        <a:t>– </a:t>
                      </a:r>
                      <a:r>
                        <a:rPr lang="de-DE" sz="1200" dirty="0" smtClean="0"/>
                        <a:t>6.0</a:t>
                      </a:r>
                      <a:endParaRPr lang="de-DE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GPIO</a:t>
                      </a:r>
                      <a:endParaRPr lang="en-GB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/>
                        <a:t>1.1 x 1.5</a:t>
                      </a:r>
                      <a:endParaRPr lang="de-DE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MP</a:t>
                      </a:r>
                      <a:endParaRPr lang="en-US" sz="12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8907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BGSX33MU16</a:t>
                      </a:r>
                      <a:endParaRPr lang="en-GB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3P3XT</a:t>
                      </a:r>
                      <a:endParaRPr lang="en-GB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dk1"/>
                          </a:solidFill>
                          <a:latin typeface="+mn-lt"/>
                        </a:rPr>
                        <a:t>0.50</a:t>
                      </a:r>
                      <a:endParaRPr lang="de-DE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0.1 – 3.8</a:t>
                      </a:r>
                      <a:endParaRPr lang="en-GB" sz="1200" dirty="0" smtClean="0">
                        <a:solidFill>
                          <a:srgbClr val="000000"/>
                        </a:solidFill>
                        <a:latin typeface="+mn-lt"/>
                        <a:ea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MIPI 2.0</a:t>
                      </a:r>
                      <a:endParaRPr lang="de-DE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2.0</a:t>
                      </a:r>
                      <a:r>
                        <a:rPr lang="en-GB" sz="1200" baseline="0" dirty="0" smtClean="0"/>
                        <a:t> x 2.0</a:t>
                      </a:r>
                      <a:endParaRPr lang="en-GB" sz="1200" dirty="0" smtClean="0">
                        <a:solidFill>
                          <a:srgbClr val="000000"/>
                        </a:solidFill>
                        <a:latin typeface="+mn-lt"/>
                        <a:ea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 smtClean="0"/>
                        <a:t>MP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8907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BGSX24MU16</a:t>
                      </a:r>
                      <a:endParaRPr lang="en-GB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strike="noStrike" dirty="0" smtClean="0">
                          <a:effectLst/>
                        </a:rPr>
                        <a:t>DP4XT</a:t>
                      </a:r>
                      <a:endParaRPr lang="en-GB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dk1"/>
                          </a:solidFill>
                          <a:latin typeface="+mn-lt"/>
                        </a:rPr>
                        <a:t>0.60</a:t>
                      </a:r>
                      <a:endParaRPr lang="de-DE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0000"/>
                          </a:solidFill>
                          <a:latin typeface="+mn-lt"/>
                          <a:ea typeface="Verdana" pitchFamily="34" charset="0"/>
                        </a:rPr>
                        <a:t>0.1 - 5.0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/>
                        <a:t>MIPI 2.1</a:t>
                      </a:r>
                      <a:endParaRPr lang="de-DE" sz="12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2.0</a:t>
                      </a:r>
                      <a:r>
                        <a:rPr lang="en-GB" sz="1200" baseline="0" dirty="0" smtClean="0"/>
                        <a:t> x 2.0</a:t>
                      </a:r>
                      <a:endParaRPr lang="en-GB" sz="1200" dirty="0" smtClean="0">
                        <a:solidFill>
                          <a:srgbClr val="000000"/>
                        </a:solidFill>
                        <a:latin typeface="+mn-lt"/>
                        <a:ea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 smtClean="0"/>
                        <a:t>MP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 bwMode="auto">
          <a:xfrm>
            <a:off x="241132" y="6173661"/>
            <a:ext cx="10195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L="85725" marR="0" lvl="0" indent="-85725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E30034"/>
              </a:buClr>
              <a:buSzTx/>
              <a:buFont typeface="Arial" panose="020B0604020202020204" pitchFamily="34" charset="0"/>
              <a:buChar char="›"/>
              <a:tabLst/>
              <a:defRPr/>
            </a:pPr>
            <a:r>
              <a:rPr kumimoji="0" lang="de-DE" sz="9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As of Nov, 2019</a:t>
            </a:r>
            <a:br>
              <a:rPr kumimoji="0" lang="de-DE" sz="9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kumimoji="0" lang="de-DE" sz="900" b="0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66284" y="3501008"/>
            <a:ext cx="8410172" cy="576064"/>
          </a:xfrm>
          <a:prstGeom prst="rect">
            <a:avLst/>
          </a:prstGeom>
          <a:noFill/>
          <a:ln w="28575">
            <a:solidFill>
              <a:schemeClr val="accent6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526-7D93-4BFE-AAF7-7B1C5E76BA2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4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6518813" y="1628801"/>
            <a:ext cx="2074815" cy="2096152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marL="324000" marR="0" lvl="0" indent="-285750" algn="l" defTabSz="914400" rtl="0" eaLnBrk="1" fontAlgn="base" latinLnBrk="0" hangingPunct="1">
              <a:lnSpc>
                <a:spcPct val="80000"/>
              </a:lnSpc>
              <a:spcBef>
                <a:spcPct val="25000"/>
              </a:spcBef>
              <a:spcAft>
                <a:spcPct val="10000"/>
              </a:spcAft>
              <a:buClr>
                <a:srgbClr val="B70D28"/>
              </a:buClr>
              <a:buSzTx/>
              <a:buFont typeface="Arial"/>
              <a:buChar char="›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0246" name="Title 6"/>
          <p:cNvSpPr>
            <a:spLocks noGrp="1"/>
          </p:cNvSpPr>
          <p:nvPr>
            <p:ph type="title"/>
          </p:nvPr>
        </p:nvSpPr>
        <p:spPr>
          <a:xfrm>
            <a:off x="251520" y="116540"/>
            <a:ext cx="7223760" cy="720000"/>
          </a:xfr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US" dirty="0" smtClean="0"/>
              <a:t>High Power DP4T </a:t>
            </a:r>
            <a:r>
              <a:rPr lang="en-US" dirty="0"/>
              <a:t>Cross </a:t>
            </a:r>
            <a:r>
              <a:rPr lang="en-US" dirty="0" smtClean="0"/>
              <a:t>Switch for 5G sub-6GHz</a:t>
            </a: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 smtClean="0"/>
              <a:t>BGSX24MU16 </a:t>
            </a:r>
            <a:endParaRPr lang="en-US" dirty="0">
              <a:latin typeface="+mn-lt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42149" y="1628801"/>
            <a:ext cx="3021739" cy="2096152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marL="324000" marR="0" lvl="0" indent="-285750" algn="l" defTabSz="914400" rtl="0" eaLnBrk="1" fontAlgn="base" latinLnBrk="0" hangingPunct="1">
              <a:lnSpc>
                <a:spcPct val="80000"/>
              </a:lnSpc>
              <a:spcBef>
                <a:spcPct val="25000"/>
              </a:spcBef>
              <a:spcAft>
                <a:spcPts val="1000"/>
              </a:spcAft>
              <a:buClr>
                <a:srgbClr val="B70D28"/>
              </a:buClr>
              <a:buSzTx/>
              <a:buFont typeface="Arial"/>
              <a:buChar char="›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DP4T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Antenna Cross Switch with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high linearity up to 36.5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dBm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  <a:p>
            <a:pPr marL="324000" marR="0" lvl="0" indent="-285750" algn="l" defTabSz="914400" rtl="0" eaLnBrk="1" fontAlgn="base" latinLnBrk="0" hangingPunct="1">
              <a:lnSpc>
                <a:spcPct val="80000"/>
              </a:lnSpc>
              <a:spcBef>
                <a:spcPct val="25000"/>
              </a:spcBef>
              <a:spcAft>
                <a:spcPts val="1000"/>
              </a:spcAft>
              <a:buClr>
                <a:srgbClr val="B70D28"/>
              </a:buClr>
              <a:buSzTx/>
              <a:buFont typeface="Arial"/>
              <a:buChar char="›"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Suitable for smart routing/swapping antennas 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  <a:p>
            <a:pPr marL="324000" marR="0" lvl="0" indent="-285750" algn="l" defTabSz="914400" rtl="0" eaLnBrk="1" fontAlgn="base" latinLnBrk="0" hangingPunct="1">
              <a:lnSpc>
                <a:spcPct val="80000"/>
              </a:lnSpc>
              <a:spcBef>
                <a:spcPct val="25000"/>
              </a:spcBef>
              <a:spcAft>
                <a:spcPts val="1000"/>
              </a:spcAft>
              <a:buClr>
                <a:srgbClr val="B70D28"/>
              </a:buClr>
              <a:buSzTx/>
              <a:buFont typeface="Arial"/>
              <a:buChar char="›"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Quadruple antenna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applications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  <a:p>
            <a:pPr marL="324000" marR="0" lvl="0" indent="-285750" algn="l" defTabSz="914400" rtl="0" eaLnBrk="1" fontAlgn="base" latinLnBrk="0" hangingPunct="1">
              <a:lnSpc>
                <a:spcPct val="80000"/>
              </a:lnSpc>
              <a:spcBef>
                <a:spcPct val="25000"/>
              </a:spcBef>
              <a:spcAft>
                <a:spcPts val="1000"/>
              </a:spcAft>
              <a:buClr>
                <a:srgbClr val="B70D28"/>
              </a:buClr>
              <a:buSzTx/>
              <a:buFont typeface="Arial"/>
              <a:buChar char="›"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Post PA power level routing switch</a:t>
            </a:r>
          </a:p>
          <a:p>
            <a:pPr marL="324000" marR="0" lvl="0" indent="-285750" algn="l" defTabSz="914400" rtl="0" eaLnBrk="1" fontAlgn="base" latinLnBrk="0" hangingPunct="1">
              <a:lnSpc>
                <a:spcPct val="80000"/>
              </a:lnSpc>
              <a:spcBef>
                <a:spcPct val="25000"/>
              </a:spcBef>
              <a:spcAft>
                <a:spcPts val="1000"/>
              </a:spcAft>
              <a:buClr>
                <a:srgbClr val="B70D28"/>
              </a:buClr>
              <a:buSzTx/>
              <a:buFont typeface="Arial"/>
              <a:buChar char="›"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Multimode LTE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3638493" y="1628801"/>
            <a:ext cx="2808313" cy="2096152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marL="324000" marR="0" lvl="0" indent="-285750" algn="l" defTabSz="914400" rtl="0" eaLnBrk="1" fontAlgn="base" latinLnBrk="0" hangingPunct="1">
              <a:lnSpc>
                <a:spcPct val="80000"/>
              </a:lnSpc>
              <a:spcBef>
                <a:spcPct val="25000"/>
              </a:spcBef>
              <a:spcAft>
                <a:spcPct val="10000"/>
              </a:spcAft>
              <a:buClr>
                <a:srgbClr val="B70D28"/>
              </a:buClr>
              <a:buSzTx/>
              <a:buFont typeface="Arial"/>
              <a:buChar char="›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91785" y="3139237"/>
            <a:ext cx="1985682" cy="461665"/>
          </a:xfrm>
          <a:prstGeom prst="rect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2</a:t>
            </a:r>
            <a:r>
              <a:rPr kumimoji="0" lang="pl-P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.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0</a:t>
            </a:r>
            <a:r>
              <a:rPr kumimoji="0" lang="pl-P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 x 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2.0</a:t>
            </a:r>
            <a:r>
              <a:rPr kumimoji="0" lang="pl-P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 </a:t>
            </a: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mm</a:t>
            </a:r>
            <a:r>
              <a:rPr kumimoji="0" lang="pl-PL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2</a:t>
            </a:r>
            <a:r>
              <a:rPr kumimoji="0" lang="pl-PL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 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buSzTx/>
              <a:buFontTx/>
              <a:buNone/>
              <a:tabLst/>
              <a:defRPr/>
            </a:pPr>
            <a:r>
              <a:rPr kumimoji="0" lang="pl-P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(</a:t>
            </a: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ULGA</a:t>
            </a:r>
            <a:r>
              <a:rPr kumimoji="0" lang="pl-P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518813" y="1270230"/>
            <a:ext cx="2074814" cy="35857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Package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539553" y="1263296"/>
            <a:ext cx="3024336" cy="35857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Features &amp; Applications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3638493" y="1263297"/>
            <a:ext cx="2808313" cy="35857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Block Diagram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518813" y="3837864"/>
            <a:ext cx="2074815" cy="2189067"/>
            <a:chOff x="6518813" y="3976244"/>
            <a:chExt cx="2074815" cy="1901027"/>
          </a:xfrm>
        </p:grpSpPr>
        <p:sp>
          <p:nvSpPr>
            <p:cNvPr id="17" name="Rectangle 16"/>
            <p:cNvSpPr/>
            <p:nvPr/>
          </p:nvSpPr>
          <p:spPr bwMode="auto">
            <a:xfrm>
              <a:off x="6518813" y="4277506"/>
              <a:ext cx="2074815" cy="15997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72000" tIns="72000" rIns="72000" bIns="72000" rtlCol="0" anchor="ctr"/>
            <a:lstStyle/>
            <a:p>
              <a:pPr marL="324000" marR="0" lvl="0" indent="-285750" algn="l" defTabSz="914400" rtl="0" eaLnBrk="1" fontAlgn="base" latinLnBrk="0" hangingPunct="1">
                <a:lnSpc>
                  <a:spcPct val="80000"/>
                </a:lnSpc>
                <a:spcBef>
                  <a:spcPct val="25000"/>
                </a:spcBef>
                <a:spcAft>
                  <a:spcPct val="10000"/>
                </a:spcAft>
                <a:buClr>
                  <a:srgbClr val="B70D28"/>
                </a:buClr>
                <a:buSzTx/>
                <a:buFont typeface="Arial"/>
                <a:buChar char="›"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6518813" y="3976244"/>
              <a:ext cx="2074814" cy="30126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75000"/>
                </a:schemeClr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72000" tIns="72000" rIns="72000" bIns="72000"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Verdana" pitchFamily="34" charset="0"/>
                  <a:cs typeface="Verdana" pitchFamily="34" charset="0"/>
                </a:rPr>
                <a:t>Pinning</a:t>
              </a: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Verdana" pitchFamily="34" charset="0"/>
                  <a:cs typeface="Verdana" pitchFamily="34" charset="0"/>
                </a:rPr>
                <a:t> (Top View)</a:t>
              </a:r>
            </a:p>
          </p:txBody>
        </p:sp>
      </p:grpSp>
      <p:graphicFrame>
        <p:nvGraphicFramePr>
          <p:cNvPr id="21" name="Table 20"/>
          <p:cNvGraphicFramePr>
            <a:graphicFrameLocks noGrp="1"/>
          </p:cNvGraphicFramePr>
          <p:nvPr>
            <p:extLst/>
          </p:nvPr>
        </p:nvGraphicFramePr>
        <p:xfrm>
          <a:off x="543218" y="3850188"/>
          <a:ext cx="5903587" cy="21711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067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9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3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5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8111"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Values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 [GHz]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IL [dB]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ISO [dB]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3800">
                <a:tc rowSpan="3">
                  <a:txBody>
                    <a:bodyPr/>
                    <a:lstStyle/>
                    <a:p>
                      <a:pPr algn="ctr"/>
                      <a:r>
                        <a:rPr lang="de-DE" sz="1300" b="1" dirty="0" smtClean="0">
                          <a:solidFill>
                            <a:schemeClr val="tx1"/>
                          </a:solidFill>
                        </a:rPr>
                        <a:t>BGSX24MU16</a:t>
                      </a:r>
                      <a:endParaRPr lang="de-DE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0.7 – 1.0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49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0138">
                <a:tc vMerge="1">
                  <a:txBody>
                    <a:bodyPr/>
                    <a:lstStyle/>
                    <a:p>
                      <a:pPr algn="ctr"/>
                      <a:endParaRPr lang="de-DE" sz="13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2.3 – 2.7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42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123">
                <a:tc vMerge="1">
                  <a:txBody>
                    <a:bodyPr/>
                    <a:lstStyle/>
                    <a:p>
                      <a:pPr algn="ctr"/>
                      <a:endParaRPr lang="de-DE" sz="13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solidFill>
                            <a:schemeClr val="tx1"/>
                          </a:solidFill>
                        </a:rPr>
                        <a:t>3.8 –</a:t>
                      </a:r>
                      <a:r>
                        <a:rPr lang="de-DE" sz="1400" b="0" baseline="0" dirty="0" smtClean="0">
                          <a:solidFill>
                            <a:schemeClr val="tx1"/>
                          </a:solidFill>
                        </a:rPr>
                        <a:t> 5.0</a:t>
                      </a:r>
                      <a:endParaRPr lang="de-DE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1.00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7632" y="1714064"/>
            <a:ext cx="2612843" cy="18702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263" y="4297685"/>
            <a:ext cx="1652725" cy="161622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8001" y="1725540"/>
            <a:ext cx="1936437" cy="133386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 rot="1579122">
            <a:off x="7827235" y="1082801"/>
            <a:ext cx="1247702" cy="386159"/>
          </a:xfrm>
          <a:prstGeom prst="rect">
            <a:avLst/>
          </a:prstGeom>
          <a:solidFill>
            <a:srgbClr val="AB377A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lIns="72000" tIns="72000" rIns="72000" bIns="72000" rtlCol="0" anchor="ctr">
            <a:noAutofit/>
          </a:bodyPr>
          <a:lstStyle/>
          <a:p>
            <a:pPr marL="273050" marR="0" lvl="0" indent="-2730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</a:rPr>
              <a:t>New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526-7D93-4BFE-AAF7-7B1C5E76BA2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3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DP4T BGSX24MU16</a:t>
            </a:r>
            <a:br>
              <a:rPr lang="de-DE" dirty="0" smtClean="0"/>
            </a:br>
            <a:r>
              <a:rPr lang="de-DE" sz="2000" dirty="0" smtClean="0"/>
              <a:t>5G/LTE </a:t>
            </a:r>
            <a:r>
              <a:rPr lang="de-DE" sz="2000" dirty="0" smtClean="0"/>
              <a:t>Dual Connectivity </a:t>
            </a:r>
            <a:r>
              <a:rPr lang="de-DE" sz="2000" dirty="0" smtClean="0"/>
              <a:t>Implementation Scenario</a:t>
            </a:r>
            <a:endParaRPr lang="en-US" dirty="0"/>
          </a:p>
        </p:txBody>
      </p:sp>
      <p:sp>
        <p:nvSpPr>
          <p:cNvPr id="58" name="Rounded Rectangle 57"/>
          <p:cNvSpPr/>
          <p:nvPr/>
        </p:nvSpPr>
        <p:spPr bwMode="auto">
          <a:xfrm>
            <a:off x="4011651" y="1890009"/>
            <a:ext cx="1296140" cy="2736304"/>
          </a:xfrm>
          <a:prstGeom prst="roundRect">
            <a:avLst>
              <a:gd name="adj" fmla="val 5429"/>
            </a:avLst>
          </a:prstGeom>
          <a:solidFill>
            <a:srgbClr val="88ABCA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t"/>
          <a:lstStyle/>
          <a:p>
            <a:pPr algn="ctr" eaLnBrk="0" hangingPunct="0"/>
            <a:r>
              <a:rPr lang="de-DE" sz="900" b="1" dirty="0" smtClean="0">
                <a:latin typeface="+mn-lt"/>
                <a:ea typeface="Verdana" pitchFamily="34" charset="0"/>
                <a:cs typeface="Verdana" pitchFamily="34" charset="0"/>
              </a:rPr>
              <a:t>DP4T</a:t>
            </a:r>
            <a:endParaRPr lang="en-US" sz="900" b="1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4155663" y="2106033"/>
            <a:ext cx="144016" cy="14401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4155663" y="2826113"/>
            <a:ext cx="144016" cy="14401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4155663" y="3546193"/>
            <a:ext cx="144016" cy="14401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4155663" y="4266273"/>
            <a:ext cx="144016" cy="14401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5019759" y="2826113"/>
            <a:ext cx="144016" cy="14401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5019759" y="3546193"/>
            <a:ext cx="144016" cy="14401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5163775" y="2894102"/>
            <a:ext cx="1300243" cy="4019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64" idx="6"/>
          </p:cNvCxnSpPr>
          <p:nvPr/>
        </p:nvCxnSpPr>
        <p:spPr>
          <a:xfrm>
            <a:off x="5163775" y="3618201"/>
            <a:ext cx="1300243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2305566" y="1206801"/>
            <a:ext cx="144016" cy="979101"/>
            <a:chOff x="7878288" y="2953955"/>
            <a:chExt cx="144016" cy="979101"/>
          </a:xfrm>
        </p:grpSpPr>
        <p:grpSp>
          <p:nvGrpSpPr>
            <p:cNvPr id="71" name="Group 70"/>
            <p:cNvGrpSpPr/>
            <p:nvPr/>
          </p:nvGrpSpPr>
          <p:grpSpPr>
            <a:xfrm>
              <a:off x="7878288" y="2953955"/>
              <a:ext cx="144016" cy="144016"/>
              <a:chOff x="683568" y="1844824"/>
              <a:chExt cx="144016" cy="144016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>
                <a:off x="683568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755576" y="1844824"/>
                <a:ext cx="0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755576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6" name="Straight Connector 75"/>
            <p:cNvCxnSpPr/>
            <p:nvPr/>
          </p:nvCxnSpPr>
          <p:spPr>
            <a:xfrm flipV="1">
              <a:off x="7950296" y="3082308"/>
              <a:ext cx="0" cy="85074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/>
          <p:nvPr/>
        </p:nvSpPr>
        <p:spPr bwMode="auto">
          <a:xfrm>
            <a:off x="5470219" y="2582787"/>
            <a:ext cx="82073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2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N41 Tx/Rx</a:t>
            </a:r>
            <a:endParaRPr lang="en-US" sz="12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8" name="TextBox 77"/>
          <p:cNvSpPr txBox="1"/>
          <p:nvPr/>
        </p:nvSpPr>
        <p:spPr bwMode="auto">
          <a:xfrm>
            <a:off x="5389224" y="3685756"/>
            <a:ext cx="9874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2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B7/B3 Tx/Rx</a:t>
            </a:r>
            <a:endParaRPr lang="en-US" sz="12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 flipH="1">
            <a:off x="2377575" y="2178041"/>
            <a:ext cx="1778089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 flipV="1">
            <a:off x="1789162" y="2858097"/>
            <a:ext cx="2355957" cy="402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1155817" y="3618201"/>
            <a:ext cx="2999847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539552" y="4338281"/>
            <a:ext cx="361611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59" idx="5"/>
          </p:cNvCxnSpPr>
          <p:nvPr/>
        </p:nvCxnSpPr>
        <p:spPr>
          <a:xfrm flipH="1" flipV="1">
            <a:off x="4278588" y="2228958"/>
            <a:ext cx="741171" cy="665144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63" idx="2"/>
          </p:cNvCxnSpPr>
          <p:nvPr/>
        </p:nvCxnSpPr>
        <p:spPr>
          <a:xfrm flipH="1">
            <a:off x="4299679" y="2898121"/>
            <a:ext cx="72008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endCxn id="61" idx="7"/>
          </p:cNvCxnSpPr>
          <p:nvPr/>
        </p:nvCxnSpPr>
        <p:spPr>
          <a:xfrm flipH="1">
            <a:off x="4278588" y="2898121"/>
            <a:ext cx="741171" cy="66916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63" idx="2"/>
            <a:endCxn id="62" idx="7"/>
          </p:cNvCxnSpPr>
          <p:nvPr/>
        </p:nvCxnSpPr>
        <p:spPr>
          <a:xfrm flipH="1">
            <a:off x="4278588" y="2898121"/>
            <a:ext cx="741171" cy="138924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64" idx="2"/>
            <a:endCxn id="59" idx="5"/>
          </p:cNvCxnSpPr>
          <p:nvPr/>
        </p:nvCxnSpPr>
        <p:spPr>
          <a:xfrm flipH="1" flipV="1">
            <a:off x="4278588" y="2228958"/>
            <a:ext cx="741171" cy="138924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64" idx="2"/>
          </p:cNvCxnSpPr>
          <p:nvPr/>
        </p:nvCxnSpPr>
        <p:spPr>
          <a:xfrm flipH="1" flipV="1">
            <a:off x="4299679" y="2894102"/>
            <a:ext cx="720080" cy="724099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64" idx="2"/>
            <a:endCxn id="61" idx="6"/>
          </p:cNvCxnSpPr>
          <p:nvPr/>
        </p:nvCxnSpPr>
        <p:spPr>
          <a:xfrm flipH="1">
            <a:off x="4299679" y="3618201"/>
            <a:ext cx="72008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64" idx="2"/>
            <a:endCxn id="62" idx="7"/>
          </p:cNvCxnSpPr>
          <p:nvPr/>
        </p:nvCxnSpPr>
        <p:spPr>
          <a:xfrm flipH="1">
            <a:off x="4278588" y="3618201"/>
            <a:ext cx="741171" cy="66916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90"/>
          <p:cNvSpPr/>
          <p:nvPr/>
        </p:nvSpPr>
        <p:spPr bwMode="auto">
          <a:xfrm>
            <a:off x="6843486" y="1052736"/>
            <a:ext cx="1800897" cy="4320480"/>
          </a:xfrm>
          <a:prstGeom prst="roundRect">
            <a:avLst>
              <a:gd name="adj" fmla="val 6648"/>
            </a:avLst>
          </a:prstGeom>
          <a:solidFill>
            <a:srgbClr val="C8D8E6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de-DE" sz="1400" b="1" dirty="0" smtClean="0">
                <a:latin typeface="+mn-lt"/>
                <a:ea typeface="Verdana" pitchFamily="34" charset="0"/>
                <a:cs typeface="Verdana" pitchFamily="34" charset="0"/>
              </a:rPr>
              <a:t>RFFE</a:t>
            </a:r>
            <a:endParaRPr lang="en-US" sz="1400" b="1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92" name="TextBox 91"/>
          <p:cNvSpPr txBox="1"/>
          <p:nvPr/>
        </p:nvSpPr>
        <p:spPr bwMode="auto">
          <a:xfrm>
            <a:off x="2499480" y="1221666"/>
            <a:ext cx="41357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2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ANT1</a:t>
            </a:r>
            <a:endParaRPr lang="en-US" sz="12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1727697" y="1890009"/>
            <a:ext cx="144016" cy="979101"/>
            <a:chOff x="7878288" y="2953955"/>
            <a:chExt cx="144016" cy="979101"/>
          </a:xfrm>
        </p:grpSpPr>
        <p:grpSp>
          <p:nvGrpSpPr>
            <p:cNvPr id="112" name="Group 111"/>
            <p:cNvGrpSpPr/>
            <p:nvPr/>
          </p:nvGrpSpPr>
          <p:grpSpPr>
            <a:xfrm>
              <a:off x="7878288" y="2953955"/>
              <a:ext cx="144016" cy="144016"/>
              <a:chOff x="683568" y="1844824"/>
              <a:chExt cx="144016" cy="144016"/>
            </a:xfrm>
          </p:grpSpPr>
          <p:cxnSp>
            <p:nvCxnSpPr>
              <p:cNvPr id="114" name="Straight Connector 113"/>
              <p:cNvCxnSpPr/>
              <p:nvPr/>
            </p:nvCxnSpPr>
            <p:spPr>
              <a:xfrm>
                <a:off x="683568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755576" y="1844824"/>
                <a:ext cx="0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755576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3" name="Straight Connector 112"/>
            <p:cNvCxnSpPr/>
            <p:nvPr/>
          </p:nvCxnSpPr>
          <p:spPr>
            <a:xfrm flipV="1">
              <a:off x="7950296" y="3082308"/>
              <a:ext cx="0" cy="85074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TextBox 116"/>
          <p:cNvSpPr txBox="1"/>
          <p:nvPr/>
        </p:nvSpPr>
        <p:spPr bwMode="auto">
          <a:xfrm>
            <a:off x="1921611" y="1929866"/>
            <a:ext cx="41357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2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ANT2</a:t>
            </a:r>
            <a:endParaRPr lang="en-US" sz="12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1083809" y="2639100"/>
            <a:ext cx="144016" cy="979101"/>
            <a:chOff x="7878288" y="2953955"/>
            <a:chExt cx="144016" cy="979101"/>
          </a:xfrm>
        </p:grpSpPr>
        <p:grpSp>
          <p:nvGrpSpPr>
            <p:cNvPr id="121" name="Group 120"/>
            <p:cNvGrpSpPr/>
            <p:nvPr/>
          </p:nvGrpSpPr>
          <p:grpSpPr>
            <a:xfrm>
              <a:off x="7878288" y="2953955"/>
              <a:ext cx="144016" cy="144016"/>
              <a:chOff x="683568" y="1844824"/>
              <a:chExt cx="144016" cy="144016"/>
            </a:xfrm>
          </p:grpSpPr>
          <p:cxnSp>
            <p:nvCxnSpPr>
              <p:cNvPr id="123" name="Straight Connector 122"/>
              <p:cNvCxnSpPr/>
              <p:nvPr/>
            </p:nvCxnSpPr>
            <p:spPr>
              <a:xfrm>
                <a:off x="683568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5576" y="1844824"/>
                <a:ext cx="0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5576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2" name="Straight Connector 121"/>
            <p:cNvCxnSpPr/>
            <p:nvPr/>
          </p:nvCxnSpPr>
          <p:spPr>
            <a:xfrm flipV="1">
              <a:off x="7950296" y="3082308"/>
              <a:ext cx="0" cy="85074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6" name="TextBox 125"/>
          <p:cNvSpPr txBox="1"/>
          <p:nvPr/>
        </p:nvSpPr>
        <p:spPr bwMode="auto">
          <a:xfrm>
            <a:off x="1277723" y="2653965"/>
            <a:ext cx="41357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2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ANT3</a:t>
            </a:r>
            <a:endParaRPr lang="en-US" sz="12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28" name="Group 127"/>
          <p:cNvGrpSpPr/>
          <p:nvPr/>
        </p:nvGrpSpPr>
        <p:grpSpPr>
          <a:xfrm>
            <a:off x="467544" y="3359180"/>
            <a:ext cx="144016" cy="979101"/>
            <a:chOff x="7878288" y="2953955"/>
            <a:chExt cx="144016" cy="979101"/>
          </a:xfrm>
        </p:grpSpPr>
        <p:grpSp>
          <p:nvGrpSpPr>
            <p:cNvPr id="129" name="Group 128"/>
            <p:cNvGrpSpPr/>
            <p:nvPr/>
          </p:nvGrpSpPr>
          <p:grpSpPr>
            <a:xfrm>
              <a:off x="7878288" y="2953955"/>
              <a:ext cx="144016" cy="144016"/>
              <a:chOff x="683568" y="1844824"/>
              <a:chExt cx="144016" cy="144016"/>
            </a:xfrm>
          </p:grpSpPr>
          <p:cxnSp>
            <p:nvCxnSpPr>
              <p:cNvPr id="131" name="Straight Connector 130"/>
              <p:cNvCxnSpPr/>
              <p:nvPr/>
            </p:nvCxnSpPr>
            <p:spPr>
              <a:xfrm>
                <a:off x="683568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V="1">
                <a:off x="755576" y="1844824"/>
                <a:ext cx="0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flipV="1">
                <a:off x="755576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0" name="Straight Connector 129"/>
            <p:cNvCxnSpPr/>
            <p:nvPr/>
          </p:nvCxnSpPr>
          <p:spPr>
            <a:xfrm flipV="1">
              <a:off x="7950296" y="3082308"/>
              <a:ext cx="0" cy="85074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TextBox 133"/>
          <p:cNvSpPr txBox="1"/>
          <p:nvPr/>
        </p:nvSpPr>
        <p:spPr bwMode="auto">
          <a:xfrm>
            <a:off x="661458" y="3374045"/>
            <a:ext cx="41357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2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ANT4</a:t>
            </a:r>
            <a:endParaRPr lang="en-US" sz="12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42" name="Straight Connector 141"/>
          <p:cNvCxnSpPr/>
          <p:nvPr/>
        </p:nvCxnSpPr>
        <p:spPr>
          <a:xfrm flipV="1">
            <a:off x="6458107" y="2063651"/>
            <a:ext cx="5911" cy="834473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>
            <a:off x="6458107" y="2052851"/>
            <a:ext cx="38537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V="1">
            <a:off x="6458107" y="3618202"/>
            <a:ext cx="44" cy="720079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>
            <a:off x="6458107" y="4338281"/>
            <a:ext cx="38537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 bwMode="auto">
          <a:xfrm>
            <a:off x="5449995" y="2195508"/>
            <a:ext cx="8136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1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5G SRS Support</a:t>
            </a:r>
            <a:endParaRPr lang="en-US" sz="1100" b="1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 bwMode="auto">
          <a:xfrm>
            <a:off x="179513" y="5539087"/>
            <a:ext cx="8784976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285750" marR="0" indent="-28575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›"/>
              <a:tabLst/>
            </a:pPr>
            <a:r>
              <a:rPr lang="de-DE" sz="14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 approach supports </a:t>
            </a:r>
            <a:r>
              <a:rPr lang="de-DE" sz="14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DC </a:t>
            </a:r>
            <a:r>
              <a:rPr lang="de-DE" sz="14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LTE (e.g. B3/B7) + 5G (n41) working at the same time</a:t>
            </a:r>
          </a:p>
          <a:p>
            <a:pPr marL="285750" marR="0" indent="-28575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›"/>
              <a:tabLst/>
            </a:pPr>
            <a:r>
              <a:rPr lang="de-DE" sz="14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Furthermore it supports 5G SRS (Tx) on all 4 antennas</a:t>
            </a:r>
          </a:p>
          <a:p>
            <a:pPr marL="285750" marR="0" indent="-28575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›"/>
              <a:tabLst/>
            </a:pPr>
            <a:endParaRPr lang="en-US" sz="14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5" name="TextBox 64"/>
          <p:cNvSpPr txBox="1"/>
          <p:nvPr/>
        </p:nvSpPr>
        <p:spPr bwMode="auto">
          <a:xfrm>
            <a:off x="4202736" y="1686857"/>
            <a:ext cx="89287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0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BGSX24MU16</a:t>
            </a:r>
            <a:endParaRPr lang="en-US" sz="10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14B1DF7-B2BF-402D-8999-F3292158EC9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0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DP4T BGSX24MU16</a:t>
            </a:r>
            <a:br>
              <a:rPr lang="de-DE" dirty="0" smtClean="0"/>
            </a:br>
            <a:r>
              <a:rPr lang="de-DE" sz="2000" dirty="0" smtClean="0"/>
              <a:t>5G bands n77/n79 </a:t>
            </a:r>
            <a:r>
              <a:rPr lang="de-DE" sz="2000" dirty="0" smtClean="0"/>
              <a:t>Implementation Scenario</a:t>
            </a:r>
            <a:endParaRPr lang="en-US" dirty="0"/>
          </a:p>
        </p:txBody>
      </p:sp>
      <p:sp>
        <p:nvSpPr>
          <p:cNvPr id="58" name="Rounded Rectangle 57"/>
          <p:cNvSpPr/>
          <p:nvPr/>
        </p:nvSpPr>
        <p:spPr bwMode="auto">
          <a:xfrm>
            <a:off x="4011651" y="2348240"/>
            <a:ext cx="1296140" cy="2736304"/>
          </a:xfrm>
          <a:prstGeom prst="roundRect">
            <a:avLst>
              <a:gd name="adj" fmla="val 5429"/>
            </a:avLst>
          </a:prstGeom>
          <a:solidFill>
            <a:srgbClr val="88ABCA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t"/>
          <a:lstStyle/>
          <a:p>
            <a:pPr algn="ctr" eaLnBrk="0" hangingPunct="0"/>
            <a:r>
              <a:rPr lang="de-DE" sz="900" b="1" dirty="0" smtClean="0">
                <a:latin typeface="+mn-lt"/>
                <a:ea typeface="Verdana" pitchFamily="34" charset="0"/>
                <a:cs typeface="Verdana" pitchFamily="34" charset="0"/>
              </a:rPr>
              <a:t>DP4T</a:t>
            </a:r>
            <a:endParaRPr lang="en-US" sz="900" b="1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4155663" y="2564264"/>
            <a:ext cx="144016" cy="14401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4155663" y="3284344"/>
            <a:ext cx="144016" cy="14401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4155663" y="4004424"/>
            <a:ext cx="144016" cy="14401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4155663" y="4724504"/>
            <a:ext cx="144016" cy="14401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5019759" y="3284344"/>
            <a:ext cx="144016" cy="14401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5019759" y="4004424"/>
            <a:ext cx="144016" cy="14401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5163775" y="3352333"/>
            <a:ext cx="1300243" cy="4019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64" idx="6"/>
          </p:cNvCxnSpPr>
          <p:nvPr/>
        </p:nvCxnSpPr>
        <p:spPr>
          <a:xfrm>
            <a:off x="5163775" y="4076432"/>
            <a:ext cx="1300243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1618411" y="2663956"/>
            <a:ext cx="2537255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>
            <a:off x="1618411" y="3369650"/>
            <a:ext cx="2531982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1581129" y="4076432"/>
            <a:ext cx="2574536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1581129" y="4796512"/>
            <a:ext cx="2574533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59" idx="5"/>
          </p:cNvCxnSpPr>
          <p:nvPr/>
        </p:nvCxnSpPr>
        <p:spPr>
          <a:xfrm flipH="1" flipV="1">
            <a:off x="4278588" y="2687189"/>
            <a:ext cx="741171" cy="665144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63" idx="2"/>
          </p:cNvCxnSpPr>
          <p:nvPr/>
        </p:nvCxnSpPr>
        <p:spPr>
          <a:xfrm flipH="1">
            <a:off x="4299679" y="3356352"/>
            <a:ext cx="72008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endCxn id="61" idx="7"/>
          </p:cNvCxnSpPr>
          <p:nvPr/>
        </p:nvCxnSpPr>
        <p:spPr>
          <a:xfrm flipH="1">
            <a:off x="4278588" y="3356352"/>
            <a:ext cx="741171" cy="66916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63" idx="2"/>
            <a:endCxn id="62" idx="7"/>
          </p:cNvCxnSpPr>
          <p:nvPr/>
        </p:nvCxnSpPr>
        <p:spPr>
          <a:xfrm flipH="1">
            <a:off x="4278588" y="3356352"/>
            <a:ext cx="741171" cy="138924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64" idx="2"/>
            <a:endCxn id="59" idx="5"/>
          </p:cNvCxnSpPr>
          <p:nvPr/>
        </p:nvCxnSpPr>
        <p:spPr>
          <a:xfrm flipH="1" flipV="1">
            <a:off x="4278588" y="2687189"/>
            <a:ext cx="741171" cy="138924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64" idx="2"/>
          </p:cNvCxnSpPr>
          <p:nvPr/>
        </p:nvCxnSpPr>
        <p:spPr>
          <a:xfrm flipH="1" flipV="1">
            <a:off x="4299679" y="3352333"/>
            <a:ext cx="720080" cy="724099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64" idx="2"/>
            <a:endCxn id="61" idx="6"/>
          </p:cNvCxnSpPr>
          <p:nvPr/>
        </p:nvCxnSpPr>
        <p:spPr>
          <a:xfrm flipH="1">
            <a:off x="4299679" y="4076432"/>
            <a:ext cx="72008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64" idx="2"/>
            <a:endCxn id="62" idx="7"/>
          </p:cNvCxnSpPr>
          <p:nvPr/>
        </p:nvCxnSpPr>
        <p:spPr>
          <a:xfrm flipH="1">
            <a:off x="4278588" y="4076432"/>
            <a:ext cx="741171" cy="669163"/>
          </a:xfrm>
          <a:prstGeom prst="line">
            <a:avLst/>
          </a:prstGeom>
          <a:ln w="1905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90"/>
          <p:cNvSpPr/>
          <p:nvPr/>
        </p:nvSpPr>
        <p:spPr bwMode="auto">
          <a:xfrm>
            <a:off x="250824" y="1891187"/>
            <a:ext cx="1347027" cy="3698053"/>
          </a:xfrm>
          <a:prstGeom prst="roundRect">
            <a:avLst>
              <a:gd name="adj" fmla="val 6648"/>
            </a:avLst>
          </a:prstGeom>
          <a:solidFill>
            <a:srgbClr val="C8D8E6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de-DE" sz="1400" b="1" dirty="0" smtClean="0">
                <a:latin typeface="+mn-lt"/>
                <a:ea typeface="Verdana" pitchFamily="34" charset="0"/>
                <a:cs typeface="Verdana" pitchFamily="34" charset="0"/>
              </a:rPr>
              <a:t>5G RFFE</a:t>
            </a:r>
            <a:endParaRPr lang="en-US" sz="1400" b="1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8604448" y="1213641"/>
            <a:ext cx="144016" cy="652653"/>
            <a:chOff x="7878288" y="2953955"/>
            <a:chExt cx="144016" cy="979101"/>
          </a:xfrm>
        </p:grpSpPr>
        <p:grpSp>
          <p:nvGrpSpPr>
            <p:cNvPr id="112" name="Group 111"/>
            <p:cNvGrpSpPr/>
            <p:nvPr/>
          </p:nvGrpSpPr>
          <p:grpSpPr>
            <a:xfrm>
              <a:off x="7878288" y="2953955"/>
              <a:ext cx="144016" cy="144016"/>
              <a:chOff x="683568" y="1844824"/>
              <a:chExt cx="144016" cy="144016"/>
            </a:xfrm>
          </p:grpSpPr>
          <p:cxnSp>
            <p:nvCxnSpPr>
              <p:cNvPr id="114" name="Straight Connector 113"/>
              <p:cNvCxnSpPr/>
              <p:nvPr/>
            </p:nvCxnSpPr>
            <p:spPr>
              <a:xfrm>
                <a:off x="683568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V="1">
                <a:off x="755576" y="1844824"/>
                <a:ext cx="0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755576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3" name="Straight Connector 112"/>
            <p:cNvCxnSpPr/>
            <p:nvPr/>
          </p:nvCxnSpPr>
          <p:spPr>
            <a:xfrm flipV="1">
              <a:off x="7950296" y="3082308"/>
              <a:ext cx="0" cy="85074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TextBox 116"/>
          <p:cNvSpPr txBox="1"/>
          <p:nvPr/>
        </p:nvSpPr>
        <p:spPr bwMode="auto">
          <a:xfrm>
            <a:off x="8365849" y="977026"/>
            <a:ext cx="607539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05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r>
              <a:rPr lang="de-DE" sz="105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77, n79</a:t>
            </a:r>
            <a:endParaRPr lang="en-US" sz="105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8603552" y="2416307"/>
            <a:ext cx="144016" cy="652653"/>
            <a:chOff x="7878288" y="2953955"/>
            <a:chExt cx="144016" cy="979101"/>
          </a:xfrm>
        </p:grpSpPr>
        <p:grpSp>
          <p:nvGrpSpPr>
            <p:cNvPr id="66" name="Group 65"/>
            <p:cNvGrpSpPr/>
            <p:nvPr/>
          </p:nvGrpSpPr>
          <p:grpSpPr>
            <a:xfrm>
              <a:off x="7878288" y="2953955"/>
              <a:ext cx="144016" cy="144016"/>
              <a:chOff x="683568" y="1844824"/>
              <a:chExt cx="144016" cy="144016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>
                <a:off x="683568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V="1">
                <a:off x="755576" y="1844824"/>
                <a:ext cx="0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755576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7" name="Straight Connector 66"/>
            <p:cNvCxnSpPr/>
            <p:nvPr/>
          </p:nvCxnSpPr>
          <p:spPr>
            <a:xfrm flipV="1">
              <a:off x="7950296" y="3082308"/>
              <a:ext cx="0" cy="85074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TextBox 93"/>
          <p:cNvSpPr txBox="1"/>
          <p:nvPr/>
        </p:nvSpPr>
        <p:spPr bwMode="auto">
          <a:xfrm>
            <a:off x="8371790" y="2179692"/>
            <a:ext cx="607539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05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r>
              <a:rPr lang="de-DE" sz="105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77, n79</a:t>
            </a:r>
            <a:endParaRPr lang="en-US" sz="105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8640452" y="3953647"/>
            <a:ext cx="144016" cy="652653"/>
            <a:chOff x="7878288" y="2953955"/>
            <a:chExt cx="144016" cy="979101"/>
          </a:xfrm>
        </p:grpSpPr>
        <p:grpSp>
          <p:nvGrpSpPr>
            <p:cNvPr id="96" name="Group 95"/>
            <p:cNvGrpSpPr/>
            <p:nvPr/>
          </p:nvGrpSpPr>
          <p:grpSpPr>
            <a:xfrm>
              <a:off x="7878288" y="2953955"/>
              <a:ext cx="144016" cy="144016"/>
              <a:chOff x="683568" y="1844824"/>
              <a:chExt cx="144016" cy="144016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>
                <a:off x="683568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flipV="1">
                <a:off x="755576" y="1844824"/>
                <a:ext cx="0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755576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7" name="Straight Connector 96"/>
            <p:cNvCxnSpPr/>
            <p:nvPr/>
          </p:nvCxnSpPr>
          <p:spPr>
            <a:xfrm flipV="1">
              <a:off x="7950296" y="3082308"/>
              <a:ext cx="0" cy="85074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xtBox 100"/>
          <p:cNvSpPr txBox="1"/>
          <p:nvPr/>
        </p:nvSpPr>
        <p:spPr bwMode="auto">
          <a:xfrm>
            <a:off x="8404111" y="3717032"/>
            <a:ext cx="607539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05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r>
              <a:rPr lang="de-DE" sz="105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77, n79</a:t>
            </a:r>
            <a:endParaRPr lang="en-US" sz="105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8597611" y="5152611"/>
            <a:ext cx="144016" cy="652653"/>
            <a:chOff x="7878288" y="2953955"/>
            <a:chExt cx="144016" cy="979101"/>
          </a:xfrm>
        </p:grpSpPr>
        <p:grpSp>
          <p:nvGrpSpPr>
            <p:cNvPr id="103" name="Group 102"/>
            <p:cNvGrpSpPr/>
            <p:nvPr/>
          </p:nvGrpSpPr>
          <p:grpSpPr>
            <a:xfrm>
              <a:off x="7878288" y="2953955"/>
              <a:ext cx="144016" cy="144016"/>
              <a:chOff x="683568" y="1844824"/>
              <a:chExt cx="144016" cy="144016"/>
            </a:xfrm>
          </p:grpSpPr>
          <p:cxnSp>
            <p:nvCxnSpPr>
              <p:cNvPr id="105" name="Straight Connector 104"/>
              <p:cNvCxnSpPr/>
              <p:nvPr/>
            </p:nvCxnSpPr>
            <p:spPr>
              <a:xfrm>
                <a:off x="683568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V="1">
                <a:off x="755576" y="1844824"/>
                <a:ext cx="0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V="1">
                <a:off x="755576" y="1844824"/>
                <a:ext cx="72008" cy="144016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" name="Straight Connector 103"/>
            <p:cNvCxnSpPr/>
            <p:nvPr/>
          </p:nvCxnSpPr>
          <p:spPr>
            <a:xfrm flipV="1">
              <a:off x="7950296" y="3082308"/>
              <a:ext cx="0" cy="850748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Box 107"/>
          <p:cNvSpPr txBox="1"/>
          <p:nvPr/>
        </p:nvSpPr>
        <p:spPr bwMode="auto">
          <a:xfrm>
            <a:off x="8365849" y="4915996"/>
            <a:ext cx="607539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05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r>
              <a:rPr lang="de-DE" sz="105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77, n79</a:t>
            </a:r>
            <a:endParaRPr lang="en-US" sz="105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081849" y="1890009"/>
            <a:ext cx="671996" cy="603885"/>
            <a:chOff x="6463667" y="1821494"/>
            <a:chExt cx="1296140" cy="1330449"/>
          </a:xfrm>
        </p:grpSpPr>
        <p:sp>
          <p:nvSpPr>
            <p:cNvPr id="118" name="Rounded Rectangle 117"/>
            <p:cNvSpPr/>
            <p:nvPr/>
          </p:nvSpPr>
          <p:spPr bwMode="auto">
            <a:xfrm>
              <a:off x="6463667" y="1821494"/>
              <a:ext cx="1296140" cy="1330449"/>
            </a:xfrm>
            <a:prstGeom prst="roundRect">
              <a:avLst>
                <a:gd name="adj" fmla="val 5429"/>
              </a:avLst>
            </a:prstGeom>
            <a:solidFill>
              <a:srgbClr val="88ABCA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t"/>
            <a:lstStyle/>
            <a:p>
              <a:pPr algn="ctr" eaLnBrk="0" hangingPunct="0"/>
              <a:r>
                <a:rPr lang="de-DE" sz="500" b="1" dirty="0" smtClean="0">
                  <a:latin typeface="+mn-lt"/>
                  <a:ea typeface="Verdana" pitchFamily="34" charset="0"/>
                  <a:cs typeface="Verdana" pitchFamily="34" charset="0"/>
                </a:rPr>
                <a:t>DPDT</a:t>
              </a:r>
              <a:endParaRPr lang="en-US" sz="500" b="1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 bwMode="auto">
            <a:xfrm>
              <a:off x="6607679" y="2087026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t"/>
            <a:lstStyle/>
            <a:p>
              <a:pPr algn="ctr" eaLnBrk="0" hangingPunct="0"/>
              <a:endParaRPr lang="en-US" sz="105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35" name="Oval 134"/>
            <p:cNvSpPr/>
            <p:nvPr/>
          </p:nvSpPr>
          <p:spPr bwMode="auto">
            <a:xfrm>
              <a:off x="6607679" y="2807106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t"/>
            <a:lstStyle/>
            <a:p>
              <a:pPr algn="ctr" eaLnBrk="0" hangingPunct="0"/>
              <a:endParaRPr lang="en-US" sz="105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37" name="Oval 136"/>
            <p:cNvSpPr/>
            <p:nvPr/>
          </p:nvSpPr>
          <p:spPr bwMode="auto">
            <a:xfrm>
              <a:off x="7471775" y="2087026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t"/>
            <a:lstStyle/>
            <a:p>
              <a:pPr algn="ctr" eaLnBrk="0" hangingPunct="0"/>
              <a:endParaRPr lang="en-US" sz="105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38" name="Oval 137"/>
            <p:cNvSpPr/>
            <p:nvPr/>
          </p:nvSpPr>
          <p:spPr bwMode="auto">
            <a:xfrm>
              <a:off x="7471775" y="2807106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t"/>
            <a:lstStyle/>
            <a:p>
              <a:pPr algn="ctr" eaLnBrk="0" hangingPunct="0"/>
              <a:endParaRPr lang="en-US" sz="105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40" name="Straight Connector 139"/>
            <p:cNvCxnSpPr>
              <a:stCxn id="137" idx="2"/>
            </p:cNvCxnSpPr>
            <p:nvPr/>
          </p:nvCxnSpPr>
          <p:spPr>
            <a:xfrm flipH="1">
              <a:off x="6751695" y="2159034"/>
              <a:ext cx="72008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>
              <a:endCxn id="135" idx="7"/>
            </p:cNvCxnSpPr>
            <p:nvPr/>
          </p:nvCxnSpPr>
          <p:spPr>
            <a:xfrm flipH="1">
              <a:off x="6730604" y="2159034"/>
              <a:ext cx="741171" cy="669163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>
              <a:stCxn id="138" idx="2"/>
            </p:cNvCxnSpPr>
            <p:nvPr/>
          </p:nvCxnSpPr>
          <p:spPr>
            <a:xfrm flipH="1" flipV="1">
              <a:off x="6751695" y="2155015"/>
              <a:ext cx="720080" cy="724099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>
              <a:stCxn id="138" idx="2"/>
              <a:endCxn id="135" idx="6"/>
            </p:cNvCxnSpPr>
            <p:nvPr/>
          </p:nvCxnSpPr>
          <p:spPr>
            <a:xfrm flipH="1">
              <a:off x="6751695" y="2879114"/>
              <a:ext cx="72008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/>
          <p:cNvGrpSpPr/>
          <p:nvPr/>
        </p:nvGrpSpPr>
        <p:grpSpPr>
          <a:xfrm>
            <a:off x="7201177" y="4650960"/>
            <a:ext cx="671996" cy="603885"/>
            <a:chOff x="6463667" y="1821494"/>
            <a:chExt cx="1296140" cy="1330449"/>
          </a:xfrm>
        </p:grpSpPr>
        <p:sp>
          <p:nvSpPr>
            <p:cNvPr id="150" name="Rounded Rectangle 149"/>
            <p:cNvSpPr/>
            <p:nvPr/>
          </p:nvSpPr>
          <p:spPr bwMode="auto">
            <a:xfrm>
              <a:off x="6463667" y="1821494"/>
              <a:ext cx="1296140" cy="1330449"/>
            </a:xfrm>
            <a:prstGeom prst="roundRect">
              <a:avLst>
                <a:gd name="adj" fmla="val 5429"/>
              </a:avLst>
            </a:prstGeom>
            <a:solidFill>
              <a:srgbClr val="88ABCA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t"/>
            <a:lstStyle/>
            <a:p>
              <a:pPr algn="ctr" eaLnBrk="0" hangingPunct="0"/>
              <a:r>
                <a:rPr lang="de-DE" sz="500" b="1" dirty="0" smtClean="0">
                  <a:latin typeface="+mn-lt"/>
                  <a:ea typeface="Verdana" pitchFamily="34" charset="0"/>
                  <a:cs typeface="Verdana" pitchFamily="34" charset="0"/>
                </a:rPr>
                <a:t>DPDT</a:t>
              </a:r>
              <a:endParaRPr lang="en-US" sz="500" b="1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53" name="Oval 152"/>
            <p:cNvSpPr/>
            <p:nvPr/>
          </p:nvSpPr>
          <p:spPr bwMode="auto">
            <a:xfrm>
              <a:off x="6607679" y="2087026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t"/>
            <a:lstStyle/>
            <a:p>
              <a:pPr algn="ctr" eaLnBrk="0" hangingPunct="0"/>
              <a:endParaRPr lang="en-US" sz="105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 bwMode="auto">
            <a:xfrm>
              <a:off x="6607679" y="2807106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t"/>
            <a:lstStyle/>
            <a:p>
              <a:pPr algn="ctr" eaLnBrk="0" hangingPunct="0"/>
              <a:endParaRPr lang="en-US" sz="105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 bwMode="auto">
            <a:xfrm>
              <a:off x="7471775" y="2087026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t"/>
            <a:lstStyle/>
            <a:p>
              <a:pPr algn="ctr" eaLnBrk="0" hangingPunct="0"/>
              <a:endParaRPr lang="en-US" sz="105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 bwMode="auto">
            <a:xfrm>
              <a:off x="7471775" y="2807106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t"/>
            <a:lstStyle/>
            <a:p>
              <a:pPr algn="ctr" eaLnBrk="0" hangingPunct="0"/>
              <a:endParaRPr lang="en-US" sz="105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58" name="Straight Connector 157"/>
            <p:cNvCxnSpPr>
              <a:stCxn id="156" idx="2"/>
            </p:cNvCxnSpPr>
            <p:nvPr/>
          </p:nvCxnSpPr>
          <p:spPr>
            <a:xfrm flipH="1">
              <a:off x="6751695" y="2159034"/>
              <a:ext cx="72008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>
              <a:endCxn id="155" idx="7"/>
            </p:cNvCxnSpPr>
            <p:nvPr/>
          </p:nvCxnSpPr>
          <p:spPr>
            <a:xfrm flipH="1">
              <a:off x="6730604" y="2159034"/>
              <a:ext cx="741171" cy="669163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>
              <a:stCxn id="157" idx="2"/>
            </p:cNvCxnSpPr>
            <p:nvPr/>
          </p:nvCxnSpPr>
          <p:spPr>
            <a:xfrm flipH="1" flipV="1">
              <a:off x="6751695" y="2155015"/>
              <a:ext cx="720080" cy="724099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>
              <a:stCxn id="157" idx="2"/>
              <a:endCxn id="155" idx="6"/>
            </p:cNvCxnSpPr>
            <p:nvPr/>
          </p:nvCxnSpPr>
          <p:spPr>
            <a:xfrm flipH="1">
              <a:off x="6751695" y="2879114"/>
              <a:ext cx="72008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/>
        </p:nvCxnSpPr>
        <p:spPr>
          <a:xfrm flipV="1">
            <a:off x="6464018" y="2370058"/>
            <a:ext cx="0" cy="98227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64018" y="4076432"/>
            <a:ext cx="0" cy="72008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464018" y="2370058"/>
            <a:ext cx="617831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464018" y="4796512"/>
            <a:ext cx="737159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084168" y="2041393"/>
            <a:ext cx="99768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 flipH="1">
            <a:off x="6203496" y="5123641"/>
            <a:ext cx="99768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 bwMode="auto">
          <a:xfrm>
            <a:off x="6226784" y="1817414"/>
            <a:ext cx="14908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9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Rx</a:t>
            </a:r>
            <a:endParaRPr lang="en-US" sz="9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 bwMode="auto">
          <a:xfrm>
            <a:off x="6232738" y="5200610"/>
            <a:ext cx="14908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9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Rx</a:t>
            </a:r>
            <a:endParaRPr lang="en-US" sz="9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7761173" y="2010533"/>
            <a:ext cx="9143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675560" y="1866294"/>
            <a:ext cx="0" cy="144239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761173" y="2370058"/>
            <a:ext cx="457193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218366" y="2370058"/>
            <a:ext cx="0" cy="69890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218366" y="3068960"/>
            <a:ext cx="457194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873173" y="4796512"/>
            <a:ext cx="8392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712460" y="4606300"/>
            <a:ext cx="0" cy="19021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873173" y="5152611"/>
            <a:ext cx="345193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218366" y="5152611"/>
            <a:ext cx="0" cy="652653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8218366" y="5805264"/>
            <a:ext cx="451253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 bwMode="auto">
          <a:xfrm>
            <a:off x="7041315" y="1717725"/>
            <a:ext cx="771045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8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BGSX22G5A10</a:t>
            </a:r>
            <a:endParaRPr lang="en-US" sz="8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 bwMode="auto">
          <a:xfrm>
            <a:off x="7146183" y="4454738"/>
            <a:ext cx="771045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8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BGSX22G5A10</a:t>
            </a:r>
            <a:endParaRPr lang="en-US" sz="8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 bwMode="auto">
          <a:xfrm>
            <a:off x="4227671" y="2144616"/>
            <a:ext cx="89287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0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BGSX24MU16</a:t>
            </a:r>
            <a:endParaRPr lang="en-US" sz="10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14B1DF7-B2BF-402D-8999-F3292158EC9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61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BGSX24MU16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Highest ISO for 5G sub-6 GHz application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83516"/>
              </p:ext>
            </p:extLst>
          </p:nvPr>
        </p:nvGraphicFramePr>
        <p:xfrm>
          <a:off x="250825" y="1268413"/>
          <a:ext cx="8031960" cy="34333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77320">
                  <a:extLst>
                    <a:ext uri="{9D8B030D-6E8A-4147-A177-3AD203B41FA5}">
                      <a16:colId xmlns:a16="http://schemas.microsoft.com/office/drawing/2014/main" val="2315282858"/>
                    </a:ext>
                  </a:extLst>
                </a:gridCol>
                <a:gridCol w="2677320">
                  <a:extLst>
                    <a:ext uri="{9D8B030D-6E8A-4147-A177-3AD203B41FA5}">
                      <a16:colId xmlns:a16="http://schemas.microsoft.com/office/drawing/2014/main" val="657010725"/>
                    </a:ext>
                  </a:extLst>
                </a:gridCol>
                <a:gridCol w="2677320">
                  <a:extLst>
                    <a:ext uri="{9D8B030D-6E8A-4147-A177-3AD203B41FA5}">
                      <a16:colId xmlns:a16="http://schemas.microsoft.com/office/drawing/2014/main" val="1511907453"/>
                    </a:ext>
                  </a:extLst>
                </a:gridCol>
              </a:tblGrid>
              <a:tr h="473972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rgbClr val="969696"/>
                          </a:solidFill>
                        </a:rPr>
                        <a:t>Qorvo</a:t>
                      </a:r>
                      <a:br>
                        <a:rPr lang="de-DE" sz="1200" dirty="0" smtClean="0">
                          <a:solidFill>
                            <a:srgbClr val="969696"/>
                          </a:solidFill>
                        </a:rPr>
                      </a:br>
                      <a:r>
                        <a:rPr lang="de-DE" sz="1200" dirty="0" smtClean="0">
                          <a:solidFill>
                            <a:srgbClr val="969696"/>
                          </a:solidFill>
                        </a:rPr>
                        <a:t>QM11124</a:t>
                      </a:r>
                      <a:endParaRPr lang="en-US" sz="1100" dirty="0">
                        <a:solidFill>
                          <a:srgbClr val="969696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bg1"/>
                          </a:solidFill>
                        </a:rPr>
                        <a:t>Infineon </a:t>
                      </a:r>
                      <a:br>
                        <a:rPr lang="de-DE" sz="14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de-DE" sz="1400" dirty="0" smtClean="0">
                          <a:solidFill>
                            <a:schemeClr val="bg1"/>
                          </a:solidFill>
                        </a:rPr>
                        <a:t>DP4T x-switch</a:t>
                      </a:r>
                      <a:endParaRPr lang="en-US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BGSX24MU16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9737709"/>
                  </a:ext>
                </a:extLst>
              </a:tr>
              <a:tr h="409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100" dirty="0" smtClean="0"/>
                        <a:t>Size [mm]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1100" dirty="0" smtClean="0"/>
                        <a:t>2.0 x 2.0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1100" dirty="0" smtClean="0"/>
                        <a:t>2.0 x 2.0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3050935"/>
                  </a:ext>
                </a:extLst>
              </a:tr>
              <a:tr h="4163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1100" dirty="0" smtClean="0"/>
                        <a:t>Ctrl interface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1100" dirty="0" smtClean="0"/>
                        <a:t>MIPI 2.1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MIPI 2.1</a:t>
                      </a:r>
                      <a:endParaRPr lang="en-US" sz="11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3118489"/>
                  </a:ext>
                </a:extLst>
              </a:tr>
              <a:tr h="5146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100" dirty="0" smtClean="0"/>
                        <a:t>Input Power [</a:t>
                      </a:r>
                      <a:r>
                        <a:rPr lang="en-US" sz="1100" dirty="0" err="1" smtClean="0"/>
                        <a:t>dBm</a:t>
                      </a:r>
                      <a:r>
                        <a:rPr lang="en-US" sz="1100" dirty="0" smtClean="0"/>
                        <a:t> max.]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1100" dirty="0" smtClean="0"/>
                        <a:t>40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1100" b="0" dirty="0" smtClean="0">
                          <a:solidFill>
                            <a:schemeClr val="tx1"/>
                          </a:solidFill>
                        </a:rPr>
                        <a:t>38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0255108"/>
                  </a:ext>
                </a:extLst>
              </a:tr>
              <a:tr h="5152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100" dirty="0" smtClean="0"/>
                        <a:t>Insertion Loss [dB]</a:t>
                      </a:r>
                      <a:r>
                        <a:rPr lang="en-US" sz="1100" baseline="0" dirty="0" smtClean="0"/>
                        <a:t> </a:t>
                      </a:r>
                      <a:br>
                        <a:rPr lang="en-US" sz="1100" baseline="0" dirty="0" smtClean="0"/>
                      </a:br>
                      <a:r>
                        <a:rPr lang="en-US" sz="1100" baseline="0" dirty="0" smtClean="0"/>
                        <a:t>typ. @5.0GHz</a:t>
                      </a:r>
                      <a:endParaRPr lang="en-US" sz="1100" baseline="30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1100" b="0" dirty="0" smtClean="0"/>
                        <a:t>0.9</a:t>
                      </a:r>
                      <a:endParaRPr lang="en-US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1100" b="0" dirty="0" smtClean="0">
                          <a:solidFill>
                            <a:schemeClr val="tx1"/>
                          </a:solidFill>
                        </a:rPr>
                        <a:t>1.0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7612086"/>
                  </a:ext>
                </a:extLst>
              </a:tr>
              <a:tr h="7673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Isolation [dB]</a:t>
                      </a:r>
                      <a:r>
                        <a:rPr lang="en-US" sz="1100" baseline="30000" dirty="0" smtClean="0"/>
                        <a:t/>
                      </a:r>
                      <a:br>
                        <a:rPr lang="en-US" sz="1100" baseline="30000" dirty="0" smtClean="0"/>
                      </a:br>
                      <a:r>
                        <a:rPr lang="en-US" sz="1100" baseline="0" dirty="0" smtClean="0"/>
                        <a:t>typ. @5.0GHz</a:t>
                      </a:r>
                      <a:endParaRPr lang="en-US" sz="11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1100" b="0" dirty="0" smtClean="0"/>
                        <a:t>Lower</a:t>
                      </a:r>
                      <a:r>
                        <a:rPr lang="de-DE" sz="1100" b="0" baseline="0" dirty="0" smtClean="0"/>
                        <a:t> than </a:t>
                      </a:r>
                      <a:r>
                        <a:rPr lang="de-DE" sz="1100" b="0" dirty="0" smtClean="0"/>
                        <a:t>30</a:t>
                      </a:r>
                      <a:endParaRPr lang="en-US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de-DE" sz="1100" b="1" dirty="0" smtClean="0">
                          <a:solidFill>
                            <a:srgbClr val="00B050"/>
                          </a:solidFill>
                        </a:rPr>
                        <a:t>40</a:t>
                      </a:r>
                      <a:endParaRPr lang="en-US" sz="11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067413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 rot="1579122">
            <a:off x="4815982" y="1189719"/>
            <a:ext cx="747026" cy="300767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lIns="72000" tIns="72000" rIns="72000" bIns="72000" rtlCol="0" anchor="ctr">
            <a:noAutofit/>
          </a:bodyPr>
          <a:lstStyle/>
          <a:p>
            <a:pPr marL="273050" marR="0" lvl="0" indent="-2730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0D28"/>
              </a:buClr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</a:rPr>
              <a:t>P2P</a:t>
            </a:r>
          </a:p>
        </p:txBody>
      </p:sp>
      <p:sp>
        <p:nvSpPr>
          <p:cNvPr id="8" name="Rectangle 7"/>
          <p:cNvSpPr/>
          <p:nvPr/>
        </p:nvSpPr>
        <p:spPr>
          <a:xfrm>
            <a:off x="164136" y="6165304"/>
            <a:ext cx="8118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9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*Qorvo QM1124 is pin-2-pin (P2P) with IFX BGSX24MU16. Note that QM1124 VDD+VIO is in </a:t>
            </a:r>
            <a:r>
              <a:rPr lang="de-DE" sz="9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same pin while </a:t>
            </a:r>
            <a:r>
              <a:rPr lang="de-DE" sz="9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IFX BGSX24MU16 has them in </a:t>
            </a:r>
            <a:r>
              <a:rPr lang="de-DE" sz="9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seperate pins. </a:t>
            </a:r>
            <a:r>
              <a:rPr lang="de-DE" sz="9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Only </a:t>
            </a:r>
            <a:r>
              <a:rPr lang="de-DE" sz="9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pin 9 is </a:t>
            </a:r>
            <a:r>
              <a:rPr lang="de-DE" sz="9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different.</a:t>
            </a:r>
            <a:endParaRPr lang="de-DE" sz="9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075823"/>
            <a:ext cx="504056" cy="50405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526-7D93-4BFE-AAF7-7B1C5E76BA2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21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4946266" y="4565650"/>
            <a:ext cx="3851469" cy="86400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marL="10800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Char char="›"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hlinkClick r:id="rId3"/>
              </a:rPr>
              <a:t>www.infineon.com/mediacenter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946266" y="3158796"/>
            <a:ext cx="3851469" cy="132480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Char char="›"/>
              <a:tabLst/>
              <a:defRPr/>
            </a:pPr>
            <a:r>
              <a:rPr kumimoji="0" lang="en-US" altLang="en-US" sz="1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RF &amp; Wireless Control</a:t>
            </a:r>
            <a:endParaRPr kumimoji="0" lang="en-US" altLang="en-US" sz="1000" b="0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7800" marR="0" lvl="1" indent="-1778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Char char="›"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hlinkClick r:id="rId4"/>
              </a:rPr>
              <a:t>RF Switches at Infineon.com</a:t>
            </a: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</a:endParaRPr>
          </a:p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Char char="›"/>
              <a:tabLst/>
              <a:defRPr/>
            </a:pPr>
            <a:endParaRPr kumimoji="0" lang="en-US" alt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21" name="Round Diagonal Corner Rectangle 20"/>
          <p:cNvSpPr/>
          <p:nvPr/>
        </p:nvSpPr>
        <p:spPr>
          <a:xfrm>
            <a:off x="2547046" y="1700808"/>
            <a:ext cx="2208213" cy="1383432"/>
          </a:xfrm>
          <a:prstGeom prst="round2DiagRect">
            <a:avLst>
              <a:gd name="adj1" fmla="val 218"/>
              <a:gd name="adj2" fmla="val 0"/>
            </a:avLst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Product Briefs </a:t>
            </a:r>
          </a:p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Selection Guides</a:t>
            </a:r>
          </a:p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Application Brochures</a:t>
            </a:r>
          </a:p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Presentations</a:t>
            </a:r>
          </a:p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Press Releases, Ads</a:t>
            </a:r>
          </a:p>
        </p:txBody>
      </p:sp>
      <p:sp>
        <p:nvSpPr>
          <p:cNvPr id="18435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altLang="en-US" sz="2400" dirty="0" smtClean="0"/>
              <a:t>Support </a:t>
            </a:r>
            <a:br>
              <a:rPr lang="en-US" altLang="en-US" sz="2400" dirty="0" smtClean="0"/>
            </a:br>
            <a:r>
              <a:rPr lang="en-US" altLang="en-US" dirty="0" smtClean="0"/>
              <a:t>RF Switches</a:t>
            </a:r>
            <a:endParaRPr lang="en-US" alt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257871" y="1700808"/>
            <a:ext cx="2087563" cy="1383432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t">
            <a:noAutofit/>
          </a:bodyPr>
          <a:lstStyle/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Collaterals and Brochures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7871" y="3160440"/>
            <a:ext cx="2087563" cy="1323156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t">
            <a:noAutofit/>
          </a:bodyPr>
          <a:lstStyle/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Technical Material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7434" y="4565650"/>
            <a:ext cx="2088000" cy="865188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Videos/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Distribution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Trainings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46266" y="1700808"/>
            <a:ext cx="3851469" cy="138343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marL="171450" marR="0" lvl="1" indent="-17145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Char char="›"/>
              <a:tabLst/>
              <a:defRPr/>
            </a:pPr>
            <a:r>
              <a:rPr kumimoji="0" lang="fr-FR" altLang="en-US" sz="10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/>
                <a:ea typeface="+mn-ea"/>
                <a:hlinkClick r:id="rId5"/>
              </a:rPr>
              <a:t>Application Guide for Mobile </a:t>
            </a:r>
            <a:r>
              <a:rPr kumimoji="0" lang="fr-FR" altLang="en-US" sz="10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/>
                <a:ea typeface="+mn-ea"/>
                <a:hlinkClick r:id="rId5"/>
              </a:rPr>
              <a:t>Communication</a:t>
            </a:r>
            <a:endParaRPr kumimoji="0" lang="fr-FR" altLang="en-US" sz="1000" b="0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18444" name="TextBox 5"/>
          <p:cNvSpPr txBox="1">
            <a:spLocks noChangeArrowheads="1"/>
          </p:cNvSpPr>
          <p:nvPr/>
        </p:nvSpPr>
        <p:spPr bwMode="auto">
          <a:xfrm>
            <a:off x="348744" y="5596014"/>
            <a:ext cx="1808162" cy="37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marR="0" lvl="1" indent="-273050" algn="l" defTabSz="914400" rtl="0" eaLnBrk="1" fontAlgn="base" latinLnBrk="0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</a:rPr>
              <a:t>Videos</a:t>
            </a:r>
          </a:p>
        </p:txBody>
      </p:sp>
      <p:sp>
        <p:nvSpPr>
          <p:cNvPr id="20" name="Round Diagonal Corner Rectangle 19"/>
          <p:cNvSpPr/>
          <p:nvPr/>
        </p:nvSpPr>
        <p:spPr>
          <a:xfrm>
            <a:off x="2547046" y="3160440"/>
            <a:ext cx="2216150" cy="1323156"/>
          </a:xfrm>
          <a:prstGeom prst="round2DiagRect">
            <a:avLst>
              <a:gd name="adj1" fmla="val 491"/>
              <a:gd name="adj2" fmla="val 0"/>
            </a:avLst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Application Notes</a:t>
            </a:r>
          </a:p>
          <a:p>
            <a:pPr marL="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Technical Articles</a:t>
            </a:r>
          </a:p>
          <a:p>
            <a:pPr marL="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Simulation Models </a:t>
            </a:r>
          </a:p>
          <a:p>
            <a:pPr marL="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Datasheets, MCDS Files</a:t>
            </a:r>
          </a:p>
          <a:p>
            <a:pPr marL="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PCB Design Data</a:t>
            </a:r>
          </a:p>
        </p:txBody>
      </p:sp>
      <p:sp>
        <p:nvSpPr>
          <p:cNvPr id="22" name="Round Diagonal Corner Rectangle 21"/>
          <p:cNvSpPr/>
          <p:nvPr/>
        </p:nvSpPr>
        <p:spPr>
          <a:xfrm>
            <a:off x="2547046" y="4565650"/>
            <a:ext cx="2216150" cy="865188"/>
          </a:xfrm>
          <a:prstGeom prst="round2DiagRect">
            <a:avLst>
              <a:gd name="adj1" fmla="val 0"/>
              <a:gd name="adj2" fmla="val 0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Evaluation Boards</a:t>
            </a:r>
          </a:p>
          <a:p>
            <a:pPr marL="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Demo boards</a:t>
            </a:r>
          </a:p>
          <a:p>
            <a:pPr marL="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Reference Designs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946266" y="5483226"/>
            <a:ext cx="3829050" cy="828000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3175" cap="flat" cmpd="sng" algn="ctr">
                <a:solidFill>
                  <a:srgbClr val="AEC067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57434" y="5510288"/>
            <a:ext cx="2088000" cy="82800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Contact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pic>
        <p:nvPicPr>
          <p:cNvPr id="34" name="Picture 8" descr="O:\10_Icons\NewStyle_NEW\Support\INFIN_Icon_document_0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737892" cy="73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9" descr="O:\10_Icons\NewStyle_NEW\Support\INFIN_Icon_Evaluation Board_0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879" y="3645024"/>
            <a:ext cx="737892" cy="73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2" descr="O:\10_Icons\NewStyle_NEW\Support\INFIN_Icon_Info_0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879" y="2267248"/>
            <a:ext cx="737892" cy="73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4" descr="O:\10_Icons\NewStyle_NEW\Support\Tools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737892" cy="73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0" descr="O:\10_Icons\NewStyle_NEW\Support\INFIN_Icon_Play_0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879" y="4634837"/>
            <a:ext cx="737892" cy="73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1" descr="O:\10_Icons\NewStyle_NEW\Support\INFIN_Icon_support_01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879" y="5564666"/>
            <a:ext cx="737892" cy="73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ound Diagonal Corner Rectangle 25"/>
          <p:cNvSpPr/>
          <p:nvPr/>
        </p:nvSpPr>
        <p:spPr>
          <a:xfrm>
            <a:off x="2537775" y="5540451"/>
            <a:ext cx="2216150" cy="865188"/>
          </a:xfrm>
          <a:prstGeom prst="round2DiagRect">
            <a:avLst>
              <a:gd name="adj1" fmla="val 0"/>
              <a:gd name="adj2" fmla="val 0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›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Technical </a:t>
            </a: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</a:rPr>
              <a:t>assitance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946265" y="5536928"/>
            <a:ext cx="3851469" cy="86400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72000" tIns="72000" rIns="72000" bIns="72000" anchor="ctr">
            <a:noAutofit/>
          </a:bodyPr>
          <a:lstStyle/>
          <a:p>
            <a:pPr marL="108000" lvl="1" indent="-180000">
              <a:lnSpc>
                <a:spcPts val="1900"/>
              </a:lnSpc>
              <a:buClr>
                <a:srgbClr val="E30034"/>
              </a:buClr>
              <a:buFontTx/>
              <a:buChar char="›"/>
              <a:defRPr/>
            </a:pPr>
            <a:r>
              <a:rPr lang="de-DE" sz="1000" dirty="0" smtClean="0">
                <a:solidFill>
                  <a:srgbClr val="000000"/>
                </a:solidFill>
                <a:latin typeface="Verdana"/>
              </a:rPr>
              <a:t>Submit your questions at our</a:t>
            </a:r>
            <a:br>
              <a:rPr lang="de-DE" sz="1000" dirty="0" smtClean="0">
                <a:solidFill>
                  <a:srgbClr val="000000"/>
                </a:solidFill>
                <a:latin typeface="Verdana"/>
              </a:rPr>
            </a:br>
            <a:r>
              <a:rPr lang="de-DE" sz="1000" dirty="0" smtClean="0">
                <a:solidFill>
                  <a:srgbClr val="000000"/>
                </a:solidFill>
                <a:latin typeface="Verdana"/>
              </a:rPr>
              <a:t> </a:t>
            </a:r>
            <a:r>
              <a:rPr lang="de-DE" sz="1000" dirty="0" smtClean="0">
                <a:solidFill>
                  <a:srgbClr val="000000"/>
                </a:solidFill>
                <a:latin typeface="Verdana"/>
                <a:hlinkClick r:id="rId4"/>
              </a:rPr>
              <a:t>Technical </a:t>
            </a:r>
            <a:r>
              <a:rPr lang="de-DE" sz="1000" dirty="0">
                <a:solidFill>
                  <a:srgbClr val="000000"/>
                </a:solidFill>
                <a:latin typeface="Verdana"/>
                <a:hlinkClick r:id="rId4"/>
              </a:rPr>
              <a:t>Assistance Center</a:t>
            </a:r>
            <a:r>
              <a:rPr lang="de-DE" sz="1000" dirty="0">
                <a:solidFill>
                  <a:srgbClr val="000000"/>
                </a:solidFill>
                <a:latin typeface="Verdana"/>
              </a:rPr>
              <a:t/>
            </a:r>
            <a:br>
              <a:rPr lang="de-DE" sz="1000" dirty="0">
                <a:solidFill>
                  <a:srgbClr val="000000"/>
                </a:solidFill>
                <a:latin typeface="Verdana"/>
              </a:rPr>
            </a:b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911ED-4638-490E-B607-0AE5AF53522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64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Support</a:t>
            </a:r>
            <a:br>
              <a:rPr lang="en-GB" altLang="en-US" dirty="0"/>
            </a:br>
            <a:r>
              <a:rPr lang="en-GB" altLang="en-US" dirty="0"/>
              <a:t>Online tools and services</a:t>
            </a:r>
            <a:endParaRPr lang="en-US" dirty="0"/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17"/>
          <a:stretch/>
        </p:blipFill>
        <p:spPr bwMode="auto">
          <a:xfrm>
            <a:off x="538860" y="1648316"/>
            <a:ext cx="7105996" cy="4843120"/>
          </a:xfrm>
          <a:prstGeom prst="rect">
            <a:avLst/>
          </a:prstGeom>
          <a:noFill/>
          <a:ln w="9525">
            <a:solidFill>
              <a:srgbClr val="FFFFFF">
                <a:lumMod val="85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9" name="Rectangle 48"/>
          <p:cNvSpPr/>
          <p:nvPr/>
        </p:nvSpPr>
        <p:spPr bwMode="auto">
          <a:xfrm>
            <a:off x="7812450" y="3271455"/>
            <a:ext cx="1188000" cy="648000"/>
          </a:xfrm>
          <a:prstGeom prst="rect">
            <a:avLst/>
          </a:prstGeom>
          <a:noFill/>
          <a:ln w="12700" cap="flat" cmpd="sng" algn="ctr">
            <a:solidFill>
              <a:srgbClr val="84B6A7"/>
            </a:solidFill>
            <a:prstDash val="solid"/>
          </a:ln>
          <a:effectLst/>
        </p:spPr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50" name="TextBox 5"/>
          <p:cNvSpPr txBox="1">
            <a:spLocks noChangeArrowheads="1"/>
          </p:cNvSpPr>
          <p:nvPr/>
        </p:nvSpPr>
        <p:spPr bwMode="auto">
          <a:xfrm>
            <a:off x="7884460" y="3271365"/>
            <a:ext cx="1188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/>
          <a:lstStyle>
            <a:lvl1pPr marL="342900" indent="-342900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indent="-2730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lvl="1" eaLnBrk="1" hangingPunct="1">
              <a:lnSpc>
                <a:spcPts val="1400"/>
              </a:lnSpc>
              <a:spcAft>
                <a:spcPct val="0"/>
              </a:spcAft>
              <a:buClr>
                <a:srgbClr val="E30034"/>
              </a:buClr>
              <a:buSzTx/>
              <a:buFontTx/>
              <a:buNone/>
            </a:pPr>
            <a:r>
              <a:rPr lang="en-GB" altLang="en-US" sz="1100" b="1" dirty="0" smtClean="0">
                <a:solidFill>
                  <a:srgbClr val="000000"/>
                </a:solidFill>
                <a:cs typeface="Arial" charset="0"/>
              </a:rPr>
              <a:t>Tools, Finders and Selectors </a:t>
            </a:r>
            <a:endParaRPr lang="en-GB" altLang="en-US" sz="11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7812450" y="4063565"/>
            <a:ext cx="1188000" cy="648000"/>
          </a:xfrm>
          <a:prstGeom prst="rect">
            <a:avLst/>
          </a:prstGeom>
          <a:noFill/>
          <a:ln w="12700" cap="flat" cmpd="sng" algn="ctr">
            <a:solidFill>
              <a:srgbClr val="84B6A7"/>
            </a:solidFill>
            <a:prstDash val="solid"/>
          </a:ln>
          <a:effectLst/>
        </p:spPr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52" name="TextBox 5"/>
          <p:cNvSpPr txBox="1">
            <a:spLocks noChangeArrowheads="1"/>
          </p:cNvSpPr>
          <p:nvPr/>
        </p:nvSpPr>
        <p:spPr bwMode="auto">
          <a:xfrm>
            <a:off x="7884460" y="4249602"/>
            <a:ext cx="1243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/>
          <a:lstStyle>
            <a:lvl1pPr marL="342900" indent="-342900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indent="-2730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lvl="1" eaLnBrk="1" hangingPunct="1">
              <a:lnSpc>
                <a:spcPts val="1400"/>
              </a:lnSpc>
              <a:spcAft>
                <a:spcPct val="0"/>
              </a:spcAft>
              <a:buClr>
                <a:srgbClr val="E30034"/>
              </a:buClr>
              <a:buSzTx/>
              <a:buFontTx/>
              <a:buNone/>
            </a:pPr>
            <a:r>
              <a:rPr lang="en-GB" altLang="en-US" sz="1100" b="1" dirty="0" smtClean="0">
                <a:solidFill>
                  <a:srgbClr val="000000"/>
                </a:solidFill>
                <a:cs typeface="Arial" charset="0"/>
              </a:rPr>
              <a:t>Support</a:t>
            </a:r>
            <a:endParaRPr lang="en-GB" altLang="en-US" sz="11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7740440" y="1685745"/>
            <a:ext cx="1188000" cy="648000"/>
          </a:xfrm>
          <a:prstGeom prst="rect">
            <a:avLst/>
          </a:prstGeom>
          <a:noFill/>
          <a:ln w="12700" cap="flat" cmpd="sng" algn="ctr">
            <a:solidFill>
              <a:srgbClr val="84B6A7"/>
            </a:solidFill>
            <a:prstDash val="solid"/>
          </a:ln>
          <a:effectLst/>
        </p:spPr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54" name="TextBox 5"/>
          <p:cNvSpPr txBox="1">
            <a:spLocks noChangeArrowheads="1"/>
          </p:cNvSpPr>
          <p:nvPr/>
        </p:nvSpPr>
        <p:spPr bwMode="auto">
          <a:xfrm>
            <a:off x="7740440" y="1756859"/>
            <a:ext cx="12240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/>
          <a:lstStyle>
            <a:lvl1pPr marL="342900" indent="-342900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indent="-2730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lvl="1" eaLnBrk="1" hangingPunct="1">
              <a:lnSpc>
                <a:spcPts val="1400"/>
              </a:lnSpc>
              <a:spcAft>
                <a:spcPct val="0"/>
              </a:spcAft>
              <a:buClr>
                <a:srgbClr val="E30034"/>
              </a:buClr>
              <a:buSzTx/>
              <a:buFontTx/>
              <a:buNone/>
            </a:pPr>
            <a:r>
              <a:rPr lang="en-GB" altLang="en-US" sz="1100" b="1" dirty="0" smtClean="0">
                <a:solidFill>
                  <a:srgbClr val="000000"/>
                </a:solidFill>
                <a:cs typeface="Arial" charset="0"/>
              </a:rPr>
              <a:t>Subscribe to Newsletter</a:t>
            </a:r>
            <a:endParaRPr lang="en-GB" altLang="en-US" sz="11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2513647" y="1776533"/>
            <a:ext cx="261937" cy="138112"/>
          </a:xfrm>
          <a:prstGeom prst="rect">
            <a:avLst/>
          </a:prstGeom>
          <a:noFill/>
          <a:ln w="19050" cap="flat" cmpd="sng" algn="ctr">
            <a:solidFill>
              <a:srgbClr val="AB377A"/>
            </a:solidFill>
            <a:prstDash val="solid"/>
          </a:ln>
          <a:effectLst/>
        </p:spPr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1547664" y="5206076"/>
            <a:ext cx="432048" cy="142876"/>
          </a:xfrm>
          <a:prstGeom prst="rect">
            <a:avLst/>
          </a:prstGeom>
          <a:noFill/>
          <a:ln w="19050" cap="flat" cmpd="sng" algn="ctr">
            <a:solidFill>
              <a:srgbClr val="AB377A"/>
            </a:solidFill>
            <a:prstDash val="solid"/>
          </a:ln>
          <a:effectLst/>
        </p:spPr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2465387" y="1641463"/>
            <a:ext cx="157162" cy="135543"/>
          </a:xfrm>
          <a:prstGeom prst="ellipse">
            <a:avLst/>
          </a:prstGeom>
          <a:solidFill>
            <a:srgbClr val="AB377A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Verdana" pitchFamily="34" charset="0"/>
              </a:rPr>
              <a:t>3</a:t>
            </a:r>
          </a:p>
        </p:txBody>
      </p:sp>
      <p:sp>
        <p:nvSpPr>
          <p:cNvPr id="58" name="Oval 57"/>
          <p:cNvSpPr/>
          <p:nvPr/>
        </p:nvSpPr>
        <p:spPr bwMode="auto">
          <a:xfrm>
            <a:off x="1409552" y="5115168"/>
            <a:ext cx="157162" cy="135543"/>
          </a:xfrm>
          <a:prstGeom prst="ellipse">
            <a:avLst/>
          </a:prstGeom>
          <a:solidFill>
            <a:srgbClr val="AB377A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Verdana" pitchFamily="34" charset="0"/>
              </a:rPr>
              <a:t>4</a:t>
            </a:r>
          </a:p>
        </p:txBody>
      </p:sp>
      <p:sp>
        <p:nvSpPr>
          <p:cNvPr id="59" name="Oval 58"/>
          <p:cNvSpPr/>
          <p:nvPr/>
        </p:nvSpPr>
        <p:spPr bwMode="auto">
          <a:xfrm>
            <a:off x="4972945" y="1512772"/>
            <a:ext cx="157162" cy="135543"/>
          </a:xfrm>
          <a:prstGeom prst="ellipse">
            <a:avLst/>
          </a:prstGeom>
          <a:solidFill>
            <a:srgbClr val="AB377A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Verdana" pitchFamily="34" charset="0"/>
              </a:rPr>
              <a:t>1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5109965" y="1610810"/>
            <a:ext cx="332283" cy="127000"/>
          </a:xfrm>
          <a:prstGeom prst="rect">
            <a:avLst/>
          </a:prstGeom>
          <a:noFill/>
          <a:ln w="19050" cap="flat" cmpd="sng" algn="ctr">
            <a:solidFill>
              <a:srgbClr val="AB377A"/>
            </a:solidFill>
            <a:prstDash val="solid"/>
          </a:ln>
          <a:effectLst/>
        </p:spPr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7668430" y="1622915"/>
            <a:ext cx="157162" cy="158400"/>
          </a:xfrm>
          <a:prstGeom prst="ellipse">
            <a:avLst/>
          </a:prstGeom>
          <a:solidFill>
            <a:srgbClr val="AB377A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Verdana" pitchFamily="34" charset="0"/>
              </a:rPr>
              <a:t>1</a:t>
            </a:r>
          </a:p>
        </p:txBody>
      </p:sp>
      <p:sp>
        <p:nvSpPr>
          <p:cNvPr id="62" name="Oval 61"/>
          <p:cNvSpPr/>
          <p:nvPr/>
        </p:nvSpPr>
        <p:spPr bwMode="auto">
          <a:xfrm>
            <a:off x="7740440" y="3184975"/>
            <a:ext cx="157162" cy="158400"/>
          </a:xfrm>
          <a:prstGeom prst="ellipse">
            <a:avLst/>
          </a:prstGeom>
          <a:solidFill>
            <a:srgbClr val="AB377A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Verdana" pitchFamily="34" charset="0"/>
              </a:rPr>
              <a:t>3</a:t>
            </a:r>
          </a:p>
        </p:txBody>
      </p:sp>
      <p:sp>
        <p:nvSpPr>
          <p:cNvPr id="63" name="Oval 62"/>
          <p:cNvSpPr/>
          <p:nvPr/>
        </p:nvSpPr>
        <p:spPr bwMode="auto">
          <a:xfrm>
            <a:off x="7740440" y="3999942"/>
            <a:ext cx="157162" cy="135543"/>
          </a:xfrm>
          <a:prstGeom prst="ellipse">
            <a:avLst/>
          </a:prstGeom>
          <a:solidFill>
            <a:srgbClr val="AB377A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Verdana" pitchFamily="34" charset="0"/>
              </a:rPr>
              <a:t>4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7776724" y="2484506"/>
            <a:ext cx="1188000" cy="648000"/>
          </a:xfrm>
          <a:prstGeom prst="rect">
            <a:avLst/>
          </a:prstGeom>
          <a:noFill/>
          <a:ln w="12700" cap="flat" cmpd="sng" algn="ctr">
            <a:solidFill>
              <a:srgbClr val="84B6A7"/>
            </a:solidFill>
            <a:prstDash val="solid"/>
          </a:ln>
          <a:effectLst/>
        </p:spPr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65" name="TextBox 5"/>
          <p:cNvSpPr txBox="1">
            <a:spLocks noChangeArrowheads="1"/>
          </p:cNvSpPr>
          <p:nvPr/>
        </p:nvSpPr>
        <p:spPr bwMode="auto">
          <a:xfrm>
            <a:off x="7771987" y="2692018"/>
            <a:ext cx="1224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/>
          <a:lstStyle>
            <a:lvl1pPr marL="342900" indent="-342900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indent="-2730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lvl="1" eaLnBrk="1" hangingPunct="1">
              <a:lnSpc>
                <a:spcPts val="1400"/>
              </a:lnSpc>
              <a:spcAft>
                <a:spcPct val="0"/>
              </a:spcAft>
              <a:buClr>
                <a:srgbClr val="E30034"/>
              </a:buClr>
              <a:buSzTx/>
              <a:buFontTx/>
              <a:buNone/>
            </a:pPr>
            <a:r>
              <a:rPr lang="en-GB" altLang="en-US" sz="1100" b="1" dirty="0" smtClean="0">
                <a:solidFill>
                  <a:srgbClr val="000000"/>
                </a:solidFill>
                <a:cs typeface="Arial" charset="0"/>
              </a:rPr>
              <a:t>Where to Buy</a:t>
            </a:r>
            <a:endParaRPr lang="en-GB" altLang="en-US" sz="11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7727298" y="2392865"/>
            <a:ext cx="157162" cy="158400"/>
          </a:xfrm>
          <a:prstGeom prst="ellipse">
            <a:avLst/>
          </a:prstGeom>
          <a:solidFill>
            <a:srgbClr val="AB377A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Verdana" pitchFamily="34" charset="0"/>
              </a:rPr>
              <a:t>2</a:t>
            </a:r>
          </a:p>
        </p:txBody>
      </p:sp>
      <p:sp>
        <p:nvSpPr>
          <p:cNvPr id="67" name="Rectangle 66"/>
          <p:cNvSpPr/>
          <p:nvPr/>
        </p:nvSpPr>
        <p:spPr bwMode="auto">
          <a:xfrm>
            <a:off x="5661323" y="1610809"/>
            <a:ext cx="397445" cy="127001"/>
          </a:xfrm>
          <a:prstGeom prst="rect">
            <a:avLst/>
          </a:prstGeom>
          <a:noFill/>
          <a:ln w="19050" cap="flat" cmpd="sng" algn="ctr">
            <a:solidFill>
              <a:srgbClr val="AB377A"/>
            </a:solidFill>
            <a:prstDash val="solid"/>
          </a:ln>
          <a:effectLst/>
        </p:spPr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5558533" y="1512772"/>
            <a:ext cx="157162" cy="135543"/>
          </a:xfrm>
          <a:prstGeom prst="ellipse">
            <a:avLst/>
          </a:prstGeom>
          <a:solidFill>
            <a:srgbClr val="AB377A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GB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Verdana" pitchFamily="34" charset="0"/>
              </a:rPr>
              <a:t>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B76F7-548C-4BE5-83FC-3A00E593BA5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1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My Infineon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"/>
          <a:stretch/>
        </p:blipFill>
        <p:spPr bwMode="auto">
          <a:xfrm>
            <a:off x="467544" y="1556792"/>
            <a:ext cx="7704856" cy="48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B76F7-548C-4BE5-83FC-3A00E593BA5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2019-11-18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2019.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2089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SLIDESPERROW" val="4"/>
  <p:tag name="THUMBWIDTH" val="220"/>
  <p:tag name="INFINEON_CATEGORY" val="{&quot;CategoryList&quot;:[],&quot;CategoryDictionary&quot;:{}}"/>
</p:tagLst>
</file>

<file path=ppt/theme/theme1.xml><?xml version="1.0" encoding="utf-8"?>
<a:theme xmlns:a="http://schemas.openxmlformats.org/drawingml/2006/main" name="blank">
  <a:themeElements>
    <a:clrScheme name="InfineonColors">
      <a:dk1>
        <a:srgbClr val="000000"/>
      </a:dk1>
      <a:lt1>
        <a:srgbClr val="FFFFFF"/>
      </a:lt1>
      <a:dk2>
        <a:srgbClr val="FFE054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non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Arial" panose="020B0604020202020204" pitchFamily="34" charset="0"/>
            <a:ea typeface="Verdana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B91771C4-929F-4ED7-BDF7-F3841CAABD6F}" vid="{F70EBD9A-6494-4A9C-8EA5-40E527EC2E61}"/>
    </a:ext>
  </a:extLst>
</a:theme>
</file>

<file path=ppt/theme/theme2.xml><?xml version="1.0" encoding="utf-8"?>
<a:theme xmlns:a="http://schemas.openxmlformats.org/drawingml/2006/main" name="1_blank">
  <a:themeElements>
    <a:clrScheme name="InfineonColors">
      <a:dk1>
        <a:srgbClr val="000000"/>
      </a:dk1>
      <a:lt1>
        <a:srgbClr val="FFFFFF"/>
      </a:lt1>
      <a:dk2>
        <a:srgbClr val="FFE054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non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Arial" panose="020B0604020202020204" pitchFamily="34" charset="0"/>
            <a:ea typeface="Verdana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B91771C4-929F-4ED7-BDF7-F3841CAABD6F}" vid="{F70EBD9A-6494-4A9C-8EA5-40E527EC2E61}"/>
    </a:ext>
  </a:extLst>
</a:theme>
</file>

<file path=ppt/theme/theme3.xml><?xml version="1.0" encoding="utf-8"?>
<a:theme xmlns:a="http://schemas.openxmlformats.org/drawingml/2006/main" name="Larissa-Design">
  <a:themeElements>
    <a:clrScheme name="Infineon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Infineon_ColorTheme_2012">
      <a:dk1>
        <a:srgbClr val="00214A"/>
      </a:dk1>
      <a:lt1>
        <a:srgbClr val="FFFFFF"/>
      </a:lt1>
      <a:dk2>
        <a:srgbClr val="00214A"/>
      </a:dk2>
      <a:lt2>
        <a:srgbClr val="C8D8E6"/>
      </a:lt2>
      <a:accent1>
        <a:srgbClr val="B70D28"/>
      </a:accent1>
      <a:accent2>
        <a:srgbClr val="E3EBF2"/>
      </a:accent2>
      <a:accent3>
        <a:srgbClr val="005DA9"/>
      </a:accent3>
      <a:accent4>
        <a:srgbClr val="969696"/>
      </a:accent4>
      <a:accent5>
        <a:srgbClr val="FDC400"/>
      </a:accent5>
      <a:accent6>
        <a:srgbClr val="009651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er xmlns="a709603d-609a-478b-a91d-3c5e984c0e79">0</Ver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55AAE9148B404486CBFDD74AD2AA0B" ma:contentTypeVersion="2" ma:contentTypeDescription="Create a new document." ma:contentTypeScope="" ma:versionID="a24cc1775e4f53b56bd6bf310015a115">
  <xsd:schema xmlns:xsd="http://www.w3.org/2001/XMLSchema" xmlns:xs="http://www.w3.org/2001/XMLSchema" xmlns:p="http://schemas.microsoft.com/office/2006/metadata/properties" xmlns:ns2="a709603d-609a-478b-a91d-3c5e984c0e79" xmlns:ns3="6ef45842-284e-44e4-b2db-1749e7948b44" targetNamespace="http://schemas.microsoft.com/office/2006/metadata/properties" ma:root="true" ma:fieldsID="f8923fe8aa0ace7ab58ef4ccc8b43a85" ns2:_="" ns3:_="">
    <xsd:import namespace="a709603d-609a-478b-a91d-3c5e984c0e79"/>
    <xsd:import namespace="6ef45842-284e-44e4-b2db-1749e7948b44"/>
    <xsd:element name="properties">
      <xsd:complexType>
        <xsd:sequence>
          <xsd:element name="documentManagement">
            <xsd:complexType>
              <xsd:all>
                <xsd:element ref="ns2:Ver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09603d-609a-478b-a91d-3c5e984c0e79" elementFormDefault="qualified">
    <xsd:import namespace="http://schemas.microsoft.com/office/2006/documentManagement/types"/>
    <xsd:import namespace="http://schemas.microsoft.com/office/infopath/2007/PartnerControls"/>
    <xsd:element name="Ver" ma:index="8" nillable="true" ma:displayName="Ver" ma:default="0" ma:internalName="Ver" ma:percentage="FALS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f45842-284e-44e4-b2db-1749e7948b44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customXsn xmlns="http://schemas.microsoft.com/office/2006/metadata/customXsn">
  <xsnLocation/>
  <cached>True</cached>
  <openByDefault>False</openByDefault>
  <xsnScope/>
</customXsn>
</file>

<file path=customXml/itemProps1.xml><?xml version="1.0" encoding="utf-8"?>
<ds:datastoreItem xmlns:ds="http://schemas.openxmlformats.org/officeDocument/2006/customXml" ds:itemID="{1F26D89C-A3BE-46DA-9914-790367CC2703}">
  <ds:schemaRefs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a709603d-609a-478b-a91d-3c5e984c0e79"/>
    <ds:schemaRef ds:uri="http://schemas.microsoft.com/office/2006/metadata/properties"/>
    <ds:schemaRef ds:uri="http://schemas.microsoft.com/office/infopath/2007/PartnerControls"/>
    <ds:schemaRef ds:uri="6ef45842-284e-44e4-b2db-1749e7948b4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9EB39D0-DAF8-417C-92DC-0C5FA6081C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F326BB-2333-4195-A193-05BCEFE8FB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09603d-609a-478b-a91d-3c5e984c0e79"/>
    <ds:schemaRef ds:uri="6ef45842-284e-44e4-b2db-1749e7948b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A48A5AAF-F61E-4811-9786-91DF48B59B47}">
  <ds:schemaRefs>
    <ds:schemaRef ds:uri="http://schemas.microsoft.com/office/2006/metadata/customXs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638</Words>
  <Application>Microsoft Office PowerPoint</Application>
  <PresentationFormat>On-screen Show (4:3)</PresentationFormat>
  <Paragraphs>215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Verdana</vt:lpstr>
      <vt:lpstr>blank</vt:lpstr>
      <vt:lpstr>1_blank</vt:lpstr>
      <vt:lpstr>PowerPoint Presentation</vt:lpstr>
      <vt:lpstr>Antenna Cross Switches Portfolio overview</vt:lpstr>
      <vt:lpstr>High Power DP4T Cross Switch for 5G sub-6GHz BGSX24MU16 </vt:lpstr>
      <vt:lpstr>DP4T BGSX24MU16 5G/LTE Dual Connectivity Implementation Scenario</vt:lpstr>
      <vt:lpstr>DP4T BGSX24MU16 5G bands n77/n79 Implementation Scenario</vt:lpstr>
      <vt:lpstr>BGSX24MU16  Highest ISO for 5G sub-6 GHz application</vt:lpstr>
      <vt:lpstr>Support  RF Switches</vt:lpstr>
      <vt:lpstr>Support Online tools and services</vt:lpstr>
      <vt:lpstr>My Infineon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2019-09-02T11:22:27Z</dcterms:created>
  <dcterms:modified xsi:type="dcterms:W3CDTF">2019-11-18T17:12:19Z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ID">
    <vt:lpwstr/>
  </property>
  <property fmtid="{D5CDD505-2E9C-101B-9397-08002B2CF9AE}" pid="3" name="DocumentVersion">
    <vt:lpwstr/>
  </property>
  <property fmtid="{D5CDD505-2E9C-101B-9397-08002B2CF9AE}" pid="4" name="Proprietary">
    <vt:lpwstr/>
  </property>
  <property fmtid="{D5CDD505-2E9C-101B-9397-08002B2CF9AE}" pid="5" name="ConfidentialityMarking">
    <vt:lpwstr>no marking</vt:lpwstr>
  </property>
  <property fmtid="{D5CDD505-2E9C-101B-9397-08002B2CF9AE}" pid="6" name="AdditionalMarking">
    <vt:lpwstr/>
  </property>
  <property fmtid="{D5CDD505-2E9C-101B-9397-08002B2CF9AE}" pid="7" name="ContentTypeId">
    <vt:lpwstr>0x010100A655AAE9148B404486CBFDD74AD2AA0B</vt:lpwstr>
  </property>
</Properties>
</file>