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4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5.xml" ContentType="application/vnd.openxmlformats-officedocument.theme+xml"/>
  <Override PartName="/ppt/tags/tag4.xml" ContentType="application/vnd.openxmlformats-officedocument.presentationml.tags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5" r:id="rId11"/>
    <p:sldMasterId id="2147483846" r:id="rId12"/>
    <p:sldMasterId id="2147483869" r:id="rId13"/>
    <p:sldMasterId id="2147483892" r:id="rId14"/>
    <p:sldMasterId id="2147483983" r:id="rId15"/>
  </p:sldMasterIdLst>
  <p:notesMasterIdLst>
    <p:notesMasterId r:id="rId32"/>
  </p:notesMasterIdLst>
  <p:handoutMasterIdLst>
    <p:handoutMasterId r:id="rId33"/>
  </p:handoutMasterIdLst>
  <p:sldIdLst>
    <p:sldId id="299" r:id="rId16"/>
    <p:sldId id="309" r:id="rId17"/>
    <p:sldId id="317" r:id="rId18"/>
    <p:sldId id="313" r:id="rId19"/>
    <p:sldId id="310" r:id="rId20"/>
    <p:sldId id="292" r:id="rId21"/>
    <p:sldId id="291" r:id="rId22"/>
    <p:sldId id="293" r:id="rId23"/>
    <p:sldId id="316" r:id="rId24"/>
    <p:sldId id="314" r:id="rId25"/>
    <p:sldId id="315" r:id="rId26"/>
    <p:sldId id="311" r:id="rId27"/>
    <p:sldId id="296" r:id="rId28"/>
    <p:sldId id="297" r:id="rId29"/>
    <p:sldId id="298" r:id="rId30"/>
    <p:sldId id="275" r:id="rId31"/>
  </p:sldIdLst>
  <p:sldSz cx="12192000" cy="6858000"/>
  <p:notesSz cx="7099300" cy="10234613"/>
  <p:custDataLst>
    <p:tags r:id="rId3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AD87ED-EAD8-40BF-AFA9-0A6C158AFE53}">
          <p14:sldIdLst>
            <p14:sldId id="299"/>
            <p14:sldId id="309"/>
            <p14:sldId id="317"/>
            <p14:sldId id="313"/>
          </p14:sldIdLst>
        </p14:section>
        <p14:section name="New Small Signal/Small Power MOSFETs for Industry market" id="{A3AC37AE-B348-44C5-9F24-8AF56C9A33CE}">
          <p14:sldIdLst>
            <p14:sldId id="310"/>
            <p14:sldId id="292"/>
            <p14:sldId id="291"/>
            <p14:sldId id="293"/>
            <p14:sldId id="316"/>
            <p14:sldId id="314"/>
            <p14:sldId id="315"/>
          </p14:sldIdLst>
        </p14:section>
        <p14:section name="Support material" id="{4E118EF3-BE9F-47D6-A5AB-FDAA8B948160}">
          <p14:sldIdLst>
            <p14:sldId id="311"/>
            <p14:sldId id="296"/>
            <p14:sldId id="297"/>
            <p14:sldId id="298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2" orient="horz" pos="402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7">
          <p15:clr>
            <a:srgbClr val="A4A3A4"/>
          </p15:clr>
        </p15:guide>
        <p15:guide id="2" orient="horz" pos="638">
          <p15:clr>
            <a:srgbClr val="A4A3A4"/>
          </p15:clr>
        </p15:guide>
        <p15:guide id="3" orient="horz" pos="453">
          <p15:clr>
            <a:srgbClr val="A4A3A4"/>
          </p15:clr>
        </p15:guide>
        <p15:guide id="4" orient="horz" pos="6262">
          <p15:clr>
            <a:srgbClr val="A4A3A4"/>
          </p15:clr>
        </p15:guide>
        <p15:guide id="5" pos="4186">
          <p15:clr>
            <a:srgbClr val="A4A3A4"/>
          </p15:clr>
        </p15:guide>
        <p15:guide id="6" pos="286">
          <p15:clr>
            <a:srgbClr val="A4A3A4"/>
          </p15:clr>
        </p15:guide>
        <p15:guide id="7" pos="830">
          <p15:clr>
            <a:srgbClr val="A4A3A4"/>
          </p15:clr>
        </p15:guide>
        <p15:guide id="8" pos="386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E7"/>
    <a:srgbClr val="B3A8A8"/>
    <a:srgbClr val="928285"/>
    <a:srgbClr val="DCD8D9"/>
    <a:srgbClr val="FFFFFF"/>
    <a:srgbClr val="000000"/>
    <a:srgbClr val="AB377A"/>
    <a:srgbClr val="E9E6E6"/>
    <a:srgbClr val="FF0066"/>
    <a:srgbClr val="DEE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90" autoAdjust="0"/>
    <p:restoredTop sz="95320" autoAdjust="0"/>
  </p:normalViewPr>
  <p:slideViewPr>
    <p:cSldViewPr snapToGrid="0" snapToObjects="1" showGuides="1">
      <p:cViewPr varScale="1">
        <p:scale>
          <a:sx n="85" d="100"/>
          <a:sy n="85" d="100"/>
        </p:scale>
        <p:origin x="150" y="84"/>
      </p:cViewPr>
      <p:guideLst>
        <p:guide orient="horz" pos="799"/>
        <p:guide orient="horz" pos="4020"/>
        <p:guide pos="211"/>
        <p:guide pos="746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3" d="100"/>
          <a:sy n="83" d="100"/>
        </p:scale>
        <p:origin x="-1008" y="-58"/>
      </p:cViewPr>
      <p:guideLst>
        <p:guide orient="horz" pos="187"/>
        <p:guide orient="horz" pos="638"/>
        <p:guide orient="horz" pos="453"/>
        <p:guide orient="horz" pos="6262"/>
        <p:guide pos="4186"/>
        <p:guide pos="286"/>
        <p:guide pos="830"/>
        <p:guide pos="38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21" Type="http://schemas.openxmlformats.org/officeDocument/2006/relationships/slide" Target="slides/slide6.xml"/><Relationship Id="rId34" Type="http://schemas.openxmlformats.org/officeDocument/2006/relationships/tags" Target="tags/tag1.xml"/><Relationship Id="rId7" Type="http://schemas.openxmlformats.org/officeDocument/2006/relationships/customXml" Target="../customXml/item7.xml"/><Relationship Id="rId12" Type="http://schemas.openxmlformats.org/officeDocument/2006/relationships/slideMaster" Target="slideMasters/slideMaster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handoutMaster" Target="handoutMasters/handout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Master" Target="slideMasters/slideMaster1.xml"/><Relationship Id="rId24" Type="http://schemas.openxmlformats.org/officeDocument/2006/relationships/slide" Target="slides/slide9.xml"/><Relationship Id="rId32" Type="http://schemas.openxmlformats.org/officeDocument/2006/relationships/notesMaster" Target="notesMasters/notesMaster1.xml"/><Relationship Id="rId37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slideMaster" Target="slideMasters/slideMaster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customXml" Target="../customXml/item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Master" Target="slideMasters/slideMaster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Relationship Id="rId8" Type="http://schemas.openxmlformats.org/officeDocument/2006/relationships/customXml" Target="../customXml/item8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3306" y="296863"/>
            <a:ext cx="4422857" cy="41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Tahom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FXSHAPE"/>
          <p:cNvSpPr>
            <a:spLocks noGrp="1"/>
          </p:cNvSpPr>
          <p:nvPr>
            <p:ph type="ftr" sz="quarter" idx="2"/>
          </p:nvPr>
        </p:nvSpPr>
        <p:spPr>
          <a:xfrm>
            <a:off x="1317625" y="9941842"/>
            <a:ext cx="4824413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pPr algn="ctr"/>
            <a:r>
              <a:rPr lang="en-US" sz="800" b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restricted</a:t>
            </a:r>
            <a:endParaRPr lang="en-US" sz="800" b="1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dt" sz="quarter" idx="1"/>
          </p:nvPr>
        </p:nvSpPr>
        <p:spPr>
          <a:xfrm>
            <a:off x="453306" y="9941842"/>
            <a:ext cx="864319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l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2021-03-10</a:t>
            </a:r>
          </a:p>
          <a:p>
            <a:pPr algn="l"/>
            <a:endParaRPr lang="en-US" sz="8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IFXSHAPE"/>
          <p:cNvSpPr>
            <a:spLocks noGrp="1"/>
          </p:cNvSpPr>
          <p:nvPr>
            <p:ph type="sldNum" sz="quarter" idx="3"/>
          </p:nvPr>
        </p:nvSpPr>
        <p:spPr>
          <a:xfrm>
            <a:off x="6142038" y="9941842"/>
            <a:ext cx="448737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4F5EA4BF-E9AE-43AF-B3B0-E8B2B4D213BF}" type="slidenum"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‹#›</a:t>
            </a:fld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IFXSHAP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577850" y="1012825"/>
            <a:ext cx="8255000" cy="46434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IFXSHAPE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5868498"/>
            <a:ext cx="619196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Notes</a:t>
            </a:r>
          </a:p>
        </p:txBody>
      </p:sp>
      <p:sp>
        <p:nvSpPr>
          <p:cNvPr id="28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32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2021-03-10</a:t>
            </a:r>
          </a:p>
          <a:p>
            <a:endParaRPr lang="en-US" dirty="0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165D906-55BD-49C5-997D-27A40DB53D1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8" name="IFXSHAPE"/>
          <p:cNvSpPr>
            <a:spLocks noGrp="1"/>
          </p:cNvSpPr>
          <p:nvPr>
            <p:ph type="body" idx="3"/>
          </p:nvPr>
        </p:nvSpPr>
        <p:spPr>
          <a:xfrm>
            <a:off x="453306" y="4708042"/>
            <a:ext cx="6191968" cy="4832456"/>
          </a:xfrm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hdr" sz="quarter"/>
          </p:nvPr>
        </p:nvSpPr>
        <p:spPr>
          <a:xfrm>
            <a:off x="454025" y="295163"/>
            <a:ext cx="4422857" cy="4194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</p:spPr>
        <p:txBody>
          <a:bodyPr/>
          <a:lstStyle/>
          <a:p>
            <a:r>
              <a:rPr lang="en-US" smtClean="0"/>
              <a:t>2021-03-10</a:t>
            </a:r>
          </a:p>
          <a:p>
            <a:endParaRPr lang="en-US" dirty="0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</p:spPr>
        <p:txBody>
          <a:bodyPr/>
          <a:lstStyle/>
          <a:p>
            <a:fld id="{4165D906-55BD-49C5-997D-27A40DB53D1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086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500" baseline="0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restricted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66B682-2158-4C65-B9D9-4AF6FD996E8C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218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500" baseline="0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restricted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66B682-2158-4C65-B9D9-4AF6FD996E8C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286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2021-03-10</a:t>
            </a:r>
          </a:p>
          <a:p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65D906-55BD-49C5-997D-27A40DB53D1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853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IFXSHAPE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  <a:ln/>
        </p:spPr>
      </p:sp>
      <p:sp>
        <p:nvSpPr>
          <p:cNvPr id="38915" name="IFXSHAPE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AT" altLang="en-US" dirty="0"/>
          </a:p>
        </p:txBody>
      </p:sp>
      <p:sp>
        <p:nvSpPr>
          <p:cNvPr id="36868" name="IFXSHAPE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5551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38917" name="IFXSHAPE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t>restricted</a:t>
            </a:r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</p:txBody>
      </p:sp>
      <p:sp>
        <p:nvSpPr>
          <p:cNvPr id="38918" name="IFXSHAPE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charset="0"/>
            </a:endParaRPr>
          </a:p>
        </p:txBody>
      </p:sp>
      <p:sp>
        <p:nvSpPr>
          <p:cNvPr id="38919" name="IFXSHAPE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7B8F57-9E16-4234-ACF4-8B17CEA38C3A}" type="slidenum"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2838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IFXSHAPE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241300" y="920750"/>
            <a:ext cx="7493000" cy="4216400"/>
          </a:xfrm>
          <a:ln/>
        </p:spPr>
      </p:sp>
      <p:sp>
        <p:nvSpPr>
          <p:cNvPr id="40963" name="IFXSHAPE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altLang="en-US"/>
          </a:p>
        </p:txBody>
      </p:sp>
      <p:sp>
        <p:nvSpPr>
          <p:cNvPr id="38916" name="IFXSHAPE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8989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0965" name="IFXSHAPE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698836" indent="-268783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075133" indent="-215026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505186" indent="-215026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935239" indent="-215026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365292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795346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225398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655451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t>restricted</a:t>
            </a:r>
            <a:endParaRPr kumimoji="0" lang="en-US" altLang="en-US" sz="800" b="1" i="0" u="none" strike="noStrike" kern="1200" cap="none" spc="0" normalizeH="0" baseline="0" noProof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</p:txBody>
      </p:sp>
      <p:sp>
        <p:nvSpPr>
          <p:cNvPr id="40966" name="IFXSHAPE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698836" indent="-268783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075133" indent="-215026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505186" indent="-215026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935239" indent="-215026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365292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795346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225398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655451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</p:txBody>
      </p:sp>
      <p:sp>
        <p:nvSpPr>
          <p:cNvPr id="40967" name="IFXSHAPE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698836" indent="-268783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075133" indent="-215026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505186" indent="-215026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935239" indent="-215026" eaLnBrk="0" hangingPunct="0">
              <a:spcBef>
                <a:spcPct val="30000"/>
              </a:spcBef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365292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795346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225398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655451" indent="-215026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rgbClr val="00214A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94B51C-70A0-4E36-93F8-6506E654BE9B}" type="slidenum">
              <a:rPr kumimoji="0" lang="en-US" alt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6602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241300" y="920750"/>
            <a:ext cx="7493000" cy="4216400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5581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restricted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2CD977-3D6A-4994-BE8E-4377D7D85F21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384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</a:p>
          <a:p>
            <a:r>
              <a:rPr lang="en-US" b="1" smtClean="0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2021-03-10</a:t>
            </a:r>
          </a:p>
          <a:p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16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31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2021-03-10</a:t>
            </a:r>
          </a:p>
          <a:p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65D906-55BD-49C5-997D-27A40DB53D1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507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5581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14A"/>
              </a:solidFill>
              <a:effectLst/>
              <a:uLnTx/>
              <a:uFillTx/>
              <a:latin typeface="Verdana" pitchFamily="34" charset="0"/>
              <a:ea typeface="+mn-ea"/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restricted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2C0547-7BDA-4D44-B6F9-560E15729087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335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*MGD = MOS Gated Diode = Integrated schottky like diode</a:t>
            </a:r>
            <a:endParaRPr kumimoji="0" lang="de-AT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5581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214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restricted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F6FE81-E7D1-4CE2-BF14-C2409F3F991D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fld>
            <a:endParaRPr kumimoji="0" lang="en-US" sz="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065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2021-03-10</a:t>
            </a:r>
          </a:p>
          <a:p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65D906-55BD-49C5-997D-27A40DB53D1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en-U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125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13" name="IFXSHAPE"/>
          <p:cNvSpPr>
            <a:spLocks noGrp="1"/>
          </p:cNvSpPr>
          <p:nvPr>
            <p:ph type="body" idx="3"/>
          </p:nvPr>
        </p:nvSpPr>
        <p:spPr>
          <a:xfrm>
            <a:off x="453306" y="4708042"/>
            <a:ext cx="6191968" cy="4832456"/>
          </a:xfrm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FXSHAPE"/>
          <p:cNvSpPr>
            <a:spLocks noGrp="1"/>
          </p:cNvSpPr>
          <p:nvPr>
            <p:ph type="hdr" sz="quarter"/>
          </p:nvPr>
        </p:nvSpPr>
        <p:spPr>
          <a:xfrm>
            <a:off x="454025" y="295163"/>
            <a:ext cx="4422857" cy="4194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IFXSHAPE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IFXSHAPE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</p:spPr>
        <p:txBody>
          <a:bodyPr/>
          <a:lstStyle/>
          <a:p>
            <a:r>
              <a:rPr lang="en-US" smtClean="0"/>
              <a:t>2021-03-10</a:t>
            </a:r>
          </a:p>
          <a:p>
            <a:endParaRPr lang="en-US" dirty="0"/>
          </a:p>
        </p:txBody>
      </p:sp>
      <p:sp>
        <p:nvSpPr>
          <p:cNvPr id="17" name="IFXSHAPE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</p:spPr>
        <p:txBody>
          <a:bodyPr/>
          <a:lstStyle/>
          <a:p>
            <a:fld id="{4165D906-55BD-49C5-997D-27A40DB53D1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217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500" baseline="0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restricted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66B682-2158-4C65-B9D9-4AF6FD996E8C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798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500" baseline="0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restricted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66B682-2158-4C65-B9D9-4AF6FD996E8C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25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577850" y="1012825"/>
            <a:ext cx="8255000" cy="4643438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5581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restricted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2021-03-10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65D906-55BD-49C5-997D-27A40DB53D15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363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4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32842" y="-12192"/>
            <a:ext cx="12235175" cy="552942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43554" y="-27384"/>
            <a:ext cx="12245887" cy="5544616"/>
            <a:chOff x="-32666" y="-27384"/>
            <a:chExt cx="9184415" cy="5544616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32666" y="3430006"/>
              <a:ext cx="2156394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27384"/>
              <a:ext cx="2808312" cy="54006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916832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5361232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396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DB017BC-3243-4261-AC2D-9480C934E93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3"/>
            <a:ext cx="566462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3"/>
            <a:ext cx="5665389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3860800"/>
            <a:ext cx="5665389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0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4CC00AE-82FF-483F-B3F0-2813C04CDF2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7645" y="0"/>
            <a:ext cx="12209644" cy="6873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2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5" t="-7005" r="-2685" b="-7005"/>
          <a:stretch/>
        </p:blipFill>
        <p:spPr>
          <a:xfrm>
            <a:off x="10525712" y="211456"/>
            <a:ext cx="1363200" cy="483795"/>
          </a:xfrm>
          <a:prstGeom prst="rect">
            <a:avLst/>
          </a:prstGeom>
        </p:spPr>
      </p:pic>
      <p:grpSp>
        <p:nvGrpSpPr>
          <p:cNvPr id="10" name="Gruppieren 33"/>
          <p:cNvGrpSpPr/>
          <p:nvPr userDrawn="1"/>
        </p:nvGrpSpPr>
        <p:grpSpPr>
          <a:xfrm>
            <a:off x="-35982" y="0"/>
            <a:ext cx="12227983" cy="5733256"/>
            <a:chOff x="-26987" y="0"/>
            <a:chExt cx="9170987" cy="5733256"/>
          </a:xfrm>
          <a:solidFill>
            <a:schemeClr val="tx2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2"/>
              <a:ext cx="144016" cy="144016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2132857"/>
            <a:ext cx="8153395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 smtClean="0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42433" y="5128693"/>
            <a:ext cx="12234431" cy="1750902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  <a:gd name="connsiteX0" fmla="*/ 9131506 w 9131506"/>
              <a:gd name="connsiteY0" fmla="*/ 0 h 1819636"/>
              <a:gd name="connsiteX1" fmla="*/ 9131506 w 9131506"/>
              <a:gd name="connsiteY1" fmla="*/ 1813301 h 1819636"/>
              <a:gd name="connsiteX2" fmla="*/ 302 w 9131506"/>
              <a:gd name="connsiteY2" fmla="*/ 1819636 h 1819636"/>
              <a:gd name="connsiteX3" fmla="*/ 10589 w 9131506"/>
              <a:gd name="connsiteY3" fmla="*/ 432445 h 1819636"/>
              <a:gd name="connsiteX4" fmla="*/ 9131506 w 9131506"/>
              <a:gd name="connsiteY4" fmla="*/ 0 h 181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31506" h="1819636">
                <a:moveTo>
                  <a:pt x="9131506" y="0"/>
                </a:moveTo>
                <a:lnTo>
                  <a:pt x="9131506" y="1813301"/>
                </a:lnTo>
                <a:lnTo>
                  <a:pt x="302" y="1819636"/>
                </a:lnTo>
                <a:cubicBezTo>
                  <a:pt x="-2336" y="1359351"/>
                  <a:pt x="13227" y="892730"/>
                  <a:pt x="10589" y="432445"/>
                </a:cubicBezTo>
                <a:lnTo>
                  <a:pt x="9131506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2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554056105"/>
      </p:ext>
    </p:extLst>
  </p:cSld>
  <p:clrMapOvr>
    <a:masterClrMapping/>
  </p:clrMapOvr>
  <p:hf sldNum="0" hdr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E117A6C-BD05-43A5-A418-46DDFB3DB83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3"/>
            <a:ext cx="566462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3"/>
            <a:ext cx="5665389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3860800"/>
            <a:ext cx="5665389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886120086"/>
      </p:ext>
    </p:extLst>
  </p:cSld>
  <p:clrMapOvr>
    <a:masterClrMapping/>
  </p:clrMapOvr>
  <p:hf hdr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E16AF92-1C9B-43AB-B676-C12D5C90F80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2207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0" y="3860800"/>
            <a:ext cx="5665388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4242421389"/>
      </p:ext>
    </p:extLst>
  </p:cSld>
  <p:clrMapOvr>
    <a:masterClrMapping/>
  </p:clrMapOvr>
  <p:hf hdr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9D1BE578-FF8C-4AF8-91F9-5ABA5A94E292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5"/>
            <a:ext cx="1152128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446825533"/>
      </p:ext>
    </p:extLst>
  </p:cSld>
  <p:clrMapOvr>
    <a:masterClrMapping/>
  </p:clrMapOvr>
  <p:hf hdr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B533596-5F95-4078-809F-1D70971CD7A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5" y="1268414"/>
            <a:ext cx="3744384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271435" y="1268414"/>
            <a:ext cx="3649133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13105831"/>
      </p:ext>
    </p:extLst>
  </p:cSld>
  <p:clrMapOvr>
    <a:masterClrMapping/>
  </p:clrMapOvr>
  <p:hf hdr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5C4EFD6-B252-4BAF-A5E2-B5F491BE6F8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3" y="2781300"/>
            <a:ext cx="393700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464051" y="2781300"/>
            <a:ext cx="3456516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8113185" y="2781300"/>
            <a:ext cx="3744383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539313987"/>
      </p:ext>
    </p:extLst>
  </p:cSld>
  <p:clrMapOvr>
    <a:masterClrMapping/>
  </p:clrMapOvr>
  <p:hf hdr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F782B97-BA93-475E-9E18-F6F2D29673A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12585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90720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971563955"/>
      </p:ext>
    </p:extLst>
  </p:cSld>
  <p:clrMapOvr>
    <a:masterClrMapping/>
  </p:clrMapOvr>
  <p:hf hdr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FXSHAPE"/>
          <p:cNvSpPr>
            <a:spLocks noGrp="1"/>
          </p:cNvSpPr>
          <p:nvPr>
            <p:ph type="ftr" sz="quarter" idx="2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7" name="IFXSHAPE"/>
          <p:cNvSpPr>
            <a:spLocks noGrp="1"/>
          </p:cNvSpPr>
          <p:nvPr>
            <p:ph type="sldNum" sz="quarter" idx="18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98BA55D-C915-4C23-8F08-C84809ED28F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buNone/>
              <a:defRPr/>
            </a:lvl4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1300"/>
            <a:ext cx="2784309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12585" y="2781300"/>
            <a:ext cx="2688167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2781300"/>
            <a:ext cx="2688167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9072034" y="2781300"/>
            <a:ext cx="2784309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8" name="IFXSHAPE"/>
          <p:cNvSpPr>
            <a:spLocks noGrp="1"/>
          </p:cNvSpPr>
          <p:nvPr>
            <p:ph type="dt" sz="half" idx="19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4023379357"/>
      </p:ext>
    </p:extLst>
  </p:cSld>
  <p:clrMapOvr>
    <a:masterClrMapping/>
  </p:clrMapOvr>
  <p:hf hdr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B1B7D41-B440-4074-B9CF-209CBCDB640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4030136486"/>
      </p:ext>
    </p:extLst>
  </p:cSld>
  <p:clrMapOvr>
    <a:masterClrMapping/>
  </p:clrMapOvr>
  <p:hf hdr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22559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D6661F6-8456-4D22-B511-BE54B90A897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2207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0" y="3860800"/>
            <a:ext cx="5665388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3760B38-0C56-44E5-B770-A5064BBA0B2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71435859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1"/>
            <a:ext cx="12192000" cy="68580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3F9DEE3-170F-48B2-82EE-703F0239CE9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091565593"/>
      </p:ext>
    </p:extLst>
  </p:cSld>
  <p:clrMapOvr>
    <a:masterClrMapping/>
  </p:clrMapOvr>
  <p:hf sldNum="0"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3F56614-6325-4D64-ADFE-B7A6B595FAF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 smtClean="0"/>
              <a:t>Click to edit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35976837"/>
      </p:ext>
    </p:extLst>
  </p:cSld>
  <p:clrMapOvr>
    <a:masterClrMapping/>
  </p:clrMapOvr>
  <p:hf hdr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FX_Title Slide">
    <p:bg>
      <p:bgPr>
        <a:blipFill dpi="0" rotWithShape="1">
          <a:blip r:embed="rId3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7" y="3"/>
            <a:ext cx="12192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1988" tIns="71988" rIns="71988" bIns="71988" rtlCol="0" anchor="ctr"/>
          <a:lstStyle/>
          <a:p>
            <a:pPr algn="ctr" eaLnBrk="0" hangingPunct="0"/>
            <a:endParaRPr lang="en-GB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D8A3C93-6DBD-42E4-B025-552CE59AE35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31216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275DFE7-EEAE-4CD5-90F9-524A63E397E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876570496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B1F5849-6BB9-4A1E-96F8-1D461544C4D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5"/>
            <a:ext cx="1152128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C96F305-1E64-4786-89B7-5860DA9364F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5" y="1268414"/>
            <a:ext cx="3744384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271435" y="1268414"/>
            <a:ext cx="3649133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79A2638-4066-4D81-84C7-C5FD4EFB42E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3" y="2781300"/>
            <a:ext cx="393700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464051" y="2781300"/>
            <a:ext cx="3456516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8113185" y="2781300"/>
            <a:ext cx="3744383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F97C589-7B86-4185-87CB-BE0B85FE458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278430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12585" y="1268414"/>
            <a:ext cx="268816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1268414"/>
            <a:ext cx="268816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9072034" y="1268414"/>
            <a:ext cx="278430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FXSHAPE"/>
          <p:cNvSpPr>
            <a:spLocks noGrp="1"/>
          </p:cNvSpPr>
          <p:nvPr>
            <p:ph type="ftr" sz="quarter" idx="2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7" name="IFXSHAPE"/>
          <p:cNvSpPr>
            <a:spLocks noGrp="1"/>
          </p:cNvSpPr>
          <p:nvPr>
            <p:ph type="sldNum" sz="quarter" idx="18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0406A54-BEC0-4D45-9E7B-255EEA0A919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1300"/>
            <a:ext cx="2784309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12585" y="2781300"/>
            <a:ext cx="268816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2781300"/>
            <a:ext cx="268816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9072034" y="2781300"/>
            <a:ext cx="2784309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IFXSHAPE"/>
          <p:cNvSpPr>
            <a:spLocks noGrp="1"/>
          </p:cNvSpPr>
          <p:nvPr>
            <p:ph type="dt" sz="half" idx="19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7199D49-011C-4627-AC77-9B0EC4018C9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257007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287F06C-0B75-4B1A-BAD4-1CCCB03A147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26568936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32842" y="-12192"/>
            <a:ext cx="12235175" cy="552942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43554" y="-27384"/>
            <a:ext cx="12245887" cy="5544616"/>
            <a:chOff x="-32666" y="-27384"/>
            <a:chExt cx="9184415" cy="5544616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32666" y="3430006"/>
              <a:ext cx="2156394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27384"/>
              <a:ext cx="2808312" cy="54006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240538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423285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3961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1"/>
            <a:ext cx="12192000" cy="68580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89F3BA4-258B-45DD-8750-BE3D4DF2594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97727015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33" name="Freihandform 14"/>
          <p:cNvSpPr/>
          <p:nvPr/>
        </p:nvSpPr>
        <p:spPr bwMode="auto">
          <a:xfrm>
            <a:off x="-32842" y="-12192"/>
            <a:ext cx="12235175" cy="516938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507992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grpSp>
        <p:nvGrpSpPr>
          <p:cNvPr id="34" name="Gruppieren 36"/>
          <p:cNvGrpSpPr/>
          <p:nvPr/>
        </p:nvGrpSpPr>
        <p:grpSpPr>
          <a:xfrm>
            <a:off x="-32844" y="-27384"/>
            <a:ext cx="12235176" cy="5112568"/>
            <a:chOff x="-24633" y="-27384"/>
            <a:chExt cx="9176382" cy="5112568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23728" y="4398016"/>
              <a:ext cx="216024" cy="687168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24633" y="2941926"/>
              <a:ext cx="2148361" cy="145609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23728" y="2708920"/>
              <a:ext cx="7020270" cy="16890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21"/>
            <p:cNvCxnSpPr/>
            <p:nvPr/>
          </p:nvCxnSpPr>
          <p:spPr>
            <a:xfrm>
              <a:off x="8141920" y="-7511"/>
              <a:ext cx="1009829" cy="18022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1720" y="4330531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444208" y="-27384"/>
              <a:ext cx="1440160" cy="496855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IFXSHAPE"/>
          <p:cNvSpPr>
            <a:spLocks noGrp="1"/>
          </p:cNvSpPr>
          <p:nvPr>
            <p:ph type="title" hasCustomPrompt="1"/>
          </p:nvPr>
        </p:nvSpPr>
        <p:spPr>
          <a:xfrm>
            <a:off x="624000" y="2088000"/>
            <a:ext cx="8448000" cy="553998"/>
          </a:xfrm>
        </p:spPr>
        <p:txBody>
          <a:bodyPr bIns="0" anchor="b" anchorCtr="0">
            <a:spAutoFit/>
          </a:bodyPr>
          <a:lstStyle>
            <a:lvl1pPr marR="0" defTabSz="914400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 lang="en-US" sz="3600" kern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R="0" defTabSz="914400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</a:pPr>
            <a:r>
              <a:rPr lang="de-DE" sz="3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Please type in title</a:t>
            </a:r>
          </a:p>
        </p:txBody>
      </p:sp>
      <p:pic>
        <p:nvPicPr>
          <p:cNvPr id="55" name="Grafik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694140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3961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FX_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577E552-1129-46B2-960E-0BA7115038DD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"/>
            <a:ext cx="12191997" cy="6857999"/>
          </a:xfrm>
          <a:prstGeom prst="rect">
            <a:avLst/>
          </a:prstGeom>
        </p:spPr>
      </p:pic>
      <p:sp>
        <p:nvSpPr>
          <p:cNvPr id="1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35360" y="1268414"/>
            <a:ext cx="9505025" cy="2447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4800"/>
            </a:lvl1pPr>
          </a:lstStyle>
          <a:p>
            <a:pPr lvl="0"/>
            <a:r>
              <a:rPr lang="en-GB" dirty="0"/>
              <a:t>Click to enter section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122199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A756120-05EE-4E24-88EA-F496D0F453E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7" y="1268420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032589663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1" y="-7749"/>
            <a:ext cx="12202332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1" y="-7749"/>
            <a:ext cx="12202332" cy="5524981"/>
            <a:chOff x="0" y="-7749"/>
            <a:chExt cx="9151749" cy="5524981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916832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2372287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1" y="-7749"/>
            <a:ext cx="12202332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240538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grpSp>
        <p:nvGrpSpPr>
          <p:cNvPr id="17" name="Gruppieren 36"/>
          <p:cNvGrpSpPr/>
          <p:nvPr userDrawn="1"/>
        </p:nvGrpSpPr>
        <p:grpSpPr>
          <a:xfrm>
            <a:off x="1" y="-7749"/>
            <a:ext cx="12202332" cy="5524981"/>
            <a:chOff x="0" y="-7749"/>
            <a:chExt cx="9151749" cy="5524981"/>
          </a:xfrm>
        </p:grpSpPr>
        <p:cxnSp>
          <p:nvCxnSpPr>
            <p:cNvPr id="18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8090732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9368" y="-6178"/>
            <a:ext cx="12201367" cy="3874910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1671 w 9156440"/>
              <a:gd name="connsiteY0" fmla="*/ 4053675 h 4053675"/>
              <a:gd name="connsiteX1" fmla="*/ 9156440 w 9156440"/>
              <a:gd name="connsiteY1" fmla="*/ 3663696 h 4053675"/>
              <a:gd name="connsiteX2" fmla="*/ 9156440 w 9156440"/>
              <a:gd name="connsiteY2" fmla="*/ 0 h 4053675"/>
              <a:gd name="connsiteX3" fmla="*/ 0 w 9156440"/>
              <a:gd name="connsiteY3" fmla="*/ 6178 h 4053675"/>
              <a:gd name="connsiteX4" fmla="*/ 1671 w 9156440"/>
              <a:gd name="connsiteY4" fmla="*/ 4053675 h 4053675"/>
              <a:gd name="connsiteX0" fmla="*/ 9355 w 9156440"/>
              <a:gd name="connsiteY0" fmla="*/ 4061729 h 4061729"/>
              <a:gd name="connsiteX1" fmla="*/ 9156440 w 9156440"/>
              <a:gd name="connsiteY1" fmla="*/ 3663696 h 4061729"/>
              <a:gd name="connsiteX2" fmla="*/ 9156440 w 9156440"/>
              <a:gd name="connsiteY2" fmla="*/ 0 h 4061729"/>
              <a:gd name="connsiteX3" fmla="*/ 0 w 9156440"/>
              <a:gd name="connsiteY3" fmla="*/ 6178 h 4061729"/>
              <a:gd name="connsiteX4" fmla="*/ 9355 w 9156440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289 w 9162763"/>
              <a:gd name="connsiteY0" fmla="*/ 4061729 h 4061729"/>
              <a:gd name="connsiteX1" fmla="*/ 9162763 w 9162763"/>
              <a:gd name="connsiteY1" fmla="*/ 3663696 h 4061729"/>
              <a:gd name="connsiteX2" fmla="*/ 9162763 w 9162763"/>
              <a:gd name="connsiteY2" fmla="*/ 0 h 4061729"/>
              <a:gd name="connsiteX3" fmla="*/ 6323 w 9162763"/>
              <a:gd name="connsiteY3" fmla="*/ 6178 h 4061729"/>
              <a:gd name="connsiteX4" fmla="*/ 289 w 9162763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7329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7329 w 9169803"/>
              <a:gd name="connsiteY4" fmla="*/ 4061729 h 4061729"/>
              <a:gd name="connsiteX0" fmla="*/ 1220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1220 w 9169803"/>
              <a:gd name="connsiteY4" fmla="*/ 4061729 h 406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803" h="4061729">
                <a:moveTo>
                  <a:pt x="1220" y="4061729"/>
                </a:moveTo>
                <a:lnTo>
                  <a:pt x="9169803" y="3663696"/>
                </a:lnTo>
                <a:lnTo>
                  <a:pt x="9169803" y="0"/>
                </a:lnTo>
                <a:lnTo>
                  <a:pt x="0" y="4181"/>
                </a:lnTo>
                <a:cubicBezTo>
                  <a:pt x="2115" y="1357466"/>
                  <a:pt x="-895" y="2708444"/>
                  <a:pt x="1220" y="4061729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9368" y="-6096"/>
            <a:ext cx="12201368" cy="3795136"/>
            <a:chOff x="-7026" y="-6096"/>
            <a:chExt cx="9151026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7026" y="1923981"/>
              <a:ext cx="285083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15368" cy="259099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997488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5264912" y="-15240"/>
            <a:ext cx="6937248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6586" y="-15240"/>
            <a:ext cx="6442100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16" t="-35378" b="-3659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6586" y="1529446"/>
            <a:ext cx="7023143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6586" y="-15240"/>
            <a:ext cx="7023143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2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970813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B3E7F33-3752-4183-AA34-68CF09DB26D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697745259"/>
      </p:ext>
    </p:extLst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AFF6833-1D2C-4239-9B15-3166ABE23FA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491613446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24989" y="-6178"/>
            <a:ext cx="12216989" cy="3867226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2742" h="4053675">
                <a:moveTo>
                  <a:pt x="289" y="4053675"/>
                </a:moveTo>
                <a:lnTo>
                  <a:pt x="9162742" y="3663696"/>
                </a:lnTo>
                <a:lnTo>
                  <a:pt x="9162742" y="0"/>
                </a:lnTo>
                <a:lnTo>
                  <a:pt x="6302" y="6178"/>
                </a:lnTo>
                <a:cubicBezTo>
                  <a:pt x="8417" y="1359463"/>
                  <a:pt x="-1826" y="2700390"/>
                  <a:pt x="289" y="4053675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51275" y="-6096"/>
            <a:ext cx="12275787" cy="3795136"/>
            <a:chOff x="-38456" y="-6096"/>
            <a:chExt cx="9206840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38456" y="1923981"/>
              <a:ext cx="288226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39752" cy="26058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391533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3961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3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3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D0D1FD1-67CB-4219-8394-FB022C98E68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1295333" y="1268412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1295335" y="1916493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1295335" y="2564574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1295335" y="3212655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1295335" y="3860736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295335" y="4508817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295335" y="5156898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1295335" y="5804979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334433" y="1268412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334433" y="1916593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334433" y="2564774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334433" y="3212955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334433" y="3861136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334433" y="4509317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334433" y="515749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334433" y="580567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3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723020376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17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4" name="IFXSHAPE"/>
          <p:cNvSpPr>
            <a:spLocks noGrp="1"/>
          </p:cNvSpPr>
          <p:nvPr>
            <p:ph type="sldNum" sz="quarter" idx="15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433273E-02F5-46A8-BAEA-B09F2BD0FC8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566462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4"/>
            <a:ext cx="566538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16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438461775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0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EA21681-6EA9-4D0A-AA98-08E9CEF58B82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7645" y="0"/>
            <a:ext cx="12209644" cy="6873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2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5" t="-7005" r="-2685" b="-7005"/>
          <a:stretch/>
        </p:blipFill>
        <p:spPr>
          <a:xfrm>
            <a:off x="10525712" y="211456"/>
            <a:ext cx="1363200" cy="483795"/>
          </a:xfrm>
          <a:prstGeom prst="rect">
            <a:avLst/>
          </a:prstGeom>
        </p:spPr>
      </p:pic>
      <p:grpSp>
        <p:nvGrpSpPr>
          <p:cNvPr id="10" name="Gruppieren 33"/>
          <p:cNvGrpSpPr/>
          <p:nvPr userDrawn="1"/>
        </p:nvGrpSpPr>
        <p:grpSpPr>
          <a:xfrm>
            <a:off x="-35982" y="0"/>
            <a:ext cx="12227983" cy="5733256"/>
            <a:chOff x="-26987" y="0"/>
            <a:chExt cx="9170987" cy="5733256"/>
          </a:xfrm>
          <a:solidFill>
            <a:schemeClr val="tx2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2"/>
              <a:ext cx="144016" cy="144016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2132857"/>
            <a:ext cx="8153395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42433" y="5128693"/>
            <a:ext cx="12234431" cy="1750902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  <a:gd name="connsiteX0" fmla="*/ 9131506 w 9131506"/>
              <a:gd name="connsiteY0" fmla="*/ 0 h 1819636"/>
              <a:gd name="connsiteX1" fmla="*/ 9131506 w 9131506"/>
              <a:gd name="connsiteY1" fmla="*/ 1813301 h 1819636"/>
              <a:gd name="connsiteX2" fmla="*/ 302 w 9131506"/>
              <a:gd name="connsiteY2" fmla="*/ 1819636 h 1819636"/>
              <a:gd name="connsiteX3" fmla="*/ 10589 w 9131506"/>
              <a:gd name="connsiteY3" fmla="*/ 432445 h 1819636"/>
              <a:gd name="connsiteX4" fmla="*/ 9131506 w 9131506"/>
              <a:gd name="connsiteY4" fmla="*/ 0 h 181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31506" h="1819636">
                <a:moveTo>
                  <a:pt x="9131506" y="0"/>
                </a:moveTo>
                <a:lnTo>
                  <a:pt x="9131506" y="1813301"/>
                </a:lnTo>
                <a:lnTo>
                  <a:pt x="302" y="1819636"/>
                </a:lnTo>
                <a:cubicBezTo>
                  <a:pt x="-2336" y="1359351"/>
                  <a:pt x="13227" y="892730"/>
                  <a:pt x="10589" y="432445"/>
                </a:cubicBezTo>
                <a:lnTo>
                  <a:pt x="9131506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2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315628622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F2D51DC-D07B-41CE-B711-B05CBB52946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3"/>
            <a:ext cx="566462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3"/>
            <a:ext cx="5665389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3860800"/>
            <a:ext cx="5665389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849256011"/>
      </p:ext>
    </p:extLst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74C728A-E96A-4EFF-A98F-8BDE7635A7A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2207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0" y="3860800"/>
            <a:ext cx="5665388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378658248"/>
      </p:ext>
    </p:extLst>
  </p:cSld>
  <p:clrMapOvr>
    <a:masterClrMapping/>
  </p:clrMapOvr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3797968-C84E-410A-83F0-CA3BB32CE15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5"/>
            <a:ext cx="1152128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802456803"/>
      </p:ext>
    </p:extLst>
  </p:cSld>
  <p:clrMapOvr>
    <a:masterClrMapping/>
  </p:clrMapOvr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0467A81-3B59-481C-964C-7A86CD7B7B6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5" y="1268414"/>
            <a:ext cx="3744384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271435" y="1268414"/>
            <a:ext cx="3649133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399675060"/>
      </p:ext>
    </p:extLst>
  </p:cSld>
  <p:clrMapOvr>
    <a:masterClrMapping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1416A3D-85C3-4EE7-BB0C-025ABEECCE12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3" y="2781300"/>
            <a:ext cx="393700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464051" y="2781300"/>
            <a:ext cx="3456516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8113185" y="2781300"/>
            <a:ext cx="3744383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533218276"/>
      </p:ext>
    </p:extLst>
  </p:cSld>
  <p:clrMapOvr>
    <a:masterClrMapping/>
  </p:clrMapOvr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1246A0B-C5D9-4106-B424-4E26F74BB41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12585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90720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922449171"/>
      </p:ext>
    </p:extLst>
  </p:cSld>
  <p:clrMapOvr>
    <a:masterClrMapping/>
  </p:clrMapOvr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FXSHAPE"/>
          <p:cNvSpPr>
            <a:spLocks noGrp="1"/>
          </p:cNvSpPr>
          <p:nvPr>
            <p:ph type="ftr" sz="quarter" idx="2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7" name="IFXSHAPE"/>
          <p:cNvSpPr>
            <a:spLocks noGrp="1"/>
          </p:cNvSpPr>
          <p:nvPr>
            <p:ph type="sldNum" sz="quarter" idx="18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F3FD760-2EC1-4EC8-9793-1F1FB83D0EC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1300"/>
            <a:ext cx="2784309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12585" y="2781300"/>
            <a:ext cx="2688167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2781300"/>
            <a:ext cx="2688167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9072034" y="2781300"/>
            <a:ext cx="2784309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IFXSHAPE"/>
          <p:cNvSpPr>
            <a:spLocks noGrp="1"/>
          </p:cNvSpPr>
          <p:nvPr>
            <p:ph type="dt" sz="half" idx="19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541956178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5264912" y="-15240"/>
            <a:ext cx="6937248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6586" y="-15240"/>
            <a:ext cx="6442100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5378" b="-3537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6586" y="1529446"/>
            <a:ext cx="7023143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6586" y="-15240"/>
            <a:ext cx="7023143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2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3536414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3961" userDrawn="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24A4167-5A4A-4791-9F8C-D25166EDD7D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4058399748"/>
      </p:ext>
    </p:extLst>
  </p:cSld>
  <p:clrMapOvr>
    <a:masterClrMapping/>
  </p:clrMapOvr>
  <p:hf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70846"/>
      </p:ext>
    </p:extLst>
  </p:cSld>
  <p:clrMapOvr>
    <a:masterClrMapping/>
  </p:clrMapOvr>
  <p:hf sldNum="0" hd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D004BFE-AA3A-4D75-996F-E7B54C3BEA4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34636352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1"/>
            <a:ext cx="12192000" cy="68580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C8881A9-85B6-406E-9282-6691346E0B3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179410819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7F9654C-8C36-4CDE-A49B-763E8547209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446260460"/>
      </p:ext>
    </p:extLst>
  </p:cSld>
  <p:clrMapOvr>
    <a:masterClrMapping/>
  </p:clrMapOvr>
  <p:hf hd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FX_Title Slide">
    <p:bg>
      <p:bgPr>
        <a:blipFill dpi="0" rotWithShape="1">
          <a:blip r:embed="rId3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7" y="3"/>
            <a:ext cx="12192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1988" tIns="71988" rIns="71988" bIns="71988" rtlCol="0" anchor="ctr"/>
          <a:lstStyle/>
          <a:p>
            <a:pPr algn="ctr" eaLnBrk="0" hangingPunct="0"/>
            <a:endParaRPr lang="en-GB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CFCC5A6-F2DC-4A59-8553-D53C3628DBE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6510841"/>
      </p:ext>
    </p:extLst>
  </p:cSld>
  <p:clrMapOvr>
    <a:masterClrMapping/>
  </p:clrMapOvr>
  <p:hf hdr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1" y="-7749"/>
            <a:ext cx="12202332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1" y="-7749"/>
            <a:ext cx="12202332" cy="5524981"/>
            <a:chOff x="0" y="-7749"/>
            <a:chExt cx="9151749" cy="5524981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916832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850810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1" y="-7749"/>
            <a:ext cx="12202332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240538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grpSp>
        <p:nvGrpSpPr>
          <p:cNvPr id="17" name="Gruppieren 36"/>
          <p:cNvGrpSpPr/>
          <p:nvPr userDrawn="1"/>
        </p:nvGrpSpPr>
        <p:grpSpPr>
          <a:xfrm>
            <a:off x="1" y="-7749"/>
            <a:ext cx="12202332" cy="5524981"/>
            <a:chOff x="0" y="-7749"/>
            <a:chExt cx="9151749" cy="5524981"/>
          </a:xfrm>
        </p:grpSpPr>
        <p:cxnSp>
          <p:nvCxnSpPr>
            <p:cNvPr id="18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748182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9368" y="-6178"/>
            <a:ext cx="12201367" cy="3874910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1671 w 9156440"/>
              <a:gd name="connsiteY0" fmla="*/ 4053675 h 4053675"/>
              <a:gd name="connsiteX1" fmla="*/ 9156440 w 9156440"/>
              <a:gd name="connsiteY1" fmla="*/ 3663696 h 4053675"/>
              <a:gd name="connsiteX2" fmla="*/ 9156440 w 9156440"/>
              <a:gd name="connsiteY2" fmla="*/ 0 h 4053675"/>
              <a:gd name="connsiteX3" fmla="*/ 0 w 9156440"/>
              <a:gd name="connsiteY3" fmla="*/ 6178 h 4053675"/>
              <a:gd name="connsiteX4" fmla="*/ 1671 w 9156440"/>
              <a:gd name="connsiteY4" fmla="*/ 4053675 h 4053675"/>
              <a:gd name="connsiteX0" fmla="*/ 9355 w 9156440"/>
              <a:gd name="connsiteY0" fmla="*/ 4061729 h 4061729"/>
              <a:gd name="connsiteX1" fmla="*/ 9156440 w 9156440"/>
              <a:gd name="connsiteY1" fmla="*/ 3663696 h 4061729"/>
              <a:gd name="connsiteX2" fmla="*/ 9156440 w 9156440"/>
              <a:gd name="connsiteY2" fmla="*/ 0 h 4061729"/>
              <a:gd name="connsiteX3" fmla="*/ 0 w 9156440"/>
              <a:gd name="connsiteY3" fmla="*/ 6178 h 4061729"/>
              <a:gd name="connsiteX4" fmla="*/ 9355 w 9156440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289 w 9162763"/>
              <a:gd name="connsiteY0" fmla="*/ 4061729 h 4061729"/>
              <a:gd name="connsiteX1" fmla="*/ 9162763 w 9162763"/>
              <a:gd name="connsiteY1" fmla="*/ 3663696 h 4061729"/>
              <a:gd name="connsiteX2" fmla="*/ 9162763 w 9162763"/>
              <a:gd name="connsiteY2" fmla="*/ 0 h 4061729"/>
              <a:gd name="connsiteX3" fmla="*/ 6323 w 9162763"/>
              <a:gd name="connsiteY3" fmla="*/ 6178 h 4061729"/>
              <a:gd name="connsiteX4" fmla="*/ 289 w 9162763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7329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7329 w 9169803"/>
              <a:gd name="connsiteY4" fmla="*/ 4061729 h 4061729"/>
              <a:gd name="connsiteX0" fmla="*/ 1220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1220 w 9169803"/>
              <a:gd name="connsiteY4" fmla="*/ 4061729 h 406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803" h="4061729">
                <a:moveTo>
                  <a:pt x="1220" y="4061729"/>
                </a:moveTo>
                <a:lnTo>
                  <a:pt x="9169803" y="3663696"/>
                </a:lnTo>
                <a:lnTo>
                  <a:pt x="9169803" y="0"/>
                </a:lnTo>
                <a:lnTo>
                  <a:pt x="0" y="4181"/>
                </a:lnTo>
                <a:cubicBezTo>
                  <a:pt x="2115" y="1357466"/>
                  <a:pt x="-895" y="2708444"/>
                  <a:pt x="1220" y="4061729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9368" y="-6096"/>
            <a:ext cx="12201368" cy="3795136"/>
            <a:chOff x="-7026" y="-6096"/>
            <a:chExt cx="9151026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7026" y="1923981"/>
              <a:ext cx="285083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15368" cy="259099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812290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5264912" y="-15240"/>
            <a:ext cx="6937248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6586" y="-15240"/>
            <a:ext cx="6442100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16" t="-35378" b="-3659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6586" y="1529446"/>
            <a:ext cx="7023143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6586" y="-15240"/>
            <a:ext cx="7023143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2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1023265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5AA1C21-F047-43D2-A4B0-F3ED1006EC1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756395B-16A9-4AAF-8D71-BE142C30623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563988852"/>
      </p:ext>
    </p:extLst>
  </p:cSld>
  <p:clrMapOvr>
    <a:masterClrMapping/>
  </p:clrMapOvr>
  <p:hf hd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69F305C-08A3-414B-A41E-DED3F05B0B6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192776995"/>
      </p:ext>
    </p:extLst>
  </p:cSld>
  <p:clrMapOvr>
    <a:masterClrMapping/>
  </p:clrMapOvr>
  <p:hf hd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3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3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FEE0B4D-2564-4C2D-A539-3AF820795B1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1295333" y="1268412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1295335" y="1916493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1295335" y="2564574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1295335" y="3212655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1295335" y="3860736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295335" y="4508817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295335" y="5156898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1295335" y="5804979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334433" y="1268412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334433" y="1916593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334433" y="2564774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334433" y="3212955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334433" y="3861136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334433" y="4509317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334433" y="515749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334433" y="580567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3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501943193"/>
      </p:ext>
    </p:extLst>
  </p:cSld>
  <p:clrMapOvr>
    <a:masterClrMapping/>
  </p:clrMapOvr>
  <p:hf hdr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17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4" name="IFXSHAPE"/>
          <p:cNvSpPr>
            <a:spLocks noGrp="1"/>
          </p:cNvSpPr>
          <p:nvPr>
            <p:ph type="sldNum" sz="quarter" idx="15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981EA3D-568F-4BFF-9B43-BD2B8B1B3F3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566462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4"/>
            <a:ext cx="566538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16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4208339686"/>
      </p:ext>
    </p:extLst>
  </p:cSld>
  <p:clrMapOvr>
    <a:masterClrMapping/>
  </p:clrMapOvr>
  <p:hf hdr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0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1AF31AD-9C8A-4C32-B3B5-F773D07E73C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7645" y="0"/>
            <a:ext cx="12209644" cy="6873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2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5" t="-7005" r="-2685" b="-7005"/>
          <a:stretch/>
        </p:blipFill>
        <p:spPr>
          <a:xfrm>
            <a:off x="10525712" y="211456"/>
            <a:ext cx="1363200" cy="483795"/>
          </a:xfrm>
          <a:prstGeom prst="rect">
            <a:avLst/>
          </a:prstGeom>
        </p:spPr>
      </p:pic>
      <p:grpSp>
        <p:nvGrpSpPr>
          <p:cNvPr id="10" name="Gruppieren 33"/>
          <p:cNvGrpSpPr/>
          <p:nvPr userDrawn="1"/>
        </p:nvGrpSpPr>
        <p:grpSpPr>
          <a:xfrm>
            <a:off x="-35982" y="0"/>
            <a:ext cx="12227983" cy="5733256"/>
            <a:chOff x="-26987" y="0"/>
            <a:chExt cx="9170987" cy="5733256"/>
          </a:xfrm>
          <a:solidFill>
            <a:schemeClr val="tx2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2"/>
              <a:ext cx="144016" cy="144016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2132857"/>
            <a:ext cx="8153395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42433" y="5128693"/>
            <a:ext cx="12234431" cy="1750902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  <a:gd name="connsiteX0" fmla="*/ 9131506 w 9131506"/>
              <a:gd name="connsiteY0" fmla="*/ 0 h 1819636"/>
              <a:gd name="connsiteX1" fmla="*/ 9131506 w 9131506"/>
              <a:gd name="connsiteY1" fmla="*/ 1813301 h 1819636"/>
              <a:gd name="connsiteX2" fmla="*/ 302 w 9131506"/>
              <a:gd name="connsiteY2" fmla="*/ 1819636 h 1819636"/>
              <a:gd name="connsiteX3" fmla="*/ 10589 w 9131506"/>
              <a:gd name="connsiteY3" fmla="*/ 432445 h 1819636"/>
              <a:gd name="connsiteX4" fmla="*/ 9131506 w 9131506"/>
              <a:gd name="connsiteY4" fmla="*/ 0 h 181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31506" h="1819636">
                <a:moveTo>
                  <a:pt x="9131506" y="0"/>
                </a:moveTo>
                <a:lnTo>
                  <a:pt x="9131506" y="1813301"/>
                </a:lnTo>
                <a:lnTo>
                  <a:pt x="302" y="1819636"/>
                </a:lnTo>
                <a:cubicBezTo>
                  <a:pt x="-2336" y="1359351"/>
                  <a:pt x="13227" y="892730"/>
                  <a:pt x="10589" y="432445"/>
                </a:cubicBezTo>
                <a:lnTo>
                  <a:pt x="9131506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2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34634492"/>
      </p:ext>
    </p:extLst>
  </p:cSld>
  <p:clrMapOvr>
    <a:masterClrMapping/>
  </p:clrMapOvr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EF6531A-D284-4BEC-8052-3A311DF1FEF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3"/>
            <a:ext cx="566462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3"/>
            <a:ext cx="5665389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3860800"/>
            <a:ext cx="5665389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50395487"/>
      </p:ext>
    </p:extLst>
  </p:cSld>
  <p:clrMapOvr>
    <a:masterClrMapping/>
  </p:clrMapOvr>
  <p:hf hdr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9320877D-478C-41FB-9BB9-FA7A71C6191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2207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0" y="3860800"/>
            <a:ext cx="5665388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4168425254"/>
      </p:ext>
    </p:extLst>
  </p:cSld>
  <p:clrMapOvr>
    <a:masterClrMapping/>
  </p:clrMapOvr>
  <p:hf hdr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29EA3D5-2580-4170-BE6B-3E43215399E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5"/>
            <a:ext cx="1152128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198701502"/>
      </p:ext>
    </p:extLst>
  </p:cSld>
  <p:clrMapOvr>
    <a:masterClrMapping/>
  </p:clrMapOvr>
  <p:hf hdr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EAF05ED-C1E1-45C1-8E54-F839584C8DB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5" y="1268414"/>
            <a:ext cx="3744384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271435" y="1268414"/>
            <a:ext cx="3649133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23120726"/>
      </p:ext>
    </p:extLst>
  </p:cSld>
  <p:clrMapOvr>
    <a:masterClrMapping/>
  </p:clrMapOvr>
  <p:hf hdr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BFAE9DA-D236-4861-9F72-54820B57406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3" y="2781300"/>
            <a:ext cx="393700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464051" y="2781300"/>
            <a:ext cx="3456516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8113185" y="2781300"/>
            <a:ext cx="3744383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195251875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90C37DA-37DD-4E49-8E2A-DDFEE303710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0727E8A-2E5E-4FF3-A273-665F28F4C6D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12585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90720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307707408"/>
      </p:ext>
    </p:extLst>
  </p:cSld>
  <p:clrMapOvr>
    <a:masterClrMapping/>
  </p:clrMapOvr>
  <p:hf hdr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FXSHAPE"/>
          <p:cNvSpPr>
            <a:spLocks noGrp="1"/>
          </p:cNvSpPr>
          <p:nvPr>
            <p:ph type="ftr" sz="quarter" idx="2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7" name="IFXSHAPE"/>
          <p:cNvSpPr>
            <a:spLocks noGrp="1"/>
          </p:cNvSpPr>
          <p:nvPr>
            <p:ph type="sldNum" sz="quarter" idx="18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7B06024-4D0C-4CF9-8B66-94019AA9098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1300"/>
            <a:ext cx="2784309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12585" y="2781300"/>
            <a:ext cx="2688167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2781300"/>
            <a:ext cx="2688167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9072034" y="2781300"/>
            <a:ext cx="2784309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IFXSHAPE"/>
          <p:cNvSpPr>
            <a:spLocks noGrp="1"/>
          </p:cNvSpPr>
          <p:nvPr>
            <p:ph type="dt" sz="half" idx="19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010111551"/>
      </p:ext>
    </p:extLst>
  </p:cSld>
  <p:clrMapOvr>
    <a:masterClrMapping/>
  </p:clrMapOvr>
  <p:hf hdr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934AA941-0D04-4205-AFAF-6C87190BD75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521029087"/>
      </p:ext>
    </p:extLst>
  </p:cSld>
  <p:clrMapOvr>
    <a:masterClrMapping/>
  </p:clrMapOvr>
  <p:hf hdr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0894"/>
      </p:ext>
    </p:extLst>
  </p:cSld>
  <p:clrMapOvr>
    <a:masterClrMapping/>
  </p:clrMapOvr>
  <p:hf sldNum="0" hd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D9FF2D8-91A0-49F9-96FD-284616A11AA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343257839"/>
      </p:ext>
    </p:extLst>
  </p:cSld>
  <p:clrMapOvr>
    <a:masterClrMapping/>
  </p:clrMapOvr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1"/>
            <a:ext cx="12192000" cy="68580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2CA2FBB-1506-46A0-A23A-56182BC35C3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560633012"/>
      </p:ext>
    </p:extLst>
  </p:cSld>
  <p:clrMapOvr>
    <a:masterClrMapping/>
  </p:clrMapOvr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5E7C798-D2FF-4E01-A076-66E1BD46428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844690403"/>
      </p:ext>
    </p:extLst>
  </p:cSld>
  <p:clrMapOvr>
    <a:masterClrMapping/>
  </p:clrMapOvr>
  <p:hf hdr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FX_Title Slide">
    <p:bg>
      <p:bgPr>
        <a:blipFill dpi="0" rotWithShape="1">
          <a:blip r:embed="rId3" cstate="print">
            <a:lum/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" name="Rectangle 1"/>
          <p:cNvSpPr/>
          <p:nvPr userDrawn="1"/>
        </p:nvSpPr>
        <p:spPr bwMode="auto">
          <a:xfrm>
            <a:off x="7" y="3"/>
            <a:ext cx="12192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1988" tIns="71988" rIns="71988" bIns="71988" rtlCol="0" anchor="ctr"/>
          <a:lstStyle/>
          <a:p>
            <a:pPr algn="ctr" eaLnBrk="0" hangingPunct="0"/>
            <a:endParaRPr lang="en-GB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51AC2BB-6299-45FB-8260-5211601BFB7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2018204"/>
      </p:ext>
    </p:extLst>
  </p:cSld>
  <p:clrMapOvr>
    <a:masterClrMapping/>
  </p:clrMapOvr>
  <p:hf hdr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32842" y="-12192"/>
            <a:ext cx="12235175" cy="552942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43554" y="-27384"/>
            <a:ext cx="12245887" cy="5544616"/>
            <a:chOff x="-32666" y="-27384"/>
            <a:chExt cx="9184415" cy="5544616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32666" y="3430006"/>
              <a:ext cx="2156394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27384"/>
              <a:ext cx="2808312" cy="54006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916832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9774312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32842" y="-12192"/>
            <a:ext cx="12235175" cy="552942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43554" y="-27384"/>
            <a:ext cx="12245887" cy="5544616"/>
            <a:chOff x="-32666" y="-27384"/>
            <a:chExt cx="9184415" cy="5544616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32666" y="3430006"/>
              <a:ext cx="2156394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27384"/>
              <a:ext cx="2808312" cy="54006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240538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745937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3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3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4367A2E-0E6F-4751-8817-0742F6F1237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1295333" y="1268412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1295335" y="1916493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1295335" y="2564574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1295335" y="3212655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1295335" y="3860736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295335" y="4508817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295335" y="5156898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1295335" y="5804979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334433" y="1268412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334433" y="1916593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334433" y="2564774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334433" y="3212955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334433" y="3861136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334433" y="4509317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334433" y="515749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334433" y="580567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3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24989" y="-6178"/>
            <a:ext cx="12216989" cy="3867226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2742" h="4053675">
                <a:moveTo>
                  <a:pt x="289" y="4053675"/>
                </a:moveTo>
                <a:lnTo>
                  <a:pt x="9162742" y="3663696"/>
                </a:lnTo>
                <a:lnTo>
                  <a:pt x="9162742" y="0"/>
                </a:lnTo>
                <a:lnTo>
                  <a:pt x="6302" y="6178"/>
                </a:lnTo>
                <a:cubicBezTo>
                  <a:pt x="8417" y="1359463"/>
                  <a:pt x="-1826" y="2700390"/>
                  <a:pt x="289" y="4053675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51275" y="-6096"/>
            <a:ext cx="12275787" cy="3795136"/>
            <a:chOff x="-38456" y="-6096"/>
            <a:chExt cx="9206840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38456" y="1923981"/>
              <a:ext cx="288226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39752" cy="26058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256439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5264912" y="-15240"/>
            <a:ext cx="6937248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6586" y="-15240"/>
            <a:ext cx="6442100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5378" b="-3537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6586" y="1529446"/>
            <a:ext cx="7023143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6586" y="-15240"/>
            <a:ext cx="7023143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2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756468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87FBACE-B198-4F9E-B6EF-336971332B4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50931630"/>
      </p:ext>
    </p:extLst>
  </p:cSld>
  <p:clrMapOvr>
    <a:masterClrMapping/>
  </p:clrMapOvr>
  <p:hf hdr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D326C69-E958-4548-AA41-086DBB04ADE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26219095"/>
      </p:ext>
    </p:extLst>
  </p:cSld>
  <p:clrMapOvr>
    <a:masterClrMapping/>
  </p:clrMapOvr>
  <p:hf hdr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3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3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3F320FF-0B20-4D19-9C64-3BD3BF58097B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1295333" y="1268412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1295335" y="1916493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1295335" y="2564574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1295335" y="3212655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1295335" y="3860736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295335" y="4508817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295335" y="5156898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1295335" y="5804979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334433" y="1268412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334433" y="1916593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334433" y="2564774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334433" y="3212955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334433" y="3861136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334433" y="4509317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334433" y="515749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334433" y="580567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3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756640308"/>
      </p:ext>
    </p:extLst>
  </p:cSld>
  <p:clrMapOvr>
    <a:masterClrMapping/>
  </p:clrMapOvr>
  <p:hf hdr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17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4" name="IFXSHAPE"/>
          <p:cNvSpPr>
            <a:spLocks noGrp="1"/>
          </p:cNvSpPr>
          <p:nvPr>
            <p:ph type="sldNum" sz="quarter" idx="15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644A078-8023-4E10-88CC-4DBDE29E243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566462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4"/>
            <a:ext cx="566538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16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442281777"/>
      </p:ext>
    </p:extLst>
  </p:cSld>
  <p:clrMapOvr>
    <a:masterClrMapping/>
  </p:clrMapOvr>
  <p:hf hdr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2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8B415C3-7C43-4AC0-BC98-C61A9B55046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7645" y="0"/>
            <a:ext cx="12209644" cy="6873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927" y="252899"/>
            <a:ext cx="1289703" cy="423023"/>
          </a:xfrm>
          <a:prstGeom prst="rect">
            <a:avLst/>
          </a:prstGeom>
        </p:spPr>
      </p:pic>
      <p:grpSp>
        <p:nvGrpSpPr>
          <p:cNvPr id="10" name="Gruppieren 33"/>
          <p:cNvGrpSpPr/>
          <p:nvPr userDrawn="1"/>
        </p:nvGrpSpPr>
        <p:grpSpPr>
          <a:xfrm>
            <a:off x="-35982" y="0"/>
            <a:ext cx="12227983" cy="5733256"/>
            <a:chOff x="-26987" y="0"/>
            <a:chExt cx="9170987" cy="5733256"/>
          </a:xfrm>
          <a:solidFill>
            <a:schemeClr val="tx2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20"/>
            <p:cNvCxnSpPr>
              <a:stCxn id="9" idx="4"/>
            </p:cNvCxnSpPr>
            <p:nvPr/>
          </p:nvCxnSpPr>
          <p:spPr>
            <a:xfrm flipV="1">
              <a:off x="9143998" y="1846894"/>
              <a:ext cx="2" cy="3281799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2"/>
              <a:ext cx="144016" cy="144016"/>
            </a:xfrm>
            <a:prstGeom prst="ellips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2132857"/>
            <a:ext cx="8153395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28246" y="5128693"/>
            <a:ext cx="12220244" cy="1744806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0917" h="1813301">
                <a:moveTo>
                  <a:pt x="9120917" y="0"/>
                </a:moveTo>
                <a:lnTo>
                  <a:pt x="9120917" y="1813301"/>
                </a:lnTo>
                <a:lnTo>
                  <a:pt x="7913" y="1813301"/>
                </a:lnTo>
                <a:cubicBezTo>
                  <a:pt x="5275" y="1353016"/>
                  <a:pt x="2638" y="892730"/>
                  <a:pt x="0" y="432445"/>
                </a:cubicBezTo>
                <a:lnTo>
                  <a:pt x="9120917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3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312039470"/>
      </p:ext>
    </p:extLst>
  </p:cSld>
  <p:clrMapOvr>
    <a:masterClrMapping/>
  </p:clrMapOvr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0D06928-B15E-4AC2-8380-37806083B23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3"/>
            <a:ext cx="566462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3"/>
            <a:ext cx="5665389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3860800"/>
            <a:ext cx="5665389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348331098"/>
      </p:ext>
    </p:extLst>
  </p:cSld>
  <p:clrMapOvr>
    <a:masterClrMapping/>
  </p:clrMapOvr>
  <p:hf hdr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91D3F5C-EF40-4428-993A-649294ED357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2207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3860800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0" y="3860800"/>
            <a:ext cx="5665388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4138617809"/>
      </p:ext>
    </p:extLst>
  </p:cSld>
  <p:clrMapOvr>
    <a:masterClrMapping/>
  </p:clrMapOvr>
  <p:hf hdr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8F7B747-7372-4CD7-87AE-C366117D16F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2780930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5"/>
            <a:ext cx="1152128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857498617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17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4" name="IFXSHAPE"/>
          <p:cNvSpPr>
            <a:spLocks noGrp="1"/>
          </p:cNvSpPr>
          <p:nvPr>
            <p:ph type="sldNum" sz="quarter" idx="15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5A73788-013F-4E7C-B9BF-9A08995B782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566462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4"/>
            <a:ext cx="566538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16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Ovr>
    <a:masterClrMapping/>
  </p:clrMapOvr>
  <p:hf hdr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5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FB04791-0475-4A31-9B64-E5BDE89B536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5" y="1268414"/>
            <a:ext cx="3744384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271435" y="1268414"/>
            <a:ext cx="3649133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6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579743509"/>
      </p:ext>
    </p:extLst>
  </p:cSld>
  <p:clrMapOvr>
    <a:masterClrMapping/>
  </p:clrMapOvr>
  <p:hf hdr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D96AED1-01FA-48C6-9E8B-4D7BAA593972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3" y="2781300"/>
            <a:ext cx="393700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464051" y="2781300"/>
            <a:ext cx="3456516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8113185" y="2781300"/>
            <a:ext cx="3744383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267509140"/>
      </p:ext>
    </p:extLst>
  </p:cSld>
  <p:clrMapOvr>
    <a:masterClrMapping/>
  </p:clrMapOvr>
  <p:hf hdr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BDCAF0C-C0EA-4594-90C6-3B1C0E3AC21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278430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12585" y="1268414"/>
            <a:ext cx="268816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1268414"/>
            <a:ext cx="268816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9072034" y="1268414"/>
            <a:ext cx="278430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710203717"/>
      </p:ext>
    </p:extLst>
  </p:cSld>
  <p:clrMapOvr>
    <a:masterClrMapping/>
  </p:clrMapOvr>
  <p:hf hdr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FXSHAPE"/>
          <p:cNvSpPr>
            <a:spLocks noGrp="1"/>
          </p:cNvSpPr>
          <p:nvPr>
            <p:ph type="ftr" sz="quarter" idx="2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7" name="IFXSHAPE"/>
          <p:cNvSpPr>
            <a:spLocks noGrp="1"/>
          </p:cNvSpPr>
          <p:nvPr>
            <p:ph type="sldNum" sz="quarter" idx="18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BBC867D-5F73-4603-B13D-4EAFA9A5346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368425"/>
          </a:xfrm>
          <a:prstGeom prst="rect">
            <a:avLst/>
          </a:prstGeo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1300"/>
            <a:ext cx="2784309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12585" y="2781300"/>
            <a:ext cx="268816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2781300"/>
            <a:ext cx="268816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9072034" y="2781300"/>
            <a:ext cx="2784309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IFXSHAPE"/>
          <p:cNvSpPr>
            <a:spLocks noGrp="1"/>
          </p:cNvSpPr>
          <p:nvPr>
            <p:ph type="dt" sz="half" idx="19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574810143"/>
      </p:ext>
    </p:extLst>
  </p:cSld>
  <p:clrMapOvr>
    <a:masterClrMapping/>
  </p:clrMapOvr>
  <p:hf hdr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7AADD42-09E4-4144-B623-2DCD24F74AF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262146918"/>
      </p:ext>
    </p:extLst>
  </p:cSld>
  <p:clrMapOvr>
    <a:masterClrMapping/>
  </p:clrMapOvr>
  <p:hf hdr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0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678877"/>
      </p:ext>
    </p:extLst>
  </p:cSld>
  <p:clrMapOvr>
    <a:masterClrMapping/>
  </p:clrMapOvr>
  <p:hf sldNum="0" hd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92F05A5B-65F6-477F-AB47-CC53CFDEC92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503365246"/>
      </p:ext>
    </p:extLst>
  </p:cSld>
  <p:clrMapOvr>
    <a:masterClrMapping/>
  </p:clrMapOvr>
  <p:hf sldNum="0"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1"/>
            <a:ext cx="12192000" cy="68580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BD54284-0FCF-4B4B-8C8E-D20A6F3DB4C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765043587"/>
      </p:ext>
    </p:extLst>
  </p:cSld>
  <p:clrMapOvr>
    <a:masterClrMapping/>
  </p:clrMapOvr>
  <p:hf sldNum="0"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2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508003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32844" y="-27384"/>
            <a:ext cx="12235176" cy="5112568"/>
            <a:chOff x="-24633" y="-27384"/>
            <a:chExt cx="9176382" cy="5112568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23728" y="4398016"/>
              <a:ext cx="216024" cy="687168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24633" y="2941926"/>
              <a:ext cx="2148361" cy="145609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23728" y="2708920"/>
              <a:ext cx="7020270" cy="16890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21"/>
            <p:cNvCxnSpPr/>
            <p:nvPr/>
          </p:nvCxnSpPr>
          <p:spPr>
            <a:xfrm>
              <a:off x="8141920" y="-7511"/>
              <a:ext cx="1009829" cy="18022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1720" y="4330531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444208" y="-27384"/>
              <a:ext cx="1440160" cy="496855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IFXSHAPE"/>
          <p:cNvSpPr>
            <a:spLocks noGrp="1"/>
          </p:cNvSpPr>
          <p:nvPr>
            <p:ph type="title" hasCustomPrompt="1"/>
          </p:nvPr>
        </p:nvSpPr>
        <p:spPr>
          <a:xfrm>
            <a:off x="619921" y="4168552"/>
            <a:ext cx="10992000" cy="1118901"/>
          </a:xfrm>
        </p:spPr>
        <p:txBody>
          <a:bodyPr anchor="t" anchorCtr="0">
            <a:spAutoFit/>
          </a:bodyPr>
          <a:lstStyle>
            <a:lvl1pPr marR="0" defTabSz="914400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 lang="en-US" sz="3600" kern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R="0" defTabSz="914400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</a:pPr>
            <a:r>
              <a:rPr lang="de-DE" sz="3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Please type in title</a:t>
            </a:r>
            <a:br>
              <a:rPr lang="de-DE" sz="3600" kern="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36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5264912" y="-15240"/>
            <a:ext cx="6937248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6586" y="-15240"/>
            <a:ext cx="6442100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5378" b="-3537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6586" y="1529446"/>
            <a:ext cx="7023143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6586" y="-15240"/>
            <a:ext cx="7023143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7609788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89316B6-F8E8-44EA-919F-5F1E41B02A8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Titelmasterformat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IFXSHAPE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Textmasterformat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14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073172849"/>
      </p:ext>
    </p:extLst>
  </p:cSld>
  <p:clrMapOvr>
    <a:masterClrMapping/>
  </p:clrMapOvr>
  <p:transition>
    <p:dissolve/>
  </p:transition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2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1D57F3B-294D-41D4-81AB-E4B192F4E2A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7645" y="0"/>
            <a:ext cx="12209644" cy="6873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927" y="252899"/>
            <a:ext cx="1289703" cy="423023"/>
          </a:xfrm>
          <a:prstGeom prst="rect">
            <a:avLst/>
          </a:prstGeom>
        </p:spPr>
      </p:pic>
      <p:grpSp>
        <p:nvGrpSpPr>
          <p:cNvPr id="10" name="Gruppieren 33"/>
          <p:cNvGrpSpPr/>
          <p:nvPr userDrawn="1"/>
        </p:nvGrpSpPr>
        <p:grpSpPr>
          <a:xfrm>
            <a:off x="-35982" y="0"/>
            <a:ext cx="12227983" cy="5733256"/>
            <a:chOff x="-26987" y="0"/>
            <a:chExt cx="9170987" cy="5733256"/>
          </a:xfrm>
          <a:solidFill>
            <a:schemeClr val="tx2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20"/>
            <p:cNvCxnSpPr>
              <a:stCxn id="9" idx="4"/>
            </p:cNvCxnSpPr>
            <p:nvPr/>
          </p:nvCxnSpPr>
          <p:spPr>
            <a:xfrm flipV="1">
              <a:off x="9143998" y="1846894"/>
              <a:ext cx="2" cy="3281799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2"/>
              <a:ext cx="144016" cy="144016"/>
            </a:xfrm>
            <a:prstGeom prst="ellips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2132857"/>
            <a:ext cx="8153395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GB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28246" y="5128693"/>
            <a:ext cx="12220244" cy="1744806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0917" h="1813301">
                <a:moveTo>
                  <a:pt x="9120917" y="0"/>
                </a:moveTo>
                <a:lnTo>
                  <a:pt x="9120917" y="1813301"/>
                </a:lnTo>
                <a:lnTo>
                  <a:pt x="7913" y="1813301"/>
                </a:lnTo>
                <a:cubicBezTo>
                  <a:pt x="5275" y="1353016"/>
                  <a:pt x="2638" y="892730"/>
                  <a:pt x="0" y="432445"/>
                </a:cubicBezTo>
                <a:lnTo>
                  <a:pt x="9120917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3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987074326"/>
      </p:ext>
    </p:extLst>
  </p:cSld>
  <p:clrMapOvr>
    <a:masterClrMapping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C2AFA7E-B47F-4E0C-80E6-685D6EE3C28C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910965320"/>
      </p:ext>
    </p:extLst>
  </p:cSld>
  <p:clrMapOvr>
    <a:masterClrMapping/>
  </p:clrMapOvr>
  <p:hf hdr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3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1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3D95053-CA10-4F14-B872-DB3B0008597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Titelmasterformat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11" name="IFXSHAPE"/>
          <p:cNvSpPr>
            <a:spLocks noGrp="1"/>
          </p:cNvSpPr>
          <p:nvPr>
            <p:ph sz="quarter" idx="10"/>
          </p:nvPr>
        </p:nvSpPr>
        <p:spPr>
          <a:xfrm>
            <a:off x="334434" y="1312863"/>
            <a:ext cx="11521017" cy="5211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Textmasterformate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14" name="IFXSHAPE"/>
          <p:cNvSpPr>
            <a:spLocks noGrp="1"/>
          </p:cNvSpPr>
          <p:nvPr>
            <p:ph type="dt" sz="half" idx="12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544419359"/>
      </p:ext>
    </p:extLst>
  </p:cSld>
  <p:clrMapOvr>
    <a:masterClrMapping/>
  </p:clrMapOvr>
  <p:hf hdr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1" y="-7749"/>
            <a:ext cx="12202332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1" y="-7749"/>
            <a:ext cx="12202332" cy="5524981"/>
            <a:chOff x="0" y="-7749"/>
            <a:chExt cx="9151749" cy="5524981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916832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32241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5" name="Freihandform 14"/>
          <p:cNvSpPr/>
          <p:nvPr userDrawn="1"/>
        </p:nvSpPr>
        <p:spPr bwMode="auto">
          <a:xfrm>
            <a:off x="1" y="-7749"/>
            <a:ext cx="12202332" cy="5548393"/>
          </a:xfrm>
          <a:custGeom>
            <a:avLst/>
            <a:gdLst>
              <a:gd name="connsiteX0" fmla="*/ 0 w 9151749"/>
              <a:gd name="connsiteY0" fmla="*/ 5548393 h 5548393"/>
              <a:gd name="connsiteX1" fmla="*/ 0 w 9151749"/>
              <a:gd name="connsiteY1" fmla="*/ 0 h 5548393"/>
              <a:gd name="connsiteX2" fmla="*/ 9151749 w 9151749"/>
              <a:gd name="connsiteY2" fmla="*/ 0 h 5548393"/>
              <a:gd name="connsiteX3" fmla="*/ 9151749 w 9151749"/>
              <a:gd name="connsiteY3" fmla="*/ 5129939 h 5548393"/>
              <a:gd name="connsiteX4" fmla="*/ 0 w 9151749"/>
              <a:gd name="connsiteY4" fmla="*/ 5548393 h 5548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1749" h="5548393">
                <a:moveTo>
                  <a:pt x="0" y="5548393"/>
                </a:moveTo>
                <a:lnTo>
                  <a:pt x="0" y="0"/>
                </a:lnTo>
                <a:lnTo>
                  <a:pt x="9151749" y="0"/>
                </a:lnTo>
                <a:lnTo>
                  <a:pt x="9151749" y="5129939"/>
                </a:lnTo>
                <a:lnTo>
                  <a:pt x="0" y="554839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240538"/>
            <a:ext cx="8447616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grpSp>
        <p:nvGrpSpPr>
          <p:cNvPr id="17" name="Gruppieren 36"/>
          <p:cNvGrpSpPr/>
          <p:nvPr userDrawn="1"/>
        </p:nvGrpSpPr>
        <p:grpSpPr>
          <a:xfrm>
            <a:off x="1" y="-7749"/>
            <a:ext cx="12202332" cy="5524981"/>
            <a:chOff x="0" y="-7749"/>
            <a:chExt cx="9151749" cy="5524981"/>
          </a:xfrm>
        </p:grpSpPr>
        <p:cxnSp>
          <p:nvCxnSpPr>
            <p:cNvPr id="18" name="Gerade Verbindung 17"/>
            <p:cNvCxnSpPr/>
            <p:nvPr/>
          </p:nvCxnSpPr>
          <p:spPr>
            <a:xfrm>
              <a:off x="2131679" y="4821110"/>
              <a:ext cx="147767" cy="69612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>
              <a:off x="0" y="3430006"/>
              <a:ext cx="2123728" cy="1391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flipH="1">
              <a:off x="2131680" y="3140968"/>
              <a:ext cx="7020069" cy="168014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22"/>
            <p:cNvSpPr/>
            <p:nvPr/>
          </p:nvSpPr>
          <p:spPr bwMode="auto">
            <a:xfrm>
              <a:off x="2059672" y="474911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23"/>
            <p:cNvCxnSpPr/>
            <p:nvPr/>
          </p:nvCxnSpPr>
          <p:spPr>
            <a:xfrm flipH="1">
              <a:off x="6156176" y="-7749"/>
              <a:ext cx="2808312" cy="53809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235568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9368" y="-6178"/>
            <a:ext cx="12201367" cy="3874910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1671 w 9156440"/>
              <a:gd name="connsiteY0" fmla="*/ 4053675 h 4053675"/>
              <a:gd name="connsiteX1" fmla="*/ 9156440 w 9156440"/>
              <a:gd name="connsiteY1" fmla="*/ 3663696 h 4053675"/>
              <a:gd name="connsiteX2" fmla="*/ 9156440 w 9156440"/>
              <a:gd name="connsiteY2" fmla="*/ 0 h 4053675"/>
              <a:gd name="connsiteX3" fmla="*/ 0 w 9156440"/>
              <a:gd name="connsiteY3" fmla="*/ 6178 h 4053675"/>
              <a:gd name="connsiteX4" fmla="*/ 1671 w 9156440"/>
              <a:gd name="connsiteY4" fmla="*/ 4053675 h 4053675"/>
              <a:gd name="connsiteX0" fmla="*/ 9355 w 9156440"/>
              <a:gd name="connsiteY0" fmla="*/ 4061729 h 4061729"/>
              <a:gd name="connsiteX1" fmla="*/ 9156440 w 9156440"/>
              <a:gd name="connsiteY1" fmla="*/ 3663696 h 4061729"/>
              <a:gd name="connsiteX2" fmla="*/ 9156440 w 9156440"/>
              <a:gd name="connsiteY2" fmla="*/ 0 h 4061729"/>
              <a:gd name="connsiteX3" fmla="*/ 0 w 9156440"/>
              <a:gd name="connsiteY3" fmla="*/ 6178 h 4061729"/>
              <a:gd name="connsiteX4" fmla="*/ 9355 w 9156440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289 w 9162763"/>
              <a:gd name="connsiteY0" fmla="*/ 4061729 h 4061729"/>
              <a:gd name="connsiteX1" fmla="*/ 9162763 w 9162763"/>
              <a:gd name="connsiteY1" fmla="*/ 3663696 h 4061729"/>
              <a:gd name="connsiteX2" fmla="*/ 9162763 w 9162763"/>
              <a:gd name="connsiteY2" fmla="*/ 0 h 4061729"/>
              <a:gd name="connsiteX3" fmla="*/ 6323 w 9162763"/>
              <a:gd name="connsiteY3" fmla="*/ 6178 h 4061729"/>
              <a:gd name="connsiteX4" fmla="*/ 289 w 9162763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7329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7329 w 9169803"/>
              <a:gd name="connsiteY4" fmla="*/ 4061729 h 4061729"/>
              <a:gd name="connsiteX0" fmla="*/ 1220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1220 w 9169803"/>
              <a:gd name="connsiteY4" fmla="*/ 4061729 h 406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803" h="4061729">
                <a:moveTo>
                  <a:pt x="1220" y="4061729"/>
                </a:moveTo>
                <a:lnTo>
                  <a:pt x="9169803" y="3663696"/>
                </a:lnTo>
                <a:lnTo>
                  <a:pt x="9169803" y="0"/>
                </a:lnTo>
                <a:lnTo>
                  <a:pt x="0" y="4181"/>
                </a:lnTo>
                <a:cubicBezTo>
                  <a:pt x="2115" y="1357466"/>
                  <a:pt x="-895" y="2708444"/>
                  <a:pt x="1220" y="4061729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9368" y="-6096"/>
            <a:ext cx="12201368" cy="3795136"/>
            <a:chOff x="-7026" y="-6096"/>
            <a:chExt cx="9151026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7026" y="1923981"/>
              <a:ext cx="285083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15368" cy="259099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92211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11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1"/>
            <a:ext cx="1872000" cy="614017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5264912" y="-15240"/>
            <a:ext cx="6937248" cy="3664987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6586" y="-15240"/>
            <a:ext cx="6442100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716" t="-35378" b="-3659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6586" y="1529446"/>
            <a:ext cx="7023143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6586" y="-15240"/>
            <a:ext cx="7023143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4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8000" indent="0">
              <a:buNone/>
              <a:defRPr sz="1800"/>
            </a:lvl2pPr>
            <a:lvl3pPr marL="576000" indent="0">
              <a:buNone/>
              <a:defRPr sz="1800"/>
            </a:lvl3pPr>
            <a:lvl4pPr marL="864000" indent="0">
              <a:buNone/>
              <a:defRPr sz="1800"/>
            </a:lvl4pPr>
            <a:lvl5pPr marL="1080000" indent="0">
              <a:buNone/>
              <a:defRPr sz="1800"/>
            </a:lvl5pPr>
          </a:lstStyle>
          <a:p>
            <a:pPr lvl="0"/>
            <a:r>
              <a:rPr lang="de-DE" smtClean="0"/>
              <a:t>Please type in title</a:t>
            </a:r>
            <a:endParaRPr lang="de-DE"/>
          </a:p>
        </p:txBody>
      </p:sp>
      <p:sp>
        <p:nvSpPr>
          <p:cNvPr id="2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76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400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12" name="IFXSHAPE"/>
          <p:cNvSpPr>
            <a:spLocks noGrp="1"/>
          </p:cNvSpPr>
          <p:nvPr>
            <p:ph type="dt" sz="half" idx="15"/>
          </p:nvPr>
        </p:nvSpPr>
        <p:spPr>
          <a:xfrm>
            <a:off x="5668168" y="64008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- restricted -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08714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5EC815A-441B-4D81-9031-15C802B9E986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6423478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D96DD274-FB1A-4B8E-AC79-74C12765807E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2003724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ftr" sz="quarter" idx="38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36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6D826A3-937B-47FE-AF7A-E09469B57947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1295333" y="1268412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smtClean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1295335" y="1916493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1295335" y="2564574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1295335" y="3212655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1295335" y="3860736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295335" y="4508817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295335" y="5156898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1295335" y="5804979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 smtClean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334433" y="1268412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334433" y="1916593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334433" y="2564774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334433" y="3212955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334433" y="3861136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334433" y="4509317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334433" y="515749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334433" y="580567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 smtClean="0"/>
              <a:t>Nr</a:t>
            </a:r>
            <a:r>
              <a:rPr lang="en-GB" dirty="0" smtClean="0"/>
              <a:t>.</a:t>
            </a:r>
          </a:p>
        </p:txBody>
      </p:sp>
      <p:sp>
        <p:nvSpPr>
          <p:cNvPr id="13" name="IFXSHAPE"/>
          <p:cNvSpPr>
            <a:spLocks noGrp="1"/>
          </p:cNvSpPr>
          <p:nvPr>
            <p:ph type="dt" sz="half" idx="37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4723077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FXSHAPE"/>
          <p:cNvSpPr>
            <a:spLocks noGrp="1"/>
          </p:cNvSpPr>
          <p:nvPr>
            <p:ph type="ftr" sz="quarter" idx="17"/>
          </p:nvPr>
        </p:nvSpPr>
        <p:spPr>
          <a:xfrm>
            <a:off x="5807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sp>
        <p:nvSpPr>
          <p:cNvPr id="14" name="IFXSHAPE"/>
          <p:cNvSpPr>
            <a:spLocks noGrp="1"/>
          </p:cNvSpPr>
          <p:nvPr>
            <p:ph type="sldNum" sz="quarter" idx="15"/>
          </p:nvPr>
        </p:nvSpPr>
        <p:spPr>
          <a:xfrm>
            <a:off x="11279378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679A391-6F10-481B-9AE6-0D94B963B569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566462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4"/>
            <a:ext cx="566538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16"/>
          </p:nvPr>
        </p:nvSpPr>
        <p:spPr>
          <a:xfrm>
            <a:off x="334432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76625301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8.xml"/><Relationship Id="rId21" Type="http://schemas.openxmlformats.org/officeDocument/2006/relationships/slideLayout" Target="../slideLayouts/slideLayout66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55.xml"/><Relationship Id="rId19" Type="http://schemas.openxmlformats.org/officeDocument/2006/relationships/slideLayout" Target="../slideLayouts/slideLayout6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Relationship Id="rId22" Type="http://schemas.openxmlformats.org/officeDocument/2006/relationships/slideLayout" Target="../slideLayouts/slideLayout6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18" Type="http://schemas.openxmlformats.org/officeDocument/2006/relationships/slideLayout" Target="../slideLayouts/slideLayout85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70.xml"/><Relationship Id="rId21" Type="http://schemas.openxmlformats.org/officeDocument/2006/relationships/slideLayout" Target="../slideLayouts/slideLayout88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17" Type="http://schemas.openxmlformats.org/officeDocument/2006/relationships/slideLayout" Target="../slideLayouts/slideLayout84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83.xml"/><Relationship Id="rId2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24" Type="http://schemas.openxmlformats.org/officeDocument/2006/relationships/slideLayout" Target="../slideLayouts/slideLayout91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23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77.xml"/><Relationship Id="rId19" Type="http://schemas.openxmlformats.org/officeDocument/2006/relationships/slideLayout" Target="../slideLayouts/slideLayout86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Relationship Id="rId22" Type="http://schemas.openxmlformats.org/officeDocument/2006/relationships/slideLayout" Target="../slideLayouts/slideLayout89.xml"/><Relationship Id="rId27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18" Type="http://schemas.openxmlformats.org/officeDocument/2006/relationships/slideLayout" Target="../slideLayouts/slideLayout109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94.xml"/><Relationship Id="rId21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17" Type="http://schemas.openxmlformats.org/officeDocument/2006/relationships/slideLayout" Target="../slideLayouts/slideLayout108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93.xml"/><Relationship Id="rId16" Type="http://schemas.openxmlformats.org/officeDocument/2006/relationships/slideLayout" Target="../slideLayouts/slideLayout107.xml"/><Relationship Id="rId20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24" Type="http://schemas.openxmlformats.org/officeDocument/2006/relationships/theme" Target="../theme/theme5.xml"/><Relationship Id="rId5" Type="http://schemas.openxmlformats.org/officeDocument/2006/relationships/slideLayout" Target="../slideLayouts/slideLayout96.xml"/><Relationship Id="rId15" Type="http://schemas.openxmlformats.org/officeDocument/2006/relationships/slideLayout" Target="../slideLayouts/slideLayout106.xml"/><Relationship Id="rId23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01.xml"/><Relationship Id="rId19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Relationship Id="rId22" Type="http://schemas.openxmlformats.org/officeDocument/2006/relationships/slideLayout" Target="../slideLayouts/slideLayout1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sldNum" sz="quarter" idx="4"/>
          </p:nvPr>
        </p:nvSpPr>
        <p:spPr>
          <a:xfrm>
            <a:off x="11279378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7B45AAD-F51A-40E7-8CF1-9C2F81F31A1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ftr" sz="quarter" idx="3"/>
          </p:nvPr>
        </p:nvSpPr>
        <p:spPr>
          <a:xfrm>
            <a:off x="5807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"/>
            <a:ext cx="12192000" cy="9083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200"/>
            <a:ext cx="12192000" cy="3048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334433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55" r:id="rId2"/>
    <p:sldLayoutId id="2147483751" r:id="rId3"/>
    <p:sldLayoutId id="2147483752" r:id="rId4"/>
    <p:sldLayoutId id="2147483729" r:id="rId5"/>
    <p:sldLayoutId id="2147483730" r:id="rId6"/>
    <p:sldLayoutId id="2147483741" r:id="rId7"/>
    <p:sldLayoutId id="2147483731" r:id="rId8"/>
    <p:sldLayoutId id="2147483747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54" r:id="rId18"/>
    <p:sldLayoutId id="2147483748" r:id="rId19"/>
    <p:sldLayoutId id="2147483753" r:id="rId20"/>
    <p:sldLayoutId id="2147483756" r:id="rId21"/>
    <p:sldLayoutId id="2147483757" r:id="rId22"/>
    <p:sldLayoutId id="2147483982" r:id="rId2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sldNum" sz="quarter" idx="4"/>
          </p:nvPr>
        </p:nvSpPr>
        <p:spPr>
          <a:xfrm>
            <a:off x="11279378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3319060D-505D-474F-8DEA-41A37C9B384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ftr" sz="quarter" idx="3"/>
          </p:nvPr>
        </p:nvSpPr>
        <p:spPr>
          <a:xfrm>
            <a:off x="5807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"/>
            <a:ext cx="12192000" cy="9083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200"/>
            <a:ext cx="12192000" cy="3048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334433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91373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  <p:sldLayoutId id="2147483864" r:id="rId18"/>
    <p:sldLayoutId id="2147483865" r:id="rId19"/>
    <p:sldLayoutId id="2147483866" r:id="rId20"/>
    <p:sldLayoutId id="2147483867" r:id="rId21"/>
    <p:sldLayoutId id="2147483868" r:id="rId2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sldNum" sz="quarter" idx="4"/>
          </p:nvPr>
        </p:nvSpPr>
        <p:spPr>
          <a:xfrm>
            <a:off x="11279378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DA7775A-9D42-4A82-A025-7285C419998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ftr" sz="quarter" idx="3"/>
          </p:nvPr>
        </p:nvSpPr>
        <p:spPr>
          <a:xfrm>
            <a:off x="5807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"/>
            <a:ext cx="12192000" cy="9083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200"/>
            <a:ext cx="12192000" cy="3048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334433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839338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  <p:sldLayoutId id="2147483887" r:id="rId18"/>
    <p:sldLayoutId id="2147483888" r:id="rId19"/>
    <p:sldLayoutId id="2147483889" r:id="rId20"/>
    <p:sldLayoutId id="2147483890" r:id="rId21"/>
    <p:sldLayoutId id="2147483891" r:id="rId2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sldNum" sz="quarter" idx="4"/>
          </p:nvPr>
        </p:nvSpPr>
        <p:spPr>
          <a:xfrm>
            <a:off x="11279378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E4312B5-253A-4A34-8C4A-39D3B6372A0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ftr" sz="quarter" idx="3"/>
          </p:nvPr>
        </p:nvSpPr>
        <p:spPr>
          <a:xfrm>
            <a:off x="5807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"/>
            <a:ext cx="12192000" cy="9083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200"/>
            <a:ext cx="12192000" cy="3048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334433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210399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  <p:sldLayoutId id="2147483905" r:id="rId13"/>
    <p:sldLayoutId id="2147483906" r:id="rId14"/>
    <p:sldLayoutId id="2147483907" r:id="rId15"/>
    <p:sldLayoutId id="2147483908" r:id="rId16"/>
    <p:sldLayoutId id="2147483909" r:id="rId17"/>
    <p:sldLayoutId id="2147483910" r:id="rId18"/>
    <p:sldLayoutId id="2147483911" r:id="rId19"/>
    <p:sldLayoutId id="2147483912" r:id="rId20"/>
    <p:sldLayoutId id="2147483913" r:id="rId21"/>
    <p:sldLayoutId id="2147483914" r:id="rId22"/>
    <p:sldLayoutId id="2147483915" r:id="rId23"/>
    <p:sldLayoutId id="2147483916" r:id="rId2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FXSHAPE"/>
          <p:cNvSpPr>
            <a:spLocks noGrp="1"/>
          </p:cNvSpPr>
          <p:nvPr>
            <p:ph type="sldNum" sz="quarter" idx="4"/>
          </p:nvPr>
        </p:nvSpPr>
        <p:spPr>
          <a:xfrm>
            <a:off x="11279378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200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58C3398-AD60-45AA-AA26-69C69201A5E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6" name="IFXSHAPE"/>
          <p:cNvSpPr>
            <a:spLocks noGrp="1"/>
          </p:cNvSpPr>
          <p:nvPr>
            <p:ph type="ftr" sz="quarter" idx="3"/>
          </p:nvPr>
        </p:nvSpPr>
        <p:spPr>
          <a:xfrm>
            <a:off x="5807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"/>
            <a:ext cx="12192000" cy="9083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53200"/>
            <a:ext cx="12192000" cy="304800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334433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800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355986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  <p:sldLayoutId id="2147483997" r:id="rId14"/>
    <p:sldLayoutId id="2147483998" r:id="rId15"/>
    <p:sldLayoutId id="2147483999" r:id="rId16"/>
    <p:sldLayoutId id="2147484000" r:id="rId17"/>
    <p:sldLayoutId id="2147484001" r:id="rId18"/>
    <p:sldLayoutId id="2147484002" r:id="rId19"/>
    <p:sldLayoutId id="2147484003" r:id="rId20"/>
    <p:sldLayoutId id="2147484004" r:id="rId21"/>
    <p:sldLayoutId id="2147484005" r:id="rId22"/>
    <p:sldLayoutId id="2147484006" r:id="rId2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Arial" panose="020B0604020202020204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Arial" panose="020B0604020202020204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Arial" panose="020B0604020202020204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13" Type="http://schemas.openxmlformats.org/officeDocument/2006/relationships/image" Target="../media/image42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7.emf"/><Relationship Id="rId12" Type="http://schemas.openxmlformats.org/officeDocument/2006/relationships/image" Target="../media/image31.png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3.xml"/><Relationship Id="rId6" Type="http://schemas.openxmlformats.org/officeDocument/2006/relationships/image" Target="../media/image36.emf"/><Relationship Id="rId11" Type="http://schemas.openxmlformats.org/officeDocument/2006/relationships/image" Target="../media/image41.emf"/><Relationship Id="rId5" Type="http://schemas.openxmlformats.org/officeDocument/2006/relationships/image" Target="../media/image35.emf"/><Relationship Id="rId15" Type="http://schemas.openxmlformats.org/officeDocument/2006/relationships/image" Target="../media/image43.png"/><Relationship Id="rId10" Type="http://schemas.openxmlformats.org/officeDocument/2006/relationships/image" Target="../media/image40.emf"/><Relationship Id="rId4" Type="http://schemas.openxmlformats.org/officeDocument/2006/relationships/image" Target="../media/image15.png"/><Relationship Id="rId9" Type="http://schemas.openxmlformats.org/officeDocument/2006/relationships/image" Target="../media/image39.emf"/><Relationship Id="rId1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13" Type="http://schemas.openxmlformats.org/officeDocument/2006/relationships/image" Target="../media/image43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9.emf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4.xml"/><Relationship Id="rId6" Type="http://schemas.openxmlformats.org/officeDocument/2006/relationships/image" Target="../media/image35.emf"/><Relationship Id="rId11" Type="http://schemas.openxmlformats.org/officeDocument/2006/relationships/image" Target="../media/image42.png"/><Relationship Id="rId5" Type="http://schemas.openxmlformats.org/officeDocument/2006/relationships/image" Target="../media/image36.emf"/><Relationship Id="rId10" Type="http://schemas.openxmlformats.org/officeDocument/2006/relationships/image" Target="../media/image31.png"/><Relationship Id="rId4" Type="http://schemas.openxmlformats.org/officeDocument/2006/relationships/image" Target="../media/image15.png"/><Relationship Id="rId9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slide" Target="slide15.xml"/><Relationship Id="rId2" Type="http://schemas.openxmlformats.org/officeDocument/2006/relationships/tags" Target="../tags/tag15.xml"/><Relationship Id="rId1" Type="http://schemas.openxmlformats.org/officeDocument/2006/relationships/customXml" Target="../../customXml/item7.xml"/><Relationship Id="rId6" Type="http://schemas.openxmlformats.org/officeDocument/2006/relationships/slide" Target="slide4.xml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fineon.com/dgdl/Infineon-Power_and_Sensing_Selection_Guide_2018-SG-v00_00-EN.pdf?fileId=5546d4625607bd13015621522aa012cb" TargetMode="External"/><Relationship Id="rId3" Type="http://schemas.openxmlformats.org/officeDocument/2006/relationships/hyperlink" Target="https://www.infineon.com/cms/en/product/power/mosfet/12v-800v-small-signal-mosfet/" TargetMode="External"/><Relationship Id="rId7" Type="http://schemas.openxmlformats.org/officeDocument/2006/relationships/hyperlink" Target="https://www.infineon.com/cms/en/product/power/mosfet/20v-60v-complementary-mosfet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2.xml"/><Relationship Id="rId6" Type="http://schemas.openxmlformats.org/officeDocument/2006/relationships/hyperlink" Target="https://www.infineon.com/cms/en/product/power/mosfet/60v-600v-n-channel-depletion-mode-mosfet/" TargetMode="External"/><Relationship Id="rId5" Type="http://schemas.openxmlformats.org/officeDocument/2006/relationships/hyperlink" Target="https://www.infineon.com/cms/en/product/power/mosfet/12v-300v-n-channel-power-mosfet/bsz0910nd/" TargetMode="External"/><Relationship Id="rId4" Type="http://schemas.openxmlformats.org/officeDocument/2006/relationships/hyperlink" Target="http://www.infineon.com/powermanagement-selectionguide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hyperlink" Target="http://www.infineon.com/support" TargetMode="External"/><Relationship Id="rId2" Type="http://schemas.openxmlformats.org/officeDocument/2006/relationships/slideLayout" Target="../slideLayouts/slideLayout73.xml"/><Relationship Id="rId1" Type="http://schemas.openxmlformats.org/officeDocument/2006/relationships/tags" Target="../tags/tag1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tags" Target="../tags/tag6.xml"/><Relationship Id="rId7" Type="http://schemas.openxmlformats.org/officeDocument/2006/relationships/slide" Target="slide4.xml"/><Relationship Id="rId2" Type="http://schemas.openxmlformats.org/officeDocument/2006/relationships/tags" Target="../tags/tag5.xml"/><Relationship Id="rId1" Type="http://schemas.openxmlformats.org/officeDocument/2006/relationships/customXml" Target="../../customXml/item4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114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5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hyperlink" Target="http://www.infineon.com/smallsignalmosfets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slide" Target="slide15.xml"/><Relationship Id="rId2" Type="http://schemas.openxmlformats.org/officeDocument/2006/relationships/tags" Target="../tags/tag8.xml"/><Relationship Id="rId1" Type="http://schemas.openxmlformats.org/officeDocument/2006/relationships/customXml" Target="../../customXml/item2.xml"/><Relationship Id="rId6" Type="http://schemas.openxmlformats.org/officeDocument/2006/relationships/slide" Target="slide4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0.xml"/><Relationship Id="rId6" Type="http://schemas.openxmlformats.org/officeDocument/2006/relationships/image" Target="../media/image3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50.xml"/><Relationship Id="rId1" Type="http://schemas.openxmlformats.org/officeDocument/2006/relationships/tags" Target="../tags/tag1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0.xml"/><Relationship Id="rId1" Type="http://schemas.openxmlformats.org/officeDocument/2006/relationships/tags" Target="../tags/tag1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/>
          <p:nvPr/>
        </p:nvSpPr>
        <p:spPr bwMode="auto">
          <a:xfrm>
            <a:off x="-33867" y="-22579"/>
            <a:ext cx="12240000" cy="5760000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49640" b="-27424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de-DE" sz="2133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-33867" y="1733266"/>
            <a:ext cx="8352429" cy="3985329"/>
            <a:chOff x="99376" y="2622169"/>
            <a:chExt cx="4832664" cy="2976330"/>
          </a:xfrm>
        </p:grpSpPr>
        <p:cxnSp>
          <p:nvCxnSpPr>
            <p:cNvPr id="9" name="Gerade Verbindung 8"/>
            <p:cNvCxnSpPr/>
            <p:nvPr/>
          </p:nvCxnSpPr>
          <p:spPr>
            <a:xfrm flipH="1">
              <a:off x="1727684" y="4974431"/>
              <a:ext cx="180020" cy="624068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>
              <a:off x="99376" y="2622169"/>
              <a:ext cx="1808328" cy="235226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flipH="1" flipV="1">
              <a:off x="1907704" y="4974431"/>
              <a:ext cx="3024336" cy="432047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15"/>
            <p:cNvSpPr/>
            <p:nvPr/>
          </p:nvSpPr>
          <p:spPr bwMode="auto">
            <a:xfrm>
              <a:off x="1828076" y="4882103"/>
              <a:ext cx="144016" cy="1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>
              <a:noAutofit/>
            </a:bodyPr>
            <a:lstStyle/>
            <a:p>
              <a:pPr algn="ctr" eaLnBrk="0" hangingPunct="0">
                <a:buClr>
                  <a:schemeClr val="tx1"/>
                </a:buClr>
              </a:pPr>
              <a:endParaRPr lang="de-DE" sz="2133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417751" y="900138"/>
            <a:ext cx="7776594" cy="948348"/>
          </a:xfrm>
        </p:spPr>
        <p:txBody>
          <a:bodyPr/>
          <a:lstStyle/>
          <a:p>
            <a:pPr algn="ctr" defTabSz="1219170" eaLnBrk="0" fontAlgn="auto" hangingPunct="0">
              <a:spcAft>
                <a:spcPts val="0"/>
              </a:spcAft>
            </a:pPr>
            <a:endParaRPr lang="en-US" b="1" dirty="0"/>
          </a:p>
          <a:p>
            <a:pPr algn="ctr" defTabSz="1219170" eaLnBrk="0" fontAlgn="auto" hangingPunct="0">
              <a:spcAft>
                <a:spcPts val="0"/>
              </a:spcAft>
            </a:pPr>
            <a:endParaRPr lang="en-US" b="1" dirty="0"/>
          </a:p>
          <a:p>
            <a:pPr algn="ctr" defTabSz="1219170" eaLnBrk="0" fontAlgn="auto" hangingPunct="0">
              <a:spcAft>
                <a:spcPts val="0"/>
              </a:spcAft>
            </a:pPr>
            <a:r>
              <a:rPr lang="en-US" b="1" dirty="0"/>
              <a:t>Small Signal/Small Power MOSFET </a:t>
            </a:r>
          </a:p>
          <a:p>
            <a:pPr algn="ctr" defTabSz="1219170" eaLnBrk="0" fontAlgn="auto" hangingPunct="0">
              <a:spcAft>
                <a:spcPts val="0"/>
              </a:spcAft>
            </a:pPr>
            <a:r>
              <a:rPr lang="en-US" b="1" dirty="0"/>
              <a:t>for the </a:t>
            </a:r>
            <a:r>
              <a:rPr lang="en-US" b="1" dirty="0">
                <a:ea typeface="Verdana" pitchFamily="34" charset="0"/>
              </a:rPr>
              <a:t>Industrial Market</a:t>
            </a:r>
            <a:endParaRPr lang="de-DE" b="1" dirty="0">
              <a:ea typeface="Verdana" pitchFamily="34" charset="0"/>
            </a:endParaRPr>
          </a:p>
        </p:txBody>
      </p:sp>
      <p:sp>
        <p:nvSpPr>
          <p:cNvPr id="19" name="Untertitel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Sabrina Lindtner-Ascherle (PSS PD DCDC ULVS)</a:t>
            </a:r>
          </a:p>
          <a:p>
            <a:r>
              <a:rPr lang="de-DE" dirty="0" smtClean="0"/>
              <a:t>March 2021</a:t>
            </a:r>
            <a:endParaRPr lang="de-D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dirty="0" smtClean="0"/>
              <a:t>- </a:t>
            </a:r>
            <a:r>
              <a:rPr lang="de-DE" dirty="0" err="1" smtClean="0"/>
              <a:t>restricted</a:t>
            </a:r>
            <a:r>
              <a:rPr lang="de-DE" dirty="0" smtClean="0"/>
              <a:t> 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361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>
            <a:extLst>
              <a:ext uri="{FF2B5EF4-FFF2-40B4-BE49-F238E27FC236}">
                <a16:creationId xmlns:a16="http://schemas.microsoft.com/office/drawing/2014/main" id="{4439E24C-FB92-4491-9588-15F9B1E1FD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23774"/>
            <a:ext cx="12186096" cy="5550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/>
              <a:t>Application Example: Auxiliary circuits for Digital IC</a:t>
            </a:r>
            <a:endParaRPr lang="en-US" dirty="0">
              <a:latin typeface="+mj-lt"/>
            </a:endParaRPr>
          </a:p>
        </p:txBody>
      </p:sp>
      <p:sp>
        <p:nvSpPr>
          <p:cNvPr id="10" name="AutoShape 2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1" name="AutoShape 4"/>
          <p:cNvSpPr>
            <a:spLocks noChangeAspect="1" noChangeArrowheads="1"/>
          </p:cNvSpPr>
          <p:nvPr/>
        </p:nvSpPr>
        <p:spPr bwMode="auto">
          <a:xfrm>
            <a:off x="1739900" y="1587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2" name="AutoShape 6"/>
          <p:cNvSpPr>
            <a:spLocks noChangeAspect="1" noChangeArrowheads="1"/>
          </p:cNvSpPr>
          <p:nvPr/>
        </p:nvSpPr>
        <p:spPr bwMode="auto">
          <a:xfrm>
            <a:off x="1892300" y="16827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cxnSp>
        <p:nvCxnSpPr>
          <p:cNvPr id="119" name="Straight Connector 118"/>
          <p:cNvCxnSpPr/>
          <p:nvPr/>
        </p:nvCxnSpPr>
        <p:spPr>
          <a:xfrm>
            <a:off x="7050716" y="2099823"/>
            <a:ext cx="0" cy="138756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5631147" y="3005272"/>
            <a:ext cx="142084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1" name="Picture 1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5629" y="3681590"/>
            <a:ext cx="291376" cy="489759"/>
          </a:xfrm>
          <a:prstGeom prst="rect">
            <a:avLst/>
          </a:prstGeom>
        </p:spPr>
      </p:pic>
      <p:cxnSp>
        <p:nvCxnSpPr>
          <p:cNvPr id="122" name="Straight Connector 121"/>
          <p:cNvCxnSpPr/>
          <p:nvPr/>
        </p:nvCxnSpPr>
        <p:spPr>
          <a:xfrm flipH="1" flipV="1">
            <a:off x="7561317" y="2781752"/>
            <a:ext cx="715667" cy="258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" name="Picture 1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9927" y="2864405"/>
            <a:ext cx="578146" cy="917059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V="1">
            <a:off x="7014230" y="1787148"/>
            <a:ext cx="577918" cy="932780"/>
          </a:xfrm>
          <a:prstGeom prst="rect">
            <a:avLst/>
          </a:prstGeom>
        </p:spPr>
      </p:pic>
      <p:cxnSp>
        <p:nvCxnSpPr>
          <p:cNvPr id="125" name="Straight Connector 124"/>
          <p:cNvCxnSpPr/>
          <p:nvPr/>
        </p:nvCxnSpPr>
        <p:spPr>
          <a:xfrm>
            <a:off x="7566082" y="2677099"/>
            <a:ext cx="0" cy="244679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" name="Picture 1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86444" y="3053618"/>
            <a:ext cx="206241" cy="682561"/>
          </a:xfrm>
          <a:prstGeom prst="rect">
            <a:avLst/>
          </a:prstGeom>
        </p:spPr>
      </p:pic>
      <p:cxnSp>
        <p:nvCxnSpPr>
          <p:cNvPr id="127" name="Straight Connector 126"/>
          <p:cNvCxnSpPr/>
          <p:nvPr/>
        </p:nvCxnSpPr>
        <p:spPr>
          <a:xfrm>
            <a:off x="8285332" y="2781752"/>
            <a:ext cx="0" cy="392047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8" name="Picture 1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5299" y="3673121"/>
            <a:ext cx="291376" cy="489759"/>
          </a:xfrm>
          <a:prstGeom prst="rect">
            <a:avLst/>
          </a:prstGeom>
        </p:spPr>
      </p:pic>
      <p:cxnSp>
        <p:nvCxnSpPr>
          <p:cNvPr id="129" name="Straight Connector 128"/>
          <p:cNvCxnSpPr/>
          <p:nvPr/>
        </p:nvCxnSpPr>
        <p:spPr>
          <a:xfrm>
            <a:off x="7566393" y="1480002"/>
            <a:ext cx="0" cy="392047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 bwMode="auto">
          <a:xfrm>
            <a:off x="7033884" y="1188572"/>
            <a:ext cx="122629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HIGH Voltage</a:t>
            </a:r>
          </a:p>
        </p:txBody>
      </p:sp>
      <p:sp>
        <p:nvSpPr>
          <p:cNvPr id="131" name="TextBox 130"/>
          <p:cNvSpPr txBox="1"/>
          <p:nvPr/>
        </p:nvSpPr>
        <p:spPr bwMode="auto">
          <a:xfrm>
            <a:off x="7734614" y="3271944"/>
            <a:ext cx="42800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Load</a:t>
            </a:r>
          </a:p>
        </p:txBody>
      </p:sp>
      <p:pic>
        <p:nvPicPr>
          <p:cNvPr id="132" name="Picture 1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 flipH="1" flipV="1">
            <a:off x="1432055" y="2209473"/>
            <a:ext cx="577918" cy="932780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7186" y="4576096"/>
            <a:ext cx="578146" cy="917059"/>
          </a:xfrm>
          <a:prstGeom prst="rect">
            <a:avLst/>
          </a:prstGeom>
        </p:spPr>
      </p:pic>
      <p:sp>
        <p:nvSpPr>
          <p:cNvPr id="134" name="TextBox 133"/>
          <p:cNvSpPr txBox="1"/>
          <p:nvPr/>
        </p:nvSpPr>
        <p:spPr bwMode="auto">
          <a:xfrm>
            <a:off x="5999685" y="3539642"/>
            <a:ext cx="73417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AT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Vcharge</a:t>
            </a:r>
            <a:endParaRPr lang="en-US" sz="14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35" name="Straight Connector 134"/>
          <p:cNvCxnSpPr/>
          <p:nvPr/>
        </p:nvCxnSpPr>
        <p:spPr>
          <a:xfrm>
            <a:off x="6361548" y="4809437"/>
            <a:ext cx="0" cy="392047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" name="Picture 1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5563" y="5749334"/>
            <a:ext cx="291376" cy="489759"/>
          </a:xfrm>
          <a:prstGeom prst="rect">
            <a:avLst/>
          </a:prstGeom>
        </p:spPr>
      </p:pic>
      <p:sp>
        <p:nvSpPr>
          <p:cNvPr id="137" name="TextBox 136"/>
          <p:cNvSpPr txBox="1"/>
          <p:nvPr/>
        </p:nvSpPr>
        <p:spPr bwMode="auto">
          <a:xfrm>
            <a:off x="7650965" y="5315896"/>
            <a:ext cx="299762" cy="4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Li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cell</a:t>
            </a:r>
          </a:p>
        </p:txBody>
      </p:sp>
      <p:cxnSp>
        <p:nvCxnSpPr>
          <p:cNvPr id="138" name="Straight Connector 137"/>
          <p:cNvCxnSpPr/>
          <p:nvPr/>
        </p:nvCxnSpPr>
        <p:spPr>
          <a:xfrm>
            <a:off x="4419341" y="4269966"/>
            <a:ext cx="0" cy="94542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4419341" y="5203716"/>
            <a:ext cx="193667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4768440" y="3768174"/>
            <a:ext cx="443404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>
            <a:off x="5204819" y="4244418"/>
            <a:ext cx="652279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5211844" y="3768174"/>
            <a:ext cx="0" cy="48141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H="1">
            <a:off x="6356011" y="5201484"/>
            <a:ext cx="942012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Picture 14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2613" y="5297761"/>
            <a:ext cx="361950" cy="508000"/>
          </a:xfrm>
          <a:prstGeom prst="rect">
            <a:avLst/>
          </a:prstGeom>
        </p:spPr>
      </p:pic>
      <p:sp>
        <p:nvSpPr>
          <p:cNvPr id="145" name="Isosceles Triangle 144"/>
          <p:cNvSpPr/>
          <p:nvPr/>
        </p:nvSpPr>
        <p:spPr bwMode="auto">
          <a:xfrm flipV="1">
            <a:off x="6268983" y="4807205"/>
            <a:ext cx="195580" cy="140026"/>
          </a:xfrm>
          <a:prstGeom prst="triangle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 flipH="1">
            <a:off x="6250778" y="4973415"/>
            <a:ext cx="23199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Picture 1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0401" y="5744254"/>
            <a:ext cx="291376" cy="489759"/>
          </a:xfrm>
          <a:prstGeom prst="rect">
            <a:avLst/>
          </a:prstGeom>
        </p:spPr>
      </p:pic>
      <p:cxnSp>
        <p:nvCxnSpPr>
          <p:cNvPr id="148" name="Straight Connector 147"/>
          <p:cNvCxnSpPr/>
          <p:nvPr/>
        </p:nvCxnSpPr>
        <p:spPr>
          <a:xfrm>
            <a:off x="6771169" y="5201484"/>
            <a:ext cx="2419" cy="29167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4768440" y="3006283"/>
            <a:ext cx="104558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0" name="Picture 14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96166" y="5176630"/>
            <a:ext cx="206241" cy="682561"/>
          </a:xfrm>
          <a:prstGeom prst="rect">
            <a:avLst/>
          </a:prstGeom>
        </p:spPr>
      </p:pic>
      <p:pic>
        <p:nvPicPr>
          <p:cNvPr id="151" name="Picture 1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5243" y="5795054"/>
            <a:ext cx="291376" cy="489759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2943303" y="4275809"/>
            <a:ext cx="206241" cy="682561"/>
          </a:xfrm>
          <a:prstGeom prst="rect">
            <a:avLst/>
          </a:prstGeom>
        </p:spPr>
      </p:pic>
      <p:pic>
        <p:nvPicPr>
          <p:cNvPr id="153" name="Picture 15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68668" y="4887925"/>
            <a:ext cx="206241" cy="682561"/>
          </a:xfrm>
          <a:prstGeom prst="rect">
            <a:avLst/>
          </a:prstGeom>
        </p:spPr>
      </p:pic>
      <p:cxnSp>
        <p:nvCxnSpPr>
          <p:cNvPr id="154" name="Straight Connector 153"/>
          <p:cNvCxnSpPr/>
          <p:nvPr/>
        </p:nvCxnSpPr>
        <p:spPr>
          <a:xfrm flipH="1" flipV="1">
            <a:off x="2159346" y="1950706"/>
            <a:ext cx="38483" cy="325132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H="1">
            <a:off x="2073705" y="2939201"/>
            <a:ext cx="834982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H="1" flipV="1">
            <a:off x="3368016" y="4228920"/>
            <a:ext cx="3773" cy="72504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2190931" y="5856014"/>
            <a:ext cx="1177085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2714852" y="5457445"/>
            <a:ext cx="0" cy="398569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flipH="1">
            <a:off x="3368016" y="5519686"/>
            <a:ext cx="3773" cy="333999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Isosceles Triangle 159"/>
          <p:cNvSpPr/>
          <p:nvPr/>
        </p:nvSpPr>
        <p:spPr bwMode="auto">
          <a:xfrm flipV="1">
            <a:off x="2434307" y="2232861"/>
            <a:ext cx="195580" cy="140026"/>
          </a:xfrm>
          <a:prstGeom prst="triangle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61" name="Straight Connector 160"/>
          <p:cNvCxnSpPr/>
          <p:nvPr/>
        </p:nvCxnSpPr>
        <p:spPr>
          <a:xfrm flipH="1">
            <a:off x="2417794" y="2373671"/>
            <a:ext cx="231990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2639199" y="2298110"/>
            <a:ext cx="0" cy="81189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2427531" y="2370079"/>
            <a:ext cx="0" cy="81189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1090712" y="1950706"/>
            <a:ext cx="1442902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2533615" y="1946473"/>
            <a:ext cx="0" cy="98849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1569764" y="2421637"/>
            <a:ext cx="595542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1090712" y="2937356"/>
            <a:ext cx="317491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Oval 167"/>
          <p:cNvSpPr/>
          <p:nvPr/>
        </p:nvSpPr>
        <p:spPr bwMode="auto">
          <a:xfrm>
            <a:off x="7508725" y="1426858"/>
            <a:ext cx="103322" cy="103323"/>
          </a:xfrm>
          <a:prstGeom prst="ellipse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9" name="Oval 168"/>
          <p:cNvSpPr/>
          <p:nvPr/>
        </p:nvSpPr>
        <p:spPr bwMode="auto">
          <a:xfrm>
            <a:off x="6309758" y="3862674"/>
            <a:ext cx="103322" cy="103323"/>
          </a:xfrm>
          <a:prstGeom prst="ellipse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0" name="Oval 169"/>
          <p:cNvSpPr/>
          <p:nvPr/>
        </p:nvSpPr>
        <p:spPr bwMode="auto">
          <a:xfrm>
            <a:off x="1041026" y="1896972"/>
            <a:ext cx="103322" cy="103323"/>
          </a:xfrm>
          <a:prstGeom prst="ellipse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1" name="Oval 170"/>
          <p:cNvSpPr/>
          <p:nvPr/>
        </p:nvSpPr>
        <p:spPr bwMode="auto">
          <a:xfrm>
            <a:off x="1069442" y="2881116"/>
            <a:ext cx="103322" cy="103323"/>
          </a:xfrm>
          <a:prstGeom prst="ellipse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2" name="Oval 171"/>
          <p:cNvSpPr/>
          <p:nvPr/>
        </p:nvSpPr>
        <p:spPr bwMode="auto">
          <a:xfrm>
            <a:off x="2143009" y="1932590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3" name="Oval 172"/>
          <p:cNvSpPr/>
          <p:nvPr/>
        </p:nvSpPr>
        <p:spPr bwMode="auto">
          <a:xfrm>
            <a:off x="2143011" y="2401643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" name="Oval 173"/>
          <p:cNvSpPr/>
          <p:nvPr/>
        </p:nvSpPr>
        <p:spPr bwMode="auto">
          <a:xfrm>
            <a:off x="2168415" y="5836547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5" name="Oval 174"/>
          <p:cNvSpPr/>
          <p:nvPr/>
        </p:nvSpPr>
        <p:spPr bwMode="auto">
          <a:xfrm>
            <a:off x="2689109" y="5840785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6" name="Oval 175"/>
          <p:cNvSpPr/>
          <p:nvPr/>
        </p:nvSpPr>
        <p:spPr bwMode="auto">
          <a:xfrm>
            <a:off x="3341036" y="4596191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7" name="Oval 176"/>
          <p:cNvSpPr/>
          <p:nvPr/>
        </p:nvSpPr>
        <p:spPr bwMode="auto">
          <a:xfrm>
            <a:off x="6336523" y="5184623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8" name="Oval 177"/>
          <p:cNvSpPr/>
          <p:nvPr/>
        </p:nvSpPr>
        <p:spPr bwMode="auto">
          <a:xfrm>
            <a:off x="6738692" y="5184625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9" name="Oval 178"/>
          <p:cNvSpPr/>
          <p:nvPr/>
        </p:nvSpPr>
        <p:spPr bwMode="auto">
          <a:xfrm>
            <a:off x="7016397" y="2977378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0" name="Oval 179"/>
          <p:cNvSpPr/>
          <p:nvPr/>
        </p:nvSpPr>
        <p:spPr bwMode="auto">
          <a:xfrm>
            <a:off x="7547253" y="2771640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 bwMode="auto">
          <a:xfrm>
            <a:off x="298015" y="2698097"/>
            <a:ext cx="666849" cy="4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  USB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POWER</a:t>
            </a:r>
          </a:p>
        </p:txBody>
      </p:sp>
      <p:pic>
        <p:nvPicPr>
          <p:cNvPr id="182" name="Picture 18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6908" y="2057745"/>
            <a:ext cx="2076450" cy="2292350"/>
          </a:xfrm>
          <a:prstGeom prst="rect">
            <a:avLst/>
          </a:prstGeom>
        </p:spPr>
      </p:pic>
      <p:sp>
        <p:nvSpPr>
          <p:cNvPr id="183" name="TextBox 182"/>
          <p:cNvSpPr txBox="1"/>
          <p:nvPr/>
        </p:nvSpPr>
        <p:spPr bwMode="auto">
          <a:xfrm>
            <a:off x="3130881" y="2355967"/>
            <a:ext cx="142987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 Controller</a:t>
            </a:r>
          </a:p>
        </p:txBody>
      </p:sp>
      <p:sp>
        <p:nvSpPr>
          <p:cNvPr id="184" name="TextBox 183"/>
          <p:cNvSpPr txBox="1"/>
          <p:nvPr/>
        </p:nvSpPr>
        <p:spPr bwMode="auto">
          <a:xfrm>
            <a:off x="4128713" y="2915503"/>
            <a:ext cx="67646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000" kern="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Signal Out</a:t>
            </a:r>
          </a:p>
        </p:txBody>
      </p:sp>
      <p:sp>
        <p:nvSpPr>
          <p:cNvPr id="185" name="TextBox 184"/>
          <p:cNvSpPr txBox="1"/>
          <p:nvPr/>
        </p:nvSpPr>
        <p:spPr bwMode="auto">
          <a:xfrm>
            <a:off x="2998513" y="2852391"/>
            <a:ext cx="20518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000" kern="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Vin</a:t>
            </a:r>
          </a:p>
        </p:txBody>
      </p:sp>
      <p:sp>
        <p:nvSpPr>
          <p:cNvPr id="186" name="TextBox 185"/>
          <p:cNvSpPr txBox="1"/>
          <p:nvPr/>
        </p:nvSpPr>
        <p:spPr bwMode="auto">
          <a:xfrm>
            <a:off x="4161009" y="3691230"/>
            <a:ext cx="67646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000" kern="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Signal Out</a:t>
            </a:r>
          </a:p>
        </p:txBody>
      </p:sp>
      <p:sp>
        <p:nvSpPr>
          <p:cNvPr id="187" name="TextBox 186"/>
          <p:cNvSpPr txBox="1"/>
          <p:nvPr/>
        </p:nvSpPr>
        <p:spPr bwMode="auto">
          <a:xfrm>
            <a:off x="4183841" y="4109084"/>
            <a:ext cx="39113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000" kern="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Sense</a:t>
            </a:r>
          </a:p>
        </p:txBody>
      </p:sp>
      <p:sp>
        <p:nvSpPr>
          <p:cNvPr id="188" name="TextBox 187"/>
          <p:cNvSpPr txBox="1"/>
          <p:nvPr/>
        </p:nvSpPr>
        <p:spPr bwMode="auto">
          <a:xfrm>
            <a:off x="3131165" y="4116078"/>
            <a:ext cx="395942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000" kern="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Select</a:t>
            </a:r>
          </a:p>
        </p:txBody>
      </p:sp>
      <p:sp>
        <p:nvSpPr>
          <p:cNvPr id="189" name="TextBox 188"/>
          <p:cNvSpPr txBox="1"/>
          <p:nvPr/>
        </p:nvSpPr>
        <p:spPr bwMode="auto">
          <a:xfrm>
            <a:off x="306052" y="1751156"/>
            <a:ext cx="710131" cy="4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  5V 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Adapter</a:t>
            </a:r>
          </a:p>
        </p:txBody>
      </p:sp>
      <p:pic>
        <p:nvPicPr>
          <p:cNvPr id="192" name="Picture 19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47720" y="5284937"/>
            <a:ext cx="501650" cy="508000"/>
          </a:xfrm>
          <a:prstGeom prst="rect">
            <a:avLst/>
          </a:prstGeom>
        </p:spPr>
      </p:pic>
      <p:cxnSp>
        <p:nvCxnSpPr>
          <p:cNvPr id="193" name="Straight Connector 192"/>
          <p:cNvCxnSpPr/>
          <p:nvPr/>
        </p:nvCxnSpPr>
        <p:spPr>
          <a:xfrm>
            <a:off x="7293138" y="5205551"/>
            <a:ext cx="4885" cy="287604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 bwMode="auto">
          <a:xfrm>
            <a:off x="5046735" y="1518823"/>
            <a:ext cx="1949252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Buffer 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&amp; 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Level Shifter</a:t>
            </a:r>
          </a:p>
        </p:txBody>
      </p:sp>
      <p:sp>
        <p:nvSpPr>
          <p:cNvPr id="195" name="TextBox 194"/>
          <p:cNvSpPr txBox="1"/>
          <p:nvPr/>
        </p:nvSpPr>
        <p:spPr bwMode="auto">
          <a:xfrm>
            <a:off x="7219581" y="4415918"/>
            <a:ext cx="1232710" cy="77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Charger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(LDO)</a:t>
            </a:r>
            <a:endParaRPr lang="de-AT" kern="0" dirty="0">
              <a:solidFill>
                <a:schemeClr val="bg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6" name="TextBox 195"/>
          <p:cNvSpPr txBox="1"/>
          <p:nvPr/>
        </p:nvSpPr>
        <p:spPr bwMode="auto">
          <a:xfrm>
            <a:off x="380910" y="3421906"/>
            <a:ext cx="1024319" cy="77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Power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Switch</a:t>
            </a:r>
          </a:p>
        </p:txBody>
      </p:sp>
      <p:pic>
        <p:nvPicPr>
          <p:cNvPr id="197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4864" y="994267"/>
            <a:ext cx="498843" cy="523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42250" y="980404"/>
            <a:ext cx="498843" cy="523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0356" y="989233"/>
            <a:ext cx="498843" cy="52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0" name="Picture 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34828" y="989233"/>
            <a:ext cx="498843" cy="52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1" name="Oval 200"/>
          <p:cNvSpPr/>
          <p:nvPr/>
        </p:nvSpPr>
        <p:spPr bwMode="auto">
          <a:xfrm>
            <a:off x="2503691" y="2909643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2" name="Picture 20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 flipH="1">
            <a:off x="5812616" y="3929866"/>
            <a:ext cx="577918" cy="932780"/>
          </a:xfrm>
          <a:prstGeom prst="rect">
            <a:avLst/>
          </a:prstGeom>
        </p:spPr>
      </p:pic>
      <p:sp>
        <p:nvSpPr>
          <p:cNvPr id="203" name="TextBox 202"/>
          <p:cNvSpPr txBox="1"/>
          <p:nvPr/>
        </p:nvSpPr>
        <p:spPr bwMode="auto">
          <a:xfrm>
            <a:off x="3397697" y="5631325"/>
            <a:ext cx="1899559" cy="77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Discrete 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Logic Circuit</a:t>
            </a:r>
          </a:p>
        </p:txBody>
      </p:sp>
      <p:sp>
        <p:nvSpPr>
          <p:cNvPr id="205" name="TextBox 204"/>
          <p:cNvSpPr txBox="1"/>
          <p:nvPr/>
        </p:nvSpPr>
        <p:spPr bwMode="auto">
          <a:xfrm>
            <a:off x="9251369" y="1778840"/>
            <a:ext cx="241893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Power Switch, Charger(LDO)  </a:t>
            </a:r>
          </a:p>
        </p:txBody>
      </p:sp>
      <p:sp>
        <p:nvSpPr>
          <p:cNvPr id="206" name="Rectangle 205"/>
          <p:cNvSpPr/>
          <p:nvPr/>
        </p:nvSpPr>
        <p:spPr>
          <a:xfrm>
            <a:off x="9172297" y="2079177"/>
            <a:ext cx="25770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Products	   Package 	</a:t>
            </a:r>
            <a:r>
              <a:rPr lang="en-US" sz="1000" dirty="0" err="1"/>
              <a:t>Ptotal</a:t>
            </a:r>
            <a:r>
              <a:rPr lang="en-US" sz="1000" dirty="0"/>
              <a:t> (W)</a:t>
            </a:r>
          </a:p>
          <a:p>
            <a:r>
              <a:rPr lang="en-US" sz="1000" dirty="0"/>
              <a:t>ISP650P06NM	   SOT-223	  4.2</a:t>
            </a:r>
          </a:p>
          <a:p>
            <a:r>
              <a:rPr lang="en-US" sz="1000" dirty="0"/>
              <a:t>ISP12DP06NM	   SOT-223	  4.2</a:t>
            </a:r>
          </a:p>
          <a:p>
            <a:r>
              <a:rPr lang="en-US" sz="1000" dirty="0"/>
              <a:t>ISP25DP06LM	   SOT-223	  5.0</a:t>
            </a:r>
          </a:p>
          <a:p>
            <a:r>
              <a:rPr lang="en-US" sz="1000" dirty="0"/>
              <a:t>ISP25DP06NM	   SOT-223	  4.2</a:t>
            </a:r>
          </a:p>
          <a:p>
            <a:r>
              <a:rPr lang="en-US" sz="1000" dirty="0"/>
              <a:t>ISP75DP06LM	   SOT-223	  4.2</a:t>
            </a:r>
          </a:p>
        </p:txBody>
      </p:sp>
      <p:sp>
        <p:nvSpPr>
          <p:cNvPr id="207" name="Rectangle 206"/>
          <p:cNvSpPr/>
          <p:nvPr/>
        </p:nvSpPr>
        <p:spPr>
          <a:xfrm>
            <a:off x="9172297" y="4338407"/>
            <a:ext cx="26820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Products	   Package 	</a:t>
            </a:r>
            <a:r>
              <a:rPr lang="en-US" sz="1000" dirty="0" err="1"/>
              <a:t>Ptotal</a:t>
            </a:r>
            <a:r>
              <a:rPr lang="en-US" sz="1000" dirty="0"/>
              <a:t> (W)</a:t>
            </a:r>
          </a:p>
          <a:p>
            <a:r>
              <a:rPr lang="en-US" sz="1000" dirty="0"/>
              <a:t>ISS17EP06LM	   SOT-23	  0.36</a:t>
            </a:r>
          </a:p>
          <a:p>
            <a:r>
              <a:rPr lang="en-US" sz="1000" dirty="0"/>
              <a:t>ISS55EP06LM	   SOT-23	  0.4</a:t>
            </a:r>
          </a:p>
          <a:p>
            <a:r>
              <a:rPr lang="en-US" sz="1000" dirty="0"/>
              <a:t>2N7002	   SOT-23	  0.5</a:t>
            </a:r>
          </a:p>
          <a:p>
            <a:r>
              <a:rPr lang="en-US" sz="1000" dirty="0"/>
              <a:t>BSS138I	   SOT-23	  0.36</a:t>
            </a:r>
          </a:p>
          <a:p>
            <a:r>
              <a:rPr lang="en-US" sz="1000" dirty="0"/>
              <a:t>SN7002I	   SOT-23	  0.36</a:t>
            </a:r>
          </a:p>
          <a:p>
            <a:r>
              <a:rPr lang="en-US" sz="1000" dirty="0"/>
              <a:t>BSS123I	   SOT-23	  0.5</a:t>
            </a:r>
          </a:p>
          <a:p>
            <a:r>
              <a:rPr lang="en-US" sz="1000" dirty="0"/>
              <a:t>BSS127I	   SOT-23	  0.5</a:t>
            </a:r>
          </a:p>
        </p:txBody>
      </p:sp>
      <p:sp>
        <p:nvSpPr>
          <p:cNvPr id="208" name="TextBox 207"/>
          <p:cNvSpPr txBox="1"/>
          <p:nvPr/>
        </p:nvSpPr>
        <p:spPr bwMode="auto">
          <a:xfrm>
            <a:off x="9172297" y="3755086"/>
            <a:ext cx="1941237" cy="4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 Buffer, Level Shifter 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  Discrete Logic Circuit  </a:t>
            </a:r>
          </a:p>
        </p:txBody>
      </p:sp>
      <p:sp>
        <p:nvSpPr>
          <p:cNvPr id="209" name="TextBox 208"/>
          <p:cNvSpPr txBox="1"/>
          <p:nvPr/>
        </p:nvSpPr>
        <p:spPr bwMode="auto">
          <a:xfrm>
            <a:off x="9172297" y="1281378"/>
            <a:ext cx="136415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Product Example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E7F33-3752-4183-AA34-68CF09DB26DF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5379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>
            <a:extLst>
              <a:ext uri="{FF2B5EF4-FFF2-40B4-BE49-F238E27FC236}">
                <a16:creationId xmlns:a16="http://schemas.microsoft.com/office/drawing/2014/main" id="{4439E24C-FB92-4491-9588-15F9B1E1FD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83" y="908720"/>
            <a:ext cx="12186096" cy="5550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/>
              <a:t>Application Example: Depletion MOSFET Use Case</a:t>
            </a:r>
            <a:endParaRPr lang="en-US" dirty="0">
              <a:latin typeface="+mj-lt"/>
            </a:endParaRPr>
          </a:p>
        </p:txBody>
      </p:sp>
      <p:sp>
        <p:nvSpPr>
          <p:cNvPr id="10" name="AutoShape 2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1" name="AutoShape 4"/>
          <p:cNvSpPr>
            <a:spLocks noChangeAspect="1" noChangeArrowheads="1"/>
          </p:cNvSpPr>
          <p:nvPr/>
        </p:nvSpPr>
        <p:spPr bwMode="auto">
          <a:xfrm>
            <a:off x="1739900" y="1587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2" name="AutoShape 6"/>
          <p:cNvSpPr>
            <a:spLocks noChangeAspect="1" noChangeArrowheads="1"/>
          </p:cNvSpPr>
          <p:nvPr/>
        </p:nvSpPr>
        <p:spPr bwMode="auto">
          <a:xfrm>
            <a:off x="1892300" y="16827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9586" y="2727239"/>
            <a:ext cx="578146" cy="917059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1152" y="2879997"/>
            <a:ext cx="578146" cy="917059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1257" y="5608244"/>
            <a:ext cx="291376" cy="489759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7575" y="4851508"/>
            <a:ext cx="361950" cy="508000"/>
          </a:xfrm>
          <a:prstGeom prst="rect">
            <a:avLst/>
          </a:prstGeom>
        </p:spPr>
      </p:pic>
      <p:grpSp>
        <p:nvGrpSpPr>
          <p:cNvPr id="123" name="Group 122"/>
          <p:cNvGrpSpPr/>
          <p:nvPr/>
        </p:nvGrpSpPr>
        <p:grpSpPr>
          <a:xfrm>
            <a:off x="7135183" y="4696715"/>
            <a:ext cx="231990" cy="147157"/>
            <a:chOff x="7148590" y="4371584"/>
            <a:chExt cx="231990" cy="147157"/>
          </a:xfrm>
        </p:grpSpPr>
        <p:sp>
          <p:nvSpPr>
            <p:cNvPr id="124" name="Isosceles Triangle 123"/>
            <p:cNvSpPr/>
            <p:nvPr/>
          </p:nvSpPr>
          <p:spPr bwMode="auto">
            <a:xfrm flipV="1">
              <a:off x="7166795" y="4371584"/>
              <a:ext cx="195580" cy="140026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r" eaLnBrk="0" hangingPunct="0"/>
              <a:endParaRPr lang="en-US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H="1">
              <a:off x="7148590" y="4518741"/>
              <a:ext cx="23199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6" name="Picture 1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0349" y="3805577"/>
            <a:ext cx="206241" cy="682561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7782" y="5598967"/>
            <a:ext cx="291376" cy="489759"/>
          </a:xfrm>
          <a:prstGeom prst="rect">
            <a:avLst/>
          </a:prstGeom>
        </p:spPr>
      </p:pic>
      <p:cxnSp>
        <p:nvCxnSpPr>
          <p:cNvPr id="128" name="Straight Connector 127"/>
          <p:cNvCxnSpPr/>
          <p:nvPr/>
        </p:nvCxnSpPr>
        <p:spPr>
          <a:xfrm>
            <a:off x="2376042" y="5616536"/>
            <a:ext cx="617825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2979849" y="2521315"/>
            <a:ext cx="0" cy="398569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/>
          <p:cNvGrpSpPr/>
          <p:nvPr/>
        </p:nvGrpSpPr>
        <p:grpSpPr>
          <a:xfrm rot="10800000">
            <a:off x="2265128" y="5032937"/>
            <a:ext cx="231990" cy="218407"/>
            <a:chOff x="2338667" y="2282136"/>
            <a:chExt cx="231990" cy="218407"/>
          </a:xfrm>
        </p:grpSpPr>
        <p:sp>
          <p:nvSpPr>
            <p:cNvPr id="131" name="Isosceles Triangle 130"/>
            <p:cNvSpPr/>
            <p:nvPr/>
          </p:nvSpPr>
          <p:spPr bwMode="auto">
            <a:xfrm flipV="1">
              <a:off x="2355180" y="2282136"/>
              <a:ext cx="195580" cy="140026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r" eaLnBrk="0" hangingPunct="0"/>
              <a:endParaRPr lang="en-US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32" name="Straight Connector 131"/>
            <p:cNvCxnSpPr/>
            <p:nvPr/>
          </p:nvCxnSpPr>
          <p:spPr>
            <a:xfrm flipH="1">
              <a:off x="2338667" y="2422946"/>
              <a:ext cx="23199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2560072" y="2347385"/>
              <a:ext cx="0" cy="81189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2348404" y="2419354"/>
              <a:ext cx="0" cy="81189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5" name="Straight Connector 134"/>
          <p:cNvCxnSpPr/>
          <p:nvPr/>
        </p:nvCxnSpPr>
        <p:spPr>
          <a:xfrm flipV="1">
            <a:off x="845078" y="2525549"/>
            <a:ext cx="2138580" cy="2073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Oval 135"/>
          <p:cNvSpPr/>
          <p:nvPr/>
        </p:nvSpPr>
        <p:spPr bwMode="auto">
          <a:xfrm>
            <a:off x="803860" y="2469654"/>
            <a:ext cx="103322" cy="103323"/>
          </a:xfrm>
          <a:prstGeom prst="ellipse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2960278" y="5601721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8" name="Oval 137"/>
          <p:cNvSpPr/>
          <p:nvPr/>
        </p:nvSpPr>
        <p:spPr bwMode="auto">
          <a:xfrm>
            <a:off x="2346116" y="4640952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9" name="Oval 138"/>
          <p:cNvSpPr/>
          <p:nvPr/>
        </p:nvSpPr>
        <p:spPr bwMode="auto">
          <a:xfrm>
            <a:off x="2962724" y="4641975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 bwMode="auto">
          <a:xfrm>
            <a:off x="350712" y="2406978"/>
            <a:ext cx="28693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Vin</a:t>
            </a:r>
          </a:p>
        </p:txBody>
      </p:sp>
      <p:cxnSp>
        <p:nvCxnSpPr>
          <p:cNvPr id="141" name="Straight Connector 140"/>
          <p:cNvCxnSpPr/>
          <p:nvPr/>
        </p:nvCxnSpPr>
        <p:spPr>
          <a:xfrm>
            <a:off x="2982937" y="4427463"/>
            <a:ext cx="0" cy="53295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2981517" y="3389810"/>
            <a:ext cx="0" cy="53295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2986597" y="5262217"/>
            <a:ext cx="0" cy="53295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2376042" y="3332537"/>
            <a:ext cx="0" cy="2294161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2377734" y="3342139"/>
            <a:ext cx="174457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2363692" y="4663812"/>
            <a:ext cx="1698159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Picture 1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36053" y="4882588"/>
            <a:ext cx="698669" cy="771313"/>
          </a:xfrm>
          <a:prstGeom prst="rect">
            <a:avLst/>
          </a:prstGeom>
        </p:spPr>
      </p:pic>
      <p:cxnSp>
        <p:nvCxnSpPr>
          <p:cNvPr id="148" name="Straight Connector 147"/>
          <p:cNvCxnSpPr/>
          <p:nvPr/>
        </p:nvCxnSpPr>
        <p:spPr>
          <a:xfrm>
            <a:off x="4062142" y="4663812"/>
            <a:ext cx="0" cy="222895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Picture 1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2798" y="5627796"/>
            <a:ext cx="291376" cy="489759"/>
          </a:xfrm>
          <a:prstGeom prst="rect">
            <a:avLst/>
          </a:prstGeom>
        </p:spPr>
      </p:pic>
      <p:sp>
        <p:nvSpPr>
          <p:cNvPr id="150" name="TextBox 149"/>
          <p:cNvSpPr txBox="1"/>
          <p:nvPr/>
        </p:nvSpPr>
        <p:spPr bwMode="auto">
          <a:xfrm>
            <a:off x="3769592" y="5065084"/>
            <a:ext cx="636393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000" kern="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Micro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000" kern="0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Controller</a:t>
            </a:r>
          </a:p>
        </p:txBody>
      </p:sp>
      <p:sp>
        <p:nvSpPr>
          <p:cNvPr id="151" name="TextBox 150"/>
          <p:cNvSpPr txBox="1"/>
          <p:nvPr/>
        </p:nvSpPr>
        <p:spPr bwMode="auto">
          <a:xfrm>
            <a:off x="997252" y="1809965"/>
            <a:ext cx="23996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Start-up Circuit</a:t>
            </a:r>
          </a:p>
        </p:txBody>
      </p:sp>
      <p:pic>
        <p:nvPicPr>
          <p:cNvPr id="152" name="Picture 15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7661" y="2557117"/>
            <a:ext cx="206241" cy="682561"/>
          </a:xfrm>
          <a:prstGeom prst="rect">
            <a:avLst/>
          </a:prstGeom>
        </p:spPr>
      </p:pic>
      <p:cxnSp>
        <p:nvCxnSpPr>
          <p:cNvPr id="153" name="Straight Connector 152"/>
          <p:cNvCxnSpPr/>
          <p:nvPr/>
        </p:nvCxnSpPr>
        <p:spPr>
          <a:xfrm flipV="1">
            <a:off x="5108043" y="2396961"/>
            <a:ext cx="2138580" cy="2073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Oval 153"/>
          <p:cNvSpPr/>
          <p:nvPr/>
        </p:nvSpPr>
        <p:spPr bwMode="auto">
          <a:xfrm>
            <a:off x="5066825" y="2341066"/>
            <a:ext cx="103322" cy="103323"/>
          </a:xfrm>
          <a:prstGeom prst="ellipse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 bwMode="auto">
          <a:xfrm>
            <a:off x="4592512" y="2261458"/>
            <a:ext cx="28693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Vin</a:t>
            </a:r>
          </a:p>
        </p:txBody>
      </p:sp>
      <p:grpSp>
        <p:nvGrpSpPr>
          <p:cNvPr id="156" name="Group 155"/>
          <p:cNvGrpSpPr/>
          <p:nvPr/>
        </p:nvGrpSpPr>
        <p:grpSpPr>
          <a:xfrm>
            <a:off x="7135183" y="5067380"/>
            <a:ext cx="231990" cy="147157"/>
            <a:chOff x="7148590" y="4371584"/>
            <a:chExt cx="231990" cy="147157"/>
          </a:xfrm>
        </p:grpSpPr>
        <p:sp>
          <p:nvSpPr>
            <p:cNvPr id="157" name="Isosceles Triangle 156"/>
            <p:cNvSpPr/>
            <p:nvPr/>
          </p:nvSpPr>
          <p:spPr bwMode="auto">
            <a:xfrm flipV="1">
              <a:off x="7166795" y="4371584"/>
              <a:ext cx="195580" cy="140026"/>
            </a:xfrm>
            <a:prstGeom prst="triangle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r" eaLnBrk="0" hangingPunct="0"/>
              <a:endParaRPr lang="en-US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58" name="Straight Connector 157"/>
            <p:cNvCxnSpPr/>
            <p:nvPr/>
          </p:nvCxnSpPr>
          <p:spPr>
            <a:xfrm flipH="1">
              <a:off x="7148590" y="4518741"/>
              <a:ext cx="23199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9" name="Straight Arrow Connector 158"/>
          <p:cNvCxnSpPr/>
          <p:nvPr/>
        </p:nvCxnSpPr>
        <p:spPr>
          <a:xfrm>
            <a:off x="7468051" y="4766728"/>
            <a:ext cx="153187" cy="1158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7455345" y="4897961"/>
            <a:ext cx="153187" cy="1158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>
            <a:off x="7489220" y="5109625"/>
            <a:ext cx="153187" cy="1158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>
            <a:off x="7476514" y="5240858"/>
            <a:ext cx="153187" cy="1158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7251178" y="4336023"/>
            <a:ext cx="0" cy="1507823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4" name="Picture 16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0878" y="3724459"/>
            <a:ext cx="206241" cy="682561"/>
          </a:xfrm>
          <a:prstGeom prst="rect">
            <a:avLst/>
          </a:prstGeom>
        </p:spPr>
      </p:pic>
      <p:cxnSp>
        <p:nvCxnSpPr>
          <p:cNvPr id="165" name="Straight Connector 164"/>
          <p:cNvCxnSpPr/>
          <p:nvPr/>
        </p:nvCxnSpPr>
        <p:spPr>
          <a:xfrm>
            <a:off x="7254528" y="2384261"/>
            <a:ext cx="0" cy="602387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H="1" flipV="1">
            <a:off x="6396548" y="2401193"/>
            <a:ext cx="1" cy="187937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H="1">
            <a:off x="6396547" y="3485124"/>
            <a:ext cx="341245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flipV="1">
            <a:off x="6396547" y="3197900"/>
            <a:ext cx="1" cy="1290238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H="1">
            <a:off x="6396548" y="4479617"/>
            <a:ext cx="859038" cy="0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Oval 169"/>
          <p:cNvSpPr/>
          <p:nvPr/>
        </p:nvSpPr>
        <p:spPr bwMode="auto">
          <a:xfrm>
            <a:off x="6376555" y="2380180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1" name="Oval 170"/>
          <p:cNvSpPr/>
          <p:nvPr/>
        </p:nvSpPr>
        <p:spPr bwMode="auto">
          <a:xfrm>
            <a:off x="6380790" y="3455443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2" name="Oval 171"/>
          <p:cNvSpPr/>
          <p:nvPr/>
        </p:nvSpPr>
        <p:spPr bwMode="auto">
          <a:xfrm>
            <a:off x="7225759" y="4455347"/>
            <a:ext cx="45719" cy="45719"/>
          </a:xfrm>
          <a:prstGeom prst="ellipse">
            <a:avLst/>
          </a:prstGeom>
          <a:solidFill>
            <a:schemeClr val="tx1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 bwMode="auto">
          <a:xfrm>
            <a:off x="4294630" y="1809460"/>
            <a:ext cx="3592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Constant Current Drive</a:t>
            </a:r>
          </a:p>
        </p:txBody>
      </p:sp>
      <p:pic>
        <p:nvPicPr>
          <p:cNvPr id="174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8508" y="1163165"/>
            <a:ext cx="498843" cy="523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5894" y="1149302"/>
            <a:ext cx="498843" cy="523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4000" y="1158131"/>
            <a:ext cx="498843" cy="52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8472" y="1158131"/>
            <a:ext cx="498843" cy="52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" name="TextBox 177"/>
          <p:cNvSpPr txBox="1"/>
          <p:nvPr/>
        </p:nvSpPr>
        <p:spPr bwMode="auto">
          <a:xfrm>
            <a:off x="8972877" y="2634367"/>
            <a:ext cx="1830629" cy="4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Start-up Circuit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Constant Current Drive</a:t>
            </a:r>
          </a:p>
        </p:txBody>
      </p:sp>
      <p:sp>
        <p:nvSpPr>
          <p:cNvPr id="180" name="TextBox 179"/>
          <p:cNvSpPr txBox="1"/>
          <p:nvPr/>
        </p:nvSpPr>
        <p:spPr bwMode="auto">
          <a:xfrm>
            <a:off x="8933763" y="1905483"/>
            <a:ext cx="136415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4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Product Example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8963650" y="3221317"/>
            <a:ext cx="26892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Products	Package 	</a:t>
            </a:r>
            <a:r>
              <a:rPr lang="en-US" sz="1000" dirty="0" err="1"/>
              <a:t>Ptotal</a:t>
            </a:r>
            <a:r>
              <a:rPr lang="en-US" sz="1000" dirty="0"/>
              <a:t> (W)</a:t>
            </a:r>
          </a:p>
          <a:p>
            <a:r>
              <a:rPr lang="en-US" sz="1000" dirty="0"/>
              <a:t>BSS169I	SOT-23	 0.36</a:t>
            </a:r>
          </a:p>
          <a:p>
            <a:r>
              <a:rPr lang="en-US" sz="1000" dirty="0"/>
              <a:t>BSS139I	SOT-23	 0.36</a:t>
            </a:r>
          </a:p>
          <a:p>
            <a:r>
              <a:rPr lang="en-US" sz="1000" dirty="0"/>
              <a:t>BSP135I	SOT-223	 1.8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E7F33-3752-4183-AA34-68CF09DB26DF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9777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upport material_2415fcf1-b97c-4b49-8e83-d61ad9d8419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  <p:sp>
        <p:nvSpPr>
          <p:cNvPr id="38" name="IFXSHAPE" title="AgendaShape_New Small Signal/Small Power MOSFETs for Industry market_1066ce3b-51e5-426e-9bda-51840387dd13">
            <a:hlinkClick r:id="rId6" action="ppaction://hlinksldjump"/>
          </p:cNvPr>
          <p:cNvSpPr>
            <a:spLocks noGrp="1"/>
          </p:cNvSpPr>
          <p:nvPr>
            <p:ph type="body" idx="17"/>
            <p:custDataLst>
              <p:tags r:id="rId2"/>
            </p:custDataLst>
          </p:nvPr>
        </p:nvSpPr>
        <p:spPr>
          <a:xfrm>
            <a:off x="1295333" y="1268412"/>
            <a:ext cx="10562235" cy="576072"/>
          </a:xfrm>
          <a:solidFill>
            <a:schemeClr val="bg2"/>
          </a:solidFill>
        </p:spPr>
        <p:txBody>
          <a:bodyPr wrap="square" lIns="334432" anchor="ctr">
            <a:noAutofit/>
          </a:bodyPr>
          <a:lstStyle/>
          <a:p>
            <a:pPr>
              <a:buClr>
                <a:schemeClr val="accent2"/>
              </a:buClr>
            </a:pPr>
            <a:r>
              <a:rPr lang="en-US" dirty="0">
                <a:solidFill>
                  <a:schemeClr val="accent2"/>
                </a:solidFill>
              </a:rPr>
              <a:t>New Small Signal/Small Power MOSFETs for Industrial market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39" name="IFXSHAPE" title="AgendaShape_Support material_c11f3be6-8331-423b-a36a-531113f85f95">
            <a:hlinkClick r:id="rId7" action="ppaction://hlinksldjump"/>
          </p:cNvPr>
          <p:cNvSpPr>
            <a:spLocks noGrp="1"/>
          </p:cNvSpPr>
          <p:nvPr>
            <p:ph type="body" sz="quarter" idx="18"/>
            <p:custDataLst>
              <p:tags r:id="rId3"/>
            </p:custDataLst>
          </p:nvPr>
        </p:nvSpPr>
        <p:spPr>
          <a:xfrm>
            <a:off x="1295335" y="1929193"/>
            <a:ext cx="10562235" cy="576072"/>
          </a:xfrm>
          <a:solidFill>
            <a:schemeClr val="bg2"/>
          </a:solidFill>
        </p:spPr>
        <p:txBody>
          <a:bodyPr wrap="square" lIns="334432" anchor="ctr">
            <a:noAutofit/>
          </a:bodyPr>
          <a:lstStyle/>
          <a:p>
            <a:pPr>
              <a:buClr>
                <a:schemeClr val="accent4"/>
              </a:buClr>
            </a:pPr>
            <a:r>
              <a:rPr lang="de-DE"/>
              <a:t>Support material</a:t>
            </a:r>
          </a:p>
        </p:txBody>
      </p:sp>
      <p:sp>
        <p:nvSpPr>
          <p:cNvPr id="46" name="IFXSHAPE" title="AgendaBullet_New Small Signal/Small Power MOSFETs for Industry market_7e73d1ce-8441-4a88-a6c6-f3a551cacb18"/>
          <p:cNvSpPr>
            <a:spLocks noGrp="1"/>
          </p:cNvSpPr>
          <p:nvPr>
            <p:ph type="body" idx="28"/>
          </p:nvPr>
        </p:nvSpPr>
        <p:spPr>
          <a:xfrm>
            <a:off x="334433" y="1268412"/>
            <a:ext cx="768000" cy="576072"/>
          </a:xfrm>
        </p:spPr>
        <p:txBody>
          <a:bodyPr/>
          <a:lstStyle/>
          <a:p>
            <a:r>
              <a:rPr lang="de-DE"/>
              <a:t>1</a:t>
            </a:r>
          </a:p>
        </p:txBody>
      </p:sp>
      <p:sp>
        <p:nvSpPr>
          <p:cNvPr id="47" name="IFXSHAPE" title="AgendaBullet_Support material_35d544d1-29c4-4ae1-86f3-e5a651aae395"/>
          <p:cNvSpPr>
            <a:spLocks noGrp="1"/>
          </p:cNvSpPr>
          <p:nvPr>
            <p:ph type="body" idx="29"/>
          </p:nvPr>
        </p:nvSpPr>
        <p:spPr>
          <a:xfrm>
            <a:off x="334433" y="1929293"/>
            <a:ext cx="768000" cy="576072"/>
          </a:xfrm>
        </p:spPr>
        <p:txBody>
          <a:bodyPr/>
          <a:lstStyle/>
          <a:p>
            <a:r>
              <a:rPr lang="de-DE"/>
              <a:t>2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04367A2E-0E6F-4751-8817-0742F6F1237C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37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8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3711850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35200" y="4303737"/>
            <a:ext cx="2093913" cy="925513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21" name="Round Diagonal Corner Rectangle 20"/>
          <p:cNvSpPr/>
          <p:nvPr/>
        </p:nvSpPr>
        <p:spPr>
          <a:xfrm>
            <a:off x="2630726" y="1144146"/>
            <a:ext cx="2208213" cy="1508125"/>
          </a:xfrm>
          <a:prstGeom prst="round2DiagRect">
            <a:avLst>
              <a:gd name="adj1" fmla="val 218"/>
              <a:gd name="adj2" fmla="val 0"/>
            </a:avLst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00214A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altLang="en-US" dirty="0"/>
              <a:t>Support</a:t>
            </a:r>
            <a:br>
              <a:rPr lang="en-US" altLang="en-US" dirty="0"/>
            </a:br>
            <a:r>
              <a:rPr lang="en-US" altLang="en-US" dirty="0"/>
              <a:t>Small Signal and Small Power MOSFET</a:t>
            </a:r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2622791" y="1204470"/>
            <a:ext cx="2216149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Product Briefs </a:t>
            </a: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Selection Guides</a:t>
            </a: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Application Brochures</a:t>
            </a: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Presentations</a:t>
            </a: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Press Releases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1551" y="1144146"/>
            <a:ext cx="2087563" cy="1516063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449500" y="1546577"/>
            <a:ext cx="1871663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marR="0" lvl="1" indent="-273050" algn="l" defTabSz="914400" rtl="0" eaLnBrk="1" fontAlgn="base" latinLnBrk="0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Collaterals and Brochures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1551" y="2774508"/>
            <a:ext cx="2087563" cy="1409700"/>
          </a:xfrm>
          <a:prstGeom prst="rect">
            <a:avLst/>
          </a:prstGeom>
          <a:solidFill>
            <a:schemeClr val="tx2"/>
          </a:solidFill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18440" name="TextBox 5"/>
          <p:cNvSpPr txBox="1">
            <a:spLocks noChangeArrowheads="1"/>
          </p:cNvSpPr>
          <p:nvPr/>
        </p:nvSpPr>
        <p:spPr bwMode="auto">
          <a:xfrm>
            <a:off x="412888" y="3300790"/>
            <a:ext cx="2160588" cy="48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marR="0" lvl="1" indent="-273050" algn="l" defTabSz="914400" rtl="0" eaLnBrk="1" fontAlgn="base" latinLnBrk="0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Technical Material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058710" y="1125096"/>
            <a:ext cx="6726080" cy="4104154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18444" name="TextBox 5"/>
          <p:cNvSpPr txBox="1">
            <a:spLocks noChangeArrowheads="1"/>
          </p:cNvSpPr>
          <p:nvPr/>
        </p:nvSpPr>
        <p:spPr bwMode="auto">
          <a:xfrm>
            <a:off x="413236" y="4582396"/>
            <a:ext cx="1808162" cy="377031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marR="0" lvl="1" indent="-273050" algn="l" defTabSz="914400" rtl="0" eaLnBrk="1" fontAlgn="base" latinLnBrk="0" hangingPunct="1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Videos</a:t>
            </a:r>
          </a:p>
        </p:txBody>
      </p:sp>
      <p:sp>
        <p:nvSpPr>
          <p:cNvPr id="20" name="Round Diagonal Corner Rectangle 19"/>
          <p:cNvSpPr/>
          <p:nvPr/>
        </p:nvSpPr>
        <p:spPr>
          <a:xfrm>
            <a:off x="2622788" y="2769745"/>
            <a:ext cx="2216150" cy="1428750"/>
          </a:xfrm>
          <a:prstGeom prst="round2DiagRect">
            <a:avLst>
              <a:gd name="adj1" fmla="val 491"/>
              <a:gd name="adj2" fmla="val 0"/>
            </a:avLst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00214A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2645014" y="2815784"/>
            <a:ext cx="22447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Application Notes</a:t>
            </a:r>
          </a:p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Technical Articles</a:t>
            </a:r>
          </a:p>
          <a:p>
            <a:pPr marL="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Datasheets</a:t>
            </a:r>
          </a:p>
          <a:p>
            <a:pPr marL="730250" marR="0" lvl="1" indent="-2730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</p:txBody>
      </p:sp>
      <p:sp>
        <p:nvSpPr>
          <p:cNvPr id="24" name="Round Diagonal Corner Rectangle 23"/>
          <p:cNvSpPr/>
          <p:nvPr/>
        </p:nvSpPr>
        <p:spPr>
          <a:xfrm>
            <a:off x="2622790" y="4303737"/>
            <a:ext cx="2216149" cy="925513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1905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25" name="TextBox 5"/>
          <p:cNvSpPr txBox="1">
            <a:spLocks noChangeArrowheads="1"/>
          </p:cNvSpPr>
          <p:nvPr/>
        </p:nvSpPr>
        <p:spPr bwMode="auto">
          <a:xfrm>
            <a:off x="2622789" y="4437140"/>
            <a:ext cx="2111375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10800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Technical Information</a:t>
            </a:r>
          </a:p>
          <a:p>
            <a:pPr marL="108000" marR="0" lvl="1" indent="-18000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</a:rPr>
              <a:t>Product Information</a:t>
            </a:r>
          </a:p>
          <a:p>
            <a:pPr marL="0" marR="0" lvl="1" indent="-2730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730250" marR="0" lvl="1" indent="-2730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</p:txBody>
      </p:sp>
      <p:sp>
        <p:nvSpPr>
          <p:cNvPr id="18451" name="TextBox 5"/>
          <p:cNvSpPr txBox="1">
            <a:spLocks noChangeArrowheads="1"/>
          </p:cNvSpPr>
          <p:nvPr/>
        </p:nvSpPr>
        <p:spPr bwMode="auto">
          <a:xfrm>
            <a:off x="5110378" y="1160752"/>
            <a:ext cx="3684339" cy="9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72000" rIns="72000" bIns="72000"/>
          <a:lstStyle/>
          <a:p>
            <a:pPr marL="63500" marR="0" lvl="1" indent="-1714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  <a:hlinkClick r:id="rId3"/>
              </a:rPr>
              <a:t>Small Signal / Small Power MOSFET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  <a:hlinkClick r:id="rId4"/>
            </a:endParaRPr>
          </a:p>
          <a:p>
            <a:pPr marL="0" marR="0" lvl="1" indent="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63500" marR="0" lvl="1" indent="-1714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  <a:hlinkClick r:id="rId5"/>
              </a:rPr>
              <a:t>Power MOSFET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63500" marR="0" lvl="1" indent="-1714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63500" marR="0" lvl="1" indent="-1714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  <a:hlinkClick r:id="rId6"/>
              </a:rPr>
              <a:t>Depletion MOSFET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63500" marR="0" lvl="1" indent="-1714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63500" marR="0" lvl="1" indent="-1714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  <a:hlinkClick r:id="rId7"/>
              </a:rPr>
              <a:t>Complementary MOSFET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0" marR="0" lvl="1" indent="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63500" marR="0" lvl="1" indent="-17145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Verdana"/>
                <a:hlinkClick r:id="rId8"/>
              </a:rPr>
              <a:t>Power and Sensing Selection Guide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endParaRPr kumimoji="0" lang="en-US" altLang="en-US" sz="12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Verdana" panose="020B0604030504040204" pitchFamily="34" charset="0"/>
              <a:buChar char="–"/>
              <a:tabLst/>
              <a:defRPr/>
            </a:pPr>
            <a:endParaRPr kumimoji="0" lang="en-US" altLang="en-US" sz="12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  <a:p>
            <a:pPr marL="0" marR="0" lvl="1" indent="-179388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n"/>
              <a:tabLst/>
              <a:defRPr/>
            </a:pPr>
            <a:endParaRPr kumimoji="0" lang="en-US" altLang="en-US" sz="1200" b="0" i="0" u="sng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Verdana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81825" y="1144146"/>
            <a:ext cx="3828354" cy="3076575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3175" cap="flat" cmpd="sng" algn="ctr">
                <a:solidFill>
                  <a:srgbClr val="AEC067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058710" y="5483226"/>
            <a:ext cx="6726080" cy="925513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3175" cap="flat" cmpd="sng" algn="ctr">
                <a:solidFill>
                  <a:srgbClr val="AEC067"/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BACE-B198-4F9E-B6EF-336971332B43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93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98" y="1085851"/>
            <a:ext cx="8588612" cy="5197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altLang="en-US" dirty="0"/>
              <a:t>Support</a:t>
            </a:r>
            <a:br>
              <a:rPr lang="en-US" altLang="en-US" dirty="0"/>
            </a:br>
            <a:r>
              <a:rPr lang="en-US" altLang="en-US" dirty="0"/>
              <a:t>Online Tools and Services</a:t>
            </a:r>
          </a:p>
        </p:txBody>
      </p:sp>
      <p:sp>
        <p:nvSpPr>
          <p:cNvPr id="62" name="Rectangle 61"/>
          <p:cNvSpPr/>
          <p:nvPr/>
        </p:nvSpPr>
        <p:spPr bwMode="auto">
          <a:xfrm>
            <a:off x="9346302" y="3069039"/>
            <a:ext cx="1435868" cy="648000"/>
          </a:xfrm>
          <a:prstGeom prst="rect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20491" name="TextBox 5"/>
          <p:cNvSpPr txBox="1">
            <a:spLocks noChangeArrowheads="1"/>
          </p:cNvSpPr>
          <p:nvPr/>
        </p:nvSpPr>
        <p:spPr bwMode="auto">
          <a:xfrm>
            <a:off x="9418312" y="3068949"/>
            <a:ext cx="1435868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marR="0" lvl="1" indent="-27305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charset="0"/>
              </a:rPr>
              <a:t>Tools, Finders and Selectors 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9346302" y="3861149"/>
            <a:ext cx="1435868" cy="648000"/>
          </a:xfrm>
          <a:prstGeom prst="rect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20494" name="TextBox 5"/>
          <p:cNvSpPr txBox="1">
            <a:spLocks noChangeArrowheads="1"/>
          </p:cNvSpPr>
          <p:nvPr/>
        </p:nvSpPr>
        <p:spPr bwMode="auto">
          <a:xfrm>
            <a:off x="9418312" y="3990037"/>
            <a:ext cx="150235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marR="0" lvl="1" indent="-27305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charset="0"/>
              </a:rPr>
              <a:t>Support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9274292" y="1483329"/>
            <a:ext cx="1435868" cy="648000"/>
          </a:xfrm>
          <a:prstGeom prst="rect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20498" name="TextBox 5"/>
          <p:cNvSpPr txBox="1">
            <a:spLocks noChangeArrowheads="1"/>
          </p:cNvSpPr>
          <p:nvPr/>
        </p:nvSpPr>
        <p:spPr bwMode="auto">
          <a:xfrm>
            <a:off x="9274291" y="1554443"/>
            <a:ext cx="1479379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marR="0" lvl="1" indent="-27305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charset="0"/>
              </a:rPr>
              <a:t>Subscribe to Newsletter</a:t>
            </a:r>
            <a:endParaRPr kumimoji="0" lang="en-US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charset="0"/>
            </a:endParaRPr>
          </a:p>
        </p:txBody>
      </p:sp>
      <p:pic>
        <p:nvPicPr>
          <p:cNvPr id="20502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28248" y="188913"/>
            <a:ext cx="525462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/>
          <p:cNvSpPr/>
          <p:nvPr/>
        </p:nvSpPr>
        <p:spPr bwMode="auto">
          <a:xfrm>
            <a:off x="2827002" y="1214068"/>
            <a:ext cx="316588" cy="138112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613258" y="4643611"/>
            <a:ext cx="522192" cy="142876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2778740" y="1078999"/>
            <a:ext cx="189953" cy="135543"/>
          </a:xfrm>
          <a:prstGeom prst="ellipse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Verdana"/>
              </a:rPr>
              <a:t>3</a:t>
            </a:r>
          </a:p>
        </p:txBody>
      </p:sp>
      <p:sp>
        <p:nvSpPr>
          <p:cNvPr id="30" name="Oval 29"/>
          <p:cNvSpPr/>
          <p:nvPr/>
        </p:nvSpPr>
        <p:spPr bwMode="auto">
          <a:xfrm>
            <a:off x="1475145" y="4552704"/>
            <a:ext cx="189953" cy="135543"/>
          </a:xfrm>
          <a:prstGeom prst="ellipse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Verdana"/>
              </a:rPr>
              <a:t>4</a:t>
            </a:r>
          </a:p>
        </p:txBody>
      </p:sp>
      <p:sp>
        <p:nvSpPr>
          <p:cNvPr id="31" name="Oval 30"/>
          <p:cNvSpPr/>
          <p:nvPr/>
        </p:nvSpPr>
        <p:spPr bwMode="auto">
          <a:xfrm>
            <a:off x="5807960" y="950308"/>
            <a:ext cx="189953" cy="135543"/>
          </a:xfrm>
          <a:prstGeom prst="ellipse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Verdana"/>
              </a:rPr>
              <a:t>1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5944982" y="1048345"/>
            <a:ext cx="401612" cy="127000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9202281" y="1420499"/>
            <a:ext cx="189953" cy="158400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Verdana"/>
              </a:rPr>
              <a:t>1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9274291" y="2982559"/>
            <a:ext cx="189953" cy="158400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Verdana"/>
              </a:rPr>
              <a:t>3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9274291" y="3797527"/>
            <a:ext cx="189953" cy="135543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Verdana"/>
              </a:rPr>
              <a:t>4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9310576" y="2282090"/>
            <a:ext cx="1435868" cy="648000"/>
          </a:xfrm>
          <a:prstGeom prst="rect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32" name="TextBox 5"/>
          <p:cNvSpPr txBox="1">
            <a:spLocks noChangeArrowheads="1"/>
          </p:cNvSpPr>
          <p:nvPr/>
        </p:nvSpPr>
        <p:spPr bwMode="auto">
          <a:xfrm>
            <a:off x="9305838" y="2418515"/>
            <a:ext cx="1479379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/>
          <a:lstStyle>
            <a:lvl1pPr marL="342900" indent="-342900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indent="-2730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marR="0" lvl="1" indent="-273050" algn="l" defTabSz="914400" rtl="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charset="0"/>
              </a:rPr>
              <a:t>Where to Buy</a:t>
            </a:r>
            <a:endParaRPr kumimoji="0" lang="en-US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9261149" y="2190449"/>
            <a:ext cx="189953" cy="158400"/>
          </a:xfrm>
          <a:prstGeom prst="ellipse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Verdana"/>
              </a:rPr>
              <a:t>2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6652955" y="1048345"/>
            <a:ext cx="480369" cy="127001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anchor="ctr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err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Verdana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6550163" y="950308"/>
            <a:ext cx="189953" cy="135543"/>
          </a:xfrm>
          <a:prstGeom prst="ellipse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Verdana"/>
              </a:rPr>
              <a:t>2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FBACE-B198-4F9E-B6EF-336971332B43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4477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/>
              <a:t>Tailor made information via </a:t>
            </a:r>
            <a:r>
              <a:rPr lang="en-US" dirty="0" err="1"/>
              <a:t>myInfineon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4871864" y="1072805"/>
            <a:ext cx="1414800" cy="871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Use the form to self-register (type in necessary information)</a:t>
            </a:r>
          </a:p>
        </p:txBody>
      </p:sp>
      <p:cxnSp>
        <p:nvCxnSpPr>
          <p:cNvPr id="27" name="Straight Arrow Connector 26"/>
          <p:cNvCxnSpPr>
            <a:endCxn id="32" idx="1"/>
          </p:cNvCxnSpPr>
          <p:nvPr/>
        </p:nvCxnSpPr>
        <p:spPr>
          <a:xfrm>
            <a:off x="2353622" y="1509235"/>
            <a:ext cx="574027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 bwMode="auto">
          <a:xfrm>
            <a:off x="6843394" y="1069340"/>
            <a:ext cx="1412847" cy="869389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A confirmation email with the activation link is sent to you, please click on the link to activate your account</a:t>
            </a:r>
          </a:p>
        </p:txBody>
      </p:sp>
      <p:cxnSp>
        <p:nvCxnSpPr>
          <p:cNvPr id="30" name="Straight Arrow Connector 29"/>
          <p:cNvCxnSpPr>
            <a:stCxn id="26" idx="3"/>
            <a:endCxn id="28" idx="1"/>
          </p:cNvCxnSpPr>
          <p:nvPr/>
        </p:nvCxnSpPr>
        <p:spPr>
          <a:xfrm flipV="1">
            <a:off x="6286665" y="1504035"/>
            <a:ext cx="556729" cy="43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 bwMode="auto">
          <a:xfrm>
            <a:off x="8832304" y="1073635"/>
            <a:ext cx="1414800" cy="871200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Log in to </a:t>
            </a:r>
            <a:r>
              <a:rPr kumimoji="0" lang="en-US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myInfineon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2927648" y="1073635"/>
            <a:ext cx="1414800" cy="871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Verdana" pitchFamily="34" charset="0"/>
              </a:rPr>
              <a:t>From the infineon.com go to the registration page</a:t>
            </a:r>
          </a:p>
        </p:txBody>
      </p:sp>
      <p:cxnSp>
        <p:nvCxnSpPr>
          <p:cNvPr id="33" name="Straight Arrow Connector 32"/>
          <p:cNvCxnSpPr>
            <a:stCxn id="32" idx="3"/>
            <a:endCxn id="26" idx="1"/>
          </p:cNvCxnSpPr>
          <p:nvPr/>
        </p:nvCxnSpPr>
        <p:spPr>
          <a:xfrm flipV="1">
            <a:off x="4342448" y="1508405"/>
            <a:ext cx="529416" cy="8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8" idx="3"/>
            <a:endCxn id="31" idx="1"/>
          </p:cNvCxnSpPr>
          <p:nvPr/>
        </p:nvCxnSpPr>
        <p:spPr>
          <a:xfrm>
            <a:off x="8256240" y="1504035"/>
            <a:ext cx="576064" cy="520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Users\MoriLore\Downloads\mediapool-582051186c4f0\lowres-Woman-Transparent.pn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992" y="908721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954" y="2621906"/>
            <a:ext cx="8414092" cy="275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Oval 41"/>
          <p:cNvSpPr/>
          <p:nvPr/>
        </p:nvSpPr>
        <p:spPr bwMode="auto">
          <a:xfrm>
            <a:off x="8400256" y="2420888"/>
            <a:ext cx="1702832" cy="1584176"/>
          </a:xfrm>
          <a:prstGeom prst="ellipse">
            <a:avLst/>
          </a:prstGeom>
          <a:noFill/>
          <a:ln w="25400">
            <a:solidFill>
              <a:srgbClr val="E30034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4" y="2792180"/>
            <a:ext cx="4680520" cy="22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88954" y="5517233"/>
            <a:ext cx="7950562" cy="83099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Verdana"/>
              </a:rPr>
              <a:t>In case of problems with the access, the registration or all other type of issues, please get in touch with your Infineon contact person or with our official support at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Verdana"/>
                <a:hlinkClick r:id="rId7"/>
              </a:rPr>
              <a:t>www.infineon.com/support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Verdana"/>
              </a:rPr>
              <a:t> (available 24/7)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D326C69-E958-4548-AA41-086DBB04ADED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153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7805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inAgenda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  <p:sp>
        <p:nvSpPr>
          <p:cNvPr id="40" name="IFXSHAPE" title="AgendaShape_New Small Signal/Small Power MOSFETs for Industry market_ae8e5521-e2ce-4539-8da1-f30db4a5fa5d">
            <a:hlinkClick r:id="rId7" action="ppaction://hlinksldjump"/>
          </p:cNvPr>
          <p:cNvSpPr>
            <a:spLocks noGrp="1"/>
          </p:cNvSpPr>
          <p:nvPr>
            <p:ph type="body" idx="17"/>
            <p:custDataLst>
              <p:tags r:id="rId3"/>
            </p:custDataLst>
          </p:nvPr>
        </p:nvSpPr>
        <p:spPr>
          <a:xfrm>
            <a:off x="1295333" y="1268412"/>
            <a:ext cx="10562235" cy="576072"/>
          </a:xfrm>
          <a:solidFill>
            <a:schemeClr val="bg2"/>
          </a:solidFill>
        </p:spPr>
        <p:txBody>
          <a:bodyPr wrap="square" lIns="334432" anchor="ctr">
            <a:noAutofit/>
          </a:bodyPr>
          <a:lstStyle/>
          <a:p>
            <a:pPr>
              <a:buClr>
                <a:schemeClr val="accent4"/>
              </a:buClr>
            </a:pPr>
            <a:r>
              <a:rPr lang="en-US" dirty="0"/>
              <a:t>New Small Signal/Small Power MOSFETs for Industrial market</a:t>
            </a:r>
            <a:endParaRPr lang="de-DE" dirty="0"/>
          </a:p>
        </p:txBody>
      </p:sp>
      <p:sp>
        <p:nvSpPr>
          <p:cNvPr id="41" name="IFXSHAPE" title="AgendaShape_Support material_13fea516-83eb-4fb4-950f-3c6359ba2ee6">
            <a:hlinkClick r:id="rId8" action="ppaction://hlinksldjump"/>
          </p:cNvPr>
          <p:cNvSpPr>
            <a:spLocks noGrp="1"/>
          </p:cNvSpPr>
          <p:nvPr>
            <p:ph type="body" sz="quarter" idx="18"/>
            <p:custDataLst>
              <p:tags r:id="rId4"/>
            </p:custDataLst>
          </p:nvPr>
        </p:nvSpPr>
        <p:spPr>
          <a:xfrm>
            <a:off x="1295335" y="1929193"/>
            <a:ext cx="10562235" cy="576072"/>
          </a:xfrm>
          <a:solidFill>
            <a:schemeClr val="bg2"/>
          </a:solidFill>
        </p:spPr>
        <p:txBody>
          <a:bodyPr wrap="square" lIns="334432" anchor="ctr">
            <a:noAutofit/>
          </a:bodyPr>
          <a:lstStyle/>
          <a:p>
            <a:pPr>
              <a:buClr>
                <a:schemeClr val="accent4"/>
              </a:buClr>
            </a:pPr>
            <a:r>
              <a:rPr lang="de-DE"/>
              <a:t>Support material</a:t>
            </a:r>
          </a:p>
        </p:txBody>
      </p:sp>
      <p:sp>
        <p:nvSpPr>
          <p:cNvPr id="48" name="IFXSHAPE" title="AgendaBullet_New Small Signal/Small Power MOSFETs for Industry market_b622b24d-6b8e-44ac-8f12-65bf7d9b97db"/>
          <p:cNvSpPr>
            <a:spLocks noGrp="1"/>
          </p:cNvSpPr>
          <p:nvPr>
            <p:ph type="body" idx="28"/>
          </p:nvPr>
        </p:nvSpPr>
        <p:spPr>
          <a:xfrm>
            <a:off x="334433" y="1268412"/>
            <a:ext cx="768000" cy="576072"/>
          </a:xfrm>
        </p:spPr>
        <p:txBody>
          <a:bodyPr/>
          <a:lstStyle/>
          <a:p>
            <a:r>
              <a:rPr lang="de-DE"/>
              <a:t>1</a:t>
            </a:r>
          </a:p>
        </p:txBody>
      </p:sp>
      <p:sp>
        <p:nvSpPr>
          <p:cNvPr id="49" name="IFXSHAPE" title="AgendaBullet_Support material_5c28f097-16aa-4dd3-ad91-620c16e8c4f7"/>
          <p:cNvSpPr>
            <a:spLocks noGrp="1"/>
          </p:cNvSpPr>
          <p:nvPr>
            <p:ph type="body" idx="29"/>
          </p:nvPr>
        </p:nvSpPr>
        <p:spPr>
          <a:xfrm>
            <a:off x="334433" y="1929293"/>
            <a:ext cx="768000" cy="576072"/>
          </a:xfrm>
        </p:spPr>
        <p:txBody>
          <a:bodyPr/>
          <a:lstStyle/>
          <a:p>
            <a:r>
              <a:rPr lang="de-DE"/>
              <a:t>2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04367A2E-0E6F-4751-8817-0742F6F1237C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37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8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custDataLst>
      <p:custData r:id="rId1"/>
      <p:tags r:id="rId2"/>
    </p:custDataLst>
    <p:extLst>
      <p:ext uri="{BB962C8B-B14F-4D97-AF65-F5344CB8AC3E}">
        <p14:creationId xmlns:p14="http://schemas.microsoft.com/office/powerpoint/2010/main" val="322752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B1E9CDE-EF91-452A-AD76-3F2C3DB1F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" y="905737"/>
            <a:ext cx="12186096" cy="56474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Small Signal/Small Power</a:t>
            </a:r>
            <a:endParaRPr lang="en-US" b="1" dirty="0"/>
          </a:p>
        </p:txBody>
      </p:sp>
      <p:sp>
        <p:nvSpPr>
          <p:cNvPr id="8" name="Textfeld 8"/>
          <p:cNvSpPr>
            <a:spLocks noChangeArrowheads="1"/>
          </p:cNvSpPr>
          <p:nvPr/>
        </p:nvSpPr>
        <p:spPr bwMode="auto">
          <a:xfrm>
            <a:off x="334432" y="1036030"/>
            <a:ext cx="10866968" cy="4121210"/>
          </a:xfrm>
          <a:prstGeom prst="roundRect">
            <a:avLst>
              <a:gd name="adj" fmla="val 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tIns="144000" bIns="144000"/>
          <a:lstStyle>
            <a:lvl1pPr marL="179388" indent="-179388" eaLnBrk="0" hangingPunct="0"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eaLnBrk="0" hangingPunct="0">
              <a:spcAft>
                <a:spcPts val="900"/>
              </a:spcAft>
              <a:buClr>
                <a:schemeClr val="accent1"/>
              </a:buClr>
              <a:buSzPct val="80000"/>
              <a:buFont typeface="Wingdings" pitchFamily="2" charset="2"/>
              <a:buChar char="o"/>
              <a:defRPr sz="20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eaLnBrk="0" hangingPunct="0"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6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eaLnBrk="0" hangingPunct="0"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Char char="―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ts val="25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de-DE" sz="17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25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de-DE" sz="1700" dirty="0">
              <a:solidFill>
                <a:srgbClr val="000000"/>
              </a:solidFill>
              <a:latin typeface="Arial"/>
            </a:endParaRPr>
          </a:p>
          <a:p>
            <a:pPr marL="0" marR="0" lvl="0" indent="0" algn="just" defTabSz="914400" rtl="0" eaLnBrk="1" fontAlgn="base" latinLnBrk="0" hangingPunct="1">
              <a:lnSpc>
                <a:spcPts val="25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de-DE" sz="17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25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de-DE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The term </a:t>
            </a:r>
            <a:r>
              <a:rPr kumimoji="0" lang="de-DE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Small Signal/Small Power MOSFET</a:t>
            </a:r>
            <a:r>
              <a:rPr kumimoji="0" lang="de-DE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 at Infineon refers to products in SOT packages such as </a:t>
            </a:r>
            <a:br>
              <a:rPr kumimoji="0" lang="de-DE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</a:br>
            <a:r>
              <a:rPr kumimoji="0" lang="de-DE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SOT-223, SOT-23, SOT-323, SOT-363, and also includes TSOP-6 and SC59.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de-DE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25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de-DE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A Small Signal/Small Power MOSFET from Infineon is the same as any other MOSFET with an R</a:t>
            </a:r>
            <a:r>
              <a:rPr kumimoji="0" lang="de-DE" sz="17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DS(on)</a:t>
            </a:r>
            <a:r>
              <a:rPr kumimoji="0" lang="de-DE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, a breakdown voltage and a current rating. The parts </a:t>
            </a:r>
            <a:r>
              <a:rPr kumimoji="0" lang="de-DE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are </a:t>
            </a:r>
            <a:r>
              <a:rPr kumimoji="0" lang="de-DE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suitable for applications where low power is </a:t>
            </a:r>
            <a:r>
              <a:rPr kumimoji="0" lang="de-DE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</a:rPr>
              <a:t>required. They </a:t>
            </a:r>
            <a:r>
              <a:rPr kumimoji="0" lang="de-DE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allow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full functionality by saving printed circuit board space</a:t>
            </a: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23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</a:endParaRPr>
          </a:p>
        </p:txBody>
      </p:sp>
      <p:sp>
        <p:nvSpPr>
          <p:cNvPr id="3" name="Right Arrow 2"/>
          <p:cNvSpPr/>
          <p:nvPr/>
        </p:nvSpPr>
        <p:spPr bwMode="auto">
          <a:xfrm>
            <a:off x="335360" y="4838495"/>
            <a:ext cx="10751995" cy="693030"/>
          </a:xfrm>
          <a:prstGeom prst="rightArrow">
            <a:avLst>
              <a:gd name="adj1" fmla="val 50000"/>
              <a:gd name="adj2" fmla="val 110860"/>
            </a:avLst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„Small Signal is everywhere“</a:t>
            </a:r>
            <a:endParaRPr kumimoji="0" lang="de-AT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1330" y="5554302"/>
            <a:ext cx="828000" cy="82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3742" y="5554302"/>
            <a:ext cx="828000" cy="828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6154" y="5554302"/>
            <a:ext cx="828000" cy="828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8923" y="5554302"/>
            <a:ext cx="828000" cy="82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7266" y="5554302"/>
            <a:ext cx="828000" cy="828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2875" y="5554302"/>
            <a:ext cx="828000" cy="82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694" y="5554302"/>
            <a:ext cx="828000" cy="82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931" y="897017"/>
            <a:ext cx="1195972" cy="99664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355" y="1126989"/>
            <a:ext cx="994839" cy="82903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255" y="1182833"/>
            <a:ext cx="1047259" cy="70996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13513" y="1056210"/>
            <a:ext cx="717376" cy="8070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0070" y="1075564"/>
            <a:ext cx="743585" cy="78769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8354" y="1025982"/>
            <a:ext cx="823584" cy="783605"/>
          </a:xfrm>
          <a:prstGeom prst="rect">
            <a:avLst/>
          </a:prstGeom>
        </p:spPr>
      </p:pic>
      <p:sp>
        <p:nvSpPr>
          <p:cNvPr id="28" name="Slide Number Placeholder 2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5DFE7-EEAE-4CD5-90F9-524A63E397E3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51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B1E9CDE-EF91-452A-AD76-3F2C3DB1F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" y="905737"/>
            <a:ext cx="12186096" cy="564746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Small Signal/Small Power MOSFET</a:t>
            </a:r>
            <a:endParaRPr lang="en-US" b="1" dirty="0">
              <a:latin typeface="+mj-lt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192920" y="2606879"/>
            <a:ext cx="4033140" cy="1728191"/>
          </a:xfrm>
          <a:prstGeom prst="roundRect">
            <a:avLst>
              <a:gd name="adj" fmla="val 0"/>
            </a:avLst>
          </a:prstGeom>
          <a:solidFill>
            <a:schemeClr val="bg2">
              <a:alpha val="3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t"/>
          <a:lstStyle/>
          <a:p>
            <a:pPr marL="234945" indent="-234945" defTabSz="1219170"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Infineon offers a broad Small Signal/ Small Power portfolio with AEC-Q101 Qualified products in a variety of packages</a:t>
            </a:r>
          </a:p>
        </p:txBody>
      </p:sp>
      <p:sp>
        <p:nvSpPr>
          <p:cNvPr id="23" name="Textplatzhalter 18"/>
          <p:cNvSpPr txBox="1">
            <a:spLocks/>
          </p:cNvSpPr>
          <p:nvPr/>
        </p:nvSpPr>
        <p:spPr>
          <a:xfrm>
            <a:off x="1192920" y="2224359"/>
            <a:ext cx="4033140" cy="352120"/>
          </a:xfrm>
          <a:prstGeom prst="rect">
            <a:avLst/>
          </a:prstGeom>
          <a:solidFill>
            <a:schemeClr val="tx2"/>
          </a:solidFill>
          <a:effectLst/>
        </p:spPr>
        <p:txBody>
          <a:bodyPr vert="horz" wrap="none" lIns="90000" tIns="0" rIns="90000" bIns="0" rtlCol="0" anchor="ctr" anchorCtr="0">
            <a:noAutofit/>
          </a:bodyPr>
          <a:lstStyle/>
          <a:p>
            <a:pPr lvl="0" algn="ctr"/>
            <a:r>
              <a:rPr lang="en-US" sz="2000" dirty="0">
                <a:solidFill>
                  <a:srgbClr val="000000"/>
                </a:solidFill>
              </a:rPr>
              <a:t>Automotive Small Signal</a:t>
            </a:r>
          </a:p>
        </p:txBody>
      </p:sp>
      <p:sp>
        <p:nvSpPr>
          <p:cNvPr id="27" name="Textplatzhalter 18"/>
          <p:cNvSpPr txBox="1">
            <a:spLocks/>
          </p:cNvSpPr>
          <p:nvPr/>
        </p:nvSpPr>
        <p:spPr>
          <a:xfrm>
            <a:off x="6544587" y="2228661"/>
            <a:ext cx="4033140" cy="35212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/>
        </p:spPr>
        <p:txBody>
          <a:bodyPr vert="horz" wrap="none" lIns="90000" tIns="0" rIns="90000" bIns="0" rtlCol="0" anchor="ctr" anchorCtr="0">
            <a:noAutofit/>
          </a:bodyPr>
          <a:lstStyle/>
          <a:p>
            <a:pPr algn="ctr"/>
            <a:r>
              <a:rPr lang="en-US" sz="2000" dirty="0"/>
              <a:t>Industrial Small Signal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6544587" y="2570297"/>
            <a:ext cx="4033140" cy="1728191"/>
          </a:xfrm>
          <a:prstGeom prst="roundRect">
            <a:avLst>
              <a:gd name="adj" fmla="val 0"/>
            </a:avLst>
          </a:prstGeom>
          <a:solidFill>
            <a:schemeClr val="bg2">
              <a:alpha val="3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t"/>
          <a:lstStyle/>
          <a:p>
            <a:pPr marL="234945" indent="-234945" defTabSz="1219170">
              <a:spcBef>
                <a:spcPts val="0"/>
              </a:spcBef>
              <a:spcAft>
                <a:spcPts val="1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Infineon offers a </a:t>
            </a:r>
            <a:r>
              <a:rPr lang="en-US" sz="16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Small Signal/Small Power portfolio with Industrial Qualified products in SOT-23 and SOT-223 packages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931" y="897017"/>
            <a:ext cx="1195972" cy="99664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355" y="1126989"/>
            <a:ext cx="994839" cy="82903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255" y="1182833"/>
            <a:ext cx="1047259" cy="70996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13513" y="1056210"/>
            <a:ext cx="717376" cy="80705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0070" y="1075564"/>
            <a:ext cx="743585" cy="78769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8354" y="1025982"/>
            <a:ext cx="823584" cy="783605"/>
          </a:xfrm>
          <a:prstGeom prst="rect">
            <a:avLst/>
          </a:prstGeom>
        </p:spPr>
      </p:pic>
      <p:sp>
        <p:nvSpPr>
          <p:cNvPr id="37" name="Rounded Rectangle 36"/>
          <p:cNvSpPr/>
          <p:nvPr/>
        </p:nvSpPr>
        <p:spPr bwMode="auto">
          <a:xfrm>
            <a:off x="604614" y="4429479"/>
            <a:ext cx="10491333" cy="731520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de-DE" sz="1800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In this presentation the focus is on the Small Signal/Small Power Industrial portfolio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971" y="4470631"/>
            <a:ext cx="799187" cy="67920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3158" y="4534627"/>
            <a:ext cx="740752" cy="629541"/>
          </a:xfrm>
          <a:prstGeom prst="rect">
            <a:avLst/>
          </a:prstGeom>
        </p:spPr>
      </p:pic>
      <p:sp>
        <p:nvSpPr>
          <p:cNvPr id="40" name="Rounded Rectangle 39"/>
          <p:cNvSpPr/>
          <p:nvPr/>
        </p:nvSpPr>
        <p:spPr bwMode="auto">
          <a:xfrm>
            <a:off x="604614" y="5492152"/>
            <a:ext cx="10491333" cy="73152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1800" b="1" dirty="0">
                <a:latin typeface="Arial" panose="020B0604020202020204" pitchFamily="34" charset="0"/>
                <a:cs typeface="Arial" panose="020B0604020202020204" pitchFamily="34" charset="0"/>
              </a:rPr>
              <a:t>For more information visit the Infineon webpage: </a:t>
            </a:r>
            <a:r>
              <a:rPr lang="de-AT" sz="1800" dirty="0"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www.infineon.com/smallsignalmosfets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A756120-05EE-4E24-88EA-F496D0F453E0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174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New Small Signal/Small Power MOSFETs for Industry market_96000970-f9d1-439c-9cba-de07556ec6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  <p:sp>
        <p:nvSpPr>
          <p:cNvPr id="38" name="IFXSHAPE" title="AgendaShape_New Small Signal/Small Power MOSFETs for Industry market_6fc82aa9-ba07-4bc3-aac0-1a0bdd9fff12">
            <a:hlinkClick r:id="rId6" action="ppaction://hlinksldjump"/>
          </p:cNvPr>
          <p:cNvSpPr>
            <a:spLocks noGrp="1"/>
          </p:cNvSpPr>
          <p:nvPr>
            <p:ph type="body" idx="17"/>
            <p:custDataLst>
              <p:tags r:id="rId2"/>
            </p:custDataLst>
          </p:nvPr>
        </p:nvSpPr>
        <p:spPr>
          <a:xfrm>
            <a:off x="1295333" y="1268412"/>
            <a:ext cx="10562235" cy="576072"/>
          </a:xfrm>
          <a:solidFill>
            <a:schemeClr val="bg2"/>
          </a:solidFill>
        </p:spPr>
        <p:txBody>
          <a:bodyPr wrap="square" lIns="334432" anchor="ctr">
            <a:noAutofit/>
          </a:bodyPr>
          <a:lstStyle/>
          <a:p>
            <a:pPr>
              <a:buClr>
                <a:schemeClr val="accent4"/>
              </a:buClr>
            </a:pPr>
            <a:r>
              <a:rPr lang="en-US" dirty="0"/>
              <a:t>New Small Signal/Small Power MOSFETs for Industrial market</a:t>
            </a:r>
            <a:endParaRPr lang="de-DE" dirty="0"/>
          </a:p>
        </p:txBody>
      </p:sp>
      <p:sp>
        <p:nvSpPr>
          <p:cNvPr id="39" name="IFXSHAPE" title="AgendaShape_Support material_03e28594-0aeb-4373-8d2b-52a605c81884">
            <a:hlinkClick r:id="rId7" action="ppaction://hlinksldjump"/>
          </p:cNvPr>
          <p:cNvSpPr>
            <a:spLocks noGrp="1"/>
          </p:cNvSpPr>
          <p:nvPr>
            <p:ph type="body" sz="quarter" idx="18"/>
            <p:custDataLst>
              <p:tags r:id="rId3"/>
            </p:custDataLst>
          </p:nvPr>
        </p:nvSpPr>
        <p:spPr>
          <a:xfrm>
            <a:off x="1295335" y="1929193"/>
            <a:ext cx="10562235" cy="576072"/>
          </a:xfrm>
          <a:solidFill>
            <a:schemeClr val="bg2"/>
          </a:solidFill>
        </p:spPr>
        <p:txBody>
          <a:bodyPr wrap="square" lIns="334432" anchor="ctr">
            <a:noAutofit/>
          </a:bodyPr>
          <a:lstStyle/>
          <a:p>
            <a:pPr>
              <a:buClr>
                <a:schemeClr val="accent2"/>
              </a:buClr>
            </a:pPr>
            <a:r>
              <a:rPr lang="de-DE">
                <a:solidFill>
                  <a:schemeClr val="accent2"/>
                </a:solidFill>
              </a:rPr>
              <a:t>Support material</a:t>
            </a:r>
          </a:p>
        </p:txBody>
      </p:sp>
      <p:sp>
        <p:nvSpPr>
          <p:cNvPr id="46" name="IFXSHAPE" title="AgendaBullet_New Small Signal/Small Power MOSFETs for Industry market_f944d5b4-772d-4d0f-b35f-7013b04530ee"/>
          <p:cNvSpPr>
            <a:spLocks noGrp="1"/>
          </p:cNvSpPr>
          <p:nvPr>
            <p:ph type="body" idx="28"/>
          </p:nvPr>
        </p:nvSpPr>
        <p:spPr>
          <a:xfrm>
            <a:off x="334433" y="1268412"/>
            <a:ext cx="768000" cy="576072"/>
          </a:xfrm>
        </p:spPr>
        <p:txBody>
          <a:bodyPr/>
          <a:lstStyle/>
          <a:p>
            <a:r>
              <a:rPr lang="de-DE"/>
              <a:t>1</a:t>
            </a:r>
          </a:p>
        </p:txBody>
      </p:sp>
      <p:sp>
        <p:nvSpPr>
          <p:cNvPr id="47" name="IFXSHAPE" title="AgendaBullet_Support material_89cb037d-ace9-40ea-9e57-c630af196d8b"/>
          <p:cNvSpPr>
            <a:spLocks noGrp="1"/>
          </p:cNvSpPr>
          <p:nvPr>
            <p:ph type="body" idx="29"/>
          </p:nvPr>
        </p:nvSpPr>
        <p:spPr>
          <a:xfrm>
            <a:off x="334433" y="1929293"/>
            <a:ext cx="768000" cy="576072"/>
          </a:xfrm>
        </p:spPr>
        <p:txBody>
          <a:bodyPr/>
          <a:lstStyle/>
          <a:p>
            <a:r>
              <a:rPr lang="de-DE"/>
              <a:t>2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04367A2E-0E6F-4751-8817-0742F6F1237C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37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8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custDataLst>
      <p:custData r:id="rId1"/>
    </p:custDataLst>
    <p:extLst>
      <p:ext uri="{BB962C8B-B14F-4D97-AF65-F5344CB8AC3E}">
        <p14:creationId xmlns:p14="http://schemas.microsoft.com/office/powerpoint/2010/main" val="19093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94" r="11370" b="6924"/>
          <a:stretch/>
        </p:blipFill>
        <p:spPr bwMode="auto">
          <a:xfrm>
            <a:off x="-3" y="9144"/>
            <a:ext cx="121920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ieren 7"/>
          <p:cNvGrpSpPr/>
          <p:nvPr/>
        </p:nvGrpSpPr>
        <p:grpSpPr>
          <a:xfrm flipH="1">
            <a:off x="-1571" y="0"/>
            <a:ext cx="5871176" cy="6858000"/>
            <a:chOff x="4740618" y="899652"/>
            <a:chExt cx="4403382" cy="5916503"/>
          </a:xfrm>
        </p:grpSpPr>
        <p:sp>
          <p:nvSpPr>
            <p:cNvPr id="9" name="Freihandform 8"/>
            <p:cNvSpPr/>
            <p:nvPr/>
          </p:nvSpPr>
          <p:spPr bwMode="auto">
            <a:xfrm>
              <a:off x="5523271" y="899652"/>
              <a:ext cx="3620729" cy="2013154"/>
            </a:xfrm>
            <a:custGeom>
              <a:avLst/>
              <a:gdLst>
                <a:gd name="connsiteX0" fmla="*/ 0 w 3620729"/>
                <a:gd name="connsiteY0" fmla="*/ 0 h 2013154"/>
                <a:gd name="connsiteX1" fmla="*/ 3620729 w 3620729"/>
                <a:gd name="connsiteY1" fmla="*/ 0 h 2013154"/>
                <a:gd name="connsiteX2" fmla="*/ 3620729 w 3620729"/>
                <a:gd name="connsiteY2" fmla="*/ 2013154 h 2013154"/>
                <a:gd name="connsiteX3" fmla="*/ 833284 w 3620729"/>
                <a:gd name="connsiteY3" fmla="*/ 1681316 h 2013154"/>
                <a:gd name="connsiteX4" fmla="*/ 0 w 3620729"/>
                <a:gd name="connsiteY4" fmla="*/ 0 h 201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0729" h="2013154">
                  <a:moveTo>
                    <a:pt x="0" y="0"/>
                  </a:moveTo>
                  <a:lnTo>
                    <a:pt x="3620729" y="0"/>
                  </a:lnTo>
                  <a:lnTo>
                    <a:pt x="3620729" y="2013154"/>
                  </a:lnTo>
                  <a:lnTo>
                    <a:pt x="833284" y="16813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96000" tIns="96000" rIns="96000" bIns="96000" rtlCol="0" anchor="ctr">
              <a:noAutofit/>
            </a:bodyPr>
            <a:lstStyle/>
            <a:p>
              <a:pPr algn="ctr" eaLnBrk="0" hangingPunct="0"/>
              <a:endParaRPr lang="de-DE" sz="2133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4740618" y="899652"/>
              <a:ext cx="4403382" cy="5916503"/>
              <a:chOff x="4740618" y="899652"/>
              <a:chExt cx="4403382" cy="5916503"/>
            </a:xfrm>
          </p:grpSpPr>
          <p:cxnSp>
            <p:nvCxnSpPr>
              <p:cNvPr id="11" name="Gerade Verbindung 10"/>
              <p:cNvCxnSpPr>
                <a:stCxn id="9" idx="3"/>
              </p:cNvCxnSpPr>
              <p:nvPr/>
            </p:nvCxnSpPr>
            <p:spPr>
              <a:xfrm flipH="1">
                <a:off x="4740618" y="2580967"/>
                <a:ext cx="1615937" cy="4235188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Ellipse 16"/>
              <p:cNvSpPr/>
              <p:nvPr/>
            </p:nvSpPr>
            <p:spPr bwMode="auto">
              <a:xfrm>
                <a:off x="6289002" y="2492425"/>
                <a:ext cx="144016" cy="165641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6000" tIns="96000" rIns="96000" bIns="96000" rtlCol="0" anchor="ctr">
                <a:noAutofit/>
              </a:bodyPr>
              <a:lstStyle/>
              <a:p>
                <a:pPr algn="ctr" eaLnBrk="0" hangingPunct="0">
                  <a:buClr>
                    <a:schemeClr val="tx1"/>
                  </a:buClr>
                </a:pPr>
                <a:endParaRPr lang="de-DE" sz="2133" dirty="0">
                  <a:latin typeface="Arial" panose="020B0604020202020204" pitchFamily="34" charset="0"/>
                  <a:ea typeface="Verdana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Gerade Verbindung 17"/>
              <p:cNvCxnSpPr>
                <a:stCxn id="9" idx="0"/>
                <a:endCxn id="9" idx="3"/>
              </p:cNvCxnSpPr>
              <p:nvPr/>
            </p:nvCxnSpPr>
            <p:spPr>
              <a:xfrm>
                <a:off x="5523271" y="899652"/>
                <a:ext cx="833284" cy="1681316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Gerade Verbindung 18"/>
              <p:cNvCxnSpPr/>
              <p:nvPr/>
            </p:nvCxnSpPr>
            <p:spPr>
              <a:xfrm flipH="1" flipV="1">
                <a:off x="6356556" y="2580970"/>
                <a:ext cx="2787444" cy="331836"/>
              </a:xfrm>
              <a:prstGeom prst="line">
                <a:avLst/>
              </a:prstGeom>
              <a:ln w="1270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Textfeld 19"/>
          <p:cNvSpPr txBox="1"/>
          <p:nvPr/>
        </p:nvSpPr>
        <p:spPr bwMode="auto">
          <a:xfrm>
            <a:off x="315273" y="72501"/>
            <a:ext cx="3649601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defTabSz="121917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</a:pPr>
            <a:r>
              <a:rPr lang="en-US" sz="2800" b="1" dirty="0">
                <a:solidFill>
                  <a:schemeClr val="bg1"/>
                </a:solidFill>
              </a:rPr>
              <a:t>NEW Small Signal/Small Power MOSFETs for the</a:t>
            </a:r>
          </a:p>
          <a:p>
            <a:pPr algn="ctr" defTabSz="1219170" eaLnBrk="0" fontAlgn="auto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</a:pPr>
            <a:r>
              <a:rPr lang="en-US" sz="28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Industrial Market</a:t>
            </a:r>
            <a:endParaRPr lang="de-DE" sz="2800" b="1" kern="0" dirty="0">
              <a:solidFill>
                <a:schemeClr val="bg1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5" name="Explosion 1 14"/>
          <p:cNvSpPr/>
          <p:nvPr/>
        </p:nvSpPr>
        <p:spPr bwMode="auto">
          <a:xfrm rot="849459">
            <a:off x="10375664" y="2327460"/>
            <a:ext cx="1645184" cy="982797"/>
          </a:xfrm>
          <a:prstGeom prst="irregularSeal1">
            <a:avLst/>
          </a:prstGeom>
          <a:solidFill>
            <a:srgbClr val="84B6A7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</a:rPr>
              <a:t>New</a:t>
            </a:r>
            <a:endParaRPr kumimoji="0" lang="de-AT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Verdana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26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/>
              <a:t>Small Signal/Small Power MOSFET</a:t>
            </a:r>
            <a:br>
              <a:rPr lang="en-US" dirty="0"/>
            </a:br>
            <a:r>
              <a:rPr lang="en-US" dirty="0"/>
              <a:t>Product Portfolio focusing on the Industrial Market segment</a:t>
            </a:r>
            <a:endParaRPr lang="en-US" dirty="0"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1344" y="958523"/>
            <a:ext cx="11593288" cy="2038419"/>
            <a:chOff x="250825" y="1660183"/>
            <a:chExt cx="8641654" cy="2038419"/>
          </a:xfrm>
        </p:grpSpPr>
        <p:sp>
          <p:nvSpPr>
            <p:cNvPr id="4" name="Rounded Rectangle 3"/>
            <p:cNvSpPr>
              <a:spLocks noChangeAspect="1"/>
            </p:cNvSpPr>
            <p:nvPr/>
          </p:nvSpPr>
          <p:spPr bwMode="auto">
            <a:xfrm>
              <a:off x="411850" y="2423688"/>
              <a:ext cx="8480629" cy="1274914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72000" tIns="72000" rIns="72000" bIns="72000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4" name="Content Placeholder 3"/>
            <p:cNvSpPr txBox="1">
              <a:spLocks/>
            </p:cNvSpPr>
            <p:nvPr/>
          </p:nvSpPr>
          <p:spPr>
            <a:xfrm>
              <a:off x="250825" y="1660183"/>
              <a:ext cx="8641654" cy="593725"/>
            </a:xfrm>
            <a:prstGeom prst="roundRect">
              <a:avLst>
                <a:gd name="adj" fmla="val 12128"/>
              </a:avLst>
            </a:prstGeom>
            <a:solidFill>
              <a:schemeClr val="bg1"/>
            </a:solidFill>
            <a:effectLst/>
          </p:spPr>
          <p:txBody>
            <a:bodyPr vert="horz" lIns="0" tIns="0" rIns="0" bIns="0" rtlCol="0" anchor="ctr">
              <a:noAutofit/>
            </a:bodyPr>
            <a:lstStyle>
              <a:lvl1pPr marL="288000" indent="-288000" algn="l" rtl="0" eaLnBrk="1" fontAlgn="base" hangingPunct="1"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Font typeface="Wingdings" pitchFamily="2" charset="2"/>
                <a:buChar char="n"/>
                <a:defRPr sz="2000" baseline="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576000" indent="-288000" algn="l" rtl="0" eaLnBrk="1" fontAlgn="base" hangingPunct="1"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o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864000" indent="-288000" algn="l" rtl="0" eaLnBrk="1" fontAlgn="base" hangingPunct="1"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Pct val="100000"/>
                <a:buFont typeface="Verdana" pitchFamily="34" charset="0"/>
                <a:buChar char="―"/>
                <a:defRPr sz="1800" baseline="0">
                  <a:solidFill>
                    <a:schemeClr val="tx1"/>
                  </a:solidFill>
                  <a:latin typeface="Verdana" pitchFamily="34" charset="0"/>
                </a:defRPr>
              </a:lvl3pPr>
              <a:lvl4pPr marL="1080000" indent="-216000" algn="l" rtl="0" eaLnBrk="1" fontAlgn="base" hangingPunct="1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600" baseline="0">
                  <a:solidFill>
                    <a:schemeClr val="tx1"/>
                  </a:solidFill>
                  <a:latin typeface="Verdana" pitchFamily="34" charset="0"/>
                </a:defRPr>
              </a:lvl4pPr>
              <a:lvl5pPr marL="1296000" indent="-216000" algn="l" rtl="0" eaLnBrk="1" fontAlgn="base" hangingPunct="1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 baseline="0">
                  <a:solidFill>
                    <a:schemeClr val="tx1"/>
                  </a:solidFill>
                  <a:latin typeface="Verdana" pitchFamily="34" charset="0"/>
                </a:defRPr>
              </a:lvl5pPr>
              <a:lvl6pPr marL="1296000" indent="-216000" algn="l" rtl="0" eaLnBrk="1" fontAlgn="base" hangingPunct="1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None/>
                <a:defRPr sz="1400" baseline="0">
                  <a:solidFill>
                    <a:schemeClr val="tx1"/>
                  </a:solidFill>
                  <a:latin typeface="Verdana" pitchFamily="34" charset="0"/>
                </a:defRPr>
              </a:lvl6pPr>
              <a:lvl7pPr marL="2514600" indent="-22860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rgbClr val="666666"/>
                  </a:solidFill>
                  <a:latin typeface="+mn-lt"/>
                </a:defRPr>
              </a:lvl7pPr>
              <a:lvl8pPr marL="2971800" indent="-22860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rgbClr val="666666"/>
                  </a:solidFill>
                  <a:latin typeface="+mn-lt"/>
                </a:defRPr>
              </a:lvl8pPr>
              <a:lvl9pPr marL="3429000" indent="-22860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rgbClr val="666666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Clr>
                  <a:srgbClr val="E30034"/>
                </a:buClr>
                <a:buNone/>
                <a:defRPr/>
              </a:pPr>
              <a:r>
                <a:rPr lang="en-US" sz="1600" kern="0" dirty="0" err="1">
                  <a:solidFill>
                    <a:srgbClr val="000000"/>
                  </a:solidFill>
                  <a:latin typeface="Arial"/>
                </a:rPr>
                <a:t>OptiMOS</a:t>
              </a:r>
              <a:r>
                <a:rPr lang="en-US" sz="1600" kern="0" dirty="0">
                  <a:solidFill>
                    <a:srgbClr val="000000"/>
                  </a:solidFill>
                  <a:latin typeface="Arial"/>
                </a:rPr>
                <a:t>™ N-channel</a:t>
              </a:r>
              <a:endParaRPr lang="en-US" sz="1600" b="1" kern="0" dirty="0">
                <a:solidFill>
                  <a:srgbClr val="000000"/>
                </a:solidFill>
                <a:latin typeface="Arial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30034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lang="en-US" sz="1600" b="1" kern="0" dirty="0">
                  <a:solidFill>
                    <a:srgbClr val="000000"/>
                  </a:solidFill>
                  <a:latin typeface="Arial"/>
                </a:rPr>
                <a:t>N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</a:rPr>
                <a:t>-channel MOSFETs for best fit</a:t>
              </a:r>
              <a:r>
                <a:rPr kumimoji="0" lang="en-US" sz="1600" b="1" i="0" u="none" strike="noStrike" kern="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</a:rPr>
                <a:t> 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</a:rPr>
                <a:t>price/performance ratio</a:t>
              </a:r>
            </a:p>
          </p:txBody>
        </p:sp>
      </p:grpSp>
      <p:sp>
        <p:nvSpPr>
          <p:cNvPr id="13" name="Richtungspfeil 1"/>
          <p:cNvSpPr/>
          <p:nvPr/>
        </p:nvSpPr>
        <p:spPr>
          <a:xfrm>
            <a:off x="2356960" y="3150906"/>
            <a:ext cx="4488422" cy="1059683"/>
          </a:xfrm>
          <a:prstGeom prst="homePlate">
            <a:avLst>
              <a:gd name="adj" fmla="val 21094"/>
            </a:avLst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108000" rIns="18000" bIns="46800" anchor="ctr" anchorCtr="0"/>
          <a:lstStyle/>
          <a:p>
            <a:pPr marL="285750" lvl="1" indent="-285750" eaLnBrk="0" hangingPunct="0">
              <a:spcAft>
                <a:spcPts val="1200"/>
              </a:spcAft>
              <a:buClr>
                <a:srgbClr val="E30034"/>
              </a:buClr>
              <a:buFont typeface="Arial" panose="020B0604020202020204" pitchFamily="34" charset="0"/>
              <a:buChar char="›"/>
              <a:tabLst>
                <a:tab pos="8521700" algn="r"/>
              </a:tabLst>
              <a:defRPr/>
            </a:pPr>
            <a:r>
              <a:rPr lang="en-US" sz="1400" kern="0" dirty="0">
                <a:solidFill>
                  <a:srgbClr val="000000"/>
                </a:solidFill>
                <a:latin typeface="Arial"/>
              </a:rPr>
              <a:t>Achieving excellent price/performance ratio and availability are the key requirements for consumer and industrial market segments 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14630" y="3150485"/>
            <a:ext cx="1881095" cy="106010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46800" tIns="46800" rIns="46800" bIns="4680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Motivation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14630" y="4271560"/>
            <a:ext cx="6401460" cy="1008000"/>
            <a:chOff x="534243" y="4067816"/>
            <a:chExt cx="7637513" cy="811657"/>
          </a:xfrm>
        </p:grpSpPr>
        <p:sp>
          <p:nvSpPr>
            <p:cNvPr id="27" name="Richtungspfeil 1"/>
            <p:cNvSpPr/>
            <p:nvPr/>
          </p:nvSpPr>
          <p:spPr>
            <a:xfrm>
              <a:off x="2851617" y="4067816"/>
              <a:ext cx="5320139" cy="811657"/>
            </a:xfrm>
            <a:prstGeom prst="homePlate">
              <a:avLst>
                <a:gd name="adj" fmla="val 26607"/>
              </a:avLst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72000" tIns="108000" rIns="18000" bIns="46800" anchor="ctr" anchorCtr="0"/>
            <a:lstStyle/>
            <a:p>
              <a:pPr marL="285750" lvl="0" indent="-285750" eaLnBrk="0" hangingPunct="0">
                <a:spcAft>
                  <a:spcPts val="1200"/>
                </a:spcAft>
                <a:buClr>
                  <a:srgbClr val="E30034"/>
                </a:buClr>
                <a:buFont typeface="Arial" panose="020B0604020202020204" pitchFamily="34" charset="0"/>
                <a:buChar char="›"/>
                <a:tabLst>
                  <a:tab pos="8521700" algn="r"/>
                </a:tabLst>
              </a:pPr>
              <a:r>
                <a:rPr lang="en-US" sz="1400" kern="0" dirty="0">
                  <a:solidFill>
                    <a:srgbClr val="000000"/>
                  </a:solidFill>
                  <a:latin typeface="Arial"/>
                </a:rPr>
                <a:t>Small Signal and Small Power products in SOT23 and SOT223 packages</a:t>
              </a:r>
            </a:p>
            <a:p>
              <a:pPr marL="285750" lvl="0" indent="-285750" eaLnBrk="0" hangingPunct="0">
                <a:spcAft>
                  <a:spcPts val="1200"/>
                </a:spcAft>
                <a:buClr>
                  <a:srgbClr val="E30034"/>
                </a:buClr>
                <a:buFont typeface="Arial" panose="020B0604020202020204" pitchFamily="34" charset="0"/>
                <a:buChar char="›"/>
                <a:tabLst>
                  <a:tab pos="8521700" algn="r"/>
                </a:tabLst>
              </a:pPr>
              <a:r>
                <a:rPr lang="en-US" sz="1400" kern="0" dirty="0">
                  <a:solidFill>
                    <a:srgbClr val="000000"/>
                  </a:solidFill>
                  <a:latin typeface="Arial"/>
                </a:rPr>
                <a:t>8 new Small Signal/Small Power products</a:t>
              </a:r>
            </a:p>
          </p:txBody>
        </p:sp>
        <p:sp>
          <p:nvSpPr>
            <p:cNvPr id="28" name="Rectangle 4"/>
            <p:cNvSpPr>
              <a:spLocks noChangeArrowheads="1"/>
            </p:cNvSpPr>
            <p:nvPr/>
          </p:nvSpPr>
          <p:spPr bwMode="auto">
            <a:xfrm>
              <a:off x="534243" y="4067816"/>
              <a:ext cx="2244314" cy="811657"/>
            </a:xfrm>
            <a:prstGeom prst="roundRect">
              <a:avLst>
                <a:gd name="adj" fmla="val 0"/>
              </a:avLst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46800" tIns="46800" rIns="46800" bIns="4680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1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Verdana" pitchFamily="34" charset="0"/>
                  <a:cs typeface="Verdana" pitchFamily="34" charset="0"/>
                </a:rPr>
                <a:t>Product description</a:t>
              </a:r>
            </a:p>
          </p:txBody>
        </p:sp>
      </p:grpSp>
      <p:sp>
        <p:nvSpPr>
          <p:cNvPr id="10" name="AutoShape 2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1" name="AutoShape 4"/>
          <p:cNvSpPr>
            <a:spLocks noChangeAspect="1" noChangeArrowheads="1"/>
          </p:cNvSpPr>
          <p:nvPr/>
        </p:nvSpPr>
        <p:spPr bwMode="auto">
          <a:xfrm>
            <a:off x="1739900" y="1587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2" name="AutoShape 6"/>
          <p:cNvSpPr>
            <a:spLocks noChangeAspect="1" noChangeArrowheads="1"/>
          </p:cNvSpPr>
          <p:nvPr/>
        </p:nvSpPr>
        <p:spPr bwMode="auto">
          <a:xfrm>
            <a:off x="1892300" y="16827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32" name="Richtungspfeil 1"/>
          <p:cNvSpPr/>
          <p:nvPr/>
        </p:nvSpPr>
        <p:spPr>
          <a:xfrm>
            <a:off x="2349698" y="5337836"/>
            <a:ext cx="4495684" cy="1008000"/>
          </a:xfrm>
          <a:prstGeom prst="homePlate">
            <a:avLst>
              <a:gd name="adj" fmla="val 21094"/>
            </a:avLst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108000" rIns="18000" bIns="46800" anchor="ctr" anchorCtr="0"/>
          <a:lstStyle/>
          <a:p>
            <a:pPr marL="285750" marR="0" lvl="0" indent="-285750" algn="l" defTabSz="914400" rtl="0" eaLnBrk="1" fontAlgn="base" latinLnBrk="0" hangingPunct="1">
              <a:lnSpc>
                <a:spcPts val="1300"/>
              </a:lnSpc>
              <a:spcBef>
                <a:spcPts val="200"/>
              </a:spcBef>
              <a:spcAft>
                <a:spcPts val="200"/>
              </a:spcAft>
              <a:buClr>
                <a:srgbClr val="E30034"/>
              </a:buClr>
              <a:buSzTx/>
              <a:buFont typeface="Arial" panose="020B0604020202020204" pitchFamily="34" charset="0"/>
              <a:buChar char="›"/>
              <a:tabLst/>
              <a:defRPr/>
            </a:pPr>
            <a:r>
              <a:rPr lang="en-US" altLang="de-DE" sz="1400" dirty="0">
                <a:solidFill>
                  <a:srgbClr val="000000"/>
                </a:solidFill>
                <a:latin typeface="Arial"/>
                <a:cs typeface="Arial" charset="0"/>
              </a:rPr>
              <a:t>Broader portfolio to address industrial customers</a:t>
            </a:r>
          </a:p>
          <a:p>
            <a:pPr marL="285750" marR="0" lvl="0" indent="-285750" algn="l" defTabSz="914400" rtl="0" eaLnBrk="1" fontAlgn="base" latinLnBrk="0" hangingPunct="1">
              <a:lnSpc>
                <a:spcPts val="1300"/>
              </a:lnSpc>
              <a:spcBef>
                <a:spcPts val="200"/>
              </a:spcBef>
              <a:spcAft>
                <a:spcPts val="200"/>
              </a:spcAft>
              <a:buClr>
                <a:srgbClr val="E30034"/>
              </a:buClr>
              <a:buSzTx/>
              <a:buFont typeface="Arial" panose="020B0604020202020204" pitchFamily="34" charset="0"/>
              <a:buChar char="›"/>
              <a:tabLst/>
              <a:defRPr/>
            </a:pPr>
            <a:r>
              <a:rPr lang="en-US" altLang="de-DE" sz="1400" dirty="0">
                <a:solidFill>
                  <a:srgbClr val="000000"/>
                </a:solidFill>
                <a:latin typeface="Arial"/>
                <a:cs typeface="Arial" charset="0"/>
              </a:rPr>
              <a:t>Best fit for price/performance products</a:t>
            </a:r>
            <a:endParaRPr kumimoji="0" lang="en-US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indent="-285750">
              <a:lnSpc>
                <a:spcPts val="1300"/>
              </a:lnSpc>
              <a:spcBef>
                <a:spcPts val="200"/>
              </a:spcBef>
              <a:spcAft>
                <a:spcPts val="200"/>
              </a:spcAft>
              <a:buClr>
                <a:srgbClr val="E30034"/>
              </a:buClr>
              <a:buFont typeface="Arial" panose="020B0604020202020204" pitchFamily="34" charset="0"/>
              <a:buChar char="›"/>
              <a:defRPr/>
            </a:pPr>
            <a:r>
              <a:rPr lang="en-US" sz="1400" kern="0" dirty="0">
                <a:solidFill>
                  <a:srgbClr val="000000"/>
                </a:solidFill>
                <a:latin typeface="Arial"/>
              </a:rPr>
              <a:t>Infineon brand and quality</a:t>
            </a: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407368" y="5337836"/>
            <a:ext cx="1881095" cy="1008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46800" tIns="46800" rIns="46800" bIns="4680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Benefits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085341"/>
              </p:ext>
            </p:extLst>
          </p:nvPr>
        </p:nvGraphicFramePr>
        <p:xfrm>
          <a:off x="5870315" y="1711654"/>
          <a:ext cx="1771698" cy="12956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85849">
                  <a:extLst>
                    <a:ext uri="{9D8B030D-6E8A-4147-A177-3AD203B41FA5}">
                      <a16:colId xmlns:a16="http://schemas.microsoft.com/office/drawing/2014/main" val="3615882164"/>
                    </a:ext>
                  </a:extLst>
                </a:gridCol>
                <a:gridCol w="885849">
                  <a:extLst>
                    <a:ext uri="{9D8B030D-6E8A-4147-A177-3AD203B41FA5}">
                      <a16:colId xmlns:a16="http://schemas.microsoft.com/office/drawing/2014/main" val="149495592"/>
                    </a:ext>
                  </a:extLst>
                </a:gridCol>
              </a:tblGrid>
              <a:tr h="268173">
                <a:tc gridSpan="2">
                  <a:txBody>
                    <a:bodyPr/>
                    <a:lstStyle/>
                    <a:p>
                      <a:pPr algn="ctr"/>
                      <a:r>
                        <a:rPr lang="de-DE" sz="1100" dirty="0">
                          <a:solidFill>
                            <a:schemeClr val="bg1"/>
                          </a:solidFill>
                        </a:rPr>
                        <a:t>Packages</a:t>
                      </a:r>
                      <a:endParaRPr lang="de-AT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AT" sz="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81455"/>
                  </a:ext>
                </a:extLst>
              </a:tr>
              <a:tr h="315947">
                <a:tc>
                  <a:txBody>
                    <a:bodyPr/>
                    <a:lstStyle/>
                    <a:p>
                      <a:pPr algn="ctr"/>
                      <a:r>
                        <a:rPr lang="de-DE" sz="800" dirty="0">
                          <a:solidFill>
                            <a:schemeClr val="bg1"/>
                          </a:solidFill>
                        </a:rPr>
                        <a:t>SOT223</a:t>
                      </a:r>
                    </a:p>
                    <a:p>
                      <a:pPr algn="ctr"/>
                      <a:r>
                        <a:rPr lang="de-DE" sz="800" dirty="0">
                          <a:solidFill>
                            <a:schemeClr val="bg1"/>
                          </a:solidFill>
                        </a:rPr>
                        <a:t>6.5x7.0x1.6</a:t>
                      </a:r>
                      <a:endParaRPr lang="de-AT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>
                          <a:solidFill>
                            <a:schemeClr val="bg1"/>
                          </a:solidFill>
                        </a:rPr>
                        <a:t>SOT23</a:t>
                      </a:r>
                    </a:p>
                    <a:p>
                      <a:pPr algn="ctr"/>
                      <a:r>
                        <a:rPr lang="de-DE" sz="800" dirty="0">
                          <a:solidFill>
                            <a:schemeClr val="bg1"/>
                          </a:solidFill>
                        </a:rPr>
                        <a:t>2.9x2.4x1.0</a:t>
                      </a:r>
                      <a:endParaRPr lang="de-AT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691372"/>
                  </a:ext>
                </a:extLst>
              </a:tr>
              <a:tr h="692208">
                <a:tc>
                  <a:txBody>
                    <a:bodyPr/>
                    <a:lstStyle/>
                    <a:p>
                      <a:pPr algn="ctr"/>
                      <a:endParaRPr lang="de-AT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AT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518298"/>
                  </a:ext>
                </a:extLst>
              </a:tr>
            </a:tbl>
          </a:graphicData>
        </a:graphic>
      </p:graphicFrame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120" y="2323242"/>
            <a:ext cx="769044" cy="64087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382" y="2392450"/>
            <a:ext cx="662223" cy="55185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570" y="1722028"/>
            <a:ext cx="1261980" cy="1261980"/>
          </a:xfrm>
          <a:prstGeom prst="rect">
            <a:avLst/>
          </a:prstGeom>
        </p:spPr>
      </p:pic>
      <p:sp>
        <p:nvSpPr>
          <p:cNvPr id="7" name="Explosion 1 6"/>
          <p:cNvSpPr/>
          <p:nvPr/>
        </p:nvSpPr>
        <p:spPr bwMode="auto">
          <a:xfrm rot="849459">
            <a:off x="9827024" y="1868086"/>
            <a:ext cx="1645184" cy="982797"/>
          </a:xfrm>
          <a:prstGeom prst="irregularSeal1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New</a:t>
            </a:r>
            <a:endParaRPr kumimoji="0" lang="de-AT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908013"/>
              </p:ext>
            </p:extLst>
          </p:nvPr>
        </p:nvGraphicFramePr>
        <p:xfrm>
          <a:off x="6877326" y="3161706"/>
          <a:ext cx="4907309" cy="31841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1702">
                  <a:extLst>
                    <a:ext uri="{9D8B030D-6E8A-4147-A177-3AD203B41FA5}">
                      <a16:colId xmlns:a16="http://schemas.microsoft.com/office/drawing/2014/main" val="3119659146"/>
                    </a:ext>
                  </a:extLst>
                </a:gridCol>
                <a:gridCol w="888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03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1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5111">
                  <a:extLst>
                    <a:ext uri="{9D8B030D-6E8A-4147-A177-3AD203B41FA5}">
                      <a16:colId xmlns:a16="http://schemas.microsoft.com/office/drawing/2014/main" val="2470321332"/>
                    </a:ext>
                  </a:extLst>
                </a:gridCol>
              </a:tblGrid>
              <a:tr h="391340">
                <a:tc gridSpan="5"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N-channel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endParaRPr lang="en-US" sz="9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endParaRPr lang="en-US" sz="9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900" b="1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900" b="1" kern="1200" baseline="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115154"/>
                  </a:ext>
                </a:extLst>
              </a:tr>
              <a:tr h="601221">
                <a:tc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Voltage class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Package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Part number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+mj-lt"/>
                        </a:rPr>
                        <a:t>R</a:t>
                      </a:r>
                      <a:r>
                        <a:rPr lang="en-US" sz="900" b="1" baseline="-25000" dirty="0">
                          <a:solidFill>
                            <a:schemeClr val="bg1"/>
                          </a:solidFill>
                          <a:latin typeface="+mj-lt"/>
                        </a:rPr>
                        <a:t>DS(on) 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m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+mj-lt"/>
                        </a:rPr>
                        <a:t>ax.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endParaRPr lang="en-US" sz="9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+mj-lt"/>
                        </a:rPr>
                        <a:t>@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V</a:t>
                      </a:r>
                      <a:r>
                        <a:rPr lang="en-US" sz="900" b="1" baseline="-25000" dirty="0">
                          <a:solidFill>
                            <a:schemeClr val="bg1"/>
                          </a:solidFill>
                          <a:latin typeface="+mj-lt"/>
                        </a:rPr>
                        <a:t>GS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=</a:t>
                      </a:r>
                      <a:r>
                        <a:rPr lang="en-US" sz="900" b="1" baseline="-2500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10 V</a:t>
                      </a:r>
                      <a:r>
                        <a:rPr lang="en-US" sz="900" b="1" baseline="-2500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baseline="0" dirty="0">
                          <a:solidFill>
                            <a:schemeClr val="bg1"/>
                          </a:solidFill>
                          <a:latin typeface="+mj-lt"/>
                        </a:rPr>
                        <a:t>[m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  <a:sym typeface="Symbol"/>
                        </a:rPr>
                        <a:t></a:t>
                      </a:r>
                      <a:r>
                        <a:rPr lang="en-US" sz="900" b="1" kern="1200" baseline="0" dirty="0">
                          <a:solidFill>
                            <a:schemeClr val="bg1"/>
                          </a:solidFill>
                          <a:latin typeface="+mj-lt"/>
                        </a:rPr>
                        <a:t>]</a:t>
                      </a:r>
                      <a:endParaRPr lang="en-US" sz="900" b="1" kern="1200" baseline="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baseline="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Release date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370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latin typeface="+mj-lt"/>
                        </a:rPr>
                        <a:t>60 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latin typeface="+mj-lt"/>
                        </a:rPr>
                        <a:t>SOT-23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2N7002</a:t>
                      </a: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10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released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370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BSS138I</a:t>
                      </a: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3500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de-A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370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SN7002I</a:t>
                      </a: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5000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137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9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100 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BSS123I</a:t>
                      </a: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4247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BSS169I</a:t>
                      </a: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91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250 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BSS139I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25899"/>
                  </a:ext>
                </a:extLst>
              </a:tr>
              <a:tr h="29137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latin typeface="+mj-lt"/>
                        </a:rPr>
                        <a:t>600 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BSS127I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500000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137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SOT-223</a:t>
                      </a:r>
                      <a:endParaRPr lang="en-US" sz="9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900" dirty="0">
                          <a:solidFill>
                            <a:schemeClr val="tx1"/>
                          </a:solidFill>
                        </a:rPr>
                        <a:t>BSP135I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45000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110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777152"/>
                  </a:ext>
                </a:extLst>
              </a:tr>
            </a:tbl>
          </a:graphicData>
        </a:graphic>
      </p:graphicFrame>
      <p:sp>
        <p:nvSpPr>
          <p:cNvPr id="21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E7F33-3752-4183-AA34-68CF09DB26DF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565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/>
              <a:t>Small Signal/Small Power MOSFET</a:t>
            </a:r>
            <a:br>
              <a:rPr lang="en-US" dirty="0"/>
            </a:br>
            <a:r>
              <a:rPr lang="en-US" dirty="0"/>
              <a:t>Product Portfolio focusing the Industrial Market segment</a:t>
            </a:r>
            <a:endParaRPr lang="en-US" dirty="0"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1344" y="958523"/>
            <a:ext cx="11593288" cy="2038419"/>
            <a:chOff x="250825" y="1660183"/>
            <a:chExt cx="8641654" cy="2038419"/>
          </a:xfrm>
        </p:grpSpPr>
        <p:sp>
          <p:nvSpPr>
            <p:cNvPr id="4" name="Rounded Rectangle 3"/>
            <p:cNvSpPr>
              <a:spLocks noChangeAspect="1"/>
            </p:cNvSpPr>
            <p:nvPr/>
          </p:nvSpPr>
          <p:spPr bwMode="auto">
            <a:xfrm>
              <a:off x="411850" y="2423688"/>
              <a:ext cx="8480629" cy="1274914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72000" tIns="72000" rIns="72000" bIns="72000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4" name="Content Placeholder 3"/>
            <p:cNvSpPr txBox="1">
              <a:spLocks/>
            </p:cNvSpPr>
            <p:nvPr/>
          </p:nvSpPr>
          <p:spPr>
            <a:xfrm>
              <a:off x="250825" y="1660183"/>
              <a:ext cx="8641654" cy="593725"/>
            </a:xfrm>
            <a:prstGeom prst="roundRect">
              <a:avLst>
                <a:gd name="adj" fmla="val 12128"/>
              </a:avLst>
            </a:prstGeom>
            <a:solidFill>
              <a:schemeClr val="bg1"/>
            </a:solidFill>
            <a:effectLst/>
          </p:spPr>
          <p:txBody>
            <a:bodyPr vert="horz" lIns="0" tIns="0" rIns="0" bIns="0" rtlCol="0" anchor="ctr">
              <a:noAutofit/>
            </a:bodyPr>
            <a:lstStyle>
              <a:lvl1pPr marL="288000" indent="-288000" algn="l" rtl="0" eaLnBrk="1" fontAlgn="base" hangingPunct="1"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Font typeface="Wingdings" pitchFamily="2" charset="2"/>
                <a:buChar char="n"/>
                <a:defRPr sz="2000" baseline="0">
                  <a:solidFill>
                    <a:schemeClr val="tx1"/>
                  </a:solidFill>
                  <a:latin typeface="Verdana" pitchFamily="34" charset="0"/>
                  <a:ea typeface="+mn-ea"/>
                  <a:cs typeface="+mn-cs"/>
                </a:defRPr>
              </a:lvl1pPr>
              <a:lvl2pPr marL="576000" indent="-288000" algn="l" rtl="0" eaLnBrk="1" fontAlgn="base" hangingPunct="1">
                <a:spcBef>
                  <a:spcPts val="0"/>
                </a:spcBef>
                <a:spcAft>
                  <a:spcPts val="90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o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864000" indent="-288000" algn="l" rtl="0" eaLnBrk="1" fontAlgn="base" hangingPunct="1">
                <a:spcBef>
                  <a:spcPts val="0"/>
                </a:spcBef>
                <a:spcAft>
                  <a:spcPts val="600"/>
                </a:spcAft>
                <a:buClr>
                  <a:schemeClr val="accent1"/>
                </a:buClr>
                <a:buSzPct val="100000"/>
                <a:buFont typeface="Verdana" pitchFamily="34" charset="0"/>
                <a:buChar char="―"/>
                <a:defRPr sz="1800" baseline="0">
                  <a:solidFill>
                    <a:schemeClr val="tx1"/>
                  </a:solidFill>
                  <a:latin typeface="Verdana" pitchFamily="34" charset="0"/>
                </a:defRPr>
              </a:lvl3pPr>
              <a:lvl4pPr marL="1080000" indent="-216000" algn="l" rtl="0" eaLnBrk="1" fontAlgn="base" hangingPunct="1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600" baseline="0">
                  <a:solidFill>
                    <a:schemeClr val="tx1"/>
                  </a:solidFill>
                  <a:latin typeface="Verdana" pitchFamily="34" charset="0"/>
                </a:defRPr>
              </a:lvl4pPr>
              <a:lvl5pPr marL="1296000" indent="-216000" algn="l" rtl="0" eaLnBrk="1" fontAlgn="base" hangingPunct="1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 baseline="0">
                  <a:solidFill>
                    <a:schemeClr val="tx1"/>
                  </a:solidFill>
                  <a:latin typeface="Verdana" pitchFamily="34" charset="0"/>
                </a:defRPr>
              </a:lvl5pPr>
              <a:lvl6pPr marL="1296000" indent="-216000" algn="l" rtl="0" eaLnBrk="1" fontAlgn="base" hangingPunct="1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None/>
                <a:defRPr sz="1400" baseline="0">
                  <a:solidFill>
                    <a:schemeClr val="tx1"/>
                  </a:solidFill>
                  <a:latin typeface="Verdana" pitchFamily="34" charset="0"/>
                </a:defRPr>
              </a:lvl6pPr>
              <a:lvl7pPr marL="2514600" indent="-22860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rgbClr val="666666"/>
                  </a:solidFill>
                  <a:latin typeface="+mn-lt"/>
                </a:defRPr>
              </a:lvl7pPr>
              <a:lvl8pPr marL="2971800" indent="-22860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rgbClr val="666666"/>
                  </a:solidFill>
                  <a:latin typeface="+mn-lt"/>
                </a:defRPr>
              </a:lvl8pPr>
              <a:lvl9pPr marL="3429000" indent="-228600" algn="l" rtl="0" eaLnBrk="1" fontAlgn="base" hangingPunct="1">
                <a:spcBef>
                  <a:spcPct val="25000"/>
                </a:spcBef>
                <a:spcAft>
                  <a:spcPct val="0"/>
                </a:spcAft>
                <a:buClr>
                  <a:schemeClr val="tx1"/>
                </a:buClr>
                <a:buChar char="–"/>
                <a:defRPr sz="2000">
                  <a:solidFill>
                    <a:srgbClr val="666666"/>
                  </a:solidFill>
                  <a:latin typeface="+mn-lt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30034"/>
                </a:buClr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</a:rPr>
                <a:t>OptiMOS™ P-channel</a:t>
              </a:r>
            </a:p>
            <a:p>
              <a:pPr marL="0" lvl="0" indent="0" algn="ctr">
                <a:spcAft>
                  <a:spcPts val="0"/>
                </a:spcAft>
                <a:buClr>
                  <a:srgbClr val="E30034"/>
                </a:buClr>
                <a:buNone/>
                <a:defRPr/>
              </a:pPr>
              <a:r>
                <a:rPr lang="en-US" sz="1600" b="1" kern="0" dirty="0">
                  <a:solidFill>
                    <a:srgbClr val="000000"/>
                  </a:solidFill>
                  <a:latin typeface="Arial"/>
                </a:rPr>
                <a:t>P-channel MOSFETs for best fit price/performance ratio</a:t>
              </a:r>
            </a:p>
          </p:txBody>
        </p:sp>
      </p:grpSp>
      <p:sp>
        <p:nvSpPr>
          <p:cNvPr id="13" name="Richtungspfeil 1"/>
          <p:cNvSpPr/>
          <p:nvPr/>
        </p:nvSpPr>
        <p:spPr>
          <a:xfrm>
            <a:off x="2356960" y="3150907"/>
            <a:ext cx="4459130" cy="1008000"/>
          </a:xfrm>
          <a:prstGeom prst="homePlate">
            <a:avLst>
              <a:gd name="adj" fmla="val 21094"/>
            </a:avLst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108000" rIns="18000" bIns="46800" anchor="ctr" anchorCtr="0"/>
          <a:lstStyle/>
          <a:p>
            <a:pPr marL="2857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>
                <a:srgbClr val="E30034"/>
              </a:buClr>
              <a:buSzTx/>
              <a:buFont typeface="Arial" panose="020B0604020202020204" pitchFamily="34" charset="0"/>
              <a:buChar char="›"/>
              <a:tabLst>
                <a:tab pos="8521700" algn="r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Achieving excellent price/performance ratio is the key requirement for consumer and industrial applications 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14630" y="3150485"/>
            <a:ext cx="1881095" cy="1008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46800" tIns="46800" rIns="46800" bIns="4680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Motivation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14630" y="4190086"/>
            <a:ext cx="6408026" cy="1008000"/>
            <a:chOff x="534243" y="4089686"/>
            <a:chExt cx="8189790" cy="811657"/>
          </a:xfrm>
        </p:grpSpPr>
        <p:sp>
          <p:nvSpPr>
            <p:cNvPr id="27" name="Richtungspfeil 1"/>
            <p:cNvSpPr/>
            <p:nvPr/>
          </p:nvSpPr>
          <p:spPr>
            <a:xfrm>
              <a:off x="3025033" y="4089686"/>
              <a:ext cx="5699000" cy="811657"/>
            </a:xfrm>
            <a:prstGeom prst="homePlate">
              <a:avLst>
                <a:gd name="adj" fmla="val 26607"/>
              </a:avLst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72000" tIns="108000" rIns="18000" bIns="46800" anchor="ctr" anchorCtr="0"/>
            <a:lstStyle/>
            <a:p>
              <a:pPr marL="285750" marR="0" lvl="0" indent="-28575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E30034"/>
                </a:buClr>
                <a:buSzTx/>
                <a:buFont typeface="Arial" panose="020B0604020202020204" pitchFamily="34" charset="0"/>
                <a:buChar char="›"/>
                <a:tabLst>
                  <a:tab pos="8521700" algn="r"/>
                </a:tabLst>
                <a:defRPr/>
              </a:pP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</a:rPr>
                <a:t>OptiMOS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</a:rPr>
                <a:t>™ P-channel -60 V is the new technology targeted for battery management, load switch and reverse polarity protection applications</a:t>
              </a:r>
            </a:p>
          </p:txBody>
        </p:sp>
        <p:sp>
          <p:nvSpPr>
            <p:cNvPr id="28" name="Rectangle 4"/>
            <p:cNvSpPr>
              <a:spLocks noChangeArrowheads="1"/>
            </p:cNvSpPr>
            <p:nvPr/>
          </p:nvSpPr>
          <p:spPr bwMode="auto">
            <a:xfrm>
              <a:off x="534243" y="4089686"/>
              <a:ext cx="2412529" cy="811657"/>
            </a:xfrm>
            <a:prstGeom prst="roundRect">
              <a:avLst>
                <a:gd name="adj" fmla="val 0"/>
              </a:avLst>
            </a:prstGeom>
            <a:solidFill>
              <a:schemeClr val="accent3">
                <a:lumMod val="75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46800" tIns="46800" rIns="46800" bIns="4680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10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Verdana" pitchFamily="34" charset="0"/>
                  <a:cs typeface="Verdana" pitchFamily="34" charset="0"/>
                </a:rPr>
                <a:t>Product description</a:t>
              </a:r>
            </a:p>
          </p:txBody>
        </p:sp>
      </p:grpSp>
      <p:sp>
        <p:nvSpPr>
          <p:cNvPr id="10" name="AutoShape 2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1" name="AutoShape 4"/>
          <p:cNvSpPr>
            <a:spLocks noChangeAspect="1" noChangeArrowheads="1"/>
          </p:cNvSpPr>
          <p:nvPr/>
        </p:nvSpPr>
        <p:spPr bwMode="auto">
          <a:xfrm>
            <a:off x="1739900" y="1587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12" name="AutoShape 6"/>
          <p:cNvSpPr>
            <a:spLocks noChangeAspect="1" noChangeArrowheads="1"/>
          </p:cNvSpPr>
          <p:nvPr/>
        </p:nvSpPr>
        <p:spPr bwMode="auto">
          <a:xfrm>
            <a:off x="1892300" y="168275"/>
            <a:ext cx="304800" cy="3048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08262" y="1923119"/>
            <a:ext cx="4391793" cy="900000"/>
            <a:chOff x="1907704" y="1909484"/>
            <a:chExt cx="4608512" cy="900000"/>
          </a:xfrm>
        </p:grpSpPr>
        <p:pic>
          <p:nvPicPr>
            <p:cNvPr id="24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907704" y="1909484"/>
              <a:ext cx="900000" cy="9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31840" y="1909484"/>
              <a:ext cx="900000" cy="9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392080" y="1909484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616216" y="1909484"/>
              <a:ext cx="900000" cy="9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947202"/>
              </p:ext>
            </p:extLst>
          </p:nvPr>
        </p:nvGraphicFramePr>
        <p:xfrm>
          <a:off x="6870063" y="3150490"/>
          <a:ext cx="4887285" cy="30867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7941">
                  <a:extLst>
                    <a:ext uri="{9D8B030D-6E8A-4147-A177-3AD203B41FA5}">
                      <a16:colId xmlns:a16="http://schemas.microsoft.com/office/drawing/2014/main" val="3119659146"/>
                    </a:ext>
                  </a:extLst>
                </a:gridCol>
                <a:gridCol w="884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5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64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3417">
                  <a:extLst>
                    <a:ext uri="{9D8B030D-6E8A-4147-A177-3AD203B41FA5}">
                      <a16:colId xmlns:a16="http://schemas.microsoft.com/office/drawing/2014/main" val="2470321332"/>
                    </a:ext>
                  </a:extLst>
                </a:gridCol>
              </a:tblGrid>
              <a:tr h="398380">
                <a:tc gridSpan="5"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P-channel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endParaRPr lang="en-US" sz="9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endParaRPr lang="en-US" sz="900" b="1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900" b="1" kern="1200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900" b="1" kern="1200" baseline="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115154"/>
                  </a:ext>
                </a:extLst>
              </a:tr>
              <a:tr h="612038">
                <a:tc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Voltage class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Package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Part number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+mj-lt"/>
                        </a:rPr>
                        <a:t>R</a:t>
                      </a:r>
                      <a:r>
                        <a:rPr lang="en-US" sz="900" b="1" baseline="-25000" dirty="0">
                          <a:solidFill>
                            <a:schemeClr val="bg1"/>
                          </a:solidFill>
                          <a:latin typeface="+mj-lt"/>
                        </a:rPr>
                        <a:t>DS(on) 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m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+mj-lt"/>
                        </a:rPr>
                        <a:t>ax.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endParaRPr lang="en-US" sz="9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  <a:p>
                      <a:pPr algn="ctr">
                        <a:buClr>
                          <a:schemeClr val="tx1"/>
                        </a:buClr>
                      </a:pPr>
                      <a:r>
                        <a:rPr lang="en-US" sz="900" b="1" dirty="0">
                          <a:solidFill>
                            <a:schemeClr val="bg1"/>
                          </a:solidFill>
                          <a:latin typeface="+mj-lt"/>
                        </a:rPr>
                        <a:t>@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V</a:t>
                      </a:r>
                      <a:r>
                        <a:rPr lang="en-US" sz="900" b="1" baseline="-25000" dirty="0">
                          <a:solidFill>
                            <a:schemeClr val="bg1"/>
                          </a:solidFill>
                          <a:latin typeface="+mj-lt"/>
                        </a:rPr>
                        <a:t>GS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=</a:t>
                      </a:r>
                      <a:r>
                        <a:rPr lang="en-US" sz="900" b="1" baseline="-2500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10 V</a:t>
                      </a:r>
                      <a:r>
                        <a:rPr lang="en-US" sz="900" b="1" baseline="-25000" dirty="0">
                          <a:solidFill>
                            <a:schemeClr val="bg1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baseline="0" dirty="0">
                          <a:solidFill>
                            <a:schemeClr val="bg1"/>
                          </a:solidFill>
                          <a:latin typeface="+mj-lt"/>
                        </a:rPr>
                        <a:t>[m</a:t>
                      </a:r>
                      <a:r>
                        <a:rPr lang="en-US" sz="900" b="1" baseline="0" dirty="0">
                          <a:solidFill>
                            <a:schemeClr val="bg1"/>
                          </a:solidFill>
                          <a:latin typeface="+mj-lt"/>
                          <a:sym typeface="Symbol"/>
                        </a:rPr>
                        <a:t></a:t>
                      </a:r>
                      <a:r>
                        <a:rPr lang="en-US" sz="900" b="1" kern="1200" baseline="0" dirty="0">
                          <a:solidFill>
                            <a:schemeClr val="bg1"/>
                          </a:solidFill>
                          <a:latin typeface="+mj-lt"/>
                        </a:rPr>
                        <a:t>]</a:t>
                      </a:r>
                      <a:endParaRPr lang="en-US" sz="900" b="1" kern="1200" baseline="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kern="1200" baseline="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Release date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613">
                <a:tc row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latin typeface="+mj-lt"/>
                        </a:rPr>
                        <a:t>-60 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latin typeface="+mj-lt"/>
                        </a:rPr>
                        <a:t>SOT-223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ISP650P06NM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10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released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6613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ISP12DP06NM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de-A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6613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ISP25DP06LM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6613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ISP25DP06NM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6613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ISP75DP06LM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750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6613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  <a:latin typeface="+mj-lt"/>
                        </a:rPr>
                        <a:t>SOT-23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ISS17EP06LM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6613">
                <a:tc v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ISS55EP06LM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endParaRPr lang="en-US" sz="9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32" name="Richtungspfeil 1"/>
          <p:cNvSpPr/>
          <p:nvPr/>
        </p:nvSpPr>
        <p:spPr>
          <a:xfrm>
            <a:off x="2363526" y="5229200"/>
            <a:ext cx="4445302" cy="1008000"/>
          </a:xfrm>
          <a:prstGeom prst="homePlate">
            <a:avLst>
              <a:gd name="adj" fmla="val 21094"/>
            </a:avLst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108000" rIns="18000" bIns="46800" anchor="ctr" anchorCtr="0"/>
          <a:lstStyle/>
          <a:p>
            <a:pPr marL="285750" marR="0" lvl="0" indent="-285750" algn="l" defTabSz="914400" rtl="0" eaLnBrk="1" fontAlgn="base" latinLnBrk="0" hangingPunct="1">
              <a:lnSpc>
                <a:spcPts val="1300"/>
              </a:lnSpc>
              <a:spcBef>
                <a:spcPts val="200"/>
              </a:spcBef>
              <a:spcAft>
                <a:spcPts val="200"/>
              </a:spcAft>
              <a:buClr>
                <a:srgbClr val="E30034"/>
              </a:buClr>
              <a:buSzTx/>
              <a:buFont typeface="Arial" panose="020B0604020202020204" pitchFamily="34" charset="0"/>
              <a:buChar char="›"/>
              <a:tabLst/>
              <a:defRPr/>
            </a:pPr>
            <a:r>
              <a:rPr kumimoji="0" lang="en-US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Energy efficiency</a:t>
            </a:r>
          </a:p>
          <a:p>
            <a:pPr marL="285750" marR="0" lvl="0" indent="-285750" algn="l" defTabSz="914400" rtl="0" eaLnBrk="1" fontAlgn="base" latinLnBrk="0" hangingPunct="1">
              <a:lnSpc>
                <a:spcPts val="1300"/>
              </a:lnSpc>
              <a:spcBef>
                <a:spcPts val="200"/>
              </a:spcBef>
              <a:spcAft>
                <a:spcPts val="200"/>
              </a:spcAft>
              <a:buClr>
                <a:srgbClr val="E30034"/>
              </a:buClr>
              <a:buSzTx/>
              <a:buFont typeface="Arial" panose="020B0604020202020204" pitchFamily="34" charset="0"/>
              <a:buChar char="›"/>
              <a:tabLst/>
              <a:defRPr/>
            </a:pPr>
            <a:r>
              <a:rPr kumimoji="0" lang="en-US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Improved efficiency at low loads due to low </a:t>
            </a:r>
            <a:r>
              <a:rPr kumimoji="0" lang="en-US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Q</a:t>
            </a:r>
            <a:r>
              <a:rPr kumimoji="0" lang="en-US" altLang="de-DE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g</a:t>
            </a:r>
            <a:endParaRPr kumimoji="0" lang="en-US" altLang="de-DE" sz="1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ts val="1300"/>
              </a:lnSpc>
              <a:spcBef>
                <a:spcPts val="200"/>
              </a:spcBef>
              <a:spcAft>
                <a:spcPts val="200"/>
              </a:spcAft>
              <a:buClr>
                <a:srgbClr val="E30034"/>
              </a:buClr>
              <a:buSzTx/>
              <a:buFont typeface="Arial" panose="020B0604020202020204" pitchFamily="34" charset="0"/>
              <a:buChar char="›"/>
              <a:tabLst/>
              <a:defRPr/>
            </a:pPr>
            <a:r>
              <a:rPr kumimoji="0" lang="en-US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Fast switching</a:t>
            </a:r>
          </a:p>
        </p:txBody>
      </p: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407368" y="5229200"/>
            <a:ext cx="1894923" cy="1008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46800" tIns="46800" rIns="46800" bIns="4680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Benefits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787501"/>
              </p:ext>
            </p:extLst>
          </p:nvPr>
        </p:nvGraphicFramePr>
        <p:xfrm>
          <a:off x="7420645" y="1711654"/>
          <a:ext cx="1771698" cy="12956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85849">
                  <a:extLst>
                    <a:ext uri="{9D8B030D-6E8A-4147-A177-3AD203B41FA5}">
                      <a16:colId xmlns:a16="http://schemas.microsoft.com/office/drawing/2014/main" val="3615882164"/>
                    </a:ext>
                  </a:extLst>
                </a:gridCol>
                <a:gridCol w="885849">
                  <a:extLst>
                    <a:ext uri="{9D8B030D-6E8A-4147-A177-3AD203B41FA5}">
                      <a16:colId xmlns:a16="http://schemas.microsoft.com/office/drawing/2014/main" val="149495592"/>
                    </a:ext>
                  </a:extLst>
                </a:gridCol>
              </a:tblGrid>
              <a:tr h="268173">
                <a:tc gridSpan="2">
                  <a:txBody>
                    <a:bodyPr/>
                    <a:lstStyle/>
                    <a:p>
                      <a:pPr algn="ctr"/>
                      <a:r>
                        <a:rPr lang="de-DE" sz="1100" dirty="0">
                          <a:solidFill>
                            <a:schemeClr val="bg1"/>
                          </a:solidFill>
                        </a:rPr>
                        <a:t>Packages</a:t>
                      </a:r>
                      <a:endParaRPr lang="de-AT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AT" sz="7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81455"/>
                  </a:ext>
                </a:extLst>
              </a:tr>
              <a:tr h="315947">
                <a:tc>
                  <a:txBody>
                    <a:bodyPr/>
                    <a:lstStyle/>
                    <a:p>
                      <a:pPr algn="ctr"/>
                      <a:r>
                        <a:rPr lang="de-DE" sz="800" dirty="0">
                          <a:solidFill>
                            <a:schemeClr val="bg1"/>
                          </a:solidFill>
                        </a:rPr>
                        <a:t>SOT223</a:t>
                      </a:r>
                    </a:p>
                    <a:p>
                      <a:pPr algn="ctr"/>
                      <a:r>
                        <a:rPr lang="de-DE" sz="800" dirty="0">
                          <a:solidFill>
                            <a:schemeClr val="bg1"/>
                          </a:solidFill>
                        </a:rPr>
                        <a:t>6.5x7.0x1.6</a:t>
                      </a:r>
                      <a:endParaRPr lang="de-AT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800" dirty="0">
                          <a:solidFill>
                            <a:schemeClr val="bg1"/>
                          </a:solidFill>
                        </a:rPr>
                        <a:t>SOT23</a:t>
                      </a:r>
                    </a:p>
                    <a:p>
                      <a:pPr algn="ctr"/>
                      <a:r>
                        <a:rPr lang="de-DE" sz="800" dirty="0">
                          <a:solidFill>
                            <a:schemeClr val="bg1"/>
                          </a:solidFill>
                        </a:rPr>
                        <a:t>2.9x2.4x1.0</a:t>
                      </a:r>
                      <a:endParaRPr lang="de-AT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691372"/>
                  </a:ext>
                </a:extLst>
              </a:tr>
              <a:tr h="692208">
                <a:tc>
                  <a:txBody>
                    <a:bodyPr/>
                    <a:lstStyle/>
                    <a:p>
                      <a:pPr algn="ctr"/>
                      <a:endParaRPr lang="de-AT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AT" sz="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4518298"/>
                  </a:ext>
                </a:extLst>
              </a:tr>
            </a:tbl>
          </a:graphicData>
        </a:graphic>
      </p:graphicFrame>
      <p:pic>
        <p:nvPicPr>
          <p:cNvPr id="36" name="Picture 35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50" y="2323242"/>
            <a:ext cx="769044" cy="64087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5712" y="2392450"/>
            <a:ext cx="662223" cy="551853"/>
          </a:xfrm>
          <a:prstGeom prst="rect">
            <a:avLst/>
          </a:prstGeom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6395B-16A9-4AAF-8D71-BE142C306231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245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439E24C-FB92-4491-9588-15F9B1E1FD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55610"/>
            <a:ext cx="12186096" cy="55506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Features and Benefits</a:t>
            </a:r>
            <a:endParaRPr lang="de-AT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79754" y="1723406"/>
            <a:ext cx="2814641" cy="7950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865166">
              <a:buClr>
                <a:srgbClr val="E30034"/>
              </a:buClr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Small outline packages</a:t>
            </a:r>
          </a:p>
        </p:txBody>
      </p:sp>
      <p:sp>
        <p:nvSpPr>
          <p:cNvPr id="7" name="Richtungspfeil 1"/>
          <p:cNvSpPr/>
          <p:nvPr/>
        </p:nvSpPr>
        <p:spPr>
          <a:xfrm>
            <a:off x="3323550" y="1723460"/>
            <a:ext cx="5138149" cy="4018701"/>
          </a:xfrm>
          <a:prstGeom prst="homePlate">
            <a:avLst>
              <a:gd name="adj" fmla="val 26607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 lIns="72000" tIns="108000" rIns="18000" bIns="46800" anchor="ctr" anchorCtr="0">
            <a:noAutofit/>
          </a:bodyPr>
          <a:lstStyle/>
          <a:p>
            <a:pPr marL="285744" indent="-285744" defTabSz="914377" eaLnBrk="0" hangingPunct="0">
              <a:spcAft>
                <a:spcPts val="1600"/>
              </a:spcAft>
              <a:buClr>
                <a:srgbClr val="B70D28"/>
              </a:buClr>
              <a:buFont typeface="Arial" panose="020B0604020202020204" pitchFamily="34" charset="0"/>
              <a:buChar char="›"/>
              <a:tabLst>
                <a:tab pos="8521487" algn="r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PCB space and cost savings</a:t>
            </a:r>
          </a:p>
          <a:p>
            <a:pPr marL="285744" indent="-285744" defTabSz="914377" eaLnBrk="0" hangingPunct="0">
              <a:spcAft>
                <a:spcPts val="1600"/>
              </a:spcAft>
              <a:buClr>
                <a:srgbClr val="B70D28"/>
              </a:buClr>
              <a:buFont typeface="Arial" panose="020B0604020202020204" pitchFamily="34" charset="0"/>
              <a:buChar char="›"/>
              <a:tabLst>
                <a:tab pos="8521487" algn="r"/>
              </a:tabLst>
            </a:pPr>
            <a:endParaRPr lang="en-US" sz="1400" dirty="0">
              <a:solidFill>
                <a:srgbClr val="000000"/>
              </a:solidFill>
              <a:latin typeface="Arial"/>
              <a:ea typeface="Verdana" pitchFamily="34" charset="0"/>
              <a:cs typeface="Verdana" pitchFamily="34" charset="0"/>
            </a:endParaRPr>
          </a:p>
          <a:p>
            <a:pPr marL="285744" indent="-285744" defTabSz="914377" eaLnBrk="0" hangingPunct="0">
              <a:spcAft>
                <a:spcPts val="1600"/>
              </a:spcAft>
              <a:buClr>
                <a:srgbClr val="B70D28"/>
              </a:buClr>
              <a:buFont typeface="Arial" panose="020B0604020202020204" pitchFamily="34" charset="0"/>
              <a:buChar char="›"/>
              <a:tabLst>
                <a:tab pos="8521487" algn="r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Gate drive flexibility</a:t>
            </a:r>
          </a:p>
          <a:p>
            <a:pPr marL="285744" indent="-285744" defTabSz="914377" eaLnBrk="0" hangingPunct="0">
              <a:spcAft>
                <a:spcPts val="1600"/>
              </a:spcAft>
              <a:buClr>
                <a:srgbClr val="B70D28"/>
              </a:buClr>
              <a:buFont typeface="Arial" panose="020B0604020202020204" pitchFamily="34" charset="0"/>
              <a:buChar char="›"/>
              <a:tabLst>
                <a:tab pos="8521487" algn="r"/>
              </a:tabLst>
            </a:pPr>
            <a:endParaRPr lang="en-US" sz="1400" dirty="0">
              <a:solidFill>
                <a:srgbClr val="000000"/>
              </a:solidFill>
              <a:latin typeface="Arial"/>
              <a:ea typeface="Verdana" pitchFamily="34" charset="0"/>
              <a:cs typeface="Verdana" pitchFamily="34" charset="0"/>
            </a:endParaRPr>
          </a:p>
          <a:p>
            <a:pPr marL="285744" indent="-285744" defTabSz="914377" eaLnBrk="0" hangingPunct="0">
              <a:spcAft>
                <a:spcPts val="1600"/>
              </a:spcAft>
              <a:buClr>
                <a:srgbClr val="B70D28"/>
              </a:buClr>
              <a:buFont typeface="Arial" panose="020B0604020202020204" pitchFamily="34" charset="0"/>
              <a:buChar char="›"/>
              <a:tabLst>
                <a:tab pos="8521487" algn="r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High overall efficiency</a:t>
            </a:r>
          </a:p>
          <a:p>
            <a:pPr marL="285744" indent="-285744" defTabSz="914377" eaLnBrk="0" hangingPunct="0">
              <a:spcAft>
                <a:spcPts val="1600"/>
              </a:spcAft>
              <a:buClr>
                <a:srgbClr val="B70D28"/>
              </a:buClr>
              <a:buFont typeface="Arial" panose="020B0604020202020204" pitchFamily="34" charset="0"/>
              <a:buChar char="›"/>
              <a:tabLst>
                <a:tab pos="8521487" algn="r"/>
              </a:tabLst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Enables robust design</a:t>
            </a:r>
          </a:p>
          <a:p>
            <a:pPr marL="285744" indent="-285744" defTabSz="914377" eaLnBrk="0" hangingPunct="0">
              <a:spcAft>
                <a:spcPts val="1600"/>
              </a:spcAft>
              <a:buClr>
                <a:srgbClr val="B70D28"/>
              </a:buClr>
              <a:buFont typeface="Arial" panose="020B0604020202020204" pitchFamily="34" charset="0"/>
              <a:buChar char="›"/>
              <a:tabLst>
                <a:tab pos="8521487" algn="r"/>
              </a:tabLst>
            </a:pPr>
            <a:endParaRPr lang="en-US" sz="1400" dirty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marL="285744" indent="-285744" defTabSz="914377" eaLnBrk="0" hangingPunct="0">
              <a:spcAft>
                <a:spcPts val="1600"/>
              </a:spcAft>
              <a:buClr>
                <a:srgbClr val="B70D28"/>
              </a:buClr>
              <a:buFont typeface="Arial" panose="020B0604020202020204" pitchFamily="34" charset="0"/>
              <a:buChar char="›"/>
              <a:tabLst>
                <a:tab pos="8521487" algn="r"/>
              </a:tabLst>
            </a:pPr>
            <a:r>
              <a:rPr lang="en-US" sz="1400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Industry standard qualification level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73087" y="1089424"/>
            <a:ext cx="2827495" cy="57179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914377" eaLnBrk="0" hangingPunct="0">
              <a:buClr>
                <a:srgbClr val="000000"/>
              </a:buClr>
            </a:pPr>
            <a:r>
              <a:rPr lang="en-US" sz="2000" b="1" dirty="0">
                <a:solidFill>
                  <a:schemeClr val="bg1"/>
                </a:solidFill>
                <a:latin typeface="Arial"/>
                <a:ea typeface="Verdana" pitchFamily="34" charset="0"/>
                <a:cs typeface="Verdana" pitchFamily="34" charset="0"/>
              </a:rPr>
              <a:t>Key Features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3318189" y="1107176"/>
            <a:ext cx="5143511" cy="55173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914377" eaLnBrk="0" hangingPunct="0"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US" sz="2000" b="1" dirty="0">
                <a:solidFill>
                  <a:schemeClr val="bg1"/>
                </a:solidFill>
                <a:latin typeface="Arial"/>
                <a:ea typeface="Verdana" pitchFamily="34" charset="0"/>
                <a:cs typeface="Verdana" pitchFamily="34" charset="0"/>
              </a:rPr>
              <a:t>Key Benefits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562723" y="1089424"/>
            <a:ext cx="3030627" cy="569485"/>
          </a:xfrm>
          <a:prstGeom prst="rect">
            <a:avLst/>
          </a:prstGeom>
          <a:solidFill>
            <a:schemeClr val="accent3"/>
          </a:solidFill>
          <a:ln w="2857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914377" eaLnBrk="0" hangingPunct="0"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US" sz="2000" b="1" dirty="0">
                <a:solidFill>
                  <a:schemeClr val="bg1"/>
                </a:solidFill>
                <a:latin typeface="Arial"/>
                <a:ea typeface="Verdana" pitchFamily="34" charset="0"/>
                <a:cs typeface="Verdana" pitchFamily="34" charset="0"/>
              </a:rPr>
              <a:t>Value</a:t>
            </a:r>
          </a:p>
        </p:txBody>
      </p:sp>
      <p:sp>
        <p:nvSpPr>
          <p:cNvPr id="12" name="Rectangle 11"/>
          <p:cNvSpPr>
            <a:spLocks noChangeAspect="1"/>
          </p:cNvSpPr>
          <p:nvPr/>
        </p:nvSpPr>
        <p:spPr bwMode="auto">
          <a:xfrm>
            <a:off x="8562743" y="3747409"/>
            <a:ext cx="3041727" cy="914946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914377" eaLnBrk="0" hangingPunct="0">
              <a:buClr>
                <a:srgbClr val="000000"/>
              </a:buClr>
              <a:defRPr/>
            </a:pPr>
            <a:r>
              <a:rPr lang="en-US" sz="1333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High performance</a:t>
            </a:r>
          </a:p>
        </p:txBody>
      </p:sp>
      <p:sp>
        <p:nvSpPr>
          <p:cNvPr id="14" name="Rectangle 13"/>
          <p:cNvSpPr>
            <a:spLocks noChangeAspect="1"/>
          </p:cNvSpPr>
          <p:nvPr/>
        </p:nvSpPr>
        <p:spPr bwMode="auto">
          <a:xfrm>
            <a:off x="8562743" y="1723461"/>
            <a:ext cx="3041727" cy="79494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865166">
              <a:buClr>
                <a:srgbClr val="E30034"/>
              </a:buClr>
              <a:defRPr/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</a:rPr>
              <a:t>Compact solution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>
            <a:spLocks noChangeAspect="1"/>
          </p:cNvSpPr>
          <p:nvPr/>
        </p:nvSpPr>
        <p:spPr bwMode="auto">
          <a:xfrm>
            <a:off x="8562723" y="2566307"/>
            <a:ext cx="3030627" cy="1090911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914377" eaLnBrk="0" hangingPunct="0"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Ease of design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84119" y="2586077"/>
            <a:ext cx="2821171" cy="10787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865166">
              <a:buClr>
                <a:srgbClr val="E30034"/>
              </a:buClr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Enhancement Mode and Depletion Mode options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72635" y="4743087"/>
            <a:ext cx="2832655" cy="10299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865166">
              <a:buClr>
                <a:srgbClr val="E30034"/>
              </a:buClr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Qualified according to JEDEC for Industrial applications</a:t>
            </a:r>
          </a:p>
        </p:txBody>
      </p:sp>
      <p:sp>
        <p:nvSpPr>
          <p:cNvPr id="23" name="Rectangle 22"/>
          <p:cNvSpPr>
            <a:spLocks noChangeAspect="1"/>
          </p:cNvSpPr>
          <p:nvPr/>
        </p:nvSpPr>
        <p:spPr bwMode="auto">
          <a:xfrm>
            <a:off x="8562723" y="4743087"/>
            <a:ext cx="3030627" cy="999075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914377" eaLnBrk="0" hangingPunct="0"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Faster time to market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368062" y="3745542"/>
            <a:ext cx="2832519" cy="9168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defTabSz="865166">
              <a:buClr>
                <a:srgbClr val="E30034"/>
              </a:buClr>
            </a:pPr>
            <a:r>
              <a:rPr lang="en-US" sz="1400" dirty="0">
                <a:solidFill>
                  <a:srgbClr val="000000"/>
                </a:solidFill>
                <a:latin typeface="Arial"/>
                <a:ea typeface="Verdana" pitchFamily="34" charset="0"/>
                <a:cs typeface="Verdana" pitchFamily="34" charset="0"/>
              </a:rPr>
              <a:t>Fast switching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56395B-16A9-4AAF-8D71-BE142C306231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2021-03-10             </a:t>
            </a:r>
            <a:r>
              <a:rPr lang="de-DE" b="1" smtClean="0"/>
              <a:t>restricted</a:t>
            </a:r>
            <a:endParaRPr lang="de-DE" b="1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86888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  <p:tag name="THINKCELLUNDODONOTDELETE" val="0"/>
  <p:tag name="AGENDAID" val="2461fe7c-6d8f-4f9e-82b8-0d699f80640b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Process 1"/>
  <p:tag name="FB-CATEGORY" val="Proces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Process 1"/>
  <p:tag name="FB-CATEGORY" val="Proces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Process 1"/>
  <p:tag name="FB-CATEGORY" val="Proces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Process 1"/>
  <p:tag name="FB-CATEGORY" val="Proces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6000970-f9d1-439c-9cba-de07556ec65b"/>
  <p:tag name="INDENTLEVEL" val="1"/>
  <p:tag name="TITLE" val="New Small Signal/Small Power MOSFETs for Industry market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415fcf1-b97c-4b49-8e83-d61ad9d84191"/>
  <p:tag name="INDENTLEVEL" val="1"/>
  <p:tag name="TITLE" val="Support materia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4 boxes with title"/>
  <p:tag name="FB-CATEGORY" val="Title slide, text and agend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GENDAMAINSLIDE" val="True"/>
  <p:tag name="AGENDAID" val="2461fe7c-6d8f-4f9e-82b8-0d699f80640b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6000970-f9d1-439c-9cba-de07556ec65b"/>
  <p:tag name="INDENTLEVEL" val="1"/>
  <p:tag name="TITLE" val="New Small Signal/Small Power MOSFETs for Industry marke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415fcf1-b97c-4b49-8e83-d61ad9d84191"/>
  <p:tag name="INDENTLEVEL" val="1"/>
  <p:tag name="TITLE" val="Support materia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6000970-f9d1-439c-9cba-de07556ec65b"/>
  <p:tag name="INDENTLEVEL" val="1"/>
  <p:tag name="TITLE" val="New Small Signal/Small Power MOSFETs for Industry marke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415fcf1-b97c-4b49-8e83-d61ad9d84191"/>
  <p:tag name="INDENTLEVEL" val="1"/>
  <p:tag name="TITLE" val="Support material"/>
</p:tagLst>
</file>

<file path=ppt/theme/theme1.xml><?xml version="1.0" encoding="utf-8"?>
<a:theme xmlns:a="http://schemas.openxmlformats.org/drawingml/2006/main" name="blank">
  <a:themeElements>
    <a:clrScheme name="InfineonColors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FF0000"/>
      </a:accent1>
      <a:accent2>
        <a:srgbClr val="928285"/>
      </a:accent2>
      <a:accent3>
        <a:srgbClr val="FFE054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A5A1329E-BA04-48D1-A82F-F19E955E763D}" vid="{BDDDE594-71F8-4B67-8DAE-CB7A891F06FF}"/>
    </a:ext>
  </a:extLst>
</a:theme>
</file>

<file path=ppt/theme/theme2.xml><?xml version="1.0" encoding="utf-8"?>
<a:theme xmlns:a="http://schemas.openxmlformats.org/drawingml/2006/main" name="1_blank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Arial" panose="020B0604020202020204" pitchFamily="34" charset="0"/>
            <a:ea typeface="Verdana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3FE80AE3-926F-45E8-A627-9DA83A73A7C1}" vid="{D922FEA3-B087-4164-9472-03EC951DAD1B}"/>
    </a:ext>
  </a:extLst>
</a:theme>
</file>

<file path=ppt/theme/theme3.xml><?xml version="1.0" encoding="utf-8"?>
<a:theme xmlns:a="http://schemas.openxmlformats.org/drawingml/2006/main" name="2_blank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Arial" panose="020B0604020202020204" pitchFamily="34" charset="0"/>
            <a:ea typeface="Verdana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3FE80AE3-926F-45E8-A627-9DA83A73A7C1}" vid="{D922FEA3-B087-4164-9472-03EC951DAD1B}"/>
    </a:ext>
  </a:extLst>
</a:theme>
</file>

<file path=ppt/theme/theme4.xml><?xml version="1.0" encoding="utf-8"?>
<a:theme xmlns:a="http://schemas.openxmlformats.org/drawingml/2006/main" name="3_blank">
  <a:themeElements>
    <a:clrScheme name="InfineonColors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FF0000"/>
      </a:accent1>
      <a:accent2>
        <a:srgbClr val="928285"/>
      </a:accent2>
      <a:accent3>
        <a:srgbClr val="FFE054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A5A1329E-BA04-48D1-A82F-F19E955E763D}" vid="{BDDDE594-71F8-4B67-8DAE-CB7A891F06FF}"/>
    </a:ext>
  </a:extLst>
</a:theme>
</file>

<file path=ppt/theme/theme5.xml><?xml version="1.0" encoding="utf-8"?>
<a:theme xmlns:a="http://schemas.openxmlformats.org/drawingml/2006/main" name="4_blank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Arial" panose="020B0604020202020204" pitchFamily="34" charset="0"/>
            <a:ea typeface="Verdana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3FE80AE3-926F-45E8-A627-9DA83A73A7C1}" vid="{D922FEA3-B087-4164-9472-03EC951DAD1B}"/>
    </a:ext>
  </a:extLst>
</a:theme>
</file>

<file path=ppt/theme/theme6.xml><?xml version="1.0" encoding="utf-8"?>
<a:theme xmlns:a="http://schemas.openxmlformats.org/drawingml/2006/main" name="Larissa-Design">
  <a:themeElements>
    <a:clrScheme name="Infineon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5112D57010544699101CB90595AEB0" ma:contentTypeVersion="1" ma:contentTypeDescription="Create a new document." ma:contentTypeScope="" ma:versionID="2e172dec24064270601676fe2533f6fe">
  <xsd:schema xmlns:xsd="http://www.w3.org/2001/XMLSchema" xmlns:xs="http://www.w3.org/2001/XMLSchema" xmlns:p="http://schemas.microsoft.com/office/2006/metadata/properties" xmlns:ns2="9a06509b-20f7-4a0a-96d9-d399ba8edd42" targetNamespace="http://schemas.microsoft.com/office/2006/metadata/properties" ma:root="true" ma:fieldsID="9f9efdd343a395c57cc97bb0ff62fe47" ns2:_="">
    <xsd:import namespace="9a06509b-20f7-4a0a-96d9-d399ba8edd4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06509b-20f7-4a0a-96d9-d399ba8edd4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10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��< ? x m l   v e r s i o n = " 1 . 0 "   e n c o d i n g = " u t f - 1 6 " ? > < A g e n d a S l i d e   x m l n s : a g e n d a = " u r n : i f x - p o w e r p o i n t - a g e n d a " > < S e c t i o n > 2 < / S e c t i o n > < A g e n d a G U I D > 2 4 6 1 f e 7 c - 6 d 8 f - 4 f 9 e - 8 2 b 8 - 0 d 6 9 9 f 8 0 6 4 0 b < / A g e n d a G U I D > < S l i d e G U I D > 9 6 0 0 0 9 7 0 - f 9 d 1 - 4 3 9 c - 9 c b a - d e 0 7 5 5 6 e c 6 5 b < / S l i d e G U I D > < S e c t i o n I D > { A 3 A C 3 7 A E - B 3 4 8 - 4 4 C 5 - 9 F 2 4 - 8 A F 5 6 C 9 A 3 3 C E } < / S e c t i o n I D > < h a s D a t a > f a l s e < / h a s D a t a > < P o s i t i o n > 1 < / P o s i t i o n > < I n d e n t L e v e l > 1 < / I n d e n t L e v e l > < T i t l e > N e w   S m a l l   S i g n a l / S m a l l   P o w e r   M O S F E T s   f o r   I n d u s t r y   m a r k e t < / T i t l e > < S e c t i o n I n d e x > 0 < / S e c t i o n I n d e x > < S l i d e I n d e x > 4 < / S l i d e I n d e x > < C h i l d A g e n d a / > < c o n t e n t S l i d e s > < i n t > 2 9 2 < / i n t > < i n t > 2 9 1 < / i n t > < i n t > 2 9 3 < / i n t > < / c o n t e n t S l i d e s > < / A g e n d a S l i d e > 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��< ? x m l   v e r s i o n = " 1 . 0 "   e n c o d i n g = " u t f - 1 6 " ? > < A g e n d a S l i d e   x m l n s : a g e n d a = " u r n : i f x - p o w e r p o i n t - a g e n d a " > < S e c t i o n > 0 < / S e c t i o n > < A g e n d a G U I D > 2 4 6 1 f e 7 c - 6 d 8 f - 4 f 9 e - 8 2 b 8 - 0 d 6 9 9 f 8 0 6 4 0 b < / A g e n d a G U I D > < S l i d e G U I D > 1 9 4 4 c c 9 1 - 0 f a 2 - 4 e a b - 9 a 7 e - 5 e e 9 e f 8 3 1 a d e < / S l i d e G U I D > < h a s D a t a > f a l s e < / h a s D a t a > < P o s i t i o n > 0 < / P o s i t i o n > < I n d e n t L e v e l > 0 < / I n d e n t L e v e l > < S e c t i o n I n d e x > 0 < / S e c t i o n I n d e x > < S l i d e I n d e x > 2 < / S l i d e I n d e x > < C h i l d A g e n d a / > < c o n t e n t S l i d e s / > < / A g e n d a S l i d e > 
</file>

<file path=customXml/item5.xml>��< ? x m l   v e r s i o n = " 1 . 0 "   e n c o d i n g = " u t f - 1 6 " ? > < A g e n d a S l i d e   x m l n s : a g e n d a = " u r n : i f x - p o w e r p o i n t - a g e n d a " > < S e c t i o n > 2 < / S e c t i o n > < A g e n d a G U I D > 2 8 5 e c b a 5 - 8 d 4 1 - 4 c 7 c - 9 c 3 f - c 6 c 5 f f d 9 5 7 2 1 < / A g e n d a G U I D > < S l i d e G U I D > e b 6 2 3 f c b - e 4 1 2 - 4 0 4 d - 8 2 5 b - d 9 b 4 e b f d a 6 6 c < / S l i d e G U I D > < S e c t i o n I D > { 5 5 4 7 9 A 5 B - 3 5 E 9 - 4 4 C C - 8 E A F - 8 7 1 6 9 B 7 6 7 7 B C } < / S e c t i o n I D > < h a s D a t a > f a l s e < / h a s D a t a > < P o s i t i o n > 1 < / P o s i t i o n > < I n d e n t L e v e l > 1 < / I n d e n t L e v e l > < T i t l e > O v e r a l l   i n f o r m a t i o n   o f   S m a l l   S i g n a l / S m a l l   P o w e r   M O S F E T < / T i t l e > < S e c t i o n I n d e x > 0 < / S e c t i o n I n d e x > < S l i d e I n d e x > 4 < / S l i d e I n d e x > < C h i l d A g e n d a / > < c o n t e n t S l i d e s / > < / A g e n d a S l i d e > 
</file>

<file path=customXml/item6.xml>��< ? x m l   v e r s i o n = " 1 . 0 "   e n c o d i n g = " u t f - 1 6 " ? > < A g e n d a S l i d e   x m l n s : a g e n d a = " u r n : i f x - p o w e r p o i n t - a g e n d a " > < S e c t i o n > 4 < / S e c t i o n > < A g e n d a G U I D > 2 8 5 e c b a 5 - 8 d 4 1 - 4 c 7 c - 9 c 3 f - c 6 c 5 f f d 9 5 7 2 1 < / A g e n d a G U I D > < S l i d e G U I D > e 9 e 9 7 d 5 d - 1 c d 1 - 4 8 8 d - a 9 d 3 - b 4 f d 0 f d 5 8 f 6 d < / S l i d e G U I D > < S e c t i o n I D > { B C 7 0 F D E 2 - 2 F A 2 - 4 2 5 7 - 8 3 F 7 - B A E A A 1 1 1 5 B F F } < / S e c t i o n I D > < h a s D a t a > f a l s e < / h a s D a t a > < P o s i t i o n > 3 < / P o s i t i o n > < I n d e n t L e v e l > 1 < / I n d e n t L e v e l > < T i t l e > S u p p o r t   m a t e r i a l < / T i t l e > < S e c t i o n I n d e x > 0 < / S e c t i o n I n d e x > < S l i d e I n d e x > 6 < / S l i d e I n d e x > < C h i l d A g e n d a / > < c o n t e n t S l i d e s / > < / A g e n d a S l i d e > 
</file>

<file path=customXml/item7.xml>��< ? x m l   v e r s i o n = " 1 . 0 "   e n c o d i n g = " u t f - 1 6 " ? > < A g e n d a S l i d e   x m l n s : a g e n d a = " u r n : i f x - p o w e r p o i n t - a g e n d a " > < S e c t i o n > 3 < / S e c t i o n > < A g e n d a G U I D > 2 4 6 1 f e 7 c - 6 d 8 f - 4 f 9 e - 8 2 b 8 - 0 d 6 9 9 f 8 0 6 4 0 b < / A g e n d a G U I D > < S l i d e G U I D > 2 4 1 5 f c f 1 - b 9 7 c - 4 b 4 9 - 8 e 8 3 - d 6 1 a d 9 d 8 4 1 9 1 < / S l i d e G U I D > < S e c t i o n I D > { 4 E 1 1 8 E F 3 - B E 9 F - 4 7 D 6 - A 5 A B - F D A A 8 B 9 4 8 1 6 0 } < / S e c t i o n I D > < h a s D a t a > f a l s e < / h a s D a t a > < P o s i t i o n > 2 < / P o s i t i o n > < I n d e n t L e v e l > 1 < / I n d e n t L e v e l > < T i t l e > S u p p o r t   m a t e r i a l < / T i t l e > < S e c t i o n I n d e x > 0 < / S e c t i o n I n d e x > < S l i d e I n d e x > 5 < / S l i d e I n d e x > < C h i l d A g e n d a / > < c o n t e n t S l i d e s > < i n t > 2 9 6 < / i n t > < i n t > 2 9 7 < / i n t > < i n t > 2 9 8 < / i n t > < / c o n t e n t S l i d e s > < / A g e n d a S l i d e > 
</file>

<file path=customXml/item8.xml><?xml version="1.0" encoding="utf-8"?>
<agenda xmlns="http://schemas.microsoft.com/vsto">
  <data><![CDATA[[{"path":null,"Section":0,"AgendaGUID":null,"SlideGUID":"96000970-f9d1-439c-9cba-de07556ec65b","ParentGUID":null,"SectionID":null,"hasData":false,"Position":1,"IndentLevel":1,"Title":"New Small Signal/Small Power MOSFETs for Industry market","SectionIndex":0,"SlideIndex":5,"ChildAgenda":[],"contentSlides":[292,291,293]},{"path":null,"Section":0,"AgendaGUID":null,"SlideGUID":"2415fcf1-b97c-4b49-8e83-d61ad9d84191","ParentGUID":null,"SectionID":null,"hasData":false,"Position":2,"IndentLevel":1,"Title":"Support material","SectionIndex":0,"SlideIndex":8,"ChildAgenda":[],"contentSlides":[296,297,298]}]]]></data>
</agenda>
</file>

<file path=customXml/item9.xml>��< ? x m l   v e r s i o n = " 1 . 0 "   e n c o d i n g = " u t f - 1 6 " ? > < A g e n d a S l i d e   x m l n s : a g e n d a = " u r n : i f x - p o w e r p o i n t - a g e n d a " > < S e c t i o n > 3 < / S e c t i o n > < A g e n d a G U I D > 2 8 5 e c b a 5 - 8 d 4 1 - 4 c 7 c - 9 c 3 f - c 6 c 5 f f d 9 5 7 2 1 < / A g e n d a G U I D > < S l i d e G U I D > a 2 4 7 4 c b f - 2 a 2 0 - 4 1 2 b - b 5 e 9 - 5 e d 1 9 a 7 d 2 9 6 4 < / S l i d e G U I D > < S e c t i o n I D > { 4 7 7 1 0 4 5 7 - 8 B 4 3 - 4 C 2 5 - 9 A E 7 - 8 F F 9 4 4 4 3 0 C A 0 } < / S e c t i o n I D > < h a s D a t a > f a l s e < / h a s D a t a > < P o s i t i o n > 2 < / P o s i t i o n > < I n d e n t L e v e l > 1 < / I n d e n t L e v e l > < T i t l e > N e w   S m a l l   S i g n a l / S m a l l   P o w e r   M O S F E T s   f o r   I n d u s t r y   m a r k e t < / T i t l e > < S e c t i o n I n d e x > 0 < / S e c t i o n I n d e x > < S l i d e I n d e x > 5 < / S l i d e I n d e x > < C h i l d A g e n d a / > < c o n t e n t S l i d e s / > < / A g e n d a S l i d e > 
</file>

<file path=customXml/itemProps1.xml><?xml version="1.0" encoding="utf-8"?>
<ds:datastoreItem xmlns:ds="http://schemas.openxmlformats.org/officeDocument/2006/customXml" ds:itemID="{FC5B9F96-5552-49E8-BE66-316E79B857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06509b-20f7-4a0a-96d9-d399ba8edd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10.xml><?xml version="1.0" encoding="utf-8"?>
<ds:datastoreItem xmlns:ds="http://schemas.openxmlformats.org/officeDocument/2006/customXml" ds:itemID="{59A2C73D-5217-401F-9A34-91CEEFE385C1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a06509b-20f7-4a0a-96d9-d399ba8edd42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C071980-654E-4B64-83AA-40A2C9C93696}">
  <ds:schemaRefs>
    <ds:schemaRef ds:uri="urn:ifx-powerpoint-agenda"/>
  </ds:schemaRefs>
</ds:datastoreItem>
</file>

<file path=customXml/itemProps3.xml><?xml version="1.0" encoding="utf-8"?>
<ds:datastoreItem xmlns:ds="http://schemas.openxmlformats.org/officeDocument/2006/customXml" ds:itemID="{0798C815-8BFC-40A4-9A7C-EEF0C751F65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96B3322-5143-452C-88E5-A1CA4FBC24AA}">
  <ds:schemaRefs>
    <ds:schemaRef ds:uri="urn:ifx-powerpoint-agenda"/>
  </ds:schemaRefs>
</ds:datastoreItem>
</file>

<file path=customXml/itemProps5.xml><?xml version="1.0" encoding="utf-8"?>
<ds:datastoreItem xmlns:ds="http://schemas.openxmlformats.org/officeDocument/2006/customXml" ds:itemID="{928AA736-2271-40EA-92FF-7AB9E793AFE3}">
  <ds:schemaRefs>
    <ds:schemaRef ds:uri="urn:ifx-powerpoint-agenda"/>
  </ds:schemaRefs>
</ds:datastoreItem>
</file>

<file path=customXml/itemProps6.xml><?xml version="1.0" encoding="utf-8"?>
<ds:datastoreItem xmlns:ds="http://schemas.openxmlformats.org/officeDocument/2006/customXml" ds:itemID="{9BD9C642-2D65-44B5-A675-A2BEA8A29F8A}">
  <ds:schemaRefs>
    <ds:schemaRef ds:uri="urn:ifx-powerpoint-agenda"/>
  </ds:schemaRefs>
</ds:datastoreItem>
</file>

<file path=customXml/itemProps7.xml><?xml version="1.0" encoding="utf-8"?>
<ds:datastoreItem xmlns:ds="http://schemas.openxmlformats.org/officeDocument/2006/customXml" ds:itemID="{2C7B1885-2558-4630-9E6E-DBAF4B1BB2AC}">
  <ds:schemaRefs>
    <ds:schemaRef ds:uri="urn:ifx-powerpoint-agenda"/>
  </ds:schemaRefs>
</ds:datastoreItem>
</file>

<file path=customXml/itemProps8.xml><?xml version="1.0" encoding="utf-8"?>
<ds:datastoreItem xmlns:ds="http://schemas.openxmlformats.org/officeDocument/2006/customXml" ds:itemID="{92B2C541-E001-4A4E-9C89-75F3CD28E47A}">
  <ds:schemaRefs>
    <ds:schemaRef ds:uri="http://schemas.microsoft.com/vsto"/>
  </ds:schemaRefs>
</ds:datastoreItem>
</file>

<file path=customXml/itemProps9.xml><?xml version="1.0" encoding="utf-8"?>
<ds:datastoreItem xmlns:ds="http://schemas.openxmlformats.org/officeDocument/2006/customXml" ds:itemID="{BE7C6938-FBA4-480B-8BCF-4890449F0EFD}">
  <ds:schemaRefs>
    <ds:schemaRef ds:uri="urn:ifx-powerpoint-agend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InfineonTemplate_4_3</Template>
  <TotalTime>0</TotalTime>
  <Words>1336</Words>
  <Application>Microsoft Office PowerPoint</Application>
  <PresentationFormat>Widescreen</PresentationFormat>
  <Paragraphs>357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Symbol</vt:lpstr>
      <vt:lpstr>Verdana</vt:lpstr>
      <vt:lpstr>Wingdings</vt:lpstr>
      <vt:lpstr>blank</vt:lpstr>
      <vt:lpstr>1_blank</vt:lpstr>
      <vt:lpstr>2_blank</vt:lpstr>
      <vt:lpstr>3_blank</vt:lpstr>
      <vt:lpstr>4_blank</vt:lpstr>
      <vt:lpstr>PowerPoint Presentation</vt:lpstr>
      <vt:lpstr>Agenda</vt:lpstr>
      <vt:lpstr>Small Signal/Small Power</vt:lpstr>
      <vt:lpstr>Small Signal/Small Power MOSFET</vt:lpstr>
      <vt:lpstr>Agenda</vt:lpstr>
      <vt:lpstr>PowerPoint Presentation</vt:lpstr>
      <vt:lpstr>Small Signal/Small Power MOSFET Product Portfolio focusing on the Industrial Market segment</vt:lpstr>
      <vt:lpstr>Small Signal/Small Power MOSFET Product Portfolio focusing the Industrial Market segment</vt:lpstr>
      <vt:lpstr>Key Features and Benefits</vt:lpstr>
      <vt:lpstr>Application Example: Auxiliary circuits for Digital IC</vt:lpstr>
      <vt:lpstr>Application Example: Depletion MOSFET Use Case</vt:lpstr>
      <vt:lpstr>Agenda</vt:lpstr>
      <vt:lpstr>Support Small Signal and Small Power MOSFET</vt:lpstr>
      <vt:lpstr>Support Online Tools and Services</vt:lpstr>
      <vt:lpstr>Tailor made information via myInfineon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2019-02-06T12:54:33Z</dcterms:created>
  <dcterms:modified xsi:type="dcterms:W3CDTF">2021-03-11T08:05:01Z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D">
    <vt:lpwstr/>
  </property>
  <property fmtid="{D5CDD505-2E9C-101B-9397-08002B2CF9AE}" pid="3" name="DocumentVersion">
    <vt:lpwstr/>
  </property>
  <property fmtid="{D5CDD505-2E9C-101B-9397-08002B2CF9AE}" pid="4" name="Proprietary">
    <vt:lpwstr/>
  </property>
  <property fmtid="{D5CDD505-2E9C-101B-9397-08002B2CF9AE}" pid="5" name="ConfidentialityMarking">
    <vt:lpwstr>restricted</vt:lpwstr>
  </property>
  <property fmtid="{D5CDD505-2E9C-101B-9397-08002B2CF9AE}" pid="6" name="AdditionalMarking">
    <vt:lpwstr/>
  </property>
  <property fmtid="{D5CDD505-2E9C-101B-9397-08002B2CF9AE}" pid="7" name="TemplateCompany">
    <vt:lpwstr>IFX</vt:lpwstr>
  </property>
  <property fmtid="{D5CDD505-2E9C-101B-9397-08002B2CF9AE}" pid="8" name="ContentTypeId">
    <vt:lpwstr>0x010100415112D57010544699101CB90595AEB0</vt:lpwstr>
  </property>
  <property fmtid="{D5CDD505-2E9C-101B-9397-08002B2CF9AE}" pid="9" name="TemplateVersion">
    <vt:lpwstr>v.02.00.01-2016-05-01</vt:lpwstr>
  </property>
  <property fmtid="{D5CDD505-2E9C-101B-9397-08002B2CF9AE}" pid="10" name="AgendaXMLId">
    <vt:lpwstr>{92B2C541-E001-4A4E-9C89-75F3CD28E47A}</vt:lpwstr>
  </property>
</Properties>
</file>