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2.xml" ContentType="application/vnd.openxmlformats-officedocument.them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heme/theme3.xml" ContentType="application/vnd.openxmlformats-officedocument.them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5"/>
  </p:sldMasterIdLst>
  <p:notesMasterIdLst>
    <p:notesMasterId r:id="rId22"/>
  </p:notesMasterIdLst>
  <p:handoutMasterIdLst>
    <p:handoutMasterId r:id="rId23"/>
  </p:handoutMasterIdLst>
  <p:sldIdLst>
    <p:sldId id="267" r:id="rId6"/>
    <p:sldId id="524" r:id="rId7"/>
    <p:sldId id="525" r:id="rId8"/>
    <p:sldId id="325" r:id="rId9"/>
    <p:sldId id="526" r:id="rId10"/>
    <p:sldId id="350" r:id="rId11"/>
    <p:sldId id="527" r:id="rId12"/>
    <p:sldId id="327" r:id="rId13"/>
    <p:sldId id="328" r:id="rId14"/>
    <p:sldId id="528" r:id="rId15"/>
    <p:sldId id="331" r:id="rId16"/>
    <p:sldId id="531" r:id="rId17"/>
    <p:sldId id="517" r:id="rId18"/>
    <p:sldId id="529" r:id="rId19"/>
    <p:sldId id="518" r:id="rId20"/>
    <p:sldId id="257" r:id="rId21"/>
  </p:sldIdLst>
  <p:sldSz cx="12192000" cy="6858000"/>
  <p:notesSz cx="7099300" cy="10234613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rgbClr val="FFFFFF"/>
              </a:solidFill>
            </a:ln>
          </a:right>
          <a:top>
            <a:ln w="9525" cmpd="sng">
              <a:solidFill>
                <a:srgbClr val="FFFFFF"/>
              </a:solidFill>
            </a:ln>
          </a:top>
          <a:bottom>
            <a:ln w="9525" cmpd="sng">
              <a:solidFill>
                <a:srgbClr val="FFFFFF"/>
              </a:solidFill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H>
    <a:band1V>
      <a:tcStyle>
        <a:tcBdr/>
      </a:tcStyle>
    </a:band1V>
    <a:band2V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3" autoAdjust="0"/>
    <p:restoredTop sz="94696" autoAdjust="0"/>
  </p:normalViewPr>
  <p:slideViewPr>
    <p:cSldViewPr snapToObjects="1" showGuides="1">
      <p:cViewPr varScale="1">
        <p:scale>
          <a:sx n="109" d="100"/>
          <a:sy n="109" d="100"/>
        </p:scale>
        <p:origin x="55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0" d="100"/>
          <a:sy n="70" d="100"/>
        </p:scale>
        <p:origin x="2268" y="42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5.png"/><Relationship Id="rId2" Type="http://schemas.openxmlformats.org/officeDocument/2006/relationships/tags" Target="../tags/tag189.xml"/><Relationship Id="rId1" Type="http://schemas.openxmlformats.org/officeDocument/2006/relationships/theme" Target="../theme/theme3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sz="1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" hidden="1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pPr algn="ctr"/>
            <a:r>
              <a:rPr lang="en-US" sz="100" b="1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" name="Date Placeholder" hidden="1"/>
          <p:cNvSpPr>
            <a:spLocks noGrp="1"/>
          </p:cNvSpPr>
          <p:nvPr>
            <p:ph type="dt" sz="quarter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2020-09-28</a:t>
            </a:r>
          </a:p>
          <a:p>
            <a:pPr algn="l"/>
            <a:endParaRPr lang="en-US" sz="100" dirty="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5997922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4F5EA4BF-E9AE-43AF-B3B0-E8B2B4D213BF}" type="slidenum">
              <a:rPr lang="en-US" sz="80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AB77BC53-8E05-4977-B193-6A6AD69A870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89310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8A3F532B-9233-4B6C-A1AE-20F78C1A46B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37922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707F235E-2AB2-45AA-AAE4-3CA5D9E6B28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89310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5B6337D7-EF4A-437B-98C9-7A76CBDDE79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2024.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empower_classification_attention_placeholder" hidden="1">
            <a:extLst>
              <a:ext uri="{FF2B5EF4-FFF2-40B4-BE49-F238E27FC236}">
                <a16:creationId xmlns:a16="http://schemas.microsoft.com/office/drawing/2014/main" id="{07AA87B6-2D72-4228-A7D0-DDCA437050BF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placeholder">
            <a:extLst>
              <a:ext uri="{FF2B5EF4-FFF2-40B4-BE49-F238E27FC236}">
                <a16:creationId xmlns:a16="http://schemas.microsoft.com/office/drawing/2014/main" id="{162FD7ED-CC36-4F26-ADD4-95B9EFF2AE3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empower_date_placeholder">
            <a:extLst>
              <a:ext uri="{FF2B5EF4-FFF2-40B4-BE49-F238E27FC236}">
                <a16:creationId xmlns:a16="http://schemas.microsoft.com/office/drawing/2014/main" id="{17C46F5C-5E8F-4CC2-80E6-B88261E13B5B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89309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2024-06-05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5.png"/><Relationship Id="rId2" Type="http://schemas.openxmlformats.org/officeDocument/2006/relationships/tags" Target="../tags/tag179.xml"/><Relationship Id="rId1" Type="http://schemas.openxmlformats.org/officeDocument/2006/relationships/theme" Target="../theme/theme2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1012825"/>
            <a:ext cx="61912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Note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4757266"/>
            <a:ext cx="6191968" cy="4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Notes</a:t>
            </a:r>
          </a:p>
        </p:txBody>
      </p:sp>
      <p:sp>
        <p:nvSpPr>
          <p:cNvPr id="28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" dirty="0"/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1" name="Date Placeholder" hidden="1"/>
          <p:cNvSpPr>
            <a:spLocks noGrp="1"/>
          </p:cNvSpPr>
          <p:nvPr>
            <p:ph type="dt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12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033274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282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E8AE2277-2635-47CE-8461-F921E010AD6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53306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1ED6373F-3656-4DFD-9B9C-BC0ABABA2CB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73274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3D3123B4-E08C-4CCD-9703-AD1F689F1F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53306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7E51E007-F5B3-45C7-900F-9B0FFE9F37F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2024.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CD1E0C77-9862-4B96-A3C1-8F3320EB5330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empower_classification_placeholder">
            <a:extLst>
              <a:ext uri="{FF2B5EF4-FFF2-40B4-BE49-F238E27FC236}">
                <a16:creationId xmlns:a16="http://schemas.microsoft.com/office/drawing/2014/main" id="{9F464BB7-63C3-4B8A-A50E-5FC32FA6A18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empower_date_placeholder">
            <a:extLst>
              <a:ext uri="{FF2B5EF4-FFF2-40B4-BE49-F238E27FC236}">
                <a16:creationId xmlns:a16="http://schemas.microsoft.com/office/drawing/2014/main" id="{7E930412-6BBA-43BF-B0D5-11DDE46E471E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53306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2024-06-05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2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3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FXSHAPE"/>
          <p:cNvSpPr>
            <a:spLocks noGrp="1" noRot="1" noChangeAspect="1"/>
          </p:cNvSpPr>
          <p:nvPr>
            <p:ph type="sldImg"/>
          </p:nvPr>
        </p:nvSpPr>
        <p:spPr>
          <a:xfrm>
            <a:off x="-1366838" y="1084263"/>
            <a:ext cx="8855076" cy="4981575"/>
          </a:xfrm>
        </p:spPr>
      </p:sp>
      <p:sp>
        <p:nvSpPr>
          <p:cNvPr id="8" name="IFXSHAPE"/>
          <p:cNvSpPr>
            <a:spLocks noGrp="1"/>
          </p:cNvSpPr>
          <p:nvPr>
            <p:ph type="body" idx="3"/>
          </p:nvPr>
        </p:nvSpPr>
        <p:spPr>
          <a:xfrm>
            <a:off x="390767" y="6294531"/>
            <a:ext cx="5337692" cy="3938573"/>
          </a:xfrm>
        </p:spPr>
        <p:txBody>
          <a:bodyPr>
            <a:normAutofit/>
          </a:bodyPr>
          <a:lstStyle/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IFXSHAPE"/>
          <p:cNvSpPr>
            <a:spLocks noGrp="1"/>
          </p:cNvSpPr>
          <p:nvPr>
            <p:ph type="hdr" sz="quarter"/>
          </p:nvPr>
        </p:nvSpPr>
        <p:spPr>
          <a:xfrm>
            <a:off x="391387" y="316592"/>
            <a:ext cx="3812658" cy="449871"/>
          </a:xfrm>
        </p:spPr>
        <p:txBody>
          <a:bodyPr/>
          <a:lstStyle/>
          <a:p>
            <a:pPr marL="0" marR="0" lvl="0" indent="0" algn="l" defTabSz="8674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Verdana"/>
            </a:endParaRPr>
          </a:p>
        </p:txBody>
      </p:sp>
      <p:sp>
        <p:nvSpPr>
          <p:cNvPr id="10" name="IFXSHAPE"/>
          <p:cNvSpPr>
            <a:spLocks noGrp="1"/>
          </p:cNvSpPr>
          <p:nvPr>
            <p:ph type="ftr" sz="quarter" idx="4"/>
          </p:nvPr>
        </p:nvSpPr>
        <p:spPr>
          <a:xfrm>
            <a:off x="1135840" y="10662604"/>
            <a:ext cx="4158811" cy="155455"/>
          </a:xfrm>
        </p:spPr>
        <p:txBody>
          <a:bodyPr/>
          <a:lstStyle/>
          <a:p>
            <a:pPr marL="0" marR="0" lvl="0" indent="0" algn="ctr" defTabSz="882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Copyright © Infineon Technologies AG 2021. All rights reserved.</a:t>
            </a:r>
          </a:p>
          <a:p>
            <a:pPr marL="0" marR="0" lvl="0" indent="0" algn="ctr" defTabSz="882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restricted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E30034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IFXSHAPE"/>
          <p:cNvSpPr>
            <a:spLocks noGrp="1"/>
          </p:cNvSpPr>
          <p:nvPr>
            <p:ph type="dt" idx="1"/>
          </p:nvPr>
        </p:nvSpPr>
        <p:spPr>
          <a:xfrm>
            <a:off x="390768" y="10662604"/>
            <a:ext cx="745074" cy="155455"/>
          </a:xfrm>
        </p:spPr>
        <p:txBody>
          <a:bodyPr/>
          <a:lstStyle/>
          <a:p>
            <a:pPr marL="0" marR="0" lvl="0" indent="0" algn="l" defTabSz="882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2021-03-18</a:t>
            </a:r>
          </a:p>
          <a:p>
            <a:pPr marL="0" marR="0" lvl="0" indent="0" algn="l" defTabSz="882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IFXSHAPE"/>
          <p:cNvSpPr>
            <a:spLocks noGrp="1"/>
          </p:cNvSpPr>
          <p:nvPr>
            <p:ph type="sldNum" sz="quarter" idx="5"/>
          </p:nvPr>
        </p:nvSpPr>
        <p:spPr>
          <a:xfrm>
            <a:off x="5294653" y="10662604"/>
            <a:ext cx="433808" cy="155455"/>
          </a:xfrm>
        </p:spPr>
        <p:txBody>
          <a:bodyPr/>
          <a:lstStyle/>
          <a:p>
            <a:pPr marL="0" marR="0" lvl="0" indent="0" algn="r" defTabSz="882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96BD23-F94B-4F35-BE7F-A44663AD8293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882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r" defTabSz="882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6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FXSHAPE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3482975"/>
          </a:xfrm>
        </p:spPr>
      </p:sp>
      <p:sp>
        <p:nvSpPr>
          <p:cNvPr id="3" name="IFX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FXSHAPE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FXSHAP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2021. All rights reserved.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solidFill>
                <a:srgbClr val="E30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FXSHAPE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2023-05-11 </a:t>
            </a:r>
          </a:p>
        </p:txBody>
      </p:sp>
      <p:sp>
        <p:nvSpPr>
          <p:cNvPr id="7" name="IFXSHAPE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2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FXSHAPE"/>
          <p:cNvSpPr>
            <a:spLocks noGrp="1" noRot="1" noChangeAspect="1"/>
          </p:cNvSpPr>
          <p:nvPr>
            <p:ph type="sldImg"/>
          </p:nvPr>
        </p:nvSpPr>
        <p:spPr>
          <a:xfrm>
            <a:off x="454025" y="1012825"/>
            <a:ext cx="6191250" cy="3482975"/>
          </a:xfrm>
        </p:spPr>
      </p:sp>
      <p:sp>
        <p:nvSpPr>
          <p:cNvPr id="3" name="IFXSHAPE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FXSHAPE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58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IFXSHAP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2021. All rights reserved.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srgbClr val="E30034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IFXSHAPE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2023-05-11 </a:t>
            </a:r>
          </a:p>
        </p:txBody>
      </p:sp>
      <p:sp>
        <p:nvSpPr>
          <p:cNvPr id="7" name="IFXSHAPE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65D906-55BD-49C5-997D-27A40DB53D15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2828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2828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92828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0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9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.jpg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.jp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1.png"/><Relationship Id="rId5" Type="http://schemas.openxmlformats.org/officeDocument/2006/relationships/tags" Target="../tags/tag2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 PROTECTION" hidden="1">
            <a:extLst>
              <a:ext uri="{FF2B5EF4-FFF2-40B4-BE49-F238E27FC236}">
                <a16:creationId xmlns:a16="http://schemas.microsoft.com/office/drawing/2014/main" id="{193C101A-31DD-4FCB-8E69-ED3C115F16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Background White">
            <a:extLst>
              <a:ext uri="{FF2B5EF4-FFF2-40B4-BE49-F238E27FC236}">
                <a16:creationId xmlns:a16="http://schemas.microsoft.com/office/drawing/2014/main" id="{9FD1694A-5725-40E5-AC10-2A7A68B981E5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Crystal Picture Placeholder">
            <a:extLst>
              <a:ext uri="{FF2B5EF4-FFF2-40B4-BE49-F238E27FC236}">
                <a16:creationId xmlns:a16="http://schemas.microsoft.com/office/drawing/2014/main" id="{5805FCC4-D045-0733-8C95-81CAFF9580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2"/>
            <a:ext cx="12191999" cy="3743997"/>
          </a:xfrm>
          <a:custGeom>
            <a:avLst/>
            <a:gdLst>
              <a:gd name="connsiteX0" fmla="*/ 0 w 12191999"/>
              <a:gd name="connsiteY0" fmla="*/ 0 h 3743997"/>
              <a:gd name="connsiteX1" fmla="*/ 12191999 w 12191999"/>
              <a:gd name="connsiteY1" fmla="*/ 0 h 3743997"/>
              <a:gd name="connsiteX2" fmla="*/ 12191999 w 12191999"/>
              <a:gd name="connsiteY2" fmla="*/ 3726156 h 3743997"/>
              <a:gd name="connsiteX3" fmla="*/ 3063660 w 12191999"/>
              <a:gd name="connsiteY3" fmla="*/ 2179105 h 3743997"/>
              <a:gd name="connsiteX4" fmla="*/ 387 w 12191999"/>
              <a:gd name="connsiteY4" fmla="*/ 3726157 h 3743997"/>
              <a:gd name="connsiteX5" fmla="*/ 387 w 12191999"/>
              <a:gd name="connsiteY5" fmla="*/ 3743997 h 3743997"/>
              <a:gd name="connsiteX6" fmla="*/ 0 w 12191999"/>
              <a:gd name="connsiteY6" fmla="*/ 3743997 h 37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743997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743997"/>
                </a:lnTo>
                <a:lnTo>
                  <a:pt x="0" y="3743997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951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6638A09-FAF0-40AC-917E-C2B12C875E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4000" y="4163051"/>
            <a:ext cx="8280000" cy="1118901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9" name="empower_classification_attention_placeholder" hidden="1">
            <a:extLst>
              <a:ext uri="{FF2B5EF4-FFF2-40B4-BE49-F238E27FC236}">
                <a16:creationId xmlns:a16="http://schemas.microsoft.com/office/drawing/2014/main" id="{542ADA73-329E-4D35-A040-712B75800F8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0314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placeholder">
            <a:extLst>
              <a:ext uri="{FF2B5EF4-FFF2-40B4-BE49-F238E27FC236}">
                <a16:creationId xmlns:a16="http://schemas.microsoft.com/office/drawing/2014/main" id="{2D16A7B9-CA23-4C66-B2AF-3682EAAE815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0314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FE25D73-2664-463A-AF80-DF3E4E2CB8B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0314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raft_placeholder" hidden="1">
            <a:extLst>
              <a:ext uri="{FF2B5EF4-FFF2-40B4-BE49-F238E27FC236}">
                <a16:creationId xmlns:a16="http://schemas.microsoft.com/office/drawing/2014/main" id="{9769B1E2-E46B-4957-AEBB-2CD1EAF09328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MIO_AGENDA_IGNORE_NAVIGATION" hidden="1">
            <a:extLst>
              <a:ext uri="{FF2B5EF4-FFF2-40B4-BE49-F238E27FC236}">
                <a16:creationId xmlns:a16="http://schemas.microsoft.com/office/drawing/2014/main" id="{03AF05FD-8ED3-440D-B616-18664CA13DD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E0053FF2-2ADB-4CE0-850C-04ADE25DFF5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B19EA23C-BCB4-4E72-A8B3-AFF05FD396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271BB539-26D3-4B9C-9F13-4E382668BE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970E7400-5A78-4596-8A13-DC8308CA51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370ED20-2DD7-4652-95B4-6C73AD11EB7F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92DC6926-96FF-4BB1-823E-5F2FFE796E7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1232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ow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ECAA0892-68E2-4E2E-9B18-4A8DC40F0E11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D16A0514-897C-427C-A5CD-34FCB4F6BF1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A6FCF5E5-2935-4FDA-903C-EA43A699BD8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115A00C6-A501-466D-A34B-23C1071DA39E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0C8DD3BC-73D2-4101-B037-359F1B42B43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D39CEC28-75A6-43F3-9DE9-2436F3F4D9C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FC21F178-EFAA-49DE-A35E-72E2C0CA3B0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43B2B732-8EC3-4F44-986D-B5DAC6EA77C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1152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Bottom Left"/>
          <p:cNvSpPr>
            <a:spLocks noGrp="1"/>
          </p:cNvSpPr>
          <p:nvPr>
            <p:ph sz="quarter" idx="14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Right"/>
          <p:cNvSpPr>
            <a:spLocks noGrp="1"/>
          </p:cNvSpPr>
          <p:nvPr>
            <p:ph sz="quarter" idx="15" hasCustomPrompt="1"/>
          </p:nvPr>
        </p:nvSpPr>
        <p:spPr>
          <a:xfrm>
            <a:off x="6166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ADACDEE-D42E-4EEF-8504-614B0FC9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F595BB6-F050-434C-AF4B-533D75C5E5D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ABBB783-BFC3-406F-9AE2-14E6D55F43A3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7DAA9CDC-CAD4-4554-97D9-7059E95FE638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07C82FBB-C728-405A-8E31-DE02DA8D9177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03708507-303A-4696-8A49-D64DA70EAF1B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7469">
          <p15:clr>
            <a:srgbClr val="FBAE40"/>
          </p15:clr>
        </p15:guide>
        <p15:guide id="5" pos="3885">
          <p15:clr>
            <a:srgbClr val="FBAE40"/>
          </p15:clr>
        </p15:guide>
        <p15:guide id="6" pos="3795">
          <p15:clr>
            <a:srgbClr val="FBAE40"/>
          </p15:clr>
        </p15:guide>
        <p15:guide id="7" pos="211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Row | 2 columns |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C812AE9A-81D7-4AE8-BC9F-85686450823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A8D3527-E357-41F9-99D1-BCEAEC88D7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3A1A2EC5-F603-4F90-ADD8-B8933F3B810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FA03A6F0-5545-409D-93A9-5E09698484A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97E57A33-CDFD-4C72-B657-882682DACB1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5A896D99-24DF-4F81-9EC3-37F5EF05FFE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F09BE8EF-EBD2-4B7A-9878-8440DC26C91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99207B66-AFA5-4510-BF1D-29423C34CEF2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433" y="1268412"/>
            <a:ext cx="11521280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Center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 Right"/>
          <p:cNvSpPr>
            <a:spLocks noGrp="1"/>
          </p:cNvSpPr>
          <p:nvPr>
            <p:ph sz="quarter" idx="15" hasCustomPrompt="1"/>
          </p:nvPr>
        </p:nvSpPr>
        <p:spPr>
          <a:xfrm>
            <a:off x="6167437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"/>
          <p:cNvSpPr>
            <a:spLocks noGrp="1"/>
          </p:cNvSpPr>
          <p:nvPr>
            <p:ph sz="quarter" idx="16" hasCustomPrompt="1"/>
          </p:nvPr>
        </p:nvSpPr>
        <p:spPr>
          <a:xfrm>
            <a:off x="334433" y="5085186"/>
            <a:ext cx="11521280" cy="129656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CB6C61-472A-4F78-8808-601D74D8D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878DF235-2AD8-4C82-A0BD-D1BDFC87370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9104FB9-0912-4A0F-BBB7-DF055F82945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424A36D-7777-4A82-B12F-96CE1F877678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E1CCD2B2-40D2-43D5-80C4-5322AD4033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1235F132-B0A2-4CF3-A146-5DF950DFB464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93">
          <p15:clr>
            <a:srgbClr val="FBAE40"/>
          </p15:clr>
        </p15:guide>
        <p15:guide id="7" orient="horz" pos="1752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203">
          <p15:clr>
            <a:srgbClr val="FBAE40"/>
          </p15:clr>
        </p15:guide>
        <p15:guide id="10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7FB993A8-52D6-439E-9FD7-796FB137109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112013B0-A00B-4A1F-90FB-E2E8B2F86D5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FC3769D5-91E6-43B0-BC4B-C0040A71CF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B0E0CB85-0435-4FEC-B2B6-D19200B6292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557CA6BF-F2F9-417F-A2FD-035F1FC8569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8C605CA2-9EAD-450F-BC1B-8D9AF92E587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4E82CE8C-8E20-4C1A-B65C-F8A30CF5A15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D96F0A90-37BC-4B0D-A29D-8711C51DD447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3744384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Center"/>
          <p:cNvSpPr>
            <a:spLocks noGrp="1"/>
          </p:cNvSpPr>
          <p:nvPr>
            <p:ph sz="quarter" idx="14" hasCustomPrompt="1"/>
          </p:nvPr>
        </p:nvSpPr>
        <p:spPr>
          <a:xfrm>
            <a:off x="4262399" y="1268414"/>
            <a:ext cx="3672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Right"/>
          <p:cNvSpPr>
            <a:spLocks noGrp="1"/>
          </p:cNvSpPr>
          <p:nvPr>
            <p:ph sz="quarter" idx="15" hasCustomPrompt="1"/>
          </p:nvPr>
        </p:nvSpPr>
        <p:spPr>
          <a:xfrm>
            <a:off x="8113184" y="1268414"/>
            <a:ext cx="3744416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A635AE4-FE20-4282-BFFD-96EBDCED6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6E14A5B-9E91-4287-8D3D-9F9C469D8EC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10BD89C-2BAC-459E-A79D-05B6C0B333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13A018B2-30A4-435D-A599-2BE57EAB5CB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B6CA23A5-CFDD-4B39-B853-6A18A878BFBF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226441E8-60EA-42A3-B978-BA612ACACF40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pos="4997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5110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ow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488416C1-009C-4276-862C-859A39D89869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192327F-A51B-41E2-B3F1-79934B2829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EE529511-279F-4E8D-B98F-7745CB480D7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7712C297-5B52-4E05-AEC3-8C81F2A74EE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492E0D9-97C5-4A27-B585-4460769C4D6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EB4DD739-504C-48CA-BA98-DEE0B3A91EA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D547197E-1EC3-47AA-B644-4B7771421A2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5B4084F1-8114-4C22-84F5-3D14817A790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1280" cy="1368425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1300"/>
            <a:ext cx="374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"/>
          <p:cNvSpPr>
            <a:spLocks noGrp="1"/>
          </p:cNvSpPr>
          <p:nvPr>
            <p:ph sz="quarter" idx="15" hasCustomPrompt="1"/>
          </p:nvPr>
        </p:nvSpPr>
        <p:spPr>
          <a:xfrm>
            <a:off x="4259262" y="2781300"/>
            <a:ext cx="3673475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Right"/>
          <p:cNvSpPr>
            <a:spLocks noGrp="1"/>
          </p:cNvSpPr>
          <p:nvPr>
            <p:ph sz="quarter" idx="16" hasCustomPrompt="1"/>
          </p:nvPr>
        </p:nvSpPr>
        <p:spPr>
          <a:xfrm>
            <a:off x="8113186" y="2781300"/>
            <a:ext cx="3744383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C581746-1B2C-4D98-9755-6221A3ED9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7AAAECD1-71D2-46B6-BF2D-6007823BA88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A8AF054-4363-4E54-A605-8A5E7CD05422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C839DAF8-6F4C-441B-B45B-348B7EA8B4B3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CBA086A-526B-43F0-BEDE-EC3219CC78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F76E7CBE-7230-4110-85FB-3718D4B81343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4997">
          <p15:clr>
            <a:srgbClr val="FBAE40"/>
          </p15:clr>
        </p15:guide>
        <p15:guide id="2" pos="5110">
          <p15:clr>
            <a:srgbClr val="FBAE40"/>
          </p15:clr>
        </p15:guide>
        <p15:guide id="3" pos="7469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211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020">
          <p15:clr>
            <a:srgbClr val="FBAE40"/>
          </p15:clr>
        </p15:guide>
        <p15:guide id="9" orient="horz" pos="1661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mpower_additionalText_placeholder" hidden="1">
            <a:extLst>
              <a:ext uri="{FF2B5EF4-FFF2-40B4-BE49-F238E27FC236}">
                <a16:creationId xmlns:a16="http://schemas.microsoft.com/office/drawing/2014/main" id="{5BFFD0DD-DDFD-422B-86D9-F164E68C05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DF070F93-7F88-456A-894C-885F8AC591A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9A5FF993-F527-4569-A066-E8D346767DE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09C3987-21ED-4B60-B90F-837FB1F2A7A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C33D0117-4C9D-47FC-BBAF-7D90814DB7C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40F47B66-9156-4480-85AF-99EB0563F553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14" name="empower_classification_placeholder">
            <a:extLst>
              <a:ext uri="{FF2B5EF4-FFF2-40B4-BE49-F238E27FC236}">
                <a16:creationId xmlns:a16="http://schemas.microsoft.com/office/drawing/2014/main" id="{B1D76006-023D-437E-80D1-B8FC83CA1329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71DC81B7-1CCA-48F9-8AB9-34BBC16340C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</a:p>
        </p:txBody>
      </p:sp>
      <p:sp>
        <p:nvSpPr>
          <p:cNvPr id="8" name="Content Left">
            <a:extLst>
              <a:ext uri="{FF2B5EF4-FFF2-40B4-BE49-F238E27FC236}">
                <a16:creationId xmlns:a16="http://schemas.microsoft.com/office/drawing/2014/main" id="{371B7856-37AA-4EBD-9A28-1045DC90A9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799" y="1268414"/>
            <a:ext cx="280800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Center Left">
            <a:extLst>
              <a:ext uri="{FF2B5EF4-FFF2-40B4-BE49-F238E27FC236}">
                <a16:creationId xmlns:a16="http://schemas.microsoft.com/office/drawing/2014/main" id="{AB4408A9-DF90-4D32-8AE8-9278539718C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24225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Center Right">
            <a:extLst>
              <a:ext uri="{FF2B5EF4-FFF2-40B4-BE49-F238E27FC236}">
                <a16:creationId xmlns:a16="http://schemas.microsoft.com/office/drawing/2014/main" id="{FFF96914-9970-46DB-82A4-AB1B8011037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03950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Right">
            <a:extLst>
              <a:ext uri="{FF2B5EF4-FFF2-40B4-BE49-F238E27FC236}">
                <a16:creationId xmlns:a16="http://schemas.microsoft.com/office/drawing/2014/main" id="{6803C6B1-D864-4BE6-AE1F-CA280F4DABD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8750" y="1268414"/>
            <a:ext cx="2807593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DD773CC-FCEC-46C8-A75B-E70A26A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FC67C23C-8514-4FAA-ABF5-040B63DA67C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35BE885-8732-4220-942B-E6D8F286274D}"/>
              </a:ext>
            </a:extLst>
          </p:cNvPr>
          <p:cNvSpPr>
            <a:spLocks noGrp="1"/>
          </p:cNvSpPr>
          <p:nvPr>
            <p:ph type="dt" sz="half" idx="24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30570D12-AEFF-4406-B206-CB0D80D8FF49}"/>
              </a:ext>
            </a:extLst>
          </p:cNvPr>
          <p:cNvSpPr>
            <a:spLocks noGrp="1"/>
          </p:cNvSpPr>
          <p:nvPr>
            <p:ph type="ftr" sz="quarter" idx="2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 hidden="1">
            <a:extLst>
              <a:ext uri="{FF2B5EF4-FFF2-40B4-BE49-F238E27FC236}">
                <a16:creationId xmlns:a16="http://schemas.microsoft.com/office/drawing/2014/main" id="{C49E2653-C8D1-4594-B3A4-0606A88CBB62}"/>
              </a:ext>
            </a:extLst>
          </p:cNvPr>
          <p:cNvSpPr>
            <a:spLocks noGrp="1"/>
          </p:cNvSpPr>
          <p:nvPr>
            <p:ph type="sldNum" sz="quarter" idx="2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8" name="MIO_Placeholder_Mapping" hidden="1">
            <a:extLst>
              <a:ext uri="{FF2B5EF4-FFF2-40B4-BE49-F238E27FC236}">
                <a16:creationId xmlns:a16="http://schemas.microsoft.com/office/drawing/2014/main" id="{12ADA7AE-DD1C-409A-B0A5-6D14FF7BF270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pos="3908">
          <p15:clr>
            <a:srgbClr val="FBAE40"/>
          </p15:clr>
        </p15:guide>
        <p15:guide id="6" pos="3772">
          <p15:clr>
            <a:srgbClr val="FBAE40"/>
          </p15:clr>
        </p15:guide>
        <p15:guide id="7" pos="5586">
          <p15:clr>
            <a:srgbClr val="FBAE40"/>
          </p15:clr>
        </p15:guide>
        <p15:guide id="8" pos="5700">
          <p15:clr>
            <a:srgbClr val="FBAE40"/>
          </p15:clr>
        </p15:guide>
        <p15:guide id="9" pos="1980">
          <p15:clr>
            <a:srgbClr val="FBAE40"/>
          </p15:clr>
        </p15:guide>
        <p15:guide id="10" pos="20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Row |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mpower_additionalText_placeholder" hidden="1">
            <a:extLst>
              <a:ext uri="{FF2B5EF4-FFF2-40B4-BE49-F238E27FC236}">
                <a16:creationId xmlns:a16="http://schemas.microsoft.com/office/drawing/2014/main" id="{598DE9EE-A198-41B5-9814-41C66F96D3B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0AFB1D71-5FD7-446C-90B5-1DE68C513BD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57168C6C-B95E-4260-9301-8D1D5988F67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29E2230-F28C-4139-A2F7-536C0BDB8E9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2A98BB16-D9CD-4785-A71C-21C57A55488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333A1F8F-A990-434A-92C1-D59A014E7AFF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11" name="empower_classification_placeholder">
            <a:extLst>
              <a:ext uri="{FF2B5EF4-FFF2-40B4-BE49-F238E27FC236}">
                <a16:creationId xmlns:a16="http://schemas.microsoft.com/office/drawing/2014/main" id="{DBAA7875-DC7B-4CB1-AFAA-A99AEDD01BF7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15" name="empower_date_placeholder">
            <a:extLst>
              <a:ext uri="{FF2B5EF4-FFF2-40B4-BE49-F238E27FC236}">
                <a16:creationId xmlns:a16="http://schemas.microsoft.com/office/drawing/2014/main" id="{5743D8EF-9336-4669-BBD9-501D062A3DB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Top">
            <a:extLst>
              <a:ext uri="{FF2B5EF4-FFF2-40B4-BE49-F238E27FC236}">
                <a16:creationId xmlns:a16="http://schemas.microsoft.com/office/drawing/2014/main" id="{B528FDA5-64C4-4079-B7B7-97722BA300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4800" y="1268414"/>
            <a:ext cx="11521280" cy="1368425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11455573-DB68-4634-9EB0-10FDA72EB09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800" y="2781300"/>
            <a:ext cx="280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Center Left">
            <a:extLst>
              <a:ext uri="{FF2B5EF4-FFF2-40B4-BE49-F238E27FC236}">
                <a16:creationId xmlns:a16="http://schemas.microsoft.com/office/drawing/2014/main" id="{DF6A34C2-8D0D-4C18-BD01-86B1344A92D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24225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Center Right">
            <a:extLst>
              <a:ext uri="{FF2B5EF4-FFF2-40B4-BE49-F238E27FC236}">
                <a16:creationId xmlns:a16="http://schemas.microsoft.com/office/drawing/2014/main" id="{A331F240-D4BB-4096-BFB7-002D583A4FC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03950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Right">
            <a:extLst>
              <a:ext uri="{FF2B5EF4-FFF2-40B4-BE49-F238E27FC236}">
                <a16:creationId xmlns:a16="http://schemas.microsoft.com/office/drawing/2014/main" id="{2BEB3BE2-22F6-4B6B-AB28-F38AB449DED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48750" y="2781300"/>
            <a:ext cx="2807593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9A27F18-A46A-4C29-AB62-7BEB5215C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DDE018F7-7CB9-4F69-872D-4609CBE453C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80E7AAC-C545-4F05-8939-1B218CC948D8}"/>
              </a:ext>
            </a:extLst>
          </p:cNvPr>
          <p:cNvSpPr>
            <a:spLocks noGrp="1"/>
          </p:cNvSpPr>
          <p:nvPr>
            <p:ph type="dt" sz="half" idx="26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6E86CFC-21FB-497B-BD25-729619D70F13}"/>
              </a:ext>
            </a:extLst>
          </p:cNvPr>
          <p:cNvSpPr>
            <a:spLocks noGrp="1"/>
          </p:cNvSpPr>
          <p:nvPr>
            <p:ph type="ftr" sz="quarter" idx="2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7A23CE7-AF5A-4245-A417-6A94DA58E485}"/>
              </a:ext>
            </a:extLst>
          </p:cNvPr>
          <p:cNvSpPr>
            <a:spLocks noGrp="1"/>
          </p:cNvSpPr>
          <p:nvPr>
            <p:ph type="sldNum" sz="quarter" idx="2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9" name="MIO_Placeholder_Mapping" hidden="1">
            <a:extLst>
              <a:ext uri="{FF2B5EF4-FFF2-40B4-BE49-F238E27FC236}">
                <a16:creationId xmlns:a16="http://schemas.microsoft.com/office/drawing/2014/main" id="{E3241B79-27A8-4873-89EC-D6F0564709E7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orient="horz" pos="17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1980">
          <p15:clr>
            <a:srgbClr val="FBAE40"/>
          </p15:clr>
        </p15:guide>
        <p15:guide id="6" pos="211">
          <p15:clr>
            <a:srgbClr val="FBAE40"/>
          </p15:clr>
        </p15:guide>
        <p15:guide id="7" pos="2094">
          <p15:clr>
            <a:srgbClr val="FBAE40"/>
          </p15:clr>
        </p15:guide>
        <p15:guide id="8" pos="3772">
          <p15:clr>
            <a:srgbClr val="FBAE40"/>
          </p15:clr>
        </p15:guide>
        <p15:guide id="9" pos="3908">
          <p15:clr>
            <a:srgbClr val="FBAE40"/>
          </p15:clr>
        </p15:guide>
        <p15:guide id="10" pos="5586">
          <p15:clr>
            <a:srgbClr val="FBAE40"/>
          </p15:clr>
        </p15:guide>
        <p15:guide id="11" pos="5700">
          <p15:clr>
            <a:srgbClr val="FBAE40"/>
          </p15:clr>
        </p15:guide>
        <p15:guide id="12" pos="74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ower_additionalText_placeholder" hidden="1">
            <a:extLst>
              <a:ext uri="{FF2B5EF4-FFF2-40B4-BE49-F238E27FC236}">
                <a16:creationId xmlns:a16="http://schemas.microsoft.com/office/drawing/2014/main" id="{8B492BE2-D2A2-481A-B24A-CDE1C12A85F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C269EC22-FB11-4D33-A5AD-970FF7AE0E7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B1BF6CA-DC2D-48CD-962D-066217BE39A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884DECEF-9719-4244-AEE1-2AEA4754457D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4E03D739-7852-4964-A407-6FD3B0FC1EE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8BB80B65-0382-459F-AC7F-F3D707F65045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0" name="empower_classification_placeholder">
            <a:extLst>
              <a:ext uri="{FF2B5EF4-FFF2-40B4-BE49-F238E27FC236}">
                <a16:creationId xmlns:a16="http://schemas.microsoft.com/office/drawing/2014/main" id="{35CA1B3C-86AD-43CD-94E9-5A2E81B7D24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2" name="empower_date_placeholder">
            <a:extLst>
              <a:ext uri="{FF2B5EF4-FFF2-40B4-BE49-F238E27FC236}">
                <a16:creationId xmlns:a16="http://schemas.microsoft.com/office/drawing/2014/main" id="{8E11CE1F-6424-469C-8957-85A359561FB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06A8C73-A6AF-4DF0-8894-BF2EC7AA23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AB7F0ADB-6E9B-485D-93FC-12BF83F0A6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688F703F-EAD1-4063-8445-95277BEEE9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1AE06898-E172-4A77-BE61-DAD235E107B9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p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9A3C9F-7C21-45B3-9124-006DC5D0E6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12281 h 6858000"/>
              <a:gd name="connsiteX3" fmla="*/ 12192000 w 12192000"/>
              <a:gd name="connsiteY3" fmla="*/ 6823094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23094 h 6858000"/>
              <a:gd name="connsiteX7" fmla="*/ 0 w 12192000"/>
              <a:gd name="connsiteY7" fmla="*/ 68122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12281"/>
                </a:lnTo>
                <a:lnTo>
                  <a:pt x="12192000" y="682309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23094"/>
                </a:lnTo>
                <a:lnTo>
                  <a:pt x="0" y="6812281"/>
                </a:lnTo>
                <a:close/>
              </a:path>
            </a:pathLst>
          </a:custGeom>
          <a:solidFill>
            <a:srgbClr val="DCD5D7"/>
          </a:solidFill>
        </p:spPr>
        <p:txBody>
          <a:bodyPr wrap="square" tIns="2880000">
            <a:noAutofit/>
          </a:bodyPr>
          <a:lstStyle>
            <a:lvl1pPr algn="ctr">
              <a:buNone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MIO_AGENDA_IGNORE_NAVIGATION" hidden="1">
            <a:extLst>
              <a:ext uri="{FF2B5EF4-FFF2-40B4-BE49-F238E27FC236}">
                <a16:creationId xmlns:a16="http://schemas.microsoft.com/office/drawing/2014/main" id="{298E6853-722D-4D8C-A4A5-A6FCEB4A06C0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MIO_AGENDA_IGNORE_CHAPTER_REFERENCE" hidden="1">
            <a:extLst>
              <a:ext uri="{FF2B5EF4-FFF2-40B4-BE49-F238E27FC236}">
                <a16:creationId xmlns:a16="http://schemas.microsoft.com/office/drawing/2014/main" id="{4C952A04-6CCB-455C-887C-1B9A3B0ACD0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7D6FAC8-11F4-4964-9B25-EE9D1E189D30}"/>
              </a:ext>
            </a:extLst>
          </p:cNvPr>
          <p:cNvSpPr>
            <a:spLocks noGrp="1"/>
          </p:cNvSpPr>
          <p:nvPr>
            <p:ph type="dt" sz="half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6B82CD2-EA5C-4D03-98C1-175706CF32FC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C4E2716-EC8F-40FC-B4F8-3418FB160B3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162DC542-CA6E-49F2-AE52-133D584ED71B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007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White">
            <a:extLst>
              <a:ext uri="{FF2B5EF4-FFF2-40B4-BE49-F238E27FC236}">
                <a16:creationId xmlns:a16="http://schemas.microsoft.com/office/drawing/2014/main" id="{8739B1C3-A1A6-48E1-B2C4-F4CE3C82443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LOGO PROTECTION" hidden="1">
            <a:extLst>
              <a:ext uri="{FF2B5EF4-FFF2-40B4-BE49-F238E27FC236}">
                <a16:creationId xmlns:a16="http://schemas.microsoft.com/office/drawing/2014/main" id="{8182E335-5A52-4E3C-BCEC-9507D81BA51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927650" y="1920766"/>
            <a:ext cx="6336702" cy="3088476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MIO_AGENDA_LAST_SLIDE" hidden="1">
            <a:extLst>
              <a:ext uri="{FF2B5EF4-FFF2-40B4-BE49-F238E27FC236}">
                <a16:creationId xmlns:a16="http://schemas.microsoft.com/office/drawing/2014/main" id="{45591D6F-6D52-44E5-B3AA-2575CCD4520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MIO_AGENDA_IGNORE_NAVIGATION" hidden="1">
            <a:extLst>
              <a:ext uri="{FF2B5EF4-FFF2-40B4-BE49-F238E27FC236}">
                <a16:creationId xmlns:a16="http://schemas.microsoft.com/office/drawing/2014/main" id="{C7038F66-C11F-4566-ADAF-A099AF95755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MIO_AGENDA_IGNORE_CHAPTER_REFERENCE" hidden="1">
            <a:extLst>
              <a:ext uri="{FF2B5EF4-FFF2-40B4-BE49-F238E27FC236}">
                <a16:creationId xmlns:a16="http://schemas.microsoft.com/office/drawing/2014/main" id="{E0318986-8EA2-446A-AFF2-E8441C3AF8A6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087EFA22-3F6E-4210-A8FC-0864CD1DE4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BDF262C8-30D5-474A-BD81-CA14ACCE51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3F1C5DF9-A781-4661-8C3B-816A398ADF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77B07280-C452-41A8-A8A7-B816EB9C3C9E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D664F82-C381-42D9-B168-31F6D4282D2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6" y="2755984"/>
            <a:ext cx="3077814" cy="1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FX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FXSHAPE" hidden="1"/>
          <p:cNvSpPr>
            <a:spLocks noGrp="1"/>
          </p:cNvSpPr>
          <p:nvPr>
            <p:ph type="ftr" sz="quarter" idx="12"/>
          </p:nvPr>
        </p:nvSpPr>
        <p:spPr>
          <a:xfrm>
            <a:off x="5711952" y="6553200"/>
            <a:ext cx="768096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IFXSHAPE"/>
          <p:cNvSpPr>
            <a:spLocks noGrp="1"/>
          </p:cNvSpPr>
          <p:nvPr>
            <p:ph type="title" hasCustomPrompt="1"/>
          </p:nvPr>
        </p:nvSpPr>
        <p:spPr>
          <a:xfrm>
            <a:off x="335360" y="188720"/>
            <a:ext cx="963168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IFXSHAPE" hidden="1"/>
          <p:cNvSpPr>
            <a:spLocks noGrp="1"/>
          </p:cNvSpPr>
          <p:nvPr>
            <p:ph type="sldNum" sz="quarter" idx="10"/>
          </p:nvPr>
        </p:nvSpPr>
        <p:spPr>
          <a:xfrm>
            <a:off x="11087355" y="6553200"/>
            <a:ext cx="384048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rgbClr val="928285"/>
              </a:buClr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IFXSHAPE" hidden="1"/>
          <p:cNvSpPr>
            <a:spLocks noGrp="1"/>
          </p:cNvSpPr>
          <p:nvPr>
            <p:ph type="dt" sz="half" idx="11"/>
          </p:nvPr>
        </p:nvSpPr>
        <p:spPr>
          <a:xfrm>
            <a:off x="334432" y="6553200"/>
            <a:ext cx="384048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7576252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501C1CF0-6452-4D4E-9BC7-65EADBD5EEC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Background White">
            <a:extLst>
              <a:ext uri="{FF2B5EF4-FFF2-40B4-BE49-F238E27FC236}">
                <a16:creationId xmlns:a16="http://schemas.microsoft.com/office/drawing/2014/main" id="{FBA286CB-2DB7-49EA-ABB9-E63BB6315EDB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Crystal Picture Placeholder">
            <a:extLst>
              <a:ext uri="{FF2B5EF4-FFF2-40B4-BE49-F238E27FC236}">
                <a16:creationId xmlns:a16="http://schemas.microsoft.com/office/drawing/2014/main" id="{2B034C47-A659-3457-E1A7-79A7F52135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5205158" cy="6858000"/>
          </a:xfrm>
          <a:custGeom>
            <a:avLst/>
            <a:gdLst>
              <a:gd name="connsiteX0" fmla="*/ 0 w 5205158"/>
              <a:gd name="connsiteY0" fmla="*/ 0 h 6858000"/>
              <a:gd name="connsiteX1" fmla="*/ 4377139 w 5205158"/>
              <a:gd name="connsiteY1" fmla="*/ 0 h 6858000"/>
              <a:gd name="connsiteX2" fmla="*/ 5205158 w 5205158"/>
              <a:gd name="connsiteY2" fmla="*/ 1713978 h 6858000"/>
              <a:gd name="connsiteX3" fmla="*/ 4370092 w 5205158"/>
              <a:gd name="connsiteY3" fmla="*/ 6858000 h 6858000"/>
              <a:gd name="connsiteX4" fmla="*/ 0 w 52051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58" h="6858000">
                <a:moveTo>
                  <a:pt x="0" y="0"/>
                </a:moveTo>
                <a:lnTo>
                  <a:pt x="4377139" y="0"/>
                </a:lnTo>
                <a:lnTo>
                  <a:pt x="5205158" y="1713978"/>
                </a:lnTo>
                <a:lnTo>
                  <a:pt x="4370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2700000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3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808608" y="3790101"/>
            <a:ext cx="576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926292C-4FD6-404F-8149-3EB0B4DF87B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08608" y="1757203"/>
            <a:ext cx="5760000" cy="1672899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275E4ACD-2699-4EB4-B72E-2EBE63C205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808608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2E1A11AC-1395-4E21-827C-BF03F1350E7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808608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8A1DAB4F-0FA1-4116-AD11-2FAD7B4CA74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8328521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6199DA7C-0CA0-4D66-B211-C7E7EAED824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7464565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77B7EDDE-B2BF-41DF-B12E-29C55B064D28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77CD087C-DFE1-43D5-AF8C-29BB0B90F67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A2B950C-C584-4156-BAA9-284D4A5BB0F4}"/>
              </a:ext>
            </a:extLst>
          </p:cNvPr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5BA39DF-1C65-465A-9ECA-C35A3F0705E9}"/>
              </a:ext>
            </a:extLst>
          </p:cNvPr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237973C6-0D90-4AEE-BB6E-AE4A8B5BA26B}"/>
              </a:ext>
            </a:extLst>
          </p:cNvPr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D727B4D6-DF5E-49B7-A837-D207551F221D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A2558C1A-A4CE-495C-941B-21CFE7DE6C2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328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FX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FXSHAPE" hidden="1"/>
          <p:cNvSpPr>
            <a:spLocks noGrp="1"/>
          </p:cNvSpPr>
          <p:nvPr>
            <p:ph type="ftr" sz="quarter" idx="12"/>
          </p:nvPr>
        </p:nvSpPr>
        <p:spPr>
          <a:xfrm>
            <a:off x="5711952" y="6553200"/>
            <a:ext cx="768096" cy="304800"/>
          </a:xfrm>
        </p:spPr>
        <p:txBody>
          <a:bodyPr wrap="none" lIns="0" tIns="0" rIns="0" bIns="0" anchor="ctr">
            <a:noAutofit/>
          </a:bodyPr>
          <a:lstStyle>
            <a:lvl1pPr algn="ctr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IFXSHAPE"/>
          <p:cNvSpPr>
            <a:spLocks noGrp="1"/>
          </p:cNvSpPr>
          <p:nvPr>
            <p:ph type="title" hasCustomPrompt="1"/>
          </p:nvPr>
        </p:nvSpPr>
        <p:spPr>
          <a:xfrm>
            <a:off x="335360" y="188720"/>
            <a:ext cx="9631680" cy="720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title</a:t>
            </a:r>
          </a:p>
        </p:txBody>
      </p:sp>
      <p:sp>
        <p:nvSpPr>
          <p:cNvPr id="3" name="IFXSHAPE" hidden="1"/>
          <p:cNvSpPr>
            <a:spLocks noGrp="1"/>
          </p:cNvSpPr>
          <p:nvPr>
            <p:ph type="sldNum" sz="quarter" idx="10"/>
          </p:nvPr>
        </p:nvSpPr>
        <p:spPr>
          <a:xfrm>
            <a:off x="11087355" y="6553200"/>
            <a:ext cx="384048" cy="304800"/>
          </a:xfrm>
        </p:spPr>
        <p:txBody>
          <a:bodyPr wrap="none" lIns="0" tIns="0" rIns="0" bIns="0" anchor="ctr">
            <a:noAutofit/>
          </a:bodyPr>
          <a:lstStyle>
            <a:lvl1pPr algn="r" fontAlgn="t">
              <a:buClr>
                <a:schemeClr val="accent2"/>
              </a:buClr>
              <a:defRPr sz="1600" b="0">
                <a:solidFill>
                  <a:schemeClr val="bg1"/>
                </a:solidFill>
                <a:latin typeface="Verdana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IFXSHAPE" hidden="1"/>
          <p:cNvSpPr>
            <a:spLocks noGrp="1"/>
          </p:cNvSpPr>
          <p:nvPr>
            <p:ph type="dt" sz="half" idx="11"/>
          </p:nvPr>
        </p:nvSpPr>
        <p:spPr>
          <a:xfrm>
            <a:off x="334432" y="6553200"/>
            <a:ext cx="384048" cy="304800"/>
          </a:xfrm>
        </p:spPr>
        <p:txBody>
          <a:bodyPr wrap="none" lIns="0" tIns="0" rIns="0" bIns="0" anchor="ctr">
            <a:noAutofit/>
          </a:bodyPr>
          <a:lstStyle>
            <a:lvl1pPr algn="l" fontAlgn="t">
              <a:buClr>
                <a:schemeClr val="accent2"/>
              </a:buClr>
              <a:defRPr sz="800" b="0">
                <a:solidFill>
                  <a:schemeClr val="accent2"/>
                </a:solidFill>
                <a:latin typeface="Verdana"/>
              </a:defRPr>
            </a:lvl1pPr>
          </a:lstStyle>
          <a:p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39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4A951B-0B3C-4A20-86D2-B3C8F8FB956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Background White">
            <a:extLst>
              <a:ext uri="{FF2B5EF4-FFF2-40B4-BE49-F238E27FC236}">
                <a16:creationId xmlns:a16="http://schemas.microsoft.com/office/drawing/2014/main" id="{1FBC75BD-957B-1EC7-B3A9-8C67FC480706}"/>
              </a:ext>
            </a:extLst>
          </p:cNvPr>
          <p:cNvSpPr/>
          <p:nvPr userDrawn="1"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rtl="0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Crystal Shape">
            <a:extLst>
              <a:ext uri="{FF2B5EF4-FFF2-40B4-BE49-F238E27FC236}">
                <a16:creationId xmlns:a16="http://schemas.microsoft.com/office/drawing/2014/main" id="{2EA7ACC0-9174-0F6F-0B3E-9FE773D0A408}"/>
              </a:ext>
            </a:extLst>
          </p:cNvPr>
          <p:cNvSpPr/>
          <p:nvPr userDrawn="1"/>
        </p:nvSpPr>
        <p:spPr bwMode="auto">
          <a:xfrm>
            <a:off x="2" y="1"/>
            <a:ext cx="12191999" cy="3932241"/>
          </a:xfrm>
          <a:custGeom>
            <a:avLst/>
            <a:gdLst>
              <a:gd name="connsiteX0" fmla="*/ 0 w 12191999"/>
              <a:gd name="connsiteY0" fmla="*/ 0 h 3932241"/>
              <a:gd name="connsiteX1" fmla="*/ 12191999 w 12191999"/>
              <a:gd name="connsiteY1" fmla="*/ 0 h 3932241"/>
              <a:gd name="connsiteX2" fmla="*/ 12191999 w 12191999"/>
              <a:gd name="connsiteY2" fmla="*/ 3726156 h 3932241"/>
              <a:gd name="connsiteX3" fmla="*/ 3063660 w 12191999"/>
              <a:gd name="connsiteY3" fmla="*/ 2179105 h 3932241"/>
              <a:gd name="connsiteX4" fmla="*/ 387 w 12191999"/>
              <a:gd name="connsiteY4" fmla="*/ 3726157 h 3932241"/>
              <a:gd name="connsiteX5" fmla="*/ 387 w 12191999"/>
              <a:gd name="connsiteY5" fmla="*/ 3932241 h 3932241"/>
              <a:gd name="connsiteX6" fmla="*/ 0 w 12191999"/>
              <a:gd name="connsiteY6" fmla="*/ 3932241 h 39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932241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932241"/>
                </a:lnTo>
                <a:lnTo>
                  <a:pt x="0" y="3932241"/>
                </a:lnTo>
                <a:close/>
              </a:path>
            </a:pathLst>
          </a:custGeom>
          <a:solidFill>
            <a:srgbClr val="0A827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>
            <a:noAutofit/>
          </a:bodyPr>
          <a:lstStyle/>
          <a:p>
            <a:pPr algn="ctr" defTabSz="576000" rtl="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200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DDFB9099-E080-4657-A124-1583A738508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4001" y="4161599"/>
            <a:ext cx="8280000" cy="1119600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597455C0-1C86-4D66-BC01-C39FC063630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F2A69E30-B66A-4640-A0FD-5D2C3EE160B0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6E39437-30C8-4D2C-BDE0-D743E3FA80D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4B8FCDCD-762A-43C6-901A-F85ED8B716C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E1EDD075-E4C7-4D42-B9EA-266CAA36278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CHAPTER_REFERENCE" hidden="1">
            <a:extLst>
              <a:ext uri="{FF2B5EF4-FFF2-40B4-BE49-F238E27FC236}">
                <a16:creationId xmlns:a16="http://schemas.microsoft.com/office/drawing/2014/main" id="{69714F47-DD62-4063-BF75-AE10B75ACD2F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4801112-C226-4D1B-8109-89A1EA6E6950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4A132925-95FA-4753-A3A8-100A8B4A584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90BC69B8-D726-4EBC-AE1A-053251677C8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3B046A58-B894-4C62-9312-C4EF9EDFF3F0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0090C8BE-0F32-4CF4-BB5D-F435E6072D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533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_additionalText_placeholder" hidden="1">
            <a:extLst>
              <a:ext uri="{FF2B5EF4-FFF2-40B4-BE49-F238E27FC236}">
                <a16:creationId xmlns:a16="http://schemas.microsoft.com/office/drawing/2014/main" id="{93F7048C-8316-453D-8883-8716B78B030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19AD8A63-6441-49F3-BD90-8D4DF9E47EE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7EE7D08-6A4F-4583-B0FB-2642238529C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BBB3932D-D47B-4955-93EE-467AC52E4E27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BB857729-3B9C-45BF-8F44-236D56EED40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ED12D396-6789-4220-B5FF-8F4E755A3C76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0" name="empower_classification_placeholder">
            <a:extLst>
              <a:ext uri="{FF2B5EF4-FFF2-40B4-BE49-F238E27FC236}">
                <a16:creationId xmlns:a16="http://schemas.microsoft.com/office/drawing/2014/main" id="{37C1E426-F34B-4FFB-A688-C9E251A8BC0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2" name="empower_date_placeholder">
            <a:extLst>
              <a:ext uri="{FF2B5EF4-FFF2-40B4-BE49-F238E27FC236}">
                <a16:creationId xmlns:a16="http://schemas.microsoft.com/office/drawing/2014/main" id="{6976A686-032A-4DD8-ACB2-F6323D2BEB1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807386D-5007-41B0-8720-8A575EEBA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F5FE3C92-21D9-4EC7-8208-A5BA097E9D7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D1F9AA12-4C8C-4488-AF38-E06943B19AA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971F8BAB-E178-4122-ADFD-FE4894CC864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4BB077B-5178-4306-A596-17CDBFA21A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D23B78-ED4D-4135-B16E-F5097554D30C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15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mpower_additionalText_placeholder" hidden="1">
            <a:extLst>
              <a:ext uri="{FF2B5EF4-FFF2-40B4-BE49-F238E27FC236}">
                <a16:creationId xmlns:a16="http://schemas.microsoft.com/office/drawing/2014/main" id="{9D9C4037-B0BC-4E62-B476-A41D044065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BEA6DD0-FBBB-494B-9C03-C447E71492A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3" name="empower_proprietary_placeholder" hidden="1">
            <a:extLst>
              <a:ext uri="{FF2B5EF4-FFF2-40B4-BE49-F238E27FC236}">
                <a16:creationId xmlns:a16="http://schemas.microsoft.com/office/drawing/2014/main" id="{295E96AB-B6AB-4A8B-A097-6438B2DA5C5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0B3EC6CF-5868-40BD-BF1B-882B13F49F5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footer_placeholder">
            <a:extLst>
              <a:ext uri="{FF2B5EF4-FFF2-40B4-BE49-F238E27FC236}">
                <a16:creationId xmlns:a16="http://schemas.microsoft.com/office/drawing/2014/main" id="{FE09BAC5-F3BC-4C51-A794-098F4099C052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classification_attention_placeholder" hidden="1">
            <a:extLst>
              <a:ext uri="{FF2B5EF4-FFF2-40B4-BE49-F238E27FC236}">
                <a16:creationId xmlns:a16="http://schemas.microsoft.com/office/drawing/2014/main" id="{E695FB18-B641-433F-A03A-D58B93F377B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1" name="empower_classification_placeholder">
            <a:extLst>
              <a:ext uri="{FF2B5EF4-FFF2-40B4-BE49-F238E27FC236}">
                <a16:creationId xmlns:a16="http://schemas.microsoft.com/office/drawing/2014/main" id="{6F76DDB4-3F8E-4A82-B473-4784C9B20BC1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3" name="empower_date_placeholder">
            <a:extLst>
              <a:ext uri="{FF2B5EF4-FFF2-40B4-BE49-F238E27FC236}">
                <a16:creationId xmlns:a16="http://schemas.microsoft.com/office/drawing/2014/main" id="{2C326E6F-F54B-4E77-BCF5-73E6B02466B0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0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209D2CA-FDE2-4B12-9D75-213CCFE3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LOGO PROTECTION" hidden="1">
            <a:extLst>
              <a:ext uri="{FF2B5EF4-FFF2-40B4-BE49-F238E27FC236}">
                <a16:creationId xmlns:a16="http://schemas.microsoft.com/office/drawing/2014/main" id="{DF1FB678-4F92-45E5-9B25-2B5FE93A095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B8A1C3-E607-4E28-91A1-A973183FE78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6B901E0B-D453-4CEB-8C35-51C25A27F89D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212E0C1A-F772-4C8C-B2E7-03887DA46ED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0BE19B5-FA3E-481C-ACF3-046C2AA8A91D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FD35C554-56A1-4651-98F3-FC19B8770A8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ocument_placeholder" hidden="1">
            <a:extLst>
              <a:ext uri="{FF2B5EF4-FFF2-40B4-BE49-F238E27FC236}">
                <a16:creationId xmlns:a16="http://schemas.microsoft.com/office/drawing/2014/main" id="{4FA374A8-328C-4586-BEF8-CF0921FBF7D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4" name="empower_proprietary_placeholder" hidden="1">
            <a:extLst>
              <a:ext uri="{FF2B5EF4-FFF2-40B4-BE49-F238E27FC236}">
                <a16:creationId xmlns:a16="http://schemas.microsoft.com/office/drawing/2014/main" id="{AEB670C2-21D6-4210-BA37-DF3C9B9933BC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draft_placeholder" hidden="1">
            <a:extLst>
              <a:ext uri="{FF2B5EF4-FFF2-40B4-BE49-F238E27FC236}">
                <a16:creationId xmlns:a16="http://schemas.microsoft.com/office/drawing/2014/main" id="{21B71886-0324-4B36-AA82-C90CF46385B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footer_placeholder">
            <a:extLst>
              <a:ext uri="{FF2B5EF4-FFF2-40B4-BE49-F238E27FC236}">
                <a16:creationId xmlns:a16="http://schemas.microsoft.com/office/drawing/2014/main" id="{DC9834AE-8B30-477E-8C87-5F8E7D7B17A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classification_attention_placeholder" hidden="1">
            <a:extLst>
              <a:ext uri="{FF2B5EF4-FFF2-40B4-BE49-F238E27FC236}">
                <a16:creationId xmlns:a16="http://schemas.microsoft.com/office/drawing/2014/main" id="{B5FD8F85-4CB3-489A-86B2-4ABCB308F30D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2" name="empower_classification_placeholder">
            <a:extLst>
              <a:ext uri="{FF2B5EF4-FFF2-40B4-BE49-F238E27FC236}">
                <a16:creationId xmlns:a16="http://schemas.microsoft.com/office/drawing/2014/main" id="{A254D557-505E-4B08-8C5B-DEA083728C5A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6E3D16E2-B858-4F89-B7A0-119FBFC70810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5688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4" hasCustomPrompt="1"/>
          </p:nvPr>
        </p:nvSpPr>
        <p:spPr>
          <a:xfrm>
            <a:off x="6167439" y="1268414"/>
            <a:ext cx="5689202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73E7DFD-EB78-498B-97A4-CE06BA4BE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D623209F-EEBF-4451-AF99-363F6EA35F67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850AB63-C5F5-4BA2-A73E-BB668324B70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D18627F-EDFA-45CA-A572-C60F0E37473A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E2FA0071-6D08-45B0-AF4E-22BFCF09E76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673026AB-61DE-4BDA-8F8E-CCC68BAAE095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7469">
          <p15:clr>
            <a:srgbClr val="FBAE40"/>
          </p15:clr>
        </p15:guide>
        <p15:guide id="3" pos="3795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Crystal Shape">
            <a:extLst>
              <a:ext uri="{FF2B5EF4-FFF2-40B4-BE49-F238E27FC236}">
                <a16:creationId xmlns:a16="http://schemas.microsoft.com/office/drawing/2014/main" id="{3FBBF7BF-BA7F-647C-39AB-CEDA0092AA91}"/>
              </a:ext>
            </a:extLst>
          </p:cNvPr>
          <p:cNvSpPr/>
          <p:nvPr userDrawn="1"/>
        </p:nvSpPr>
        <p:spPr>
          <a:xfrm rot="5400000">
            <a:off x="1207129" y="-1234005"/>
            <a:ext cx="6878637" cy="9330464"/>
          </a:xfrm>
          <a:custGeom>
            <a:avLst/>
            <a:gdLst>
              <a:gd name="connsiteX0" fmla="*/ 0 w 6870543"/>
              <a:gd name="connsiteY0" fmla="*/ 727877 h 5591944"/>
              <a:gd name="connsiteX1" fmla="*/ 1726296 w 6870543"/>
              <a:gd name="connsiteY1" fmla="*/ 0 h 5591944"/>
              <a:gd name="connsiteX2" fmla="*/ 6870543 w 6870543"/>
              <a:gd name="connsiteY2" fmla="*/ 1136853 h 5591944"/>
              <a:gd name="connsiteX3" fmla="*/ 6870543 w 6870543"/>
              <a:gd name="connsiteY3" fmla="*/ 5591944 h 5591944"/>
              <a:gd name="connsiteX4" fmla="*/ 0 w 6870543"/>
              <a:gd name="connsiteY4" fmla="*/ 5591944 h 5591944"/>
              <a:gd name="connsiteX5" fmla="*/ 0 w 6870543"/>
              <a:gd name="connsiteY5" fmla="*/ 727877 h 5591944"/>
              <a:gd name="connsiteX0" fmla="*/ 0 w 6870545"/>
              <a:gd name="connsiteY0" fmla="*/ 727877 h 9322375"/>
              <a:gd name="connsiteX1" fmla="*/ 1726296 w 6870545"/>
              <a:gd name="connsiteY1" fmla="*/ 0 h 9322375"/>
              <a:gd name="connsiteX2" fmla="*/ 6870543 w 6870545"/>
              <a:gd name="connsiteY2" fmla="*/ 1136853 h 9322375"/>
              <a:gd name="connsiteX3" fmla="*/ 6870545 w 6870545"/>
              <a:gd name="connsiteY3" fmla="*/ 9322375 h 9322375"/>
              <a:gd name="connsiteX4" fmla="*/ 0 w 6870545"/>
              <a:gd name="connsiteY4" fmla="*/ 5591944 h 9322375"/>
              <a:gd name="connsiteX5" fmla="*/ 0 w 6870545"/>
              <a:gd name="connsiteY5" fmla="*/ 727877 h 9322375"/>
              <a:gd name="connsiteX0" fmla="*/ 8092 w 6878637"/>
              <a:gd name="connsiteY0" fmla="*/ 727877 h 9330464"/>
              <a:gd name="connsiteX1" fmla="*/ 1734388 w 6878637"/>
              <a:gd name="connsiteY1" fmla="*/ 0 h 9330464"/>
              <a:gd name="connsiteX2" fmla="*/ 6878635 w 6878637"/>
              <a:gd name="connsiteY2" fmla="*/ 1136853 h 9330464"/>
              <a:gd name="connsiteX3" fmla="*/ 6878637 w 6878637"/>
              <a:gd name="connsiteY3" fmla="*/ 9322375 h 9330464"/>
              <a:gd name="connsiteX4" fmla="*/ 0 w 6878637"/>
              <a:gd name="connsiteY4" fmla="*/ 9330464 h 9330464"/>
              <a:gd name="connsiteX5" fmla="*/ 8092 w 6878637"/>
              <a:gd name="connsiteY5" fmla="*/ 727877 h 933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637" h="9330464">
                <a:moveTo>
                  <a:pt x="8092" y="727877"/>
                </a:moveTo>
                <a:lnTo>
                  <a:pt x="1734388" y="0"/>
                </a:lnTo>
                <a:lnTo>
                  <a:pt x="6878635" y="1136853"/>
                </a:lnTo>
                <a:cubicBezTo>
                  <a:pt x="6878636" y="3865360"/>
                  <a:pt x="6878636" y="6593868"/>
                  <a:pt x="6878637" y="9322375"/>
                </a:cubicBezTo>
                <a:lnTo>
                  <a:pt x="0" y="9330464"/>
                </a:lnTo>
                <a:cubicBezTo>
                  <a:pt x="2697" y="6462935"/>
                  <a:pt x="5395" y="3595406"/>
                  <a:pt x="8092" y="727877"/>
                </a:cubicBez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048F1C-4756-47EC-8B66-DB56E576453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554E90-4FD5-45B2-A49A-214245B7F6D7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4326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Crystal Shape">
            <a:extLst>
              <a:ext uri="{FF2B5EF4-FFF2-40B4-BE49-F238E27FC236}">
                <a16:creationId xmlns:a16="http://schemas.microsoft.com/office/drawing/2014/main" id="{63F28C96-D1D9-271E-B326-A1C4DC6BC78F}"/>
              </a:ext>
            </a:extLst>
          </p:cNvPr>
          <p:cNvSpPr/>
          <p:nvPr userDrawn="1"/>
        </p:nvSpPr>
        <p:spPr>
          <a:xfrm rot="16200000">
            <a:off x="6866258" y="1532259"/>
            <a:ext cx="6857999" cy="3793483"/>
          </a:xfrm>
          <a:custGeom>
            <a:avLst/>
            <a:gdLst>
              <a:gd name="connsiteX0" fmla="*/ 6857999 w 6857999"/>
              <a:gd name="connsiteY0" fmla="*/ 1129077 h 3793483"/>
              <a:gd name="connsiteX1" fmla="*/ 6857999 w 6857999"/>
              <a:gd name="connsiteY1" fmla="*/ 3792536 h 3793483"/>
              <a:gd name="connsiteX2" fmla="*/ 0 w 6857999"/>
              <a:gd name="connsiteY2" fmla="*/ 3793483 h 3793483"/>
              <a:gd name="connsiteX3" fmla="*/ 0 w 6857999"/>
              <a:gd name="connsiteY3" fmla="*/ 729579 h 3793483"/>
              <a:gd name="connsiteX4" fmla="*/ 1748945 w 6857999"/>
              <a:gd name="connsiteY4" fmla="*/ 0 h 3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3793483">
                <a:moveTo>
                  <a:pt x="6857999" y="1129077"/>
                </a:moveTo>
                <a:lnTo>
                  <a:pt x="6857999" y="3792536"/>
                </a:lnTo>
                <a:lnTo>
                  <a:pt x="0" y="3793483"/>
                </a:lnTo>
                <a:lnTo>
                  <a:pt x="0" y="729579"/>
                </a:lnTo>
                <a:lnTo>
                  <a:pt x="1748945" y="0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E2919660-0784-4B00-9836-7A69515909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271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8B1B7AE2-264A-4900-9F60-CC5615C90F03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F2DD26D5-8427-4844-992F-AA5F995450F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879A7BCC-64D2-4276-855E-685546620EF5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B8FD1BFA-BD00-4A1A-9BEE-984BDA7A138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0C951CC-CB9B-43AC-8395-FB2751814E0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GB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2024.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0FDEE340-AE14-4EB2-8F0B-840A5F5E2FB9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3F4900C8-0A39-4B02-8E0A-398AAC4831B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A1158698-11CA-4310-AAEA-81BFB74C7A4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2024-06-05</a:t>
            </a:r>
          </a:p>
        </p:txBody>
      </p:sp>
      <p:sp>
        <p:nvSpPr>
          <p:cNvPr id="7" name="Content Top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Top Right"/>
          <p:cNvSpPr>
            <a:spLocks noGrp="1"/>
          </p:cNvSpPr>
          <p:nvPr>
            <p:ph sz="quarter" idx="14" hasCustomPrompt="1"/>
          </p:nvPr>
        </p:nvSpPr>
        <p:spPr>
          <a:xfrm>
            <a:off x="6166799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Left"/>
          <p:cNvSpPr>
            <a:spLocks noGrp="1"/>
          </p:cNvSpPr>
          <p:nvPr>
            <p:ph sz="quarter" idx="15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Bottom Right"/>
          <p:cNvSpPr>
            <a:spLocks noGrp="1"/>
          </p:cNvSpPr>
          <p:nvPr>
            <p:ph sz="quarter" idx="16" hasCustomPrompt="1"/>
          </p:nvPr>
        </p:nvSpPr>
        <p:spPr>
          <a:xfrm>
            <a:off x="6166799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4034893-5E9F-45A3-8C16-98C9F6C0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4ED1F400-5A94-4F05-84F8-53C80E7C434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C8E721-6FC1-4A4E-9559-94502407157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9885E48-72F6-4042-BF62-A49ACDF10504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242B527-F278-4C5E-9E24-C19CDFEB73B1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4E976BE-C7DE-4FCF-9535-07568046A13E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/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211">
          <p15:clr>
            <a:srgbClr val="FBAE40"/>
          </p15:clr>
        </p15:guide>
        <p15:guide id="3" pos="3885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orient="horz" pos="2273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 hidden="1">
            <a:extLst>
              <a:ext uri="{FF2B5EF4-FFF2-40B4-BE49-F238E27FC236}">
                <a16:creationId xmlns:a16="http://schemas.microsoft.com/office/drawing/2014/main" id="{372AE43B-8F10-43C8-8785-1E1CB85CFAD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rgbClr val="928285"/>
              </a:buClr>
              <a:defRPr sz="100" b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Footer Placeholder" hidden="1">
            <a:extLst>
              <a:ext uri="{FF2B5EF4-FFF2-40B4-BE49-F238E27FC236}">
                <a16:creationId xmlns:a16="http://schemas.microsoft.com/office/drawing/2014/main" id="{4D268FD3-4056-49DC-8C79-D4C201EED6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59032602-9911-40B1-9BF6-AFD731868C0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r>
              <a:rPr lang="en-US" b="1"/>
              <a:t> </a:t>
            </a:r>
            <a:endParaRPr lang="en-US" b="1" dirty="0"/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"/>
          <p:cNvSpPr>
            <a:spLocks noGrp="1"/>
          </p:cNvSpPr>
          <p:nvPr>
            <p:ph type="body" idx="1"/>
          </p:nvPr>
        </p:nvSpPr>
        <p:spPr>
          <a:xfrm>
            <a:off x="334434" y="1268414"/>
            <a:ext cx="11521017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empower - DO NOT DELETE!!!" hidden="1"/>
          <p:cNvSpPr/>
          <p:nvPr userDrawn="1">
            <p:custDataLst>
              <p:tags r:id="rId25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lvl="0"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ixed Page Placeholder">
            <a:extLst>
              <a:ext uri="{FF2B5EF4-FFF2-40B4-BE49-F238E27FC236}">
                <a16:creationId xmlns:a16="http://schemas.microsoft.com/office/drawing/2014/main" id="{E361B9A9-2219-4F44-982D-701D7F2A6185}"/>
              </a:ext>
            </a:extLst>
          </p:cNvPr>
          <p:cNvSpPr txBox="1"/>
          <p:nvPr userDrawn="1"/>
        </p:nvSpPr>
        <p:spPr bwMode="auto">
          <a:xfrm>
            <a:off x="11471403" y="6489341"/>
            <a:ext cx="384048" cy="3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</a:pPr>
            <a:fld id="{AE05A9AF-4D70-4052-9354-7E4D957B036D}" type="slidenum">
              <a:rPr lang="en-US" sz="800" b="1" kern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t>‹#›</a:t>
            </a:fld>
            <a:endParaRPr lang="en-US" sz="800" b="1" kern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F0C8D1F1-BA28-4973-A394-021D3C969B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5" r:id="rId2"/>
    <p:sldLayoutId id="2147483751" r:id="rId3"/>
    <p:sldLayoutId id="2147483729" r:id="rId4"/>
    <p:sldLayoutId id="2147483730" r:id="rId5"/>
    <p:sldLayoutId id="2147483731" r:id="rId6"/>
    <p:sldLayoutId id="2147483747" r:id="rId7"/>
    <p:sldLayoutId id="2147483756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54" r:id="rId17"/>
    <p:sldLayoutId id="2147483753" r:id="rId18"/>
    <p:sldLayoutId id="2147483757" r:id="rId19"/>
    <p:sldLayoutId id="2147483758" r:id="rId20"/>
  </p:sldLayoutIdLst>
  <p:hf sldNum="0" hdr="0"/>
  <p:txStyles>
    <p:titleStyle>
      <a:lvl1pPr algn="l" defTabSz="5760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9pPr>
    </p:titleStyle>
    <p:bodyStyle>
      <a:lvl1pPr marL="252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2pPr>
      <a:lvl3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3pPr>
      <a:lvl4pPr marL="1008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4pPr>
      <a:lvl5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5pPr>
      <a:lvl6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6pPr>
      <a:lvl7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7pPr>
      <a:lvl8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8pPr>
      <a:lvl9pPr marL="1260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70.xml"/><Relationship Id="rId21" Type="http://schemas.openxmlformats.org/officeDocument/2006/relationships/slide" Target="slide7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slide" Target="slide5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slide" Target="slide14.xml"/><Relationship Id="rId10" Type="http://schemas.openxmlformats.org/officeDocument/2006/relationships/tags" Target="../tags/tag277.xml"/><Relationship Id="rId19" Type="http://schemas.openxmlformats.org/officeDocument/2006/relationships/slide" Target="slide3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87.xml"/><Relationship Id="rId21" Type="http://schemas.openxmlformats.org/officeDocument/2006/relationships/slide" Target="slide7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slide" Target="slide5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slide" Target="slide14.xml"/><Relationship Id="rId10" Type="http://schemas.openxmlformats.org/officeDocument/2006/relationships/tags" Target="../tags/tag294.xml"/><Relationship Id="rId19" Type="http://schemas.openxmlformats.org/officeDocument/2006/relationships/slide" Target="slide3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01.xml"/><Relationship Id="rId21" Type="http://schemas.openxmlformats.org/officeDocument/2006/relationships/slide" Target="slide7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slide" Target="slide5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slide" Target="slide14.xml"/><Relationship Id="rId10" Type="http://schemas.openxmlformats.org/officeDocument/2006/relationships/tags" Target="../tags/tag208.xml"/><Relationship Id="rId19" Type="http://schemas.openxmlformats.org/officeDocument/2006/relationships/slide" Target="slide3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18.xml"/><Relationship Id="rId21" Type="http://schemas.openxmlformats.org/officeDocument/2006/relationships/slide" Target="slide7.xm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slide" Target="slide5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slide" Target="slide14.xml"/><Relationship Id="rId10" Type="http://schemas.openxmlformats.org/officeDocument/2006/relationships/tags" Target="../tags/tag225.xml"/><Relationship Id="rId19" Type="http://schemas.openxmlformats.org/officeDocument/2006/relationships/slide" Target="slide3.xml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36.xml"/><Relationship Id="rId21" Type="http://schemas.openxmlformats.org/officeDocument/2006/relationships/slide" Target="slide7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slide" Target="slide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slide" Target="slide14.xml"/><Relationship Id="rId10" Type="http://schemas.openxmlformats.org/officeDocument/2006/relationships/tags" Target="../tags/tag243.xml"/><Relationship Id="rId19" Type="http://schemas.openxmlformats.org/officeDocument/2006/relationships/slide" Target="slide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53.xml"/><Relationship Id="rId21" Type="http://schemas.openxmlformats.org/officeDocument/2006/relationships/slide" Target="slide7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slide" Target="slide5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slide" Target="slide14.xml"/><Relationship Id="rId10" Type="http://schemas.openxmlformats.org/officeDocument/2006/relationships/tags" Target="../tags/tag260.xml"/><Relationship Id="rId19" Type="http://schemas.openxmlformats.org/officeDocument/2006/relationships/slide" Target="slide3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589B28-D26E-44F4-8C62-FEE4AAED4A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FB27639-D1FE-4EB7-81D0-019FC186F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B1C68C-D054-4F8D-AA7A-F778CCFFF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000" y="3501009"/>
            <a:ext cx="8280000" cy="2088232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Product Presentation </a:t>
            </a:r>
            <a:r>
              <a:rPr lang="en-US" sz="3600" b="1" i="0" dirty="0">
                <a:latin typeface="+mn-lt"/>
                <a:cs typeface="Arial" panose="020B0604020202020204" pitchFamily="34" charset="0"/>
              </a:rPr>
              <a:t>IRF150DM115 </a:t>
            </a:r>
            <a:br>
              <a:rPr lang="en-US" sz="3600" b="1" i="0" dirty="0">
                <a:latin typeface="+mn-lt"/>
                <a:cs typeface="Arial" panose="020B0604020202020204" pitchFamily="34" charset="0"/>
              </a:rPr>
            </a:br>
            <a:r>
              <a:rPr lang="en-US" sz="3600" b="1" i="0" dirty="0">
                <a:latin typeface="+mn-lt"/>
                <a:cs typeface="Arial" panose="020B0604020202020204" pitchFamily="34" charset="0"/>
              </a:rPr>
              <a:t>Technology: 150 V </a:t>
            </a:r>
            <a:r>
              <a:rPr lang="en-US" sz="3600" b="1" i="0" dirty="0" err="1">
                <a:latin typeface="+mn-lt"/>
                <a:cs typeface="Arial" panose="020B0604020202020204" pitchFamily="34" charset="0"/>
              </a:rPr>
              <a:t>OptiMOS</a:t>
            </a:r>
            <a:r>
              <a:rPr lang="en-US" sz="3600" b="1" i="0" dirty="0">
                <a:latin typeface="+mn-lt"/>
                <a:cs typeface="Arial" panose="020B0604020202020204" pitchFamily="34" charset="0"/>
              </a:rPr>
              <a:t>™ 5 </a:t>
            </a:r>
            <a:br>
              <a:rPr lang="en-US" sz="3600" b="1" i="0" dirty="0">
                <a:latin typeface="+mn-lt"/>
                <a:cs typeface="Arial" panose="020B0604020202020204" pitchFamily="34" charset="0"/>
              </a:rPr>
            </a:br>
            <a:r>
              <a:rPr lang="en-US" sz="3600" b="1" i="0" dirty="0">
                <a:latin typeface="+mn-lt"/>
                <a:cs typeface="Arial" panose="020B0604020202020204" pitchFamily="34" charset="0"/>
              </a:rPr>
              <a:t>Package: </a:t>
            </a:r>
            <a:r>
              <a:rPr lang="en-US" sz="3600" b="1" i="0" dirty="0" err="1">
                <a:latin typeface="+mn-lt"/>
                <a:cs typeface="Arial" panose="020B0604020202020204" pitchFamily="34" charset="0"/>
              </a:rPr>
              <a:t>DirectFET</a:t>
            </a:r>
            <a:r>
              <a:rPr lang="en-US" dirty="0">
                <a:cs typeface="Arial" panose="020B0604020202020204" pitchFamily="34" charset="0"/>
              </a:rPr>
              <a:t>™</a:t>
            </a:r>
            <a:r>
              <a:rPr lang="en-US" sz="3600" b="1" i="0" dirty="0">
                <a:latin typeface="+mn-lt"/>
                <a:cs typeface="Arial" panose="020B0604020202020204" pitchFamily="34" charset="0"/>
              </a:rPr>
              <a:t> MN Outline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34E065-4BEF-59B4-21FD-376C8B1A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17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D18C5-1DF4-299E-779D-223EF538228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1521017" cy="2807998"/>
            <a:chOff x="334434" y="1268413"/>
            <a:chExt cx="11521017" cy="2807998"/>
          </a:xfrm>
        </p:grpSpPr>
        <p:sp>
          <p:nvSpPr>
            <p:cNvPr id="5" name="MIO_AGENDA_ELEMENT_TITEL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3F24427B-E69B-4332-FCAC-12FDA61CFECE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Introduction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20890A0B-6F47-D95F-D16C-CBBE36042530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PAGE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703A939E-D366-97FD-F8F4-9DA092C0ABF4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026666" y="1268413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3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TITEL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B9E2512D-ED66-D811-F9E8-EA689F8BFF8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overview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9" name="MIO_AGENDA_ELEMENT_ELEMENT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118A855A-8312-043A-1C07-F62D51A146E8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MIO_AGENDA_ELEMENT_PAGE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EBC027E8-81CB-19F4-FB04-A2B5B7A23B4C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26666" y="1844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5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1" name="MIO_AGENDA_ELEMENT_TITEL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FAB02EE4-C8FE-CE93-5E3A-BE0893CD8E0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dirty="0"/>
                <a:t>DirectFET™</a:t>
              </a:r>
              <a:r>
                <a:rPr lang="de-DE" sz="1800" dirty="0">
                  <a:latin typeface="+mn-lt"/>
                </a:rPr>
                <a:t> advantages</a:t>
              </a:r>
            </a:p>
          </p:txBody>
        </p:sp>
        <p:sp>
          <p:nvSpPr>
            <p:cNvPr id="12" name="MIO_AGENDA_ELEMENT_ELEMENT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D33003B4-9DDF-810F-1D28-ED6003B6C017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MIO_AGENDA_ELEMENT_PAGE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3F65BA3A-801F-8CEE-9B86-B9125A40F59D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26666" y="2420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7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4" name="MIO_AGENDA_ELEMENT_TITEL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86C6CD6D-4B41-803E-48B7-30D6DAF826F5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35075" y="2996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>
                  <a:solidFill>
                    <a:schemeClr val="tx2"/>
                  </a:solidFill>
                  <a:latin typeface="+mn-lt"/>
                </a:rPr>
                <a:t>Application testing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MIO_AGENDA_ELEMENT_ELEMENT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34694130-CB8F-2075-09B1-16FF0C33330A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34434" y="2996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MIO_AGENDA_ELEMENT_PAGE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B6348560-AE27-6C32-DB05-9F7E586CCE7C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026666" y="2996411"/>
              <a:ext cx="828785" cy="504000"/>
            </a:xfrm>
            <a:prstGeom prst="rect">
              <a:avLst/>
            </a:prstGeom>
            <a:noFill/>
          </p:spPr>
          <p:txBody>
            <a:bodyPr wrap="none" lIns="0" tIns="36000" rIns="216000" bIns="36000" rtlCol="0" anchor="ctr" anchorCtr="0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800" b="1">
                  <a:solidFill>
                    <a:schemeClr val="tx2"/>
                  </a:solidFill>
                  <a:latin typeface="+mn-lt"/>
                  <a:cs typeface="Segoe UI Semibold" panose="020B0702040204020203" pitchFamily="34" charset="0"/>
                </a:rPr>
                <a:t>10</a:t>
              </a:r>
              <a:endParaRPr lang="de-DE" sz="1800" b="1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endParaRPr>
            </a:p>
          </p:txBody>
        </p:sp>
        <p:sp>
          <p:nvSpPr>
            <p:cNvPr id="17" name="MIO_AGENDA_ELEMENT_TITEL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A09560E9-B8ED-4CB4-3836-C96DEF46230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35076" y="3572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Summary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8" name="MIO_AGENDA_ELEMENT_ELEMENT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ABAC23FB-225D-09EB-1771-D61D62AE1B2E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34434" y="3572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MIO_AGENDA_ELEMENT_PAGE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854ACB3B-B417-5E1E-569F-965B371A8496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1026666" y="3572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14</a:t>
              </a:r>
              <a:endParaRPr lang="de-DE" sz="1800" dirty="0"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E35DC8-C278-9EAD-A295-8ECE44ACF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9222725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5DAD9F1-4798-43E4-ADFC-4D15C2DEA209" descr="IMG_3385.jpg">
            <a:extLst>
              <a:ext uri="{FF2B5EF4-FFF2-40B4-BE49-F238E27FC236}">
                <a16:creationId xmlns:a16="http://schemas.microsoft.com/office/drawing/2014/main" id="{FF2AC696-37D3-415C-8DA7-A6650833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21" y="1515185"/>
            <a:ext cx="3203448" cy="225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077DD0BD-D033-456A-907C-E8741B6BE65D" descr="IMG_3383.jpg">
            <a:extLst>
              <a:ext uri="{FF2B5EF4-FFF2-40B4-BE49-F238E27FC236}">
                <a16:creationId xmlns:a16="http://schemas.microsoft.com/office/drawing/2014/main" id="{2C8F1EF2-E476-436E-8496-995B8FA0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7275" y="1019057"/>
            <a:ext cx="5333999" cy="37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test</a:t>
            </a:r>
            <a:br>
              <a:rPr lang="en-US" dirty="0"/>
            </a:br>
            <a:r>
              <a:rPr lang="en-US" dirty="0"/>
              <a:t>Series synchronous buck converter test setup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C1C9D54-665E-4EEF-B8BD-70DA58F43A86}"/>
              </a:ext>
            </a:extLst>
          </p:cNvPr>
          <p:cNvSpPr txBox="1">
            <a:spLocks/>
          </p:cNvSpPr>
          <p:nvPr/>
        </p:nvSpPr>
        <p:spPr>
          <a:xfrm>
            <a:off x="334432" y="4795426"/>
            <a:ext cx="4994741" cy="1724560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64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itchFamily="34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80000" indent="-216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000" indent="-216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96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None/>
              <a:defRPr sz="1400" baseline="0">
                <a:solidFill>
                  <a:schemeClr val="tx1"/>
                </a:solidFill>
                <a:latin typeface="Verdana" pitchFamily="3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/>
              <a:t>Test conditions:</a:t>
            </a:r>
          </a:p>
          <a:p>
            <a:r>
              <a:rPr lang="en-US" sz="1600" kern="0" dirty="0"/>
              <a:t>Input voltage: 200 V</a:t>
            </a:r>
          </a:p>
          <a:p>
            <a:r>
              <a:rPr lang="en-US" sz="1600" kern="0" dirty="0"/>
              <a:t>Load current: up to 27 A (~3 kW) with heatsink</a:t>
            </a:r>
          </a:p>
          <a:p>
            <a:r>
              <a:rPr lang="en-US" sz="1600" kern="0" dirty="0"/>
              <a:t>Switching frequency: 40 kHz</a:t>
            </a:r>
          </a:p>
          <a:p>
            <a:r>
              <a:rPr lang="en-US" sz="1600" kern="0" dirty="0"/>
              <a:t>Deadtime: 100 ns</a:t>
            </a:r>
          </a:p>
          <a:p>
            <a:r>
              <a:rPr lang="en-US" sz="1600" kern="0" dirty="0"/>
              <a:t>Duty cycle: 56%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248AA7A-3959-4E07-8ACC-F10A436C3681}"/>
              </a:ext>
            </a:extLst>
          </p:cNvPr>
          <p:cNvSpPr txBox="1">
            <a:spLocks/>
          </p:cNvSpPr>
          <p:nvPr/>
        </p:nvSpPr>
        <p:spPr>
          <a:xfrm>
            <a:off x="6834842" y="3903305"/>
            <a:ext cx="5975944" cy="928821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64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itchFamily="34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80000" indent="-216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000" indent="-216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96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None/>
              <a:defRPr sz="1400" baseline="0">
                <a:solidFill>
                  <a:schemeClr val="tx1"/>
                </a:solidFill>
                <a:latin typeface="Verdana" pitchFamily="3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/>
              <a:t>Part:</a:t>
            </a:r>
          </a:p>
          <a:p>
            <a:pPr marL="380990" indent="-380990" algn="just" eaLnBrk="0" fontAlgn="auto" hangingPunct="0">
              <a:spcAft>
                <a:spcPts val="400"/>
              </a:spcAft>
              <a:buSzTx/>
            </a:pPr>
            <a:r>
              <a:rPr lang="en-US" sz="1600" kern="0" dirty="0"/>
              <a:t>IRF150DM115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26542-D867-4800-90D9-BE068E82281E}"/>
              </a:ext>
            </a:extLst>
          </p:cNvPr>
          <p:cNvSpPr txBox="1"/>
          <p:nvPr/>
        </p:nvSpPr>
        <p:spPr bwMode="auto">
          <a:xfrm>
            <a:off x="537677" y="3443926"/>
            <a:ext cx="13336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Power supply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2AE8A-1FF4-4876-9271-AC40B61D2329}"/>
              </a:ext>
            </a:extLst>
          </p:cNvPr>
          <p:cNvSpPr txBox="1"/>
          <p:nvPr/>
        </p:nvSpPr>
        <p:spPr bwMode="auto">
          <a:xfrm>
            <a:off x="4366929" y="3813891"/>
            <a:ext cx="4889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97759-A643-4A94-8394-4738A20B40D2}"/>
              </a:ext>
            </a:extLst>
          </p:cNvPr>
          <p:cNvSpPr txBox="1"/>
          <p:nvPr/>
        </p:nvSpPr>
        <p:spPr bwMode="auto">
          <a:xfrm>
            <a:off x="1095833" y="1208761"/>
            <a:ext cx="11044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12V Supply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0FF254-E585-4BE5-8E17-EB8AA7B1AEC8}"/>
              </a:ext>
            </a:extLst>
          </p:cNvPr>
          <p:cNvSpPr txBox="1"/>
          <p:nvPr/>
        </p:nvSpPr>
        <p:spPr bwMode="auto">
          <a:xfrm>
            <a:off x="1983588" y="3128862"/>
            <a:ext cx="10483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Test board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AC4F3D-7C1A-4BDC-9D27-F00F70D63310}"/>
              </a:ext>
            </a:extLst>
          </p:cNvPr>
          <p:cNvSpPr txBox="1"/>
          <p:nvPr/>
        </p:nvSpPr>
        <p:spPr bwMode="auto">
          <a:xfrm>
            <a:off x="2577723" y="1919592"/>
            <a:ext cx="1574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Thermal camera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BF4DAF-68E6-48C9-8A09-40A241DC9F03}"/>
              </a:ext>
            </a:extLst>
          </p:cNvPr>
          <p:cNvSpPr txBox="1"/>
          <p:nvPr/>
        </p:nvSpPr>
        <p:spPr bwMode="auto">
          <a:xfrm>
            <a:off x="2925632" y="1020963"/>
            <a:ext cx="12775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Oscilloscope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3DF1E-E1F0-4B78-BD88-EFF7F9D895E9}"/>
              </a:ext>
            </a:extLst>
          </p:cNvPr>
          <p:cNvSpPr txBox="1"/>
          <p:nvPr/>
        </p:nvSpPr>
        <p:spPr bwMode="auto">
          <a:xfrm>
            <a:off x="8688288" y="1628780"/>
            <a:ext cx="10708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Test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EBC0-3CED-65A5-2D14-940D9935E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36430"/>
            <a:ext cx="12192000" cy="2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2547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AD88AB-81F7-45BD-A8B1-29200D38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367252"/>
            <a:ext cx="5975917" cy="316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dirty="0"/>
              <a:t>Application test </a:t>
            </a:r>
            <a:br>
              <a:rPr dirty="0"/>
            </a:br>
            <a:r>
              <a:rPr dirty="0"/>
              <a:t>High</a:t>
            </a:r>
            <a:r>
              <a:rPr lang="de-AT" dirty="0"/>
              <a:t>-s</a:t>
            </a:r>
            <a:r>
              <a:rPr dirty="0"/>
              <a:t>ide </a:t>
            </a:r>
            <a:r>
              <a:rPr lang="de-AT" dirty="0"/>
              <a:t>t</a:t>
            </a:r>
            <a:r>
              <a:rPr dirty="0"/>
              <a:t>urn</a:t>
            </a:r>
            <a:r>
              <a:rPr lang="de-AT" dirty="0"/>
              <a:t>-</a:t>
            </a:r>
            <a:r>
              <a:rPr dirty="0"/>
              <a:t>ON – smooth switching </a:t>
            </a:r>
            <a:r>
              <a:rPr lang="de-AT" dirty="0"/>
              <a:t>behavior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AC907F-025C-4768-9EEB-363B1DA1650B}"/>
              </a:ext>
            </a:extLst>
          </p:cNvPr>
          <p:cNvSpPr txBox="1"/>
          <p:nvPr/>
        </p:nvSpPr>
        <p:spPr bwMode="auto">
          <a:xfrm>
            <a:off x="538850" y="2027179"/>
            <a:ext cx="1828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EE2A9F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HS Top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EE2A9F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Vds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EE2A9F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50V/div: 100.2V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704F-B6AF-459D-93F1-DCC7F6143731}"/>
              </a:ext>
            </a:extLst>
          </p:cNvPr>
          <p:cNvSpPr txBox="1"/>
          <p:nvPr/>
        </p:nvSpPr>
        <p:spPr bwMode="auto">
          <a:xfrm>
            <a:off x="701660" y="2305573"/>
            <a:ext cx="121952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A0EB4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HS Bot Vgs 5V/div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9B9A00-27A5-4149-800D-EEAF9F47F016}"/>
              </a:ext>
            </a:extLst>
          </p:cNvPr>
          <p:cNvSpPr txBox="1"/>
          <p:nvPr/>
        </p:nvSpPr>
        <p:spPr bwMode="auto">
          <a:xfrm>
            <a:off x="701660" y="2458788"/>
            <a:ext cx="12742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CD44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HS Top Vgs 5V/div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57B7A1-6CE5-414B-B24A-89178EEEDCB8}"/>
              </a:ext>
            </a:extLst>
          </p:cNvPr>
          <p:cNvSpPr txBox="1"/>
          <p:nvPr/>
        </p:nvSpPr>
        <p:spPr bwMode="auto">
          <a:xfrm>
            <a:off x="3319510" y="2390137"/>
            <a:ext cx="40210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8D87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1.58V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CE1B57-1405-44CC-B19A-CDAA0958C08D}"/>
              </a:ext>
            </a:extLst>
          </p:cNvPr>
          <p:cNvSpPr txBox="1"/>
          <p:nvPr/>
        </p:nvSpPr>
        <p:spPr bwMode="auto">
          <a:xfrm>
            <a:off x="2845205" y="2393888"/>
            <a:ext cx="40210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1.04V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88DA1-7654-4FFF-A598-FA3BB0E49C7E}"/>
              </a:ext>
            </a:extLst>
          </p:cNvPr>
          <p:cNvSpPr txBox="1"/>
          <p:nvPr/>
        </p:nvSpPr>
        <p:spPr bwMode="auto">
          <a:xfrm>
            <a:off x="540368" y="1795240"/>
            <a:ext cx="198319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HS Bot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Vds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50V/div: 101.9V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60F407-87B7-46E4-8956-2272C222146A}"/>
              </a:ext>
            </a:extLst>
          </p:cNvPr>
          <p:cNvSpPr txBox="1"/>
          <p:nvPr/>
        </p:nvSpPr>
        <p:spPr bwMode="auto">
          <a:xfrm>
            <a:off x="3759819" y="2316944"/>
            <a:ext cx="12742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D878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LS Top Vgs 5V/div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61216F-09DE-4539-BEDE-885D8DA57B48}"/>
              </a:ext>
            </a:extLst>
          </p:cNvPr>
          <p:cNvSpPr txBox="1"/>
          <p:nvPr/>
        </p:nvSpPr>
        <p:spPr bwMode="auto">
          <a:xfrm>
            <a:off x="3584442" y="2451693"/>
            <a:ext cx="12742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LS Bot Vgs 5V/div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00D327-0D81-4230-ABB8-5479D2F5A69E}"/>
              </a:ext>
            </a:extLst>
          </p:cNvPr>
          <p:cNvSpPr txBox="1"/>
          <p:nvPr/>
        </p:nvSpPr>
        <p:spPr bwMode="auto">
          <a:xfrm>
            <a:off x="3082093" y="1771273"/>
            <a:ext cx="166851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86DAB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LS Top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886DAB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Vds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86DAB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50V/div: 102.6V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5CDE99-2B1E-4897-94C6-7503B3EDEB2A}"/>
              </a:ext>
            </a:extLst>
          </p:cNvPr>
          <p:cNvSpPr txBox="1"/>
          <p:nvPr/>
        </p:nvSpPr>
        <p:spPr bwMode="auto">
          <a:xfrm>
            <a:off x="4480809" y="2028095"/>
            <a:ext cx="166851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A8276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97414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LS Bot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F97414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Vds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97414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50V/div: 101.4V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E32813-64E5-409E-AC60-67E2ED5C33C7}"/>
              </a:ext>
            </a:extLst>
          </p:cNvPr>
          <p:cNvCxnSpPr>
            <a:cxnSpLocks/>
          </p:cNvCxnSpPr>
          <p:nvPr/>
        </p:nvCxnSpPr>
        <p:spPr>
          <a:xfrm>
            <a:off x="3112690" y="2537319"/>
            <a:ext cx="22860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7B632B-871A-405B-B589-636CE4E12149}"/>
              </a:ext>
            </a:extLst>
          </p:cNvPr>
          <p:cNvCxnSpPr>
            <a:cxnSpLocks/>
          </p:cNvCxnSpPr>
          <p:nvPr/>
        </p:nvCxnSpPr>
        <p:spPr>
          <a:xfrm>
            <a:off x="2853493" y="2581299"/>
            <a:ext cx="228600" cy="0"/>
          </a:xfrm>
          <a:prstGeom prst="line">
            <a:avLst/>
          </a:prstGeom>
          <a:ln w="9525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EA20E92-3783-4619-9133-F111207DDF9B}"/>
              </a:ext>
            </a:extLst>
          </p:cNvPr>
          <p:cNvSpPr txBox="1"/>
          <p:nvPr/>
        </p:nvSpPr>
        <p:spPr bwMode="auto">
          <a:xfrm>
            <a:off x="553097" y="3367954"/>
            <a:ext cx="21460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DFET @ 27A Load Current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Rgon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: 30Ω /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Rgoff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: 1Ω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9219E-EDEB-477E-8718-F57C934B5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592" y="1762697"/>
            <a:ext cx="5334000" cy="2162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AD6B47-A2F0-6478-5290-4498870CFCA1}"/>
              </a:ext>
            </a:extLst>
          </p:cNvPr>
          <p:cNvSpPr txBox="1"/>
          <p:nvPr/>
        </p:nvSpPr>
        <p:spPr bwMode="auto">
          <a:xfrm>
            <a:off x="6669657" y="1944557"/>
            <a:ext cx="10259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algn="ctr"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16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07D52-DDAB-3439-3A8D-F25025EEBDB2}"/>
              </a:ext>
            </a:extLst>
          </p:cNvPr>
          <p:cNvSpPr txBox="1"/>
          <p:nvPr/>
        </p:nvSpPr>
        <p:spPr bwMode="auto">
          <a:xfrm>
            <a:off x="8061531" y="1938337"/>
            <a:ext cx="1183473" cy="1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1050" kern="0" baseline="0" dirty="0">
                <a:latin typeface="+mn-lt"/>
                <a:ea typeface="+mn-ea"/>
                <a:cs typeface="+mn-cs"/>
              </a:rPr>
              <a:t>HS Top x3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6C212-3D51-96B5-6B98-CD9C056D5447}"/>
              </a:ext>
            </a:extLst>
          </p:cNvPr>
          <p:cNvSpPr txBox="1"/>
          <p:nvPr/>
        </p:nvSpPr>
        <p:spPr bwMode="auto">
          <a:xfrm>
            <a:off x="8058303" y="2459256"/>
            <a:ext cx="1183473" cy="1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50" kern="0" baseline="0" dirty="0">
                <a:latin typeface="+mn-lt"/>
                <a:ea typeface="+mn-ea"/>
                <a:cs typeface="+mn-cs"/>
              </a:rPr>
              <a:t>HS Bot </a:t>
            </a:r>
            <a:r>
              <a:rPr lang="en-US" sz="1050" kern="0" dirty="0"/>
              <a:t>x3</a:t>
            </a:r>
            <a:endParaRPr lang="en-US" sz="1050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D5C05-FE59-2AC2-C058-6FC5C723676C}"/>
              </a:ext>
            </a:extLst>
          </p:cNvPr>
          <p:cNvSpPr txBox="1"/>
          <p:nvPr/>
        </p:nvSpPr>
        <p:spPr bwMode="auto">
          <a:xfrm>
            <a:off x="8058303" y="2918235"/>
            <a:ext cx="1183473" cy="1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50" kern="0" baseline="0" dirty="0">
                <a:latin typeface="+mn-lt"/>
                <a:ea typeface="+mn-ea"/>
                <a:cs typeface="+mn-cs"/>
              </a:rPr>
              <a:t>LS Top </a:t>
            </a:r>
            <a:r>
              <a:rPr lang="en-US" sz="1050" kern="0" dirty="0"/>
              <a:t>x3</a:t>
            </a:r>
            <a:endParaRPr lang="en-US" sz="1050" kern="0" baseline="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DD268-E9F5-1EDE-CCD2-7BF8E8B5B8DC}"/>
              </a:ext>
            </a:extLst>
          </p:cNvPr>
          <p:cNvSpPr txBox="1"/>
          <p:nvPr/>
        </p:nvSpPr>
        <p:spPr bwMode="auto">
          <a:xfrm>
            <a:off x="8064327" y="3364788"/>
            <a:ext cx="1183473" cy="17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050" kern="0" baseline="0" dirty="0">
                <a:latin typeface="+mn-lt"/>
                <a:ea typeface="+mn-ea"/>
                <a:cs typeface="+mn-cs"/>
              </a:rPr>
              <a:t>LS Bot </a:t>
            </a:r>
            <a:r>
              <a:rPr lang="en-US" sz="1050" kern="0" dirty="0"/>
              <a:t>x3</a:t>
            </a:r>
            <a:endParaRPr lang="en-US" sz="1050" kern="0" baseline="0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6D6AE1-27BE-771F-C045-32BC8D414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36430"/>
            <a:ext cx="12192000" cy="2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3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20846ACD-0207-4DE9-9B57-AEA01581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188384"/>
            <a:ext cx="9632951" cy="719667"/>
          </a:xfrm>
        </p:spPr>
        <p:txBody>
          <a:bodyPr/>
          <a:lstStyle/>
          <a:p>
            <a:r>
              <a:rPr lang="en-US" dirty="0"/>
              <a:t>Application test</a:t>
            </a:r>
            <a:br>
              <a:rPr lang="en-US" dirty="0"/>
            </a:br>
            <a:r>
              <a:rPr lang="en-US" dirty="0"/>
              <a:t>Temperature performance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74884-6256-4040-A05F-D2D54E25C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88" y="2076509"/>
            <a:ext cx="4745272" cy="3308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03D052-00F7-4489-A27D-9511851097BF}"/>
              </a:ext>
            </a:extLst>
          </p:cNvPr>
          <p:cNvSpPr txBox="1"/>
          <p:nvPr/>
        </p:nvSpPr>
        <p:spPr bwMode="auto">
          <a:xfrm>
            <a:off x="191344" y="1247730"/>
            <a:ext cx="5230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algn="ctr" fontAlgn="ctr"/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DFET @ 27 A load current</a:t>
            </a:r>
          </a:p>
          <a:p>
            <a:pPr algn="ctr" fontAlgn="ctr"/>
            <a:r>
              <a:rPr lang="en-US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Rg</a:t>
            </a:r>
            <a:r>
              <a:rPr lang="en-US" sz="240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30Ω / </a:t>
            </a:r>
            <a:r>
              <a:rPr lang="en-US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Rg</a:t>
            </a:r>
            <a:r>
              <a:rPr lang="en-US" sz="240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off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1Ω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C19CA-B6CD-4268-BE97-739DABBF2BF5}"/>
              </a:ext>
            </a:extLst>
          </p:cNvPr>
          <p:cNvSpPr txBox="1"/>
          <p:nvPr/>
        </p:nvSpPr>
        <p:spPr bwMode="auto">
          <a:xfrm>
            <a:off x="2639616" y="3751276"/>
            <a:ext cx="457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spAutoFit/>
          </a:bodyPr>
          <a:lstStyle/>
          <a:p>
            <a:pPr defTabSz="1219170" eaLnBrk="0" fontAlgn="auto" hangingPunct="0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77</a:t>
            </a:r>
            <a:r>
              <a:rPr lang="en-US" b="1" kern="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</a:t>
            </a:r>
            <a:r>
              <a:rPr lang="en-US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29D147-C3AF-0629-B0F1-DF976D977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50477"/>
              </p:ext>
            </p:extLst>
          </p:nvPr>
        </p:nvGraphicFramePr>
        <p:xfrm>
          <a:off x="5573168" y="3975681"/>
          <a:ext cx="5904656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352746026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90236962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54434992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178146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Part</a:t>
                      </a: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Temp °C @ 18 A</a:t>
                      </a: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Temp °C @ 25 A</a:t>
                      </a: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Temp </a:t>
                      </a:r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°C</a:t>
                      </a:r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@ 27 A</a:t>
                      </a:r>
                    </a:p>
                  </a:txBody>
                  <a:tcPr marL="6824" marR="6824" marT="6824" marB="0" anchor="ctr"/>
                </a:tc>
                <a:extLst>
                  <a:ext uri="{0D108BD9-81ED-4DB2-BD59-A6C34878D82A}">
                    <a16:rowId xmlns:a16="http://schemas.microsoft.com/office/drawing/2014/main" val="421431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IRF150DM115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5511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4AEB8C-6180-3A8D-7C7B-F3DFC40C4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75517"/>
              </p:ext>
            </p:extLst>
          </p:nvPr>
        </p:nvGraphicFramePr>
        <p:xfrm>
          <a:off x="5566747" y="5279608"/>
          <a:ext cx="5904656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352746026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90236962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54434992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1781466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Part</a:t>
                      </a: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Temp °C @ 18 A</a:t>
                      </a: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Temp °C @ 25 A</a:t>
                      </a: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Temp </a:t>
                      </a:r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°C</a:t>
                      </a:r>
                      <a:r>
                        <a:rPr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@ 27 A</a:t>
                      </a:r>
                    </a:p>
                  </a:txBody>
                  <a:tcPr marL="6824" marR="6824" marT="6824" marB="0" anchor="ctr"/>
                </a:tc>
                <a:extLst>
                  <a:ext uri="{0D108BD9-81ED-4DB2-BD59-A6C34878D82A}">
                    <a16:rowId xmlns:a16="http://schemas.microsoft.com/office/drawing/2014/main" val="421431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IRF150DM115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55116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7F24A4C-BAEC-3C06-B821-7EA1A6273DB6}"/>
              </a:ext>
            </a:extLst>
          </p:cNvPr>
          <p:cNvSpPr/>
          <p:nvPr/>
        </p:nvSpPr>
        <p:spPr bwMode="auto">
          <a:xfrm>
            <a:off x="5566747" y="4902800"/>
            <a:ext cx="5911077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marL="0" defTabSz="914400" rtl="0" eaLnBrk="1" fontAlgn="ctr" latinLnBrk="0" hangingPunct="1"/>
            <a:r>
              <a:rPr lang="en-US" sz="1600" b="1" u="none" strike="noStrike" kern="1200" dirty="0">
                <a:solidFill>
                  <a:schemeClr val="bg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rPr>
              <a:t>Without heatsink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73F09-8F21-9C61-4EC7-8F5E1606AC0A}"/>
              </a:ext>
            </a:extLst>
          </p:cNvPr>
          <p:cNvSpPr/>
          <p:nvPr/>
        </p:nvSpPr>
        <p:spPr bwMode="auto">
          <a:xfrm>
            <a:off x="5560326" y="3634877"/>
            <a:ext cx="5911077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marL="0" defTabSz="914400" rtl="0" eaLnBrk="1" fontAlgn="ctr" latinLnBrk="0" hangingPunct="1"/>
            <a:r>
              <a:rPr lang="en-US" sz="1600" b="1" u="none" strike="noStrike" kern="1200" dirty="0">
                <a:solidFill>
                  <a:schemeClr val="bg1"/>
                </a:solidFill>
                <a:effectLst/>
                <a:latin typeface="+mj-lt"/>
                <a:ea typeface="+mn-ea"/>
                <a:cs typeface="Times New Roman" panose="02020603050405020304" pitchFamily="18" charset="0"/>
              </a:rPr>
              <a:t>With heatsink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75F0EF6-2A56-EA3B-C979-ACB20158B535}"/>
              </a:ext>
            </a:extLst>
          </p:cNvPr>
          <p:cNvSpPr txBox="1">
            <a:spLocks/>
          </p:cNvSpPr>
          <p:nvPr/>
        </p:nvSpPr>
        <p:spPr>
          <a:xfrm>
            <a:off x="5573168" y="2135181"/>
            <a:ext cx="5898235" cy="1364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88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›"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64000" indent="-288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itchFamily="34" charset="0"/>
              <a:buChar char="–"/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80000" indent="-216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000" indent="-21600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–"/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96000" indent="-216000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None/>
              <a:defRPr sz="1400" baseline="0">
                <a:solidFill>
                  <a:schemeClr val="tx1"/>
                </a:solidFill>
                <a:latin typeface="Verdana" pitchFamily="34" charset="0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sz="1600" kern="0" dirty="0"/>
              <a:t>Input Voltage: 200 V</a:t>
            </a:r>
          </a:p>
          <a:p>
            <a:r>
              <a:rPr lang="en-US" sz="1600" kern="0" dirty="0"/>
              <a:t>Load Current: up to 27 A (~3 kW) with heatsink</a:t>
            </a:r>
          </a:p>
          <a:p>
            <a:r>
              <a:rPr lang="en-US" sz="1600" kern="0" dirty="0"/>
              <a:t>Switching Frequency: 40 kHz</a:t>
            </a:r>
          </a:p>
          <a:p>
            <a:r>
              <a:rPr lang="en-US" sz="1600" kern="0" dirty="0"/>
              <a:t>Deadtime: 100 ns</a:t>
            </a:r>
          </a:p>
          <a:p>
            <a:r>
              <a:rPr lang="en-US" sz="1600" kern="0" dirty="0"/>
              <a:t>Duty cycle: 56%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4F658-5BE5-7B8D-C780-0CD00F791A2D}"/>
              </a:ext>
            </a:extLst>
          </p:cNvPr>
          <p:cNvSpPr txBox="1"/>
          <p:nvPr/>
        </p:nvSpPr>
        <p:spPr bwMode="auto">
          <a:xfrm>
            <a:off x="5560326" y="1701897"/>
            <a:ext cx="5917498" cy="3385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>
            <a:defPPr>
              <a:defRPr lang="en-US"/>
            </a:defPPr>
            <a:lvl1pPr marL="0" defTabSz="914400" eaLnBrk="1" fontAlgn="ctr" latinLnBrk="0" hangingPunct="1">
              <a:defRPr sz="1600" b="1" u="none" strike="noStrike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Test conditions: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01A26-10AF-6CDC-AC16-7F938693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6430"/>
            <a:ext cx="12192000" cy="2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51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976AA6D-3181-0C81-60DE-CB8BADE6675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1521017" cy="2807998"/>
            <a:chOff x="334434" y="1268413"/>
            <a:chExt cx="11521017" cy="2807998"/>
          </a:xfrm>
        </p:grpSpPr>
        <p:sp>
          <p:nvSpPr>
            <p:cNvPr id="5" name="MIO_AGENDA_ELEMENT_TITEL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5557EECC-51FA-64B0-BAF0-71E5231EB7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Introduction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ABD5EBAF-6236-DBB8-7F28-7DF1F5247EDB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PAGE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39C20536-14CA-FAF4-BCB1-577246F33AB8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026666" y="1268413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3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TITEL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8F49A482-9172-AEFA-E940-47FA024B2570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overview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9" name="MIO_AGENDA_ELEMENT_ELEMENT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D1055503-D247-C9B6-83E7-20D0DAB9884A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MIO_AGENDA_ELEMENT_PAGE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1BB48A11-A246-B8D5-79CA-D2F2B218C40E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26666" y="1844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5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1" name="MIO_AGENDA_ELEMENT_TITEL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FB358BA1-607C-084E-5F14-28671C525098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dirty="0"/>
                <a:t>DirectFET™</a:t>
              </a:r>
              <a:r>
                <a:rPr lang="de-DE" sz="1800" dirty="0">
                  <a:latin typeface="+mn-lt"/>
                </a:rPr>
                <a:t> advantages</a:t>
              </a:r>
            </a:p>
          </p:txBody>
        </p:sp>
        <p:sp>
          <p:nvSpPr>
            <p:cNvPr id="12" name="MIO_AGENDA_ELEMENT_ELEMENT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1FCA459A-A10C-9CDB-0722-417CBF3529FC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MIO_AGENDA_ELEMENT_PAGE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6F4DA37B-7EDD-F3AA-1D08-128DA6990049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26666" y="2420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7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4" name="MIO_AGENDA_ELEMENT_TITEL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9C3CFEAB-1771-8D73-D60B-1406E5C79A95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35076" y="2996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testing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5" name="MIO_AGENDA_ELEMENT_ELEMENT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05402688-2ED0-D498-080A-AB902667ADBD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34434" y="2996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MIO_AGENDA_ELEMENT_PAGE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771D9027-4653-F2A6-03EE-408608689D7C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026666" y="2996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10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7" name="MIO_AGENDA_ELEMENT_TITEL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C35B3AFE-B3D4-0F65-17E3-902790E8BB2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35075" y="3572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>
                  <a:solidFill>
                    <a:schemeClr val="tx2"/>
                  </a:solidFill>
                  <a:latin typeface="+mn-lt"/>
                </a:rPr>
                <a:t>Summary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MIO_AGENDA_ELEMENT_ELEMENT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0CFBCEAA-28C6-88DD-A2F7-482D752C05B6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34434" y="3572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MIO_AGENDA_ELEMENT_PAGE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DE2F7258-4448-D03D-DBE1-E9DFED7DB0F6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1026666" y="3572411"/>
              <a:ext cx="828785" cy="504000"/>
            </a:xfrm>
            <a:prstGeom prst="rect">
              <a:avLst/>
            </a:prstGeom>
            <a:noFill/>
          </p:spPr>
          <p:txBody>
            <a:bodyPr wrap="none" lIns="0" tIns="36000" rIns="216000" bIns="36000" rtlCol="0" anchor="ctr" anchorCtr="0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800" b="1">
                  <a:solidFill>
                    <a:schemeClr val="tx2"/>
                  </a:solidFill>
                  <a:latin typeface="+mn-lt"/>
                  <a:cs typeface="Segoe UI Semibold" panose="020B0702040204020203" pitchFamily="34" charset="0"/>
                </a:rPr>
                <a:t>14</a:t>
              </a:r>
              <a:endParaRPr lang="de-DE" sz="1800" b="1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E35DC8-C278-9EAD-A295-8ECE44ACF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80969508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1C7BA9-5A72-59EE-F23D-EA9F036E5E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Surface mounted dual side cooled package enabling compact designs</a:t>
            </a:r>
          </a:p>
          <a:p>
            <a:endParaRPr lang="en-US" dirty="0"/>
          </a:p>
          <a:p>
            <a:r>
              <a:rPr lang="en-US" dirty="0"/>
              <a:t>Addressing multiple applications and topologies</a:t>
            </a:r>
          </a:p>
          <a:p>
            <a:endParaRPr lang="en-US" dirty="0"/>
          </a:p>
          <a:p>
            <a:r>
              <a:rPr lang="en-US" dirty="0"/>
              <a:t>RoHS 6 compliant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B7ED6-E5CE-5353-7139-1504D018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OptiMOS</a:t>
            </a:r>
            <a:r>
              <a:rPr lang="en-US" dirty="0">
                <a:latin typeface="+mn-lt"/>
              </a:rPr>
              <a:t>™ 5 150 V in DirectFET™ MN Outline</a:t>
            </a:r>
            <a:br>
              <a:rPr lang="en-US" dirty="0">
                <a:latin typeface="+mn-lt"/>
              </a:rPr>
            </a:br>
            <a:r>
              <a:rPr lang="en-US" dirty="0"/>
              <a:t>Summary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A0AD7B-100C-1DFF-BF33-BDAD435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429000"/>
            <a:ext cx="2833868" cy="15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FF6E141-558F-64D5-617E-67884CF2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70" y="350615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E2097C8-98D8-3EAF-1961-DA1DFD1C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70" y="350615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2473A02-C0DC-66A2-C86F-E73C1F11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26" y="350615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9928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358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5EB5E0D-987D-4232-3DE8-B9DFA512906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1521017" cy="2807998"/>
            <a:chOff x="334434" y="1268413"/>
            <a:chExt cx="11521017" cy="2807998"/>
          </a:xfrm>
        </p:grpSpPr>
        <p:sp>
          <p:nvSpPr>
            <p:cNvPr id="5" name="MIO_AGENDA_ELEMENT_TITEL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3AFDFCA5-076B-877E-23A7-EE579621E2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Introduction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492C2CC0-1010-5A89-58C6-D9F84C50F6B9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PAGE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05513864-68AB-A78F-13EE-2B299652131A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026666" y="1268413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3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TITEL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D55A9FDB-C5DB-AD47-F5E4-7ED435FDABD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overview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9" name="MIO_AGENDA_ELEMENT_ELEMENT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9A8AE488-F328-F401-E50B-A4E8E769924A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MIO_AGENDA_ELEMENT_PAGE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28EAF71E-03CA-51A8-4279-3EE22836927D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26666" y="1844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5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1" name="MIO_AGENDA_ELEMENT_TITEL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88548685-F2BE-26EA-BCE8-86CFBAD815C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dirty="0">
                  <a:latin typeface="+mn-lt"/>
                </a:rPr>
                <a:t>DirectFET™ advantages</a:t>
              </a:r>
            </a:p>
          </p:txBody>
        </p:sp>
        <p:sp>
          <p:nvSpPr>
            <p:cNvPr id="12" name="MIO_AGENDA_ELEMENT_ELEMENT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400AC8B9-C356-97F3-4523-2BFEF1A28137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MIO_AGENDA_ELEMENT_PAGE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D22377E6-7F4E-3736-4A92-0654CC042A9C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26666" y="2420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7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4" name="MIO_AGENDA_ELEMENT_TITEL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8CBE0F41-B207-3886-EB22-311DDE30709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35076" y="2996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testing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5" name="MIO_AGENDA_ELEMENT_ELEMENT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4DE53E94-B414-BAEC-DECB-AE9B5BD7B5BA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34434" y="2996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MIO_AGENDA_ELEMENT_PAGE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88C34B40-2500-20A2-4B01-5754EBA84A3B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026666" y="2996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10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7" name="MIO_AGENDA_ELEMENT_TITEL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DA920B14-79D2-2A39-3B6B-ACF3A0B5D2E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35076" y="3572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Summary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8" name="MIO_AGENDA_ELEMENT_ELEMENT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A68DF350-D9E3-ABA7-0AEB-CCEA21213D21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34434" y="3572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MIO_AGENDA_ELEMENT_PAGE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925446EB-D8EB-73F0-5016-DA6B4135FB0D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1026666" y="3572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14</a:t>
              </a:r>
              <a:endParaRPr lang="de-DE" sz="1800" dirty="0"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E35DC8-C278-9EAD-A295-8ECE44ACF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06426835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D734671-EE1F-1F42-47B3-32A5DEC749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1521017" cy="2807998"/>
            <a:chOff x="334434" y="1268413"/>
            <a:chExt cx="11521017" cy="2807998"/>
          </a:xfrm>
        </p:grpSpPr>
        <p:sp>
          <p:nvSpPr>
            <p:cNvPr id="5" name="MIO_AGENDA_ELEMENT_TITEL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B9AACBDD-7000-BEA8-338E-EB7B3E28AEB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5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>
                  <a:solidFill>
                    <a:schemeClr val="tx2"/>
                  </a:solidFill>
                  <a:latin typeface="+mn-lt"/>
                </a:rPr>
                <a:t>Introduction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MIO_AGENDA_ELEMENT_ELEMENT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868EFB13-6622-E60A-447A-671629FD429F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PAGE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14DCE2F7-3D3D-EF5E-A5C0-0754DE7C02D1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026666" y="1268413"/>
              <a:ext cx="828785" cy="504000"/>
            </a:xfrm>
            <a:prstGeom prst="rect">
              <a:avLst/>
            </a:prstGeom>
            <a:noFill/>
          </p:spPr>
          <p:txBody>
            <a:bodyPr wrap="none" lIns="0" tIns="36000" rIns="216000" bIns="36000" rtlCol="0" anchor="ctr" anchorCtr="0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800" b="1">
                  <a:solidFill>
                    <a:schemeClr val="tx2"/>
                  </a:solidFill>
                  <a:latin typeface="+mn-lt"/>
                  <a:cs typeface="Segoe UI Semibold" panose="020B0702040204020203" pitchFamily="34" charset="0"/>
                </a:rPr>
                <a:t>3</a:t>
              </a:r>
              <a:endParaRPr lang="de-DE" sz="1800" b="1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endParaRPr>
            </a:p>
          </p:txBody>
        </p:sp>
        <p:sp>
          <p:nvSpPr>
            <p:cNvPr id="8" name="MIO_AGENDA_ELEMENT_TITEL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C7046712-E6BE-6790-DAF9-36F60757B2FB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overview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9" name="MIO_AGENDA_ELEMENT_ELEMENT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5F5B4C7B-835D-2426-91F1-CA5784F83C38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MIO_AGENDA_ELEMENT_PAGE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BB33AE91-F1D2-19B8-B712-3C8DF81D6869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26666" y="1844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5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1" name="MIO_AGENDA_ELEMENT_TITEL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80A4C065-5FFF-92D3-87CF-0EF357C9D70F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dirty="0"/>
                <a:t>DirectFET™</a:t>
              </a:r>
              <a:r>
                <a:rPr lang="de-DE" sz="1800" dirty="0">
                  <a:latin typeface="+mn-lt"/>
                </a:rPr>
                <a:t> advantages</a:t>
              </a:r>
            </a:p>
          </p:txBody>
        </p:sp>
        <p:sp>
          <p:nvSpPr>
            <p:cNvPr id="12" name="MIO_AGENDA_ELEMENT_ELEMENT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581BDD71-546C-4C69-BF23-B408A9EC8495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MIO_AGENDA_ELEMENT_PAGE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F2B3BECE-2001-4E13-55D6-4A2DBE48607E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26666" y="2420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7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4" name="MIO_AGENDA_ELEMENT_TITEL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39DF2035-680E-3113-A867-61DE7FC3EE56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35076" y="2996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testing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5" name="MIO_AGENDA_ELEMENT_ELEMENT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7CBE71F9-28FA-9580-A1AE-6F43F1424004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34434" y="2996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MIO_AGENDA_ELEMENT_PAGE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DEA60B6C-5094-8458-985B-3945F4A9C890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026666" y="2996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10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7" name="MIO_AGENDA_ELEMENT_TITEL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FFD86359-255E-81D0-4A70-A15F73F99E3A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35076" y="3572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Summary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8" name="MIO_AGENDA_ELEMENT_ELEMENT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6D051FA9-6282-1EC6-8524-D8D88E776CF9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34434" y="3572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MIO_AGENDA_ELEMENT_PAGE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B4A9D0AB-AA0A-E640-4122-9FDB1C0409B1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1026666" y="3572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14</a:t>
              </a:r>
              <a:endParaRPr lang="de-DE" sz="1800" dirty="0"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E35DC8-C278-9EAD-A295-8ECE44ACF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425692188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B7D03F-EA33-3EBF-4971-C66678331E86}"/>
              </a:ext>
            </a:extLst>
          </p:cNvPr>
          <p:cNvSpPr/>
          <p:nvPr/>
        </p:nvSpPr>
        <p:spPr bwMode="auto">
          <a:xfrm>
            <a:off x="5327943" y="1335823"/>
            <a:ext cx="6600705" cy="36224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+mn-lt"/>
              </a:rPr>
              <a:t>OptiMOS</a:t>
            </a:r>
            <a:r>
              <a:rPr lang="en-US" dirty="0">
                <a:latin typeface="+mn-lt"/>
              </a:rPr>
              <a:t>™ 5 150 V in DirectFET™ MN Outline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1" name="Textplatzhalter 18"/>
          <p:cNvSpPr txBox="1">
            <a:spLocks/>
          </p:cNvSpPr>
          <p:nvPr/>
        </p:nvSpPr>
        <p:spPr>
          <a:xfrm>
            <a:off x="407368" y="1028989"/>
            <a:ext cx="4532064" cy="264458"/>
          </a:xfrm>
          <a:prstGeom prst="rect">
            <a:avLst/>
          </a:prstGeom>
          <a:solidFill>
            <a:srgbClr val="0A827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0" rIns="90000" bIns="0" rtlCol="0" anchor="ctr" anchorCtr="0">
            <a:noAutofit/>
          </a:bodyPr>
          <a:lstStyle>
            <a:defPPr>
              <a:defRPr lang="en-US"/>
            </a:defPPr>
            <a:lvl1pPr marL="270000" indent="-270000" algn="ctr">
              <a:spcBef>
                <a:spcPts val="0"/>
              </a:spcBef>
              <a:spcAft>
                <a:spcPts val="1200"/>
              </a:spcAft>
              <a:buClr>
                <a:srgbClr val="EE813C"/>
              </a:buClr>
              <a:defRPr sz="1800" b="1" spc="100">
                <a:latin typeface="Arial"/>
                <a:cs typeface="Verdana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Product features</a:t>
            </a:r>
          </a:p>
        </p:txBody>
      </p:sp>
      <p:sp>
        <p:nvSpPr>
          <p:cNvPr id="34" name="Inhaltsplatzhalter 30"/>
          <p:cNvSpPr txBox="1">
            <a:spLocks/>
          </p:cNvSpPr>
          <p:nvPr/>
        </p:nvSpPr>
        <p:spPr>
          <a:xfrm>
            <a:off x="391506" y="1335823"/>
            <a:ext cx="4562402" cy="1440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Double-side cooled package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Low parasitic inductance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Low profile design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High current capability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100% lead-free (RoHS compliant)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platzhalter 25"/>
          <p:cNvSpPr txBox="1">
            <a:spLocks/>
          </p:cNvSpPr>
          <p:nvPr/>
        </p:nvSpPr>
        <p:spPr>
          <a:xfrm>
            <a:off x="391506" y="5107984"/>
            <a:ext cx="11465134" cy="256578"/>
          </a:xfrm>
          <a:prstGeom prst="rect">
            <a:avLst/>
          </a:prstGeom>
          <a:solidFill>
            <a:srgbClr val="0A827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0" rIns="90000" bIns="0" rtlCol="0" anchor="ctr" anchorCtr="0">
            <a:noAutofit/>
          </a:bodyPr>
          <a:lstStyle>
            <a:defPPr>
              <a:defRPr lang="en-US"/>
            </a:defPPr>
            <a:lvl1pPr marL="270000" indent="-270000" algn="ctr">
              <a:spcBef>
                <a:spcPts val="0"/>
              </a:spcBef>
              <a:spcAft>
                <a:spcPts val="1200"/>
              </a:spcAft>
              <a:buClr>
                <a:srgbClr val="EE813C"/>
              </a:buClr>
              <a:defRPr sz="1800" b="1" spc="100">
                <a:solidFill>
                  <a:srgbClr val="FFFFFF"/>
                </a:solidFill>
                <a:latin typeface="Arial"/>
                <a:cs typeface="Verdana"/>
              </a:defRPr>
            </a:lvl1pPr>
          </a:lstStyle>
          <a:p>
            <a:r>
              <a:rPr lang="en-US"/>
              <a:t>Key parameters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C8C9C4-3AC0-77F4-E153-FE5B37A80BFD}"/>
              </a:ext>
            </a:extLst>
          </p:cNvPr>
          <p:cNvGrpSpPr/>
          <p:nvPr/>
        </p:nvGrpSpPr>
        <p:grpSpPr>
          <a:xfrm>
            <a:off x="8437448" y="1718189"/>
            <a:ext cx="3269150" cy="989536"/>
            <a:chOff x="8250658" y="1055752"/>
            <a:chExt cx="3269150" cy="989536"/>
          </a:xfrm>
        </p:grpSpPr>
        <p:pic>
          <p:nvPicPr>
            <p:cNvPr id="41" name="Content Placeholder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402" y="1280776"/>
              <a:ext cx="3209406" cy="44367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 bwMode="auto">
            <a:xfrm>
              <a:off x="8392779" y="1055752"/>
              <a:ext cx="128881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900" kern="0" dirty="0">
                  <a:latin typeface="+mj-lt"/>
                  <a:ea typeface="Verdana" pitchFamily="34" charset="0"/>
                  <a:cs typeface="Verdana" pitchFamily="34" charset="0"/>
                </a:rPr>
                <a:t>Ag-filled epoxy die attach</a:t>
              </a:r>
            </a:p>
          </p:txBody>
        </p: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9404176" y="1213176"/>
              <a:ext cx="200856" cy="26445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 bwMode="auto">
            <a:xfrm>
              <a:off x="8250658" y="1903755"/>
              <a:ext cx="52578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900" kern="0" dirty="0">
                  <a:latin typeface="+mj-lt"/>
                  <a:ea typeface="Verdana" pitchFamily="34" charset="0"/>
                  <a:cs typeface="Verdana" pitchFamily="34" charset="0"/>
                </a:rPr>
                <a:t>Silicon die</a:t>
              </a:r>
            </a:p>
          </p:txBody>
        </p: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 flipV="1">
              <a:off x="8826547" y="1497852"/>
              <a:ext cx="463630" cy="38282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 bwMode="auto">
            <a:xfrm>
              <a:off x="10648118" y="1055752"/>
              <a:ext cx="36548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900" kern="0" dirty="0">
                  <a:latin typeface="+mj-lt"/>
                  <a:ea typeface="Verdana" pitchFamily="34" charset="0"/>
                  <a:cs typeface="Verdana" pitchFamily="34" charset="0"/>
                </a:rPr>
                <a:t>Cu can</a:t>
              </a:r>
            </a:p>
          </p:txBody>
        </p:sp>
        <p:cxnSp>
          <p:nvCxnSpPr>
            <p:cNvPr id="47" name="Straight Arrow Connector 46"/>
            <p:cNvCxnSpPr>
              <a:cxnSpLocks/>
            </p:cNvCxnSpPr>
            <p:nvPr/>
          </p:nvCxnSpPr>
          <p:spPr>
            <a:xfrm flipH="1">
              <a:off x="10558400" y="1194251"/>
              <a:ext cx="152010" cy="23354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 bwMode="auto">
            <a:xfrm>
              <a:off x="10032277" y="1906789"/>
              <a:ext cx="91050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sz="900" kern="0" dirty="0">
                  <a:latin typeface="+mj-lt"/>
                  <a:ea typeface="Verdana" pitchFamily="34" charset="0"/>
                  <a:cs typeface="Verdana" pitchFamily="34" charset="0"/>
                </a:rPr>
                <a:t>Pre-solder bumps</a:t>
              </a:r>
            </a:p>
          </p:txBody>
        </p:sp>
        <p:cxnSp>
          <p:nvCxnSpPr>
            <p:cNvPr id="49" name="Straight Arrow Connector 48"/>
            <p:cNvCxnSpPr>
              <a:cxnSpLocks/>
            </p:cNvCxnSpPr>
            <p:nvPr/>
          </p:nvCxnSpPr>
          <p:spPr>
            <a:xfrm flipV="1">
              <a:off x="10648118" y="1606927"/>
              <a:ext cx="62293" cy="297259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cxnSpLocks/>
            </p:cNvCxnSpPr>
            <p:nvPr/>
          </p:nvCxnSpPr>
          <p:spPr>
            <a:xfrm flipH="1" flipV="1">
              <a:off x="9264809" y="1606927"/>
              <a:ext cx="1417892" cy="29035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18717" y="2988626"/>
            <a:ext cx="4023383" cy="1764385"/>
            <a:chOff x="3491879" y="1197360"/>
            <a:chExt cx="5874003" cy="3024336"/>
          </a:xfrm>
        </p:grpSpPr>
        <p:pic>
          <p:nvPicPr>
            <p:cNvPr id="66" name="Content Placeholder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8"/>
            <a:stretch/>
          </p:blipFill>
          <p:spPr>
            <a:xfrm>
              <a:off x="3491879" y="1197360"/>
              <a:ext cx="2453190" cy="3024336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5981456" y="1932933"/>
              <a:ext cx="3384426" cy="36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en-US" kern="0" dirty="0" err="1">
                  <a:latin typeface="+mj-lt"/>
                  <a:ea typeface="Verdana" pitchFamily="34" charset="0"/>
                  <a:cs typeface="Verdana" pitchFamily="34" charset="0"/>
                </a:rPr>
                <a:t>DirectFET</a:t>
              </a:r>
              <a:r>
                <a:rPr lang="en-US" kern="0" baseline="30000" dirty="0" err="1">
                  <a:latin typeface="+mj-lt"/>
                  <a:ea typeface="Verdana" pitchFamily="34" charset="0"/>
                  <a:cs typeface="Verdana" pitchFamily="34" charset="0"/>
                </a:rPr>
                <a:t>TM</a:t>
              </a:r>
              <a:r>
                <a:rPr lang="en-US" kern="0" dirty="0">
                  <a:latin typeface="+mj-lt"/>
                  <a:ea typeface="Verdana" pitchFamily="34" charset="0"/>
                  <a:cs typeface="Verdana" pitchFamily="34" charset="0"/>
                </a:rPr>
                <a:t> cooling area</a:t>
              </a:r>
              <a:endParaRPr lang="en-US" kern="0" baseline="300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 bwMode="auto">
            <a:xfrm>
              <a:off x="3826639" y="1648522"/>
              <a:ext cx="1828800" cy="2175467"/>
            </a:xfrm>
            <a:prstGeom prst="roundRect">
              <a:avLst>
                <a:gd name="adj" fmla="val 0"/>
              </a:avLst>
            </a:prstGeom>
            <a:solidFill>
              <a:schemeClr val="accent6">
                <a:alpha val="20000"/>
              </a:schemeClr>
            </a:solidFill>
            <a:ln w="222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 bwMode="auto">
            <a:xfrm>
              <a:off x="3956485" y="1803559"/>
              <a:ext cx="1569191" cy="1878886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20000"/>
              </a:srgbClr>
            </a:solidFill>
            <a:ln w="222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eaLnBrk="0" hangingPunct="0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3956486" y="3633553"/>
              <a:ext cx="102" cy="21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</a:pPr>
              <a:endParaRPr lang="en-US" b="1" kern="0" baseline="30000" dirty="0">
                <a:solidFill>
                  <a:schemeClr val="accent6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 bwMode="auto">
          <a:xfrm>
            <a:off x="10516098" y="2628470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br>
              <a:rPr lang="en-US" sz="1200" b="1" kern="0" dirty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endParaRPr lang="en-US" sz="1200" b="1" kern="0" dirty="0">
              <a:solidFill>
                <a:srgbClr val="00B05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 bwMode="auto">
          <a:xfrm>
            <a:off x="8728316" y="4043022"/>
            <a:ext cx="17184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sz="1200" b="1" kern="0" dirty="0">
                <a:solidFill>
                  <a:schemeClr val="accent6"/>
                </a:solidFill>
                <a:latin typeface="+mj-lt"/>
                <a:ea typeface="Verdana" pitchFamily="34" charset="0"/>
                <a:cs typeface="Verdana" pitchFamily="34" charset="0"/>
              </a:rPr>
              <a:t>23.7mm² with 0.5m </a:t>
            </a:r>
            <a:r>
              <a:rPr lang="en-US" b="1" kern="0" dirty="0">
                <a:solidFill>
                  <a:schemeClr val="accent6"/>
                </a:solidFill>
                <a:latin typeface="+mj-lt"/>
                <a:ea typeface="Verdana" pitchFamily="34" charset="0"/>
                <a:cs typeface="Verdana" pitchFamily="34" charset="0"/>
              </a:rPr>
              <a:t>TIM</a:t>
            </a:r>
          </a:p>
        </p:txBody>
      </p:sp>
      <p:sp>
        <p:nvSpPr>
          <p:cNvPr id="80" name="TextBox 79"/>
          <p:cNvSpPr txBox="1"/>
          <p:nvPr/>
        </p:nvSpPr>
        <p:spPr bwMode="auto">
          <a:xfrm>
            <a:off x="8698660" y="3768086"/>
            <a:ext cx="18113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b="1" kern="0" dirty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  <a:t>14.6mm</a:t>
            </a:r>
            <a:r>
              <a:rPr lang="en-US" b="1" kern="0" baseline="30000" dirty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  <a:t>2 </a:t>
            </a:r>
            <a:r>
              <a:rPr lang="en-US" b="1" kern="0" dirty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  <a:t>without TIM</a:t>
            </a:r>
            <a:endParaRPr lang="en-US" b="1" kern="0" baseline="30000" dirty="0">
              <a:solidFill>
                <a:srgbClr val="00B05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96695"/>
              </p:ext>
            </p:extLst>
          </p:nvPr>
        </p:nvGraphicFramePr>
        <p:xfrm>
          <a:off x="391506" y="5405324"/>
          <a:ext cx="11537143" cy="11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441">
                  <a:extLst>
                    <a:ext uri="{9D8B030D-6E8A-4147-A177-3AD203B41FA5}">
                      <a16:colId xmlns:a16="http://schemas.microsoft.com/office/drawing/2014/main" val="3332791816"/>
                    </a:ext>
                  </a:extLst>
                </a:gridCol>
                <a:gridCol w="121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3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9860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Part number</a:t>
                      </a:r>
                      <a:endParaRPr lang="en-US" sz="1200" b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OPN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V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</a:rPr>
                        <a:t>DS 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(V)</a:t>
                      </a:r>
                      <a:endParaRPr lang="en-US" sz="1200" b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</a:rPr>
                        <a:t>DS(on) 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m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ax.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@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V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</a:rPr>
                        <a:t>GS 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=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10 V  (m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sym typeface="Symbol"/>
                        </a:rPr>
                        <a:t>)</a:t>
                      </a:r>
                      <a:endParaRPr lang="en-US" sz="1200" b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Q</a:t>
                      </a:r>
                      <a:r>
                        <a:rPr lang="en-US" sz="1200" b="1" baseline="-25000" dirty="0">
                          <a:solidFill>
                            <a:srgbClr val="FFFFFF"/>
                          </a:solidFill>
                        </a:rPr>
                        <a:t>g </a:t>
                      </a:r>
                      <a:r>
                        <a:rPr lang="en-US" sz="1200" b="1" baseline="0" dirty="0" err="1">
                          <a:solidFill>
                            <a:srgbClr val="FFFFFF"/>
                          </a:solidFill>
                        </a:rPr>
                        <a:t>typ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en-US" sz="1200" b="1" baseline="0" dirty="0" err="1">
                          <a:solidFill>
                            <a:srgbClr val="FFFFFF"/>
                          </a:solidFill>
                        </a:rPr>
                        <a:t>nC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sym typeface="Symbol"/>
                        </a:rPr>
                        <a:t>)</a:t>
                      </a:r>
                      <a:endParaRPr lang="en-US" sz="1200" b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package</a:t>
                      </a:r>
                      <a:endParaRPr lang="en-US" sz="1200" b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rgbClr val="FFFFFF"/>
                          </a:solidFill>
                        </a:rPr>
                        <a:t>Product status</a:t>
                      </a:r>
                      <a:endParaRPr lang="en-US" sz="1200" b="1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6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IRF150DM115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IRF150DM115XTMA1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11.3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DirectFET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™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MN Outline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Mass production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19696087"/>
                  </a:ext>
                </a:extLst>
              </a:tr>
            </a:tbl>
          </a:graphicData>
        </a:graphic>
      </p:graphicFrame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8ECDD8B0-7FBA-72F8-30EB-5AC33240B658}"/>
              </a:ext>
            </a:extLst>
          </p:cNvPr>
          <p:cNvSpPr txBox="1">
            <a:spLocks/>
          </p:cNvSpPr>
          <p:nvPr/>
        </p:nvSpPr>
        <p:spPr>
          <a:xfrm>
            <a:off x="407368" y="2840566"/>
            <a:ext cx="4532064" cy="264458"/>
          </a:xfrm>
          <a:prstGeom prst="rect">
            <a:avLst/>
          </a:prstGeom>
          <a:solidFill>
            <a:srgbClr val="0A827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0" rIns="90000" bIns="0" rtlCol="0" anchor="ctr" anchorCtr="0">
            <a:noAutofit/>
          </a:bodyPr>
          <a:lstStyle>
            <a:defPPr>
              <a:defRPr lang="en-US"/>
            </a:defPPr>
            <a:lvl1pPr marL="270000" indent="-270000" algn="ctr">
              <a:spcBef>
                <a:spcPts val="0"/>
              </a:spcBef>
              <a:spcAft>
                <a:spcPts val="1200"/>
              </a:spcAft>
              <a:buClr>
                <a:srgbClr val="EE813C"/>
              </a:buClr>
              <a:defRPr sz="1800" b="1" spc="100">
                <a:latin typeface="Arial"/>
                <a:cs typeface="Verdana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Product benefits</a:t>
            </a:r>
          </a:p>
        </p:txBody>
      </p:sp>
      <p:sp>
        <p:nvSpPr>
          <p:cNvPr id="16" name="Inhaltsplatzhalter 30">
            <a:extLst>
              <a:ext uri="{FF2B5EF4-FFF2-40B4-BE49-F238E27FC236}">
                <a16:creationId xmlns:a16="http://schemas.microsoft.com/office/drawing/2014/main" id="{1F5BF68D-FF90-5118-717D-954AE027DE40}"/>
              </a:ext>
            </a:extLst>
          </p:cNvPr>
          <p:cNvSpPr txBox="1">
            <a:spLocks/>
          </p:cNvSpPr>
          <p:nvPr/>
        </p:nvSpPr>
        <p:spPr>
          <a:xfrm>
            <a:off x="396320" y="3171392"/>
            <a:ext cx="4537773" cy="17869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Enables designs with high power density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High efficiency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Minimized EMI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Optimized thermals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Board space reduction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E30034"/>
              </a:buClr>
              <a:buSzPct val="120000"/>
              <a:buFont typeface="Arial" panose="020B0604020202020204" pitchFamily="34" charset="0"/>
              <a:buChar char="›"/>
              <a:defRPr/>
            </a:pPr>
            <a:r>
              <a:rPr lang="en-GB" dirty="0">
                <a:solidFill>
                  <a:srgbClr val="000000"/>
                </a:solidFill>
                <a:latin typeface="Arial"/>
              </a:rPr>
              <a:t>Less device paralleling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13D38-55B3-2692-D428-31A6312A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30" y="1452676"/>
            <a:ext cx="2833868" cy="15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288262C4-162A-7988-403A-7C7572ABBEDB}"/>
              </a:ext>
            </a:extLst>
          </p:cNvPr>
          <p:cNvSpPr txBox="1">
            <a:spLocks/>
          </p:cNvSpPr>
          <p:nvPr/>
        </p:nvSpPr>
        <p:spPr>
          <a:xfrm>
            <a:off x="5329680" y="1023386"/>
            <a:ext cx="6526960" cy="264458"/>
          </a:xfrm>
          <a:prstGeom prst="rect">
            <a:avLst/>
          </a:prstGeom>
          <a:solidFill>
            <a:srgbClr val="0A827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0000" tIns="0" rIns="90000" bIns="0" rtlCol="0" anchor="ctr" anchorCtr="0">
            <a:noAutofit/>
          </a:bodyPr>
          <a:lstStyle>
            <a:defPPr>
              <a:defRPr lang="en-US"/>
            </a:defPPr>
            <a:lvl1pPr marL="270000" indent="-270000" algn="ctr">
              <a:spcBef>
                <a:spcPts val="0"/>
              </a:spcBef>
              <a:spcAft>
                <a:spcPts val="1200"/>
              </a:spcAft>
              <a:buClr>
                <a:srgbClr val="EE813C"/>
              </a:buClr>
              <a:defRPr sz="1800" b="1" spc="100">
                <a:latin typeface="Arial"/>
                <a:cs typeface="Verdana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dirty="0" err="1">
                <a:solidFill>
                  <a:srgbClr val="FFFFFF"/>
                </a:solidFill>
              </a:rPr>
              <a:t>DirectFET</a:t>
            </a:r>
            <a:r>
              <a:rPr lang="en-US" dirty="0">
                <a:solidFill>
                  <a:srgbClr val="FFFFFF"/>
                </a:solidFill>
              </a:rPr>
              <a:t>™ package - MN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3EDD2-1BB4-2AC5-55C4-9A8CCB379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97352"/>
            <a:ext cx="12192000" cy="248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26071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147467C-1854-F5B8-9FA8-2895EAB1EF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1521017" cy="2807998"/>
            <a:chOff x="334434" y="1268413"/>
            <a:chExt cx="11521017" cy="2807998"/>
          </a:xfrm>
        </p:grpSpPr>
        <p:sp>
          <p:nvSpPr>
            <p:cNvPr id="5" name="MIO_AGENDA_ELEMENT_TITEL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C71CBB6A-3A77-2C80-1368-84F649D0468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Introduction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F9221659-6377-EB36-9578-5955DDBEDE0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PAGE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2354F680-E1B2-D436-33C1-DB0275EBBB62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026666" y="1268413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3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TITEL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7124CED2-8A64-2AB6-C523-A1E96BDEE12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35075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>
                  <a:solidFill>
                    <a:schemeClr val="tx2"/>
                  </a:solidFill>
                  <a:latin typeface="+mn-lt"/>
                </a:rPr>
                <a:t>Application overview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MIO_AGENDA_ELEMENT_ELEMENT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D6474C98-7DA9-04B4-B069-2BB322270DA8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MIO_AGENDA_ELEMENT_PAGE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5A681B4A-6C7B-2F33-3E0C-06DFAD9965B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26666" y="1844412"/>
              <a:ext cx="828785" cy="504000"/>
            </a:xfrm>
            <a:prstGeom prst="rect">
              <a:avLst/>
            </a:prstGeom>
            <a:noFill/>
          </p:spPr>
          <p:txBody>
            <a:bodyPr wrap="none" lIns="0" tIns="36000" rIns="216000" bIns="36000" rtlCol="0" anchor="ctr" anchorCtr="0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800" b="1">
                  <a:solidFill>
                    <a:schemeClr val="tx2"/>
                  </a:solidFill>
                  <a:latin typeface="+mn-lt"/>
                  <a:cs typeface="Segoe UI Semibold" panose="020B0702040204020203" pitchFamily="34" charset="0"/>
                </a:rPr>
                <a:t>5</a:t>
              </a:r>
              <a:endParaRPr lang="de-DE" sz="1800" b="1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endParaRPr>
            </a:p>
          </p:txBody>
        </p:sp>
        <p:sp>
          <p:nvSpPr>
            <p:cNvPr id="11" name="MIO_AGENDA_ELEMENT_TITEL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FA98AEB9-99AD-45FB-2931-C9E96B39351B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dirty="0"/>
                <a:t>DirectFET™</a:t>
              </a:r>
              <a:r>
                <a:rPr lang="de-DE" sz="1800" dirty="0">
                  <a:latin typeface="+mn-lt"/>
                </a:rPr>
                <a:t> advantages</a:t>
              </a:r>
            </a:p>
          </p:txBody>
        </p:sp>
        <p:sp>
          <p:nvSpPr>
            <p:cNvPr id="12" name="MIO_AGENDA_ELEMENT_ELEMENT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B9DD63D2-005F-AD2A-3B44-BC4FC09F2B9F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MIO_AGENDA_ELEMENT_PAGE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877232BF-9DC2-DD14-FA7A-CFF4B9370B2F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26666" y="2420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7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4" name="MIO_AGENDA_ELEMENT_TITEL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E6EF0317-BEC1-D1F3-6D42-E81345E52380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35076" y="2996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testing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5" name="MIO_AGENDA_ELEMENT_ELEMENT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723D20B0-2D0D-9114-522A-7D1D36B1AC3E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34434" y="2996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MIO_AGENDA_ELEMENT_PAGE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8CB89405-E5D0-62FF-02AC-17C7727F7F9C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026666" y="2996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10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7" name="MIO_AGENDA_ELEMENT_TITEL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02763028-9910-F39D-DDA2-5AE51003603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35076" y="3572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Summary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8" name="MIO_AGENDA_ELEMENT_ELEMENT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29283EAC-982E-4CD9-3CD9-7B08AAB9AB23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34434" y="3572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MIO_AGENDA_ELEMENT_PAGE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186886B8-009A-3CEF-F306-1906F0EDBEF7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1026666" y="3572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14</a:t>
              </a:r>
              <a:endParaRPr lang="de-DE" sz="1800" dirty="0"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E35DC8-C278-9EAD-A295-8ECE44ACF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7407666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662F08-F64A-892E-E6F7-BDDD13F6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720"/>
            <a:ext cx="10225136" cy="720000"/>
          </a:xfrm>
        </p:spPr>
        <p:txBody>
          <a:bodyPr/>
          <a:lstStyle/>
          <a:p>
            <a:r>
              <a:rPr lang="en-US" dirty="0"/>
              <a:t>Target applications</a:t>
            </a:r>
            <a:br>
              <a:rPr lang="en-US" dirty="0"/>
            </a:br>
            <a:r>
              <a:rPr lang="en-US" b="0" dirty="0"/>
              <a:t>Dual-side cooling and small form factor 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 compactness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795BF4-C35C-8986-3D19-BC14D908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55" y="2220555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D55328-C87C-2619-4109-7F43AAE48477}"/>
              </a:ext>
            </a:extLst>
          </p:cNvPr>
          <p:cNvSpPr txBox="1"/>
          <p:nvPr/>
        </p:nvSpPr>
        <p:spPr bwMode="auto">
          <a:xfrm>
            <a:off x="844967" y="3964414"/>
            <a:ext cx="3047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  <a:t>Power optimizer MPPT – Booster 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4A35F0-2FCC-DAB2-535C-D382A2F4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28" y="2220555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C47D4C-7DA3-D6DC-A661-DEE3B9E22BD8}"/>
              </a:ext>
            </a:extLst>
          </p:cNvPr>
          <p:cNvSpPr txBox="1"/>
          <p:nvPr/>
        </p:nvSpPr>
        <p:spPr bwMode="auto">
          <a:xfrm>
            <a:off x="5112868" y="4149081"/>
            <a:ext cx="2088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  <a:t>B6 topology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69CDC62-1B23-837D-082B-86D4D50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552" y="2220555"/>
            <a:ext cx="2088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FDABFA-9661-9659-C736-EC065F6E9509}"/>
              </a:ext>
            </a:extLst>
          </p:cNvPr>
          <p:cNvSpPr txBox="1"/>
          <p:nvPr/>
        </p:nvSpPr>
        <p:spPr bwMode="auto">
          <a:xfrm>
            <a:off x="8634896" y="4205420"/>
            <a:ext cx="2088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A8276"/>
                </a:solidFill>
                <a:effectLst/>
                <a:uLnTx/>
                <a:uFillTx/>
                <a:latin typeface="Arial"/>
                <a:cs typeface="Arial"/>
              </a:rPr>
              <a:t>B6 topology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88BC88-D1DE-5994-0730-1D1D9967E15A}"/>
              </a:ext>
            </a:extLst>
          </p:cNvPr>
          <p:cNvSpPr/>
          <p:nvPr/>
        </p:nvSpPr>
        <p:spPr bwMode="auto">
          <a:xfrm>
            <a:off x="844967" y="1772816"/>
            <a:ext cx="3162801" cy="345638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ABAC21-EED3-6A32-49F2-76B93E8A0091}"/>
              </a:ext>
            </a:extLst>
          </p:cNvPr>
          <p:cNvSpPr/>
          <p:nvPr/>
        </p:nvSpPr>
        <p:spPr bwMode="auto">
          <a:xfrm>
            <a:off x="4466027" y="1772816"/>
            <a:ext cx="3162801" cy="345638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D624A5-FD6C-7479-2E45-69C205348233}"/>
              </a:ext>
            </a:extLst>
          </p:cNvPr>
          <p:cNvSpPr/>
          <p:nvPr/>
        </p:nvSpPr>
        <p:spPr bwMode="auto">
          <a:xfrm>
            <a:off x="7924554" y="1772816"/>
            <a:ext cx="3162801" cy="3456384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B3CC5-794B-E0ED-4A8C-FDD1EE515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36430"/>
            <a:ext cx="12192000" cy="2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3069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B09FFA-6014-ED81-6F17-00E70B13B1B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1521017" cy="2807998"/>
            <a:chOff x="334434" y="1268413"/>
            <a:chExt cx="11521017" cy="2807998"/>
          </a:xfrm>
        </p:grpSpPr>
        <p:sp>
          <p:nvSpPr>
            <p:cNvPr id="5" name="MIO_AGENDA_ELEMENT_TITEL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142BD88F-2DEC-CB9F-7335-46869702BF3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Introduction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2A0506AE-7B91-1884-21ED-3D1DD90AC5FC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PAGENUMBER_1">
              <a:hlinkClick r:id="rId19" action="ppaction://hlinksldjump"/>
              <a:extLst>
                <a:ext uri="{FF2B5EF4-FFF2-40B4-BE49-F238E27FC236}">
                  <a16:creationId xmlns:a16="http://schemas.microsoft.com/office/drawing/2014/main" id="{C0D98D37-0B28-614F-41C7-1C4F9EE66520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1026666" y="1268413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3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TITEL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52AE621B-05DE-94D4-2CD0-CFB1E7EE9F90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overview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9" name="MIO_AGENDA_ELEMENT_ELEMENT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CE9E45DF-52FF-8662-90F4-6E13C5732FB1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MIO_AGENDA_ELEMENT_PAGENUMBER_2">
              <a:hlinkClick r:id="rId20" action="ppaction://hlinksldjump"/>
              <a:extLst>
                <a:ext uri="{FF2B5EF4-FFF2-40B4-BE49-F238E27FC236}">
                  <a16:creationId xmlns:a16="http://schemas.microsoft.com/office/drawing/2014/main" id="{79C42C3D-4DA9-32EB-36CD-FD0282557D47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1026666" y="1844412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5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1" name="MIO_AGENDA_ELEMENT_TITEL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83EA18E2-5885-2510-7F78-3DEE37E427D7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1235075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 dirty="0">
                  <a:solidFill>
                    <a:schemeClr val="tx2"/>
                  </a:solidFill>
                  <a:latin typeface="+mn-lt"/>
                </a:rPr>
                <a:t>DirectFET™ advantages</a:t>
              </a:r>
            </a:p>
          </p:txBody>
        </p:sp>
        <p:sp>
          <p:nvSpPr>
            <p:cNvPr id="12" name="MIO_AGENDA_ELEMENT_ELEMENT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61CE4069-758A-DF36-D9DB-E3E2683F1AD0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MIO_AGENDA_ELEMENT_PAGENUMBER_3">
              <a:hlinkClick r:id="rId21" action="ppaction://hlinksldjump"/>
              <a:extLst>
                <a:ext uri="{FF2B5EF4-FFF2-40B4-BE49-F238E27FC236}">
                  <a16:creationId xmlns:a16="http://schemas.microsoft.com/office/drawing/2014/main" id="{38C27206-89EA-06D5-B299-567CF8B8FF4F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11026666" y="2420412"/>
              <a:ext cx="828785" cy="504000"/>
            </a:xfrm>
            <a:prstGeom prst="rect">
              <a:avLst/>
            </a:prstGeom>
            <a:noFill/>
          </p:spPr>
          <p:txBody>
            <a:bodyPr wrap="none" lIns="0" tIns="36000" rIns="216000" bIns="36000" rtlCol="0" anchor="ctr" anchorCtr="0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de-DE" sz="1800" b="1">
                  <a:solidFill>
                    <a:schemeClr val="tx2"/>
                  </a:solidFill>
                  <a:latin typeface="+mn-lt"/>
                  <a:cs typeface="Segoe UI Semibold" panose="020B0702040204020203" pitchFamily="34" charset="0"/>
                </a:rPr>
                <a:t>7</a:t>
              </a:r>
              <a:endParaRPr lang="de-DE" sz="1800" b="1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endParaRPr>
            </a:p>
          </p:txBody>
        </p:sp>
        <p:sp>
          <p:nvSpPr>
            <p:cNvPr id="14" name="MIO_AGENDA_ELEMENT_TITEL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100703B5-3A17-7747-5B17-AB1EC024C71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235076" y="2996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Application testing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5" name="MIO_AGENDA_ELEMENT_ELEMENT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0AC04D65-44FB-A3E6-0C2D-D6C0EFC9855F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34434" y="2996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MIO_AGENDA_ELEMENT_PAGENUMBER_4">
              <a:hlinkClick r:id="rId22" action="ppaction://hlinksldjump"/>
              <a:extLst>
                <a:ext uri="{FF2B5EF4-FFF2-40B4-BE49-F238E27FC236}">
                  <a16:creationId xmlns:a16="http://schemas.microsoft.com/office/drawing/2014/main" id="{214B5E74-8196-ACC1-D65F-36C2FA4808AE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11026666" y="2996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10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7" name="MIO_AGENDA_ELEMENT_TITEL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47866301-73E0-0C18-8D9B-9A6F7EE2FABA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1235076" y="3572411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>
                  <a:latin typeface="+mn-lt"/>
                </a:rPr>
                <a:t>Summary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8" name="MIO_AGENDA_ELEMENT_ELEMENT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D0B04103-558D-AE98-84AB-C4A3495D059C}"/>
                </a:ext>
              </a:extLst>
            </p:cNvPr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34434" y="3572411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5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9" name="MIO_AGENDA_ELEMENT_PAGENUMBER_5">
              <a:hlinkClick r:id="rId23" action="ppaction://hlinksldjump"/>
              <a:extLst>
                <a:ext uri="{FF2B5EF4-FFF2-40B4-BE49-F238E27FC236}">
                  <a16:creationId xmlns:a16="http://schemas.microsoft.com/office/drawing/2014/main" id="{7980152F-983E-8525-45BC-6A01D004A122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11026666" y="3572411"/>
              <a:ext cx="828785" cy="504000"/>
            </a:xfrm>
            <a:prstGeom prst="rect">
              <a:avLst/>
            </a:prstGeom>
            <a:noFill/>
          </p:spPr>
          <p:txBody>
            <a:bodyPr vert="horz" wrap="none" lIns="0" tIns="36000" rIns="21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lvl="1" algn="r"/>
              <a:r>
                <a:rPr lang="de-DE" sz="1800">
                  <a:latin typeface="+mn-lt"/>
                </a:rPr>
                <a:t>14</a:t>
              </a:r>
              <a:endParaRPr lang="de-DE" sz="1800" dirty="0"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E35DC8-C278-9EAD-A295-8ECE44ACF0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942620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AF83D3B4-354E-C22A-0D41-50B7F917684D}"/>
              </a:ext>
            </a:extLst>
          </p:cNvPr>
          <p:cNvSpPr/>
          <p:nvPr/>
        </p:nvSpPr>
        <p:spPr bwMode="auto">
          <a:xfrm>
            <a:off x="2636878" y="1650469"/>
            <a:ext cx="7419562" cy="42988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8628151-B7B3-E532-F456-74C93F305A8A}"/>
              </a:ext>
            </a:extLst>
          </p:cNvPr>
          <p:cNvSpPr/>
          <p:nvPr/>
        </p:nvSpPr>
        <p:spPr bwMode="auto">
          <a:xfrm>
            <a:off x="690172" y="1821532"/>
            <a:ext cx="3306743" cy="165550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6944B-E5C7-D6EE-8B46-FE9D07FD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OptiMOS</a:t>
            </a:r>
            <a:r>
              <a:rPr lang="en-US" dirty="0">
                <a:latin typeface="+mn-lt"/>
              </a:rPr>
              <a:t>™ 5 150 V in DirectFET™ MN Outline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Volume and area </a:t>
            </a:r>
            <a:r>
              <a:rPr lang="en-US" dirty="0" err="1">
                <a:latin typeface="+mn-lt"/>
              </a:rPr>
              <a:t>optimisation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E6310-6D2D-82C4-54D3-D70BE877C863}"/>
              </a:ext>
            </a:extLst>
          </p:cNvPr>
          <p:cNvSpPr/>
          <p:nvPr/>
        </p:nvSpPr>
        <p:spPr bwMode="auto">
          <a:xfrm>
            <a:off x="2916237" y="3693056"/>
            <a:ext cx="1152525" cy="647700"/>
          </a:xfrm>
          <a:prstGeom prst="rect">
            <a:avLst/>
          </a:prstGeom>
          <a:solidFill>
            <a:srgbClr val="5EA290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5 x 6.3 x 0.7 mm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Area: 32.1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Vol.: 22.4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13A55-8976-1E8A-B95B-A10BC2CABD7B}"/>
              </a:ext>
            </a:extLst>
          </p:cNvPr>
          <p:cNvSpPr/>
          <p:nvPr/>
        </p:nvSpPr>
        <p:spPr bwMode="auto">
          <a:xfrm>
            <a:off x="4391024" y="3693056"/>
            <a:ext cx="1176338" cy="647700"/>
          </a:xfrm>
          <a:prstGeom prst="rect">
            <a:avLst/>
          </a:prstGeom>
          <a:solidFill>
            <a:srgbClr val="5EA290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7 x 9.1 x 0.7 mm 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Area: 63.7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Vol.: 44.6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941363-0D8C-4FE2-AC50-146ABDBD05CC}"/>
              </a:ext>
            </a:extLst>
          </p:cNvPr>
          <p:cNvSpPr/>
          <p:nvPr/>
        </p:nvSpPr>
        <p:spPr bwMode="auto">
          <a:xfrm>
            <a:off x="5889624" y="3693056"/>
            <a:ext cx="1381125" cy="647700"/>
          </a:xfrm>
          <a:prstGeom prst="rect">
            <a:avLst/>
          </a:prstGeom>
          <a:solidFill>
            <a:srgbClr val="5EA290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6.7 x 10.4 x 2.4 mm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Area: 70.1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Vol.: 166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8C4449-375A-EE05-0690-9C96BF476E44}"/>
              </a:ext>
            </a:extLst>
          </p:cNvPr>
          <p:cNvGrpSpPr>
            <a:grpSpLocks/>
          </p:cNvGrpSpPr>
          <p:nvPr/>
        </p:nvGrpSpPr>
        <p:grpSpPr bwMode="auto">
          <a:xfrm>
            <a:off x="2636876" y="1284957"/>
            <a:ext cx="7419561" cy="2316065"/>
            <a:chOff x="1056114" y="1473434"/>
            <a:chExt cx="7420832" cy="23156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BF247D5-722B-AEDA-047C-EEF3D4C686AD}"/>
                </a:ext>
              </a:extLst>
            </p:cNvPr>
            <p:cNvSpPr/>
            <p:nvPr/>
          </p:nvSpPr>
          <p:spPr bwMode="auto">
            <a:xfrm>
              <a:off x="1056114" y="1473434"/>
              <a:ext cx="7420832" cy="36029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Top view</a:t>
              </a:r>
              <a:endParaRPr lang="en-US" sz="1600" b="1" baseline="-250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2" name="Group 21">
              <a:extLst>
                <a:ext uri="{FF2B5EF4-FFF2-40B4-BE49-F238E27FC236}">
                  <a16:creationId xmlns:a16="http://schemas.microsoft.com/office/drawing/2014/main" id="{2777AAE8-78CB-3B5E-8343-109CB2829A3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646343" y="2870930"/>
              <a:ext cx="522722" cy="724584"/>
              <a:chOff x="1967" y="1518"/>
              <a:chExt cx="1142" cy="1432"/>
            </a:xfrm>
          </p:grpSpPr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DB34F14B-41E8-FE1A-EBCC-09E8566119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1967" y="1588"/>
                <a:ext cx="1141" cy="1296"/>
              </a:xfrm>
              <a:custGeom>
                <a:avLst/>
                <a:gdLst>
                  <a:gd name="T0" fmla="*/ 0 w 912"/>
                  <a:gd name="T1" fmla="*/ 71 h 1248"/>
                  <a:gd name="T2" fmla="*/ 571 w 912"/>
                  <a:gd name="T3" fmla="*/ 0 h 1248"/>
                  <a:gd name="T4" fmla="*/ 10257 w 912"/>
                  <a:gd name="T5" fmla="*/ 0 h 1248"/>
                  <a:gd name="T6" fmla="*/ 10829 w 912"/>
                  <a:gd name="T7" fmla="*/ 71 h 1248"/>
                  <a:gd name="T8" fmla="*/ 10829 w 912"/>
                  <a:gd name="T9" fmla="*/ 1802 h 1248"/>
                  <a:gd name="T10" fmla="*/ 10257 w 912"/>
                  <a:gd name="T11" fmla="*/ 1877 h 1248"/>
                  <a:gd name="T12" fmla="*/ 571 w 912"/>
                  <a:gd name="T13" fmla="*/ 1877 h 1248"/>
                  <a:gd name="T14" fmla="*/ 0 w 912"/>
                  <a:gd name="T15" fmla="*/ 1802 h 1248"/>
                  <a:gd name="T16" fmla="*/ 0 w 912"/>
                  <a:gd name="T17" fmla="*/ 71 h 12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2" h="1248">
                    <a:moveTo>
                      <a:pt x="0" y="48"/>
                    </a:moveTo>
                    <a:lnTo>
                      <a:pt x="48" y="0"/>
                    </a:lnTo>
                    <a:lnTo>
                      <a:pt x="864" y="0"/>
                    </a:lnTo>
                    <a:lnTo>
                      <a:pt x="912" y="48"/>
                    </a:lnTo>
                    <a:lnTo>
                      <a:pt x="912" y="1200"/>
                    </a:lnTo>
                    <a:lnTo>
                      <a:pt x="864" y="1248"/>
                    </a:lnTo>
                    <a:lnTo>
                      <a:pt x="48" y="1248"/>
                    </a:lnTo>
                    <a:lnTo>
                      <a:pt x="0" y="120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6" name="Rectangle 23">
                <a:extLst>
                  <a:ext uri="{FF2B5EF4-FFF2-40B4-BE49-F238E27FC236}">
                    <a16:creationId xmlns:a16="http://schemas.microsoft.com/office/drawing/2014/main" id="{75CAA37F-1CD9-DC30-70CD-9246A8127D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2067" y="1522"/>
                <a:ext cx="922" cy="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7" name="AutoShape 24">
                <a:extLst>
                  <a:ext uri="{FF2B5EF4-FFF2-40B4-BE49-F238E27FC236}">
                    <a16:creationId xmlns:a16="http://schemas.microsoft.com/office/drawing/2014/main" id="{D01E7478-DC32-D358-5A92-2612A3E2C0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2019" y="1641"/>
                <a:ext cx="1033" cy="1192"/>
              </a:xfrm>
              <a:prstGeom prst="roundRect">
                <a:avLst>
                  <a:gd name="adj" fmla="val 428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8" name="AutoShape 25">
                <a:extLst>
                  <a:ext uri="{FF2B5EF4-FFF2-40B4-BE49-F238E27FC236}">
                    <a16:creationId xmlns:a16="http://schemas.microsoft.com/office/drawing/2014/main" id="{4FF668C4-283C-B81C-6774-2C685C6CF7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50" y="1672"/>
                <a:ext cx="964" cy="1130"/>
              </a:xfrm>
              <a:prstGeom prst="roundRect">
                <a:avLst>
                  <a:gd name="adj" fmla="val 4287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92929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8285D918-C01E-0433-ED48-0F39A3CCF7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2078" y="2887"/>
                <a:ext cx="922" cy="6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3" name="Down Arrow Callout 71">
              <a:extLst>
                <a:ext uri="{FF2B5EF4-FFF2-40B4-BE49-F238E27FC236}">
                  <a16:creationId xmlns:a16="http://schemas.microsoft.com/office/drawing/2014/main" id="{A7518422-93B8-B603-3ED8-510E3AFEC228}"/>
                </a:ext>
              </a:extLst>
            </p:cNvPr>
            <p:cNvSpPr/>
            <p:nvPr/>
          </p:nvSpPr>
          <p:spPr bwMode="auto">
            <a:xfrm>
              <a:off x="1509189" y="2457472"/>
              <a:ext cx="797061" cy="482504"/>
            </a:xfrm>
            <a:prstGeom prst="downArrowCallout">
              <a:avLst/>
            </a:prstGeom>
            <a:solidFill>
              <a:srgbClr val="5EA290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M-can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46800929-D021-C541-4761-39581B410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6431" y="2865273"/>
              <a:ext cx="1056328" cy="735898"/>
              <a:chOff x="2768831" y="2878414"/>
              <a:chExt cx="1056328" cy="735898"/>
            </a:xfrm>
          </p:grpSpPr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4A94C14E-8587-FBF5-8C5A-87A3DFB06B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928841" y="2769621"/>
                <a:ext cx="736454" cy="954252"/>
              </a:xfrm>
              <a:custGeom>
                <a:avLst/>
                <a:gdLst>
                  <a:gd name="T0" fmla="*/ 0 w 912"/>
                  <a:gd name="T1" fmla="*/ 1 h 1248"/>
                  <a:gd name="T2" fmla="*/ 6 w 912"/>
                  <a:gd name="T3" fmla="*/ 0 h 1248"/>
                  <a:gd name="T4" fmla="*/ 109 w 912"/>
                  <a:gd name="T5" fmla="*/ 0 h 1248"/>
                  <a:gd name="T6" fmla="*/ 115 w 912"/>
                  <a:gd name="T7" fmla="*/ 1 h 1248"/>
                  <a:gd name="T8" fmla="*/ 115 w 912"/>
                  <a:gd name="T9" fmla="*/ 29 h 1248"/>
                  <a:gd name="T10" fmla="*/ 109 w 912"/>
                  <a:gd name="T11" fmla="*/ 31 h 1248"/>
                  <a:gd name="T12" fmla="*/ 6 w 912"/>
                  <a:gd name="T13" fmla="*/ 31 h 1248"/>
                  <a:gd name="T14" fmla="*/ 0 w 912"/>
                  <a:gd name="T15" fmla="*/ 29 h 1248"/>
                  <a:gd name="T16" fmla="*/ 0 w 912"/>
                  <a:gd name="T17" fmla="*/ 1 h 12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2" h="1248">
                    <a:moveTo>
                      <a:pt x="0" y="48"/>
                    </a:moveTo>
                    <a:lnTo>
                      <a:pt x="48" y="0"/>
                    </a:lnTo>
                    <a:lnTo>
                      <a:pt x="864" y="0"/>
                    </a:lnTo>
                    <a:lnTo>
                      <a:pt x="912" y="48"/>
                    </a:lnTo>
                    <a:lnTo>
                      <a:pt x="912" y="1200"/>
                    </a:lnTo>
                    <a:lnTo>
                      <a:pt x="864" y="1248"/>
                    </a:lnTo>
                    <a:lnTo>
                      <a:pt x="48" y="1248"/>
                    </a:lnTo>
                    <a:lnTo>
                      <a:pt x="0" y="120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B01D581C-4EC1-5B8B-9FBD-F86599D355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3502001" y="3217374"/>
                <a:ext cx="595194" cy="50809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2" name="AutoShape 30">
                <a:extLst>
                  <a:ext uri="{FF2B5EF4-FFF2-40B4-BE49-F238E27FC236}">
                    <a16:creationId xmlns:a16="http://schemas.microsoft.com/office/drawing/2014/main" id="{DB876C9E-B742-A957-3EB7-47F48DD655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2960583" y="2804552"/>
                <a:ext cx="668205" cy="882801"/>
              </a:xfrm>
              <a:prstGeom prst="roundRect">
                <a:avLst>
                  <a:gd name="adj" fmla="val 428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3" name="AutoShape 31">
                <a:extLst>
                  <a:ext uri="{FF2B5EF4-FFF2-40B4-BE49-F238E27FC236}">
                    <a16:creationId xmlns:a16="http://schemas.microsoft.com/office/drawing/2014/main" id="{9B8900C8-AB7E-6BAC-5BD8-1F49486503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2983598" y="2829163"/>
                <a:ext cx="622177" cy="831993"/>
              </a:xfrm>
              <a:prstGeom prst="roundRect">
                <a:avLst>
                  <a:gd name="adj" fmla="val 4287"/>
                </a:avLst>
              </a:prstGeom>
              <a:gradFill rotWithShape="1">
                <a:gsLst>
                  <a:gs pos="0">
                    <a:srgbClr val="C0C0C0"/>
                  </a:gs>
                  <a:gs pos="100000">
                    <a:srgbClr val="92929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0A7BE672-32F5-9EC0-2CFE-631BE9C5EB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6200000">
                <a:off x="2496147" y="3224516"/>
                <a:ext cx="595194" cy="49221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5" name="Down Arrow Callout 91">
              <a:extLst>
                <a:ext uri="{FF2B5EF4-FFF2-40B4-BE49-F238E27FC236}">
                  <a16:creationId xmlns:a16="http://schemas.microsoft.com/office/drawing/2014/main" id="{FE361CE8-6EB3-8776-8929-43AF0497626E}"/>
                </a:ext>
              </a:extLst>
            </p:cNvPr>
            <p:cNvSpPr/>
            <p:nvPr/>
          </p:nvSpPr>
          <p:spPr bwMode="auto">
            <a:xfrm>
              <a:off x="2995343" y="2362241"/>
              <a:ext cx="798649" cy="482504"/>
            </a:xfrm>
            <a:prstGeom prst="downArrowCallout">
              <a:avLst/>
            </a:prstGeom>
            <a:solidFill>
              <a:srgbClr val="5EA290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L-can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6" name="Group 13">
              <a:extLst>
                <a:ext uri="{FF2B5EF4-FFF2-40B4-BE49-F238E27FC236}">
                  <a16:creationId xmlns:a16="http://schemas.microsoft.com/office/drawing/2014/main" id="{FA0DAB4E-79AC-8EA1-6E90-65362B6D8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5424" y="2830230"/>
              <a:ext cx="1381641" cy="805984"/>
              <a:chOff x="1352" y="2274"/>
              <a:chExt cx="1491" cy="958"/>
            </a:xfrm>
          </p:grpSpPr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1B85F688-46B2-5AEC-432F-9B1CC40B5E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060" y="2661"/>
                <a:ext cx="768" cy="183"/>
              </a:xfrm>
              <a:custGeom>
                <a:avLst/>
                <a:gdLst>
                  <a:gd name="T0" fmla="*/ 0 w 3078"/>
                  <a:gd name="T1" fmla="*/ 0 h 741"/>
                  <a:gd name="T2" fmla="*/ 0 w 3078"/>
                  <a:gd name="T3" fmla="*/ 0 h 741"/>
                  <a:gd name="T4" fmla="*/ 0 w 3078"/>
                  <a:gd name="T5" fmla="*/ 0 h 741"/>
                  <a:gd name="T6" fmla="*/ 0 w 3078"/>
                  <a:gd name="T7" fmla="*/ 0 h 741"/>
                  <a:gd name="T8" fmla="*/ 0 w 3078"/>
                  <a:gd name="T9" fmla="*/ 0 h 741"/>
                  <a:gd name="T10" fmla="*/ 0 w 3078"/>
                  <a:gd name="T11" fmla="*/ 0 h 741"/>
                  <a:gd name="T12" fmla="*/ 0 w 3078"/>
                  <a:gd name="T13" fmla="*/ 0 h 7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78" h="741">
                    <a:moveTo>
                      <a:pt x="0" y="738"/>
                    </a:moveTo>
                    <a:lnTo>
                      <a:pt x="0" y="441"/>
                    </a:lnTo>
                    <a:lnTo>
                      <a:pt x="531" y="0"/>
                    </a:lnTo>
                    <a:lnTo>
                      <a:pt x="2556" y="0"/>
                    </a:lnTo>
                    <a:lnTo>
                      <a:pt x="3078" y="450"/>
                    </a:lnTo>
                    <a:lnTo>
                      <a:pt x="3078" y="741"/>
                    </a:lnTo>
                    <a:lnTo>
                      <a:pt x="0" y="7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7A2DF655-D799-EB44-FD7A-0CE66B3D2F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5400000">
                <a:off x="2452" y="2677"/>
                <a:ext cx="91" cy="146"/>
              </a:xfrm>
              <a:prstGeom prst="rect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5DA3AF08-38E1-A41E-708D-5B34CADF37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576" y="2881"/>
                <a:ext cx="115" cy="418"/>
              </a:xfrm>
              <a:custGeom>
                <a:avLst/>
                <a:gdLst>
                  <a:gd name="T0" fmla="*/ 0 w 459"/>
                  <a:gd name="T1" fmla="*/ 0 h 1683"/>
                  <a:gd name="T2" fmla="*/ 0 w 459"/>
                  <a:gd name="T3" fmla="*/ 0 h 1683"/>
                  <a:gd name="T4" fmla="*/ 0 w 459"/>
                  <a:gd name="T5" fmla="*/ 0 h 1683"/>
                  <a:gd name="T6" fmla="*/ 0 w 459"/>
                  <a:gd name="T7" fmla="*/ 0 h 1683"/>
                  <a:gd name="T8" fmla="*/ 0 w 459"/>
                  <a:gd name="T9" fmla="*/ 0 h 1683"/>
                  <a:gd name="T10" fmla="*/ 0 w 459"/>
                  <a:gd name="T11" fmla="*/ 0 h 1683"/>
                  <a:gd name="T12" fmla="*/ 0 w 459"/>
                  <a:gd name="T13" fmla="*/ 0 h 1683"/>
                  <a:gd name="T14" fmla="*/ 0 w 459"/>
                  <a:gd name="T15" fmla="*/ 0 h 1683"/>
                  <a:gd name="T16" fmla="*/ 0 w 459"/>
                  <a:gd name="T17" fmla="*/ 0 h 1683"/>
                  <a:gd name="T18" fmla="*/ 0 w 459"/>
                  <a:gd name="T19" fmla="*/ 0 h 1683"/>
                  <a:gd name="T20" fmla="*/ 0 w 459"/>
                  <a:gd name="T21" fmla="*/ 0 h 1683"/>
                  <a:gd name="T22" fmla="*/ 0 w 459"/>
                  <a:gd name="T23" fmla="*/ 0 h 1683"/>
                  <a:gd name="T24" fmla="*/ 0 w 459"/>
                  <a:gd name="T25" fmla="*/ 0 h 16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9" h="1683">
                    <a:moveTo>
                      <a:pt x="45" y="3"/>
                    </a:moveTo>
                    <a:lnTo>
                      <a:pt x="45" y="870"/>
                    </a:lnTo>
                    <a:lnTo>
                      <a:pt x="0" y="981"/>
                    </a:lnTo>
                    <a:lnTo>
                      <a:pt x="0" y="1287"/>
                    </a:lnTo>
                    <a:lnTo>
                      <a:pt x="45" y="1395"/>
                    </a:lnTo>
                    <a:lnTo>
                      <a:pt x="45" y="1683"/>
                    </a:lnTo>
                    <a:lnTo>
                      <a:pt x="414" y="1683"/>
                    </a:lnTo>
                    <a:lnTo>
                      <a:pt x="414" y="1395"/>
                    </a:lnTo>
                    <a:lnTo>
                      <a:pt x="459" y="1284"/>
                    </a:lnTo>
                    <a:lnTo>
                      <a:pt x="459" y="981"/>
                    </a:lnTo>
                    <a:lnTo>
                      <a:pt x="414" y="882"/>
                    </a:lnTo>
                    <a:lnTo>
                      <a:pt x="414" y="0"/>
                    </a:lnTo>
                    <a:lnTo>
                      <a:pt x="45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E13928B-ECD4-4948-CE6F-77D518B36A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577" y="2209"/>
                <a:ext cx="113" cy="418"/>
              </a:xfrm>
              <a:custGeom>
                <a:avLst/>
                <a:gdLst>
                  <a:gd name="T0" fmla="*/ 0 w 459"/>
                  <a:gd name="T1" fmla="*/ 0 h 1683"/>
                  <a:gd name="T2" fmla="*/ 0 w 459"/>
                  <a:gd name="T3" fmla="*/ 0 h 1683"/>
                  <a:gd name="T4" fmla="*/ 0 w 459"/>
                  <a:gd name="T5" fmla="*/ 0 h 1683"/>
                  <a:gd name="T6" fmla="*/ 0 w 459"/>
                  <a:gd name="T7" fmla="*/ 0 h 1683"/>
                  <a:gd name="T8" fmla="*/ 0 w 459"/>
                  <a:gd name="T9" fmla="*/ 0 h 1683"/>
                  <a:gd name="T10" fmla="*/ 0 w 459"/>
                  <a:gd name="T11" fmla="*/ 0 h 1683"/>
                  <a:gd name="T12" fmla="*/ 0 w 459"/>
                  <a:gd name="T13" fmla="*/ 0 h 1683"/>
                  <a:gd name="T14" fmla="*/ 0 w 459"/>
                  <a:gd name="T15" fmla="*/ 0 h 1683"/>
                  <a:gd name="T16" fmla="*/ 0 w 459"/>
                  <a:gd name="T17" fmla="*/ 0 h 1683"/>
                  <a:gd name="T18" fmla="*/ 0 w 459"/>
                  <a:gd name="T19" fmla="*/ 0 h 1683"/>
                  <a:gd name="T20" fmla="*/ 0 w 459"/>
                  <a:gd name="T21" fmla="*/ 0 h 1683"/>
                  <a:gd name="T22" fmla="*/ 0 w 459"/>
                  <a:gd name="T23" fmla="*/ 0 h 1683"/>
                  <a:gd name="T24" fmla="*/ 0 w 459"/>
                  <a:gd name="T25" fmla="*/ 0 h 16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9" h="1683">
                    <a:moveTo>
                      <a:pt x="45" y="3"/>
                    </a:moveTo>
                    <a:lnTo>
                      <a:pt x="45" y="870"/>
                    </a:lnTo>
                    <a:lnTo>
                      <a:pt x="0" y="981"/>
                    </a:lnTo>
                    <a:lnTo>
                      <a:pt x="0" y="1287"/>
                    </a:lnTo>
                    <a:lnTo>
                      <a:pt x="45" y="1395"/>
                    </a:lnTo>
                    <a:lnTo>
                      <a:pt x="45" y="1683"/>
                    </a:lnTo>
                    <a:lnTo>
                      <a:pt x="414" y="1683"/>
                    </a:lnTo>
                    <a:lnTo>
                      <a:pt x="414" y="1395"/>
                    </a:lnTo>
                    <a:lnTo>
                      <a:pt x="459" y="1284"/>
                    </a:lnTo>
                    <a:lnTo>
                      <a:pt x="459" y="981"/>
                    </a:lnTo>
                    <a:lnTo>
                      <a:pt x="414" y="882"/>
                    </a:lnTo>
                    <a:lnTo>
                      <a:pt x="414" y="0"/>
                    </a:lnTo>
                    <a:lnTo>
                      <a:pt x="45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BC7ED42E-20BE-C3E3-EAD3-910617C27D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501" y="2309"/>
                <a:ext cx="958" cy="889"/>
              </a:xfrm>
              <a:custGeom>
                <a:avLst/>
                <a:gdLst>
                  <a:gd name="T0" fmla="*/ 0 w 3849"/>
                  <a:gd name="T1" fmla="*/ 0 h 3574"/>
                  <a:gd name="T2" fmla="*/ 0 w 3849"/>
                  <a:gd name="T3" fmla="*/ 0 h 3574"/>
                  <a:gd name="T4" fmla="*/ 0 w 3849"/>
                  <a:gd name="T5" fmla="*/ 0 h 3574"/>
                  <a:gd name="T6" fmla="*/ 0 w 3849"/>
                  <a:gd name="T7" fmla="*/ 0 h 3574"/>
                  <a:gd name="T8" fmla="*/ 0 w 3849"/>
                  <a:gd name="T9" fmla="*/ 0 h 3574"/>
                  <a:gd name="T10" fmla="*/ 0 w 3849"/>
                  <a:gd name="T11" fmla="*/ 0 h 3574"/>
                  <a:gd name="T12" fmla="*/ 0 w 3849"/>
                  <a:gd name="T13" fmla="*/ 0 h 35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9" h="3574">
                    <a:moveTo>
                      <a:pt x="384" y="9"/>
                    </a:moveTo>
                    <a:lnTo>
                      <a:pt x="0" y="384"/>
                    </a:lnTo>
                    <a:lnTo>
                      <a:pt x="0" y="3574"/>
                    </a:lnTo>
                    <a:lnTo>
                      <a:pt x="3849" y="3574"/>
                    </a:lnTo>
                    <a:lnTo>
                      <a:pt x="3849" y="384"/>
                    </a:lnTo>
                    <a:lnTo>
                      <a:pt x="3465" y="0"/>
                    </a:lnTo>
                    <a:lnTo>
                      <a:pt x="384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Down Arrow Callout 92">
              <a:extLst>
                <a:ext uri="{FF2B5EF4-FFF2-40B4-BE49-F238E27FC236}">
                  <a16:creationId xmlns:a16="http://schemas.microsoft.com/office/drawing/2014/main" id="{DD495D3F-F764-9B3B-BC51-DDD02F411136}"/>
                </a:ext>
              </a:extLst>
            </p:cNvPr>
            <p:cNvSpPr/>
            <p:nvPr/>
          </p:nvSpPr>
          <p:spPr bwMode="auto">
            <a:xfrm>
              <a:off x="4597404" y="2328910"/>
              <a:ext cx="797061" cy="482504"/>
            </a:xfrm>
            <a:prstGeom prst="downArrowCallout">
              <a:avLst/>
            </a:prstGeom>
            <a:solidFill>
              <a:srgbClr val="5EA290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D-PAK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B4C32E38-D40F-3DEE-3EB3-57C008F6F4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506" y="2677405"/>
              <a:ext cx="1634602" cy="1111635"/>
              <a:chOff x="3100" y="1954"/>
              <a:chExt cx="1765" cy="1323"/>
            </a:xfrm>
          </p:grpSpPr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5D5B2A47-5B1B-D640-303D-28CD475513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680" y="2507"/>
                <a:ext cx="1058" cy="218"/>
              </a:xfrm>
              <a:custGeom>
                <a:avLst/>
                <a:gdLst>
                  <a:gd name="T0" fmla="*/ 0 w 3078"/>
                  <a:gd name="T1" fmla="*/ 0 h 741"/>
                  <a:gd name="T2" fmla="*/ 0 w 3078"/>
                  <a:gd name="T3" fmla="*/ 0 h 741"/>
                  <a:gd name="T4" fmla="*/ 0 w 3078"/>
                  <a:gd name="T5" fmla="*/ 0 h 741"/>
                  <a:gd name="T6" fmla="*/ 0 w 3078"/>
                  <a:gd name="T7" fmla="*/ 0 h 741"/>
                  <a:gd name="T8" fmla="*/ 0 w 3078"/>
                  <a:gd name="T9" fmla="*/ 0 h 741"/>
                  <a:gd name="T10" fmla="*/ 0 w 3078"/>
                  <a:gd name="T11" fmla="*/ 0 h 741"/>
                  <a:gd name="T12" fmla="*/ 0 w 3078"/>
                  <a:gd name="T13" fmla="*/ 0 h 7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78" h="741">
                    <a:moveTo>
                      <a:pt x="0" y="738"/>
                    </a:moveTo>
                    <a:lnTo>
                      <a:pt x="0" y="441"/>
                    </a:lnTo>
                    <a:lnTo>
                      <a:pt x="531" y="0"/>
                    </a:lnTo>
                    <a:lnTo>
                      <a:pt x="2556" y="0"/>
                    </a:lnTo>
                    <a:lnTo>
                      <a:pt x="3078" y="450"/>
                    </a:lnTo>
                    <a:lnTo>
                      <a:pt x="3078" y="741"/>
                    </a:lnTo>
                    <a:lnTo>
                      <a:pt x="0" y="7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21528D3B-54DF-8895-D634-D0C3B1BDDD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5400000">
                <a:off x="4394" y="2525"/>
                <a:ext cx="123" cy="173"/>
              </a:xfrm>
              <a:prstGeom prst="rect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C28A874B-8AC3-246A-0DDA-33764DBA7C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536" y="2836"/>
                <a:ext cx="159" cy="494"/>
              </a:xfrm>
              <a:custGeom>
                <a:avLst/>
                <a:gdLst>
                  <a:gd name="T0" fmla="*/ 0 w 459"/>
                  <a:gd name="T1" fmla="*/ 0 h 1683"/>
                  <a:gd name="T2" fmla="*/ 0 w 459"/>
                  <a:gd name="T3" fmla="*/ 0 h 1683"/>
                  <a:gd name="T4" fmla="*/ 0 w 459"/>
                  <a:gd name="T5" fmla="*/ 0 h 1683"/>
                  <a:gd name="T6" fmla="*/ 0 w 459"/>
                  <a:gd name="T7" fmla="*/ 0 h 1683"/>
                  <a:gd name="T8" fmla="*/ 0 w 459"/>
                  <a:gd name="T9" fmla="*/ 0 h 1683"/>
                  <a:gd name="T10" fmla="*/ 0 w 459"/>
                  <a:gd name="T11" fmla="*/ 0 h 1683"/>
                  <a:gd name="T12" fmla="*/ 0 w 459"/>
                  <a:gd name="T13" fmla="*/ 0 h 1683"/>
                  <a:gd name="T14" fmla="*/ 0 w 459"/>
                  <a:gd name="T15" fmla="*/ 0 h 1683"/>
                  <a:gd name="T16" fmla="*/ 0 w 459"/>
                  <a:gd name="T17" fmla="*/ 0 h 1683"/>
                  <a:gd name="T18" fmla="*/ 0 w 459"/>
                  <a:gd name="T19" fmla="*/ 0 h 1683"/>
                  <a:gd name="T20" fmla="*/ 0 w 459"/>
                  <a:gd name="T21" fmla="*/ 0 h 1683"/>
                  <a:gd name="T22" fmla="*/ 0 w 459"/>
                  <a:gd name="T23" fmla="*/ 0 h 1683"/>
                  <a:gd name="T24" fmla="*/ 0 w 459"/>
                  <a:gd name="T25" fmla="*/ 0 h 16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9" h="1683">
                    <a:moveTo>
                      <a:pt x="45" y="3"/>
                    </a:moveTo>
                    <a:lnTo>
                      <a:pt x="45" y="870"/>
                    </a:lnTo>
                    <a:lnTo>
                      <a:pt x="0" y="981"/>
                    </a:lnTo>
                    <a:lnTo>
                      <a:pt x="0" y="1287"/>
                    </a:lnTo>
                    <a:lnTo>
                      <a:pt x="45" y="1395"/>
                    </a:lnTo>
                    <a:lnTo>
                      <a:pt x="45" y="1683"/>
                    </a:lnTo>
                    <a:lnTo>
                      <a:pt x="414" y="1683"/>
                    </a:lnTo>
                    <a:lnTo>
                      <a:pt x="414" y="1395"/>
                    </a:lnTo>
                    <a:lnTo>
                      <a:pt x="459" y="1284"/>
                    </a:lnTo>
                    <a:lnTo>
                      <a:pt x="459" y="981"/>
                    </a:lnTo>
                    <a:lnTo>
                      <a:pt x="414" y="882"/>
                    </a:lnTo>
                    <a:lnTo>
                      <a:pt x="414" y="0"/>
                    </a:lnTo>
                    <a:lnTo>
                      <a:pt x="45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04677BD9-FBBA-F66E-3464-32BF22DE1C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537" y="1905"/>
                <a:ext cx="159" cy="495"/>
              </a:xfrm>
              <a:custGeom>
                <a:avLst/>
                <a:gdLst>
                  <a:gd name="T0" fmla="*/ 0 w 459"/>
                  <a:gd name="T1" fmla="*/ 0 h 1683"/>
                  <a:gd name="T2" fmla="*/ 0 w 459"/>
                  <a:gd name="T3" fmla="*/ 0 h 1683"/>
                  <a:gd name="T4" fmla="*/ 0 w 459"/>
                  <a:gd name="T5" fmla="*/ 0 h 1683"/>
                  <a:gd name="T6" fmla="*/ 0 w 459"/>
                  <a:gd name="T7" fmla="*/ 0 h 1683"/>
                  <a:gd name="T8" fmla="*/ 0 w 459"/>
                  <a:gd name="T9" fmla="*/ 0 h 1683"/>
                  <a:gd name="T10" fmla="*/ 0 w 459"/>
                  <a:gd name="T11" fmla="*/ 0 h 1683"/>
                  <a:gd name="T12" fmla="*/ 0 w 459"/>
                  <a:gd name="T13" fmla="*/ 0 h 1683"/>
                  <a:gd name="T14" fmla="*/ 0 w 459"/>
                  <a:gd name="T15" fmla="*/ 0 h 1683"/>
                  <a:gd name="T16" fmla="*/ 0 w 459"/>
                  <a:gd name="T17" fmla="*/ 0 h 1683"/>
                  <a:gd name="T18" fmla="*/ 0 w 459"/>
                  <a:gd name="T19" fmla="*/ 0 h 1683"/>
                  <a:gd name="T20" fmla="*/ 0 w 459"/>
                  <a:gd name="T21" fmla="*/ 0 h 1683"/>
                  <a:gd name="T22" fmla="*/ 0 w 459"/>
                  <a:gd name="T23" fmla="*/ 0 h 1683"/>
                  <a:gd name="T24" fmla="*/ 0 w 459"/>
                  <a:gd name="T25" fmla="*/ 0 h 16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9" h="1683">
                    <a:moveTo>
                      <a:pt x="45" y="3"/>
                    </a:moveTo>
                    <a:lnTo>
                      <a:pt x="45" y="870"/>
                    </a:lnTo>
                    <a:lnTo>
                      <a:pt x="0" y="981"/>
                    </a:lnTo>
                    <a:lnTo>
                      <a:pt x="0" y="1287"/>
                    </a:lnTo>
                    <a:lnTo>
                      <a:pt x="45" y="1395"/>
                    </a:lnTo>
                    <a:lnTo>
                      <a:pt x="45" y="1683"/>
                    </a:lnTo>
                    <a:lnTo>
                      <a:pt x="414" y="1683"/>
                    </a:lnTo>
                    <a:lnTo>
                      <a:pt x="414" y="1395"/>
                    </a:lnTo>
                    <a:lnTo>
                      <a:pt x="459" y="1284"/>
                    </a:lnTo>
                    <a:lnTo>
                      <a:pt x="459" y="981"/>
                    </a:lnTo>
                    <a:lnTo>
                      <a:pt x="414" y="882"/>
                    </a:lnTo>
                    <a:lnTo>
                      <a:pt x="414" y="0"/>
                    </a:lnTo>
                    <a:lnTo>
                      <a:pt x="45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FA42F8E3-B23C-03D6-ED6E-114F87F9E6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193" y="2081"/>
                <a:ext cx="1322" cy="1070"/>
              </a:xfrm>
              <a:custGeom>
                <a:avLst/>
                <a:gdLst>
                  <a:gd name="T0" fmla="*/ 0 w 3849"/>
                  <a:gd name="T1" fmla="*/ 0 h 3574"/>
                  <a:gd name="T2" fmla="*/ 0 w 3849"/>
                  <a:gd name="T3" fmla="*/ 0 h 3574"/>
                  <a:gd name="T4" fmla="*/ 0 w 3849"/>
                  <a:gd name="T5" fmla="*/ 0 h 3574"/>
                  <a:gd name="T6" fmla="*/ 0 w 3849"/>
                  <a:gd name="T7" fmla="*/ 0 h 3574"/>
                  <a:gd name="T8" fmla="*/ 0 w 3849"/>
                  <a:gd name="T9" fmla="*/ 0 h 3574"/>
                  <a:gd name="T10" fmla="*/ 0 w 3849"/>
                  <a:gd name="T11" fmla="*/ 0 h 3574"/>
                  <a:gd name="T12" fmla="*/ 0 w 3849"/>
                  <a:gd name="T13" fmla="*/ 0 h 35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49" h="3574">
                    <a:moveTo>
                      <a:pt x="384" y="9"/>
                    </a:moveTo>
                    <a:lnTo>
                      <a:pt x="0" y="384"/>
                    </a:lnTo>
                    <a:lnTo>
                      <a:pt x="0" y="3574"/>
                    </a:lnTo>
                    <a:lnTo>
                      <a:pt x="3849" y="3574"/>
                    </a:lnTo>
                    <a:lnTo>
                      <a:pt x="3849" y="384"/>
                    </a:lnTo>
                    <a:lnTo>
                      <a:pt x="3465" y="0"/>
                    </a:lnTo>
                    <a:lnTo>
                      <a:pt x="384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9" name="Down Arrow Callout 93">
              <a:extLst>
                <a:ext uri="{FF2B5EF4-FFF2-40B4-BE49-F238E27FC236}">
                  <a16:creationId xmlns:a16="http://schemas.microsoft.com/office/drawing/2014/main" id="{A1DD893F-0FDD-B8A2-151A-83F284F57F0A}"/>
                </a:ext>
              </a:extLst>
            </p:cNvPr>
            <p:cNvSpPr/>
            <p:nvPr/>
          </p:nvSpPr>
          <p:spPr bwMode="auto">
            <a:xfrm>
              <a:off x="6439220" y="2167017"/>
              <a:ext cx="798650" cy="482504"/>
            </a:xfrm>
            <a:prstGeom prst="downArrowCallout">
              <a:avLst/>
            </a:prstGeom>
            <a:solidFill>
              <a:srgbClr val="5EA290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+mj-lt"/>
                </a:rPr>
                <a:t>D</a:t>
              </a:r>
              <a:r>
                <a:rPr lang="en-US" sz="1400" baseline="3000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en-US" sz="1400">
                  <a:solidFill>
                    <a:schemeClr val="bg1"/>
                  </a:solidFill>
                  <a:latin typeface="+mj-lt"/>
                </a:rPr>
                <a:t>PAK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79F155F-016F-0CFF-E266-DE72A2E4F0B8}"/>
              </a:ext>
            </a:extLst>
          </p:cNvPr>
          <p:cNvSpPr/>
          <p:nvPr/>
        </p:nvSpPr>
        <p:spPr bwMode="auto">
          <a:xfrm>
            <a:off x="7594599" y="3693056"/>
            <a:ext cx="1657350" cy="647700"/>
          </a:xfrm>
          <a:prstGeom prst="rect">
            <a:avLst/>
          </a:prstGeom>
          <a:solidFill>
            <a:srgbClr val="5EA290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6.7 x 10.4 x 2.4 mm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Area: 70.1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 algn="ctr">
              <a:defRPr/>
            </a:pPr>
            <a:r>
              <a:rPr lang="pt-PT" sz="900" dirty="0">
                <a:solidFill>
                  <a:schemeClr val="bg1"/>
                </a:solidFill>
                <a:latin typeface="+mn-lt"/>
              </a:rPr>
              <a:t>Vol.: 166 mm</a:t>
            </a:r>
            <a:r>
              <a:rPr lang="pt-PT" sz="900" baseline="300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E6B02F-A6F9-4977-4B95-C3D0D4292F61}"/>
              </a:ext>
            </a:extLst>
          </p:cNvPr>
          <p:cNvGrpSpPr>
            <a:grpSpLocks/>
          </p:cNvGrpSpPr>
          <p:nvPr/>
        </p:nvGrpSpPr>
        <p:grpSpPr bwMode="auto">
          <a:xfrm>
            <a:off x="4976812" y="4351868"/>
            <a:ext cx="1608137" cy="231775"/>
            <a:chOff x="3392183" y="4512031"/>
            <a:chExt cx="1607906" cy="231924"/>
          </a:xfrm>
        </p:grpSpPr>
        <p:sp>
          <p:nvSpPr>
            <p:cNvPr id="44" name="Line 61">
              <a:extLst>
                <a:ext uri="{FF2B5EF4-FFF2-40B4-BE49-F238E27FC236}">
                  <a16:creationId xmlns:a16="http://schemas.microsoft.com/office/drawing/2014/main" id="{EBC1136B-C15A-EC56-B5EC-DAEDF5FE8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183" y="4512031"/>
              <a:ext cx="0" cy="231924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Line 62">
              <a:extLst>
                <a:ext uri="{FF2B5EF4-FFF2-40B4-BE49-F238E27FC236}">
                  <a16:creationId xmlns:a16="http://schemas.microsoft.com/office/drawing/2014/main" id="{A8526EAA-8904-4AD4-6B1C-AB3C4DD2D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5358" y="4731247"/>
              <a:ext cx="1604731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6" name="Line 63">
              <a:extLst>
                <a:ext uri="{FF2B5EF4-FFF2-40B4-BE49-F238E27FC236}">
                  <a16:creationId xmlns:a16="http://schemas.microsoft.com/office/drawing/2014/main" id="{2AECB76E-F1DF-FC54-511A-64F359CDF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153" y="4524739"/>
              <a:ext cx="0" cy="219216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27F21B-457F-AE68-9583-D495B11C5D51}"/>
              </a:ext>
            </a:extLst>
          </p:cNvPr>
          <p:cNvGrpSpPr>
            <a:grpSpLocks/>
          </p:cNvGrpSpPr>
          <p:nvPr/>
        </p:nvGrpSpPr>
        <p:grpSpPr bwMode="auto">
          <a:xfrm>
            <a:off x="6480174" y="4380443"/>
            <a:ext cx="1944688" cy="385763"/>
            <a:chOff x="4895660" y="4539667"/>
            <a:chExt cx="1945311" cy="385704"/>
          </a:xfrm>
        </p:grpSpPr>
        <p:sp>
          <p:nvSpPr>
            <p:cNvPr id="48" name="Line 64">
              <a:extLst>
                <a:ext uri="{FF2B5EF4-FFF2-40B4-BE49-F238E27FC236}">
                  <a16:creationId xmlns:a16="http://schemas.microsoft.com/office/drawing/2014/main" id="{3D15D1D4-E1EB-1C7B-4CBC-8A39C24DB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6777" y="4741249"/>
              <a:ext cx="3176" cy="177773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Line 65">
              <a:extLst>
                <a:ext uri="{FF2B5EF4-FFF2-40B4-BE49-F238E27FC236}">
                  <a16:creationId xmlns:a16="http://schemas.microsoft.com/office/drawing/2014/main" id="{8CE11A70-5C59-E05E-5188-A3558FFBA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660" y="4925371"/>
              <a:ext cx="1945311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" name="Line 66">
              <a:extLst>
                <a:ext uri="{FF2B5EF4-FFF2-40B4-BE49-F238E27FC236}">
                  <a16:creationId xmlns:a16="http://schemas.microsoft.com/office/drawing/2014/main" id="{FCE8B8A8-8328-20F1-C246-CB5503710F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36206" y="4539667"/>
              <a:ext cx="0" cy="385704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C9639F-369C-00BF-2912-246148A536B9}"/>
              </a:ext>
            </a:extLst>
          </p:cNvPr>
          <p:cNvGrpSpPr>
            <a:grpSpLocks/>
          </p:cNvGrpSpPr>
          <p:nvPr/>
        </p:nvGrpSpPr>
        <p:grpSpPr bwMode="auto">
          <a:xfrm>
            <a:off x="3490912" y="4340756"/>
            <a:ext cx="3097212" cy="866775"/>
            <a:chOff x="1906185" y="4500155"/>
            <a:chExt cx="3097862" cy="867123"/>
          </a:xfrm>
        </p:grpSpPr>
        <p:sp>
          <p:nvSpPr>
            <p:cNvPr id="52" name="Line 67">
              <a:extLst>
                <a:ext uri="{FF2B5EF4-FFF2-40B4-BE49-F238E27FC236}">
                  <a16:creationId xmlns:a16="http://schemas.microsoft.com/office/drawing/2014/main" id="{EE7580D4-25B0-0C9A-B453-0099FBC7C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7772" y="4500155"/>
              <a:ext cx="0" cy="867123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3" name="Line 68">
              <a:extLst>
                <a:ext uri="{FF2B5EF4-FFF2-40B4-BE49-F238E27FC236}">
                  <a16:creationId xmlns:a16="http://schemas.microsoft.com/office/drawing/2014/main" id="{B64423D8-90FE-E266-EDAC-9ECF0315E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6185" y="5354573"/>
              <a:ext cx="3097862" cy="6353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Line 69">
              <a:extLst>
                <a:ext uri="{FF2B5EF4-FFF2-40B4-BE49-F238E27FC236}">
                  <a16:creationId xmlns:a16="http://schemas.microsoft.com/office/drawing/2014/main" id="{81BDB930-E9A2-29AA-FB2B-02E86BD27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92933" y="5138586"/>
              <a:ext cx="0" cy="222339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C3311D-5337-7A85-5315-4080E685FBF4}"/>
              </a:ext>
            </a:extLst>
          </p:cNvPr>
          <p:cNvGrpSpPr>
            <a:grpSpLocks/>
          </p:cNvGrpSpPr>
          <p:nvPr/>
        </p:nvGrpSpPr>
        <p:grpSpPr bwMode="auto">
          <a:xfrm>
            <a:off x="5800724" y="4978931"/>
            <a:ext cx="2624138" cy="463550"/>
            <a:chOff x="4216571" y="5138850"/>
            <a:chExt cx="2624400" cy="463018"/>
          </a:xfrm>
        </p:grpSpPr>
        <p:sp>
          <p:nvSpPr>
            <p:cNvPr id="56" name="Line 70">
              <a:extLst>
                <a:ext uri="{FF2B5EF4-FFF2-40B4-BE49-F238E27FC236}">
                  <a16:creationId xmlns:a16="http://schemas.microsoft.com/office/drawing/2014/main" id="{C98C5843-66AC-19EF-A983-706B397D1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6571" y="5589183"/>
              <a:ext cx="2624400" cy="0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Line 71">
              <a:extLst>
                <a:ext uri="{FF2B5EF4-FFF2-40B4-BE49-F238E27FC236}">
                  <a16:creationId xmlns:a16="http://schemas.microsoft.com/office/drawing/2014/main" id="{D8A7E111-0339-86F3-D526-FD601DA74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6571" y="5348160"/>
              <a:ext cx="0" cy="253708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8" name="Line 72">
              <a:extLst>
                <a:ext uri="{FF2B5EF4-FFF2-40B4-BE49-F238E27FC236}">
                  <a16:creationId xmlns:a16="http://schemas.microsoft.com/office/drawing/2014/main" id="{EC82E78A-609C-726D-1D53-7BF5A5790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6208" y="5138850"/>
              <a:ext cx="0" cy="463018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200" dirty="0"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59" name="Text Box 75">
            <a:extLst>
              <a:ext uri="{FF2B5EF4-FFF2-40B4-BE49-F238E27FC236}">
                <a16:creationId xmlns:a16="http://schemas.microsoft.com/office/drawing/2014/main" id="{D5BC1E88-1B17-B222-55CC-B7F275AF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4" y="4947181"/>
            <a:ext cx="1574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54%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area reduction</a:t>
            </a:r>
          </a:p>
        </p:txBody>
      </p:sp>
      <p:sp>
        <p:nvSpPr>
          <p:cNvPr id="60" name="Text Box 75">
            <a:extLst>
              <a:ext uri="{FF2B5EF4-FFF2-40B4-BE49-F238E27FC236}">
                <a16:creationId xmlns:a16="http://schemas.microsoft.com/office/drawing/2014/main" id="{F65E1096-11B3-04CB-3C97-5C48FF92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4" y="5193243"/>
            <a:ext cx="15255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87%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vol. reduction</a:t>
            </a:r>
          </a:p>
        </p:txBody>
      </p:sp>
      <p:sp>
        <p:nvSpPr>
          <p:cNvPr id="61" name="Text Box 75">
            <a:extLst>
              <a:ext uri="{FF2B5EF4-FFF2-40B4-BE49-F238E27FC236}">
                <a16:creationId xmlns:a16="http://schemas.microsoft.com/office/drawing/2014/main" id="{177169A6-CCAF-B4CE-10AC-414C917C3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7" y="4324881"/>
            <a:ext cx="1479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9%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area reduction</a:t>
            </a:r>
          </a:p>
        </p:txBody>
      </p:sp>
      <p:sp>
        <p:nvSpPr>
          <p:cNvPr id="62" name="Text Box 75">
            <a:extLst>
              <a:ext uri="{FF2B5EF4-FFF2-40B4-BE49-F238E27FC236}">
                <a16:creationId xmlns:a16="http://schemas.microsoft.com/office/drawing/2014/main" id="{133A4EFF-8674-D9B7-769B-E904A371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7" y="4572531"/>
            <a:ext cx="15335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73%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vol. reduction</a:t>
            </a:r>
          </a:p>
        </p:txBody>
      </p:sp>
      <p:sp>
        <p:nvSpPr>
          <p:cNvPr id="63" name="Text Box 75">
            <a:extLst>
              <a:ext uri="{FF2B5EF4-FFF2-40B4-BE49-F238E27FC236}">
                <a16:creationId xmlns:a16="http://schemas.microsoft.com/office/drawing/2014/main" id="{51246D0A-514F-1E12-7221-9EA1A991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7" y="4502681"/>
            <a:ext cx="1949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63%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area reduction</a:t>
            </a:r>
          </a:p>
        </p:txBody>
      </p:sp>
      <p:sp>
        <p:nvSpPr>
          <p:cNvPr id="64" name="Text Box 75">
            <a:extLst>
              <a:ext uri="{FF2B5EF4-FFF2-40B4-BE49-F238E27FC236}">
                <a16:creationId xmlns:a16="http://schemas.microsoft.com/office/drawing/2014/main" id="{9E9854AA-0532-485B-0D9E-D9B03CD7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7" y="4753506"/>
            <a:ext cx="18843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95%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vol. reduction</a:t>
            </a:r>
          </a:p>
        </p:txBody>
      </p:sp>
      <p:sp>
        <p:nvSpPr>
          <p:cNvPr id="65" name="Text Box 75">
            <a:extLst>
              <a:ext uri="{FF2B5EF4-FFF2-40B4-BE49-F238E27FC236}">
                <a16:creationId xmlns:a16="http://schemas.microsoft.com/office/drawing/2014/main" id="{ED7B77C5-3281-497D-F774-0D8DEA4BC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7" y="5175781"/>
            <a:ext cx="1574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81%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area reduction</a:t>
            </a:r>
          </a:p>
        </p:txBody>
      </p:sp>
      <p:sp>
        <p:nvSpPr>
          <p:cNvPr id="66" name="Text Box 75">
            <a:extLst>
              <a:ext uri="{FF2B5EF4-FFF2-40B4-BE49-F238E27FC236}">
                <a16:creationId xmlns:a16="http://schemas.microsoft.com/office/drawing/2014/main" id="{26726A8D-30C2-BFDB-6AF5-DFEFB8E18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87" y="5429781"/>
            <a:ext cx="15255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latin typeface="+mj-lt"/>
                <a:ea typeface="+mn-ea"/>
                <a:cs typeface="Times New Roman" pitchFamily="18" charset="0"/>
              </a:rPr>
              <a:t>97% </a:t>
            </a:r>
            <a:r>
              <a:rPr lang="en-US" sz="1050" b="0" dirty="0">
                <a:latin typeface="+mj-lt"/>
                <a:ea typeface="+mn-ea"/>
                <a:cs typeface="Times New Roman" pitchFamily="18" charset="0"/>
              </a:rPr>
              <a:t>vol. reduction</a:t>
            </a: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D857D731-D747-F4AA-1180-C389E4C5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4" y="1962448"/>
            <a:ext cx="1976417" cy="11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CC05E2-2D6A-1096-5C3F-51AA3056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6430"/>
            <a:ext cx="12192000" cy="24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01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2" grpId="0" animBg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741A271-9218-8D45-E9D4-BD077B6EA2CF}"/>
              </a:ext>
            </a:extLst>
          </p:cNvPr>
          <p:cNvSpPr/>
          <p:nvPr/>
        </p:nvSpPr>
        <p:spPr bwMode="auto">
          <a:xfrm>
            <a:off x="2636878" y="1650469"/>
            <a:ext cx="7419562" cy="429881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F81832-EA91-F957-F29D-223211668574}"/>
              </a:ext>
            </a:extLst>
          </p:cNvPr>
          <p:cNvSpPr/>
          <p:nvPr/>
        </p:nvSpPr>
        <p:spPr bwMode="auto">
          <a:xfrm>
            <a:off x="1703512" y="1821532"/>
            <a:ext cx="2293403" cy="165550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CB70D1-7211-6C55-92AB-98283AC6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OptiMOS</a:t>
            </a:r>
            <a:r>
              <a:rPr lang="en-US" dirty="0">
                <a:latin typeface="+mn-lt"/>
              </a:rPr>
              <a:t>™ 5 150 V in DirectFET™ MN Outline</a:t>
            </a:r>
            <a:br>
              <a:rPr lang="en-US" dirty="0">
                <a:latin typeface="+mn-lt"/>
              </a:rPr>
            </a:br>
            <a:r>
              <a:rPr lang="pt-PT" altLang="de-DE" dirty="0"/>
              <a:t>100% Pb free and RoHS 6 compliant!</a:t>
            </a:r>
            <a:endParaRPr lang="en-US" dirty="0"/>
          </a:p>
        </p:txBody>
      </p:sp>
      <p:pic>
        <p:nvPicPr>
          <p:cNvPr id="9" name="Picture 2" descr="C:\Users\scardwell1\Documents\1 - WORK\1 - ALL_PROJECTS\Electrical Modelling\IRF6717\IMAGES\Image1.jpg">
            <a:extLst>
              <a:ext uri="{FF2B5EF4-FFF2-40B4-BE49-F238E27FC236}">
                <a16:creationId xmlns:a16="http://schemas.microsoft.com/office/drawing/2014/main" id="{C124D17F-383E-5420-07C7-37749330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1" y="2581275"/>
            <a:ext cx="163036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7ED5C3-7009-8D02-E9CE-8CC6DD1D3BE3}"/>
              </a:ext>
            </a:extLst>
          </p:cNvPr>
          <p:cNvSpPr/>
          <p:nvPr/>
        </p:nvSpPr>
        <p:spPr bwMode="auto">
          <a:xfrm>
            <a:off x="7309471" y="2392362"/>
            <a:ext cx="2376487" cy="58261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100% </a:t>
            </a:r>
            <a:r>
              <a:rPr lang="en-US" sz="1400" dirty="0" err="1">
                <a:latin typeface="+mj-lt"/>
              </a:rPr>
              <a:t>Pb</a:t>
            </a:r>
            <a:r>
              <a:rPr lang="en-US" sz="1400" dirty="0">
                <a:latin typeface="+mj-lt"/>
              </a:rPr>
              <a:t> free            pre-solder pad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09A88E-28EB-97D7-23B2-7E1B525BE67A}"/>
              </a:ext>
            </a:extLst>
          </p:cNvPr>
          <p:cNvGrpSpPr>
            <a:grpSpLocks/>
          </p:cNvGrpSpPr>
          <p:nvPr/>
        </p:nvGrpSpPr>
        <p:grpSpPr bwMode="auto">
          <a:xfrm>
            <a:off x="5874371" y="2613025"/>
            <a:ext cx="1520825" cy="141287"/>
            <a:chOff x="4134780" y="2563301"/>
            <a:chExt cx="1522064" cy="1421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A17865-DD9F-AE0B-76D7-6B4FFAD5128F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134780" y="2635174"/>
              <a:ext cx="1367951" cy="38333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1B2071-91E3-5CB6-8A37-2ECAE331586C}"/>
                </a:ext>
              </a:extLst>
            </p:cNvPr>
            <p:cNvSpPr/>
            <p:nvPr/>
          </p:nvSpPr>
          <p:spPr bwMode="auto">
            <a:xfrm>
              <a:off x="5502731" y="2563301"/>
              <a:ext cx="154113" cy="14215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C462C26-F2EC-CDD1-22D1-8D9BB0882AAD}"/>
              </a:ext>
            </a:extLst>
          </p:cNvPr>
          <p:cNvSpPr/>
          <p:nvPr/>
        </p:nvSpPr>
        <p:spPr bwMode="auto">
          <a:xfrm>
            <a:off x="7309471" y="3222625"/>
            <a:ext cx="2376487" cy="582612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Uses epoxy as                 die attach material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9E5D46-2861-B123-8E91-A35E60708AF6}"/>
              </a:ext>
            </a:extLst>
          </p:cNvPr>
          <p:cNvGrpSpPr>
            <a:grpSpLocks/>
          </p:cNvGrpSpPr>
          <p:nvPr/>
        </p:nvGrpSpPr>
        <p:grpSpPr bwMode="auto">
          <a:xfrm>
            <a:off x="5882308" y="3443287"/>
            <a:ext cx="1503363" cy="176213"/>
            <a:chOff x="4143344" y="3393868"/>
            <a:chExt cx="1504036" cy="17653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218967-BE26-71AF-78FC-98120D328A19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4143344" y="3465435"/>
              <a:ext cx="1349979" cy="104963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42EC85-E306-04BE-51ED-05F8A957E209}"/>
                </a:ext>
              </a:extLst>
            </p:cNvPr>
            <p:cNvSpPr/>
            <p:nvPr/>
          </p:nvSpPr>
          <p:spPr bwMode="auto">
            <a:xfrm>
              <a:off x="5493323" y="3393868"/>
              <a:ext cx="154057" cy="141542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algn="ctr">
                <a:defRPr/>
              </a:pPr>
              <a:endParaRPr lang="en-US" sz="1600" dirty="0">
                <a:latin typeface="+mj-lt"/>
              </a:endParaRPr>
            </a:p>
          </p:txBody>
        </p:sp>
      </p:grpSp>
      <p:pic>
        <p:nvPicPr>
          <p:cNvPr id="19" name="Picture 6" descr="C:\Users\sernoux1\AppData\Local\Temp\SNAGHTML4496de5.PNG">
            <a:extLst>
              <a:ext uri="{FF2B5EF4-FFF2-40B4-BE49-F238E27FC236}">
                <a16:creationId xmlns:a16="http://schemas.microsoft.com/office/drawing/2014/main" id="{58CEC8D5-5052-6690-549D-9304ACA9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46" y="4275856"/>
            <a:ext cx="1188133" cy="1367168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FA PROJECTS_LP\XHP3\Pictures\Tick.png">
            <a:extLst>
              <a:ext uri="{FF2B5EF4-FFF2-40B4-BE49-F238E27FC236}">
                <a16:creationId xmlns:a16="http://schemas.microsoft.com/office/drawing/2014/main" id="{4E04C731-4913-3FD3-62CB-1E0B8FA5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6" y="4803775"/>
            <a:ext cx="5334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A2AB4F-5D32-AB03-6407-BA46508FAB45}"/>
              </a:ext>
            </a:extLst>
          </p:cNvPr>
          <p:cNvSpPr txBox="1"/>
          <p:nvPr/>
        </p:nvSpPr>
        <p:spPr bwMode="auto">
          <a:xfrm>
            <a:off x="3486771" y="4774247"/>
            <a:ext cx="52720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sz="1600" b="1" kern="0" dirty="0">
                <a:latin typeface="+mj-lt"/>
              </a:rPr>
              <a:t>DirectFET™ </a:t>
            </a:r>
            <a:r>
              <a:rPr lang="en-US" sz="1600" kern="0" dirty="0">
                <a:latin typeface="+mj-lt"/>
              </a:rPr>
              <a:t>is a </a:t>
            </a:r>
            <a:r>
              <a:rPr lang="en-US" sz="1600" b="1" kern="0" dirty="0">
                <a:latin typeface="+mj-lt"/>
              </a:rPr>
              <a:t>high-volume proven </a:t>
            </a:r>
            <a:r>
              <a:rPr lang="en-US" sz="1600" kern="0" dirty="0">
                <a:latin typeface="+mj-lt"/>
              </a:rPr>
              <a:t>and </a:t>
            </a:r>
            <a:r>
              <a:rPr lang="en-US" sz="1600" b="1" kern="0" dirty="0">
                <a:latin typeface="+mj-lt"/>
              </a:rPr>
              <a:t>high power package </a:t>
            </a:r>
            <a:r>
              <a:rPr lang="en-US" sz="1600" kern="0" dirty="0">
                <a:latin typeface="+mj-lt"/>
              </a:rPr>
              <a:t>which is already </a:t>
            </a:r>
            <a:r>
              <a:rPr lang="en-US" sz="1600" b="1" kern="0" dirty="0">
                <a:latin typeface="+mj-lt"/>
              </a:rPr>
              <a:t>RoHS 6 compliant!</a:t>
            </a:r>
            <a:endParaRPr lang="pt-PT" sz="1600" b="1" kern="0" baseline="300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C9BB1A-4C40-A240-3009-333BB209B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1391">
            <a:off x="4091608" y="2352675"/>
            <a:ext cx="1108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8E33E9E-822A-AAB5-962E-2BD66C8B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7" y="2206625"/>
            <a:ext cx="1976417" cy="11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E82580-D981-B4F8-CDA1-D91039409E77}"/>
              </a:ext>
            </a:extLst>
          </p:cNvPr>
          <p:cNvSpPr/>
          <p:nvPr/>
        </p:nvSpPr>
        <p:spPr bwMode="auto">
          <a:xfrm>
            <a:off x="2636876" y="1284957"/>
            <a:ext cx="7419561" cy="3603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DirectFET™</a:t>
            </a:r>
            <a:endParaRPr lang="en-US" sz="1600" b="1" baseline="-25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2625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  <p:tag name="INFINEON_CATEGORY" val="{&quot;CategoryList&quot;:[],&quot;CategoryDictionary&quot;:{}}"/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10GBAEGmsRCrWeMKWDzcgcEAAAAAAADAAAAAAADAAAAAwADAAIA////////BQAAAAMAEAAL1tOUau8zpU2NYkRIb9lDWQQAAAABAAMAAAACAAMAAAAEAAMAAAAAAAMAAAAEAAQAAgD///////8FAAAABAAQAAtU0aCsIfNqT7UjuaR5MIJhBAAAAAIAAwAAAAMAAwAAAAEA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XQYEAQaaxEKtZ4wpYPNyBwNEYXRhABsAAAAETGlua2VkU2hhcGVEYXRhAAUAAAAAAAJOYW1lABkAAABMaW5rZWRTaGFwZXNEYXRhUHJvcGVydHkAEFZlcnNpb24AAAAAAAlMYXN0V3JpdGUAQe86A4IBAAAAAQD/////gwCDAAAABV9pZAAQAAAABNbTlGrvM6VNjWJESG/ZQ1kDRGF0YQAbAAAABExpbmtlZFNoYXBlRGF0YQAFAAAAAAACTmFtZQAZAAAATGlua2VkU2hhcGVzRGF0YVByb3BlcnR5ABBWZXJzaW9uAAEAAAAJTGFzdFdyaXRlAPjPZFaOAQAAAAIA/////8YAxgAAAAVfaWQAEAAAAARU0aCsIfNqT7UjuaR5MIJhA0RhdGEAUwAAAAhQcmVzZW50YXRpb25TY2FubmVkRm9yTGlua2VkU2hhcGVzAAECTnVtYmVyRm9ybWF0U2VwYXJhdG9yTW9kZQAKAAAAQXV0b21hdGljAAACTmFtZQAkAAAATGlua2VkU2hhcGVQcmVzZW50YXRpb25TZXR0aW5nc0RhdGEAEFZlcnNpb24AAAAAAAlMYXN0V3JpdGUAWe86A4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VCwAAAAAAAAAAAAAgAf///////////////wAAAP////////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AEAAAAAAAFAAAABAAFAAAAAwADAAIBAwAAAAMA////////GgAGTGlua2VkU2hhcGVzRGF0YVByb3BlcnR5XzEEAAAAAQAFAAAAAgAFAAAAAQAFAAAABAD///////8EAAIBAwAAAAQA////////JQAGTGlua2VkU2hhcGVQcmVzZW50YXRpb25TZXR0aW5nc0RhdGFfMAQAAAACAAUAAAAAAAUAAAACAAUAAAAA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4432312502879"/>
  <p:tag name="EMPOWERCHARTSPROPERTIES_A_LENGTH" val="24576"/>
  <p:tag name="MIO_PRESENTATION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inal_ClaimMIOPlaceholderMapping.19MIOPlaceholderMapping-Infineon 16:9MIOPlaceholderMapping.FinalMIOPlaceholderMapping.1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MIO_AGENDA_OVERVIEW_SLIDE"/>
  <p:tag name="MIO_AGENDA_SHOW_SUBITEMS_LEVEL2_TAG" val="True"/>
  <p:tag name="MIO_AGENDA_SCALEMODE_FIT_TO_SLIDE_TAG" val="True"/>
  <p:tag name="MIO_AGENDA_CREATE_AGENDA_SLIDENUMBERS_TAG" val="True"/>
  <p:tag name="MIO_AGENDA_AUTOMATIC_UPDATE_TAG" val="True"/>
  <p:tag name="MIO_AGENDA_CREATE_SECTIONS_TAG" val="True"/>
  <p:tag name="MIO_EKGUID" val="d9b0a732-6d6c-4fe3-b9e8-6a4a78dae162"/>
  <p:tag name="MIO_GUID" val="e13f22c9-54d7-4a1b-9569-7c2f5f73475b"/>
  <p:tag name="MIO_VERSION" val="31.12.9999 23:59:59"/>
  <p:tag name="MIO_DBID" val="FDE84254-54DB-49E3-9A0E-CDE72035D530"/>
  <p:tag name="MIO_LASTDOWNLOADED" val="05.06.2024 10:28:43.934"/>
  <p:tag name="MIO_UPDAT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1"/>
  <p:tag name="MIO_AGENDA_ELEMENTNAME" val="Introduction"/>
  <p:tag name="MIO_AGENDA_EXPLICIT_ITEM_LEVEL_TAG" val="0"/>
  <p:tag name="MIO_AGENDA_NUMBER_STRING_TAG" val="1"/>
  <p:tag name="MIO_AGENDA_SHOW_SUBITEMS_LEVEL2_TAG" val="True"/>
  <p:tag name="MIO_AGENDA_SCALEMODE_FIT_TO_SLIDE_TAG" val="True"/>
  <p:tag name="MIO_AGENDA_CREATE_AGENDA_SLIDENUMBERS_TAG" val="True"/>
  <p:tag name="MIO_AGENDA_AUTOMATIC_UPDATE_TAG" val="True"/>
  <p:tag name="MIO_AGENDA_CREATE_SECTIONS_TAG" val="True"/>
  <p:tag name="MIO_EKGUID" val="d9b0a732-6d6c-4fe3-b9e8-6a4a78dae162"/>
  <p:tag name="MIO_GUID" val="c00fb0ed-e4aa-44b0-bdee-87bbe1de9463"/>
  <p:tag name="MIO_VERSION" val="31.12.9999 23:59:59"/>
  <p:tag name="MIO_DBID" val="FDE84254-54DB-49E3-9A0E-CDE72035D530"/>
  <p:tag name="MIO_LASTDOWNLOADED" val="05.06.2024 10:28:44.263"/>
  <p:tag name="MIO_UPDATE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PAGE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B-SLIDENAME" val="Process 4"/>
  <p:tag name="FB-CATEGORY" val="Proces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2"/>
  <p:tag name="MIO_AGENDA_ELEMENTNAME" val="Application overview"/>
  <p:tag name="MIO_AGENDA_EXPLICIT_ITEM_LEVEL_TAG" val="0"/>
  <p:tag name="MIO_AGENDA_NUMBER_STRING_TAG" val="2"/>
  <p:tag name="MIO_AGENDA_SHOW_SUBITEMS_LEVEL2_TAG" val="True"/>
  <p:tag name="MIO_AGENDA_SCALEMODE_FIT_TO_SLIDE_TAG" val="True"/>
  <p:tag name="MIO_AGENDA_CREATE_AGENDA_SLIDENUMBERS_TAG" val="True"/>
  <p:tag name="MIO_AGENDA_AUTOMATIC_UPDATE_TAG" val="True"/>
  <p:tag name="MIO_AGENDA_CREATE_SECTIONS_TAG" val="True"/>
  <p:tag name="MIO_EKGUID" val="d9b0a732-6d6c-4fe3-b9e8-6a4a78dae162"/>
  <p:tag name="MIO_GUID" val="6bd9f3dc-2868-40b1-9135-840ee047db06"/>
  <p:tag name="MIO_VERSION" val="31.12.9999 23:59:59"/>
  <p:tag name="MIO_DBID" val="FDE84254-54DB-49E3-9A0E-CDE72035D530"/>
  <p:tag name="MIO_LASTDOWNLOADED" val="05.06.2024 10:28:44.624"/>
  <p:tag name="MIO_UPDATE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PAGE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3"/>
  <p:tag name="MIO_AGENDA_ELEMENTNAME" val="DirectFET advantages"/>
  <p:tag name="MIO_AGENDA_EXPLICIT_ITEM_LEVEL_TAG" val="0"/>
  <p:tag name="MIO_AGENDA_NUMBER_STRING_TAG" val="3"/>
  <p:tag name="MIO_AGENDA_SHOW_SUBITEMS_LEVEL2_TAG" val="True"/>
  <p:tag name="MIO_AGENDA_SCALEMODE_FIT_TO_SLIDE_TAG" val="True"/>
  <p:tag name="MIO_AGENDA_CREATE_AGENDA_SLIDENUMBERS_TAG" val="True"/>
  <p:tag name="MIO_AGENDA_AUTOMATIC_UPDATE_TAG" val="True"/>
  <p:tag name="MIO_AGENDA_CREATE_SECTIONS_TAG" val="True"/>
  <p:tag name="MIO_EKGUID" val="d9b0a732-6d6c-4fe3-b9e8-6a4a78dae162"/>
  <p:tag name="MIO_GUID" val="61fdf84b-b181-4366-8e4c-5bc3c5c6e5f8"/>
  <p:tag name="MIO_VERSION" val="31.12.9999 23:59:59"/>
  <p:tag name="MIO_DBID" val="FDE84254-54DB-49E3-9A0E-CDE72035D530"/>
  <p:tag name="MIO_LASTDOWNLOADED" val="05.06.2024 10:28:44.968"/>
  <p:tag name="MIO_UPDATE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PAGE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4"/>
  <p:tag name="MIO_AGENDA_ELEMENTNAME" val="Application testing"/>
  <p:tag name="MIO_AGENDA_EXPLICIT_ITEM_LEVEL_TAG" val="0"/>
  <p:tag name="MIO_AGENDA_NUMBER_STRING_TAG" val="4"/>
  <p:tag name="MIO_AGENDA_SHOW_SUBITEMS_LEVEL2_TAG" val="True"/>
  <p:tag name="MIO_AGENDA_SCALEMODE_FIT_TO_SLIDE_TAG" val="True"/>
  <p:tag name="MIO_AGENDA_CREATE_AGENDA_SLIDENUMBERS_TAG" val="True"/>
  <p:tag name="MIO_AGENDA_AUTOMATIC_UPDATE_TAG" val="True"/>
  <p:tag name="MIO_AGENDA_CREATE_SECTIONS_TAG" val="True"/>
  <p:tag name="MIO_EKGUID" val="d9b0a732-6d6c-4fe3-b9e8-6a4a78dae162"/>
  <p:tag name="MIO_GUID" val="4d4e74d9-b416-4480-b053-2347b9774333"/>
  <p:tag name="MIO_VERSION" val="31.12.9999 23:59:59"/>
  <p:tag name="MIO_DBID" val="FDE84254-54DB-49E3-9A0E-CDE72035D530"/>
  <p:tag name="MIO_LASTDOWNLOADED" val="05.06.2024 10:28:45.312"/>
  <p:tag name="MIO_UPDATE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PAGENUMB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5"/>
  <p:tag name="MIO_AGENDA_ELEMENTNAME" val="Summary"/>
  <p:tag name="MIO_AGENDA_EXPLICIT_ITEM_LEVEL_TAG" val="0"/>
  <p:tag name="MIO_AGENDA_NUMBER_STRING_TAG" val="5"/>
  <p:tag name="MIO_AGENDA_SHOW_SUBITEMS_LEVEL2_TAG" val="True"/>
  <p:tag name="MIO_AGENDA_SCALEMODE_FIT_TO_SLIDE_TAG" val="True"/>
  <p:tag name="MIO_AGENDA_CREATE_AGENDA_SLIDENUMBERS_TAG" val="True"/>
  <p:tag name="MIO_AGENDA_AUTOMATIC_UPDATE_TAG" val="True"/>
  <p:tag name="MIO_AGENDA_CREATE_SECTIONS_TAG" val="True"/>
  <p:tag name="MIO_EKGUID" val="d9b0a732-6d6c-4fe3-b9e8-6a4a78dae162"/>
  <p:tag name="MIO_GUID" val="98e91e70-a392-42a9-9beb-ec315259a024"/>
  <p:tag name="MIO_VERSION" val="31.12.9999 23:59:59"/>
  <p:tag name="MIO_DBID" val="FDE84254-54DB-49E3-9A0E-CDE72035D530"/>
  <p:tag name="MIO_LASTDOWNLOADED" val="05.06.2024 10:28:45.641"/>
  <p:tag name="MIO_UPDATE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PAGENUMB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PAGE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EKGUID" val="f8120ca7-cceb-428f-a7d0-f20ce9397e1b"/>
  <p:tag name="MIO_UPDATE" val="True"/>
  <p:tag name="MIO_DBID" val="FDE84254-54DB-49E3-9A0E-CDE72035D530"/>
  <p:tag name="MIO_OBJECTNAME" val="Infineon LCD 16:9"/>
  <p:tag name="MIO_FALLBACK_LAYOUT" val="4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True"/>
  <p:tag name="MIO_NUMBER_OF_VALID_LAYOUTS" val="18"/>
  <p:tag name="MIO_VERSION" val="19.03.2024 12:54:25"/>
  <p:tag name="MIO_CONTENTTAG" val="HUQ1gT/F8ESnR8/z2T2utA=="/>
  <p:tag name="MIO_LASTDOWNLOADED" val="05.06.2024 10:33:34.148"/>
  <p:tag name="MIO_CDID" val="e2fc2f9e-d5cf-4311-b3a1-0559b8fd1ab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Infineon 16:9">
  <a:themeElements>
    <a:clrScheme name="Infineon 2023 - 2">
      <a:dk1>
        <a:srgbClr val="1D1D1D"/>
      </a:dk1>
      <a:lt1>
        <a:srgbClr val="FFFFFF"/>
      </a:lt1>
      <a:dk2>
        <a:srgbClr val="0A8276"/>
      </a:dk2>
      <a:lt2>
        <a:srgbClr val="8D8786"/>
      </a:lt2>
      <a:accent1>
        <a:srgbClr val="0A8276"/>
      </a:accent1>
      <a:accent2>
        <a:srgbClr val="575352"/>
      </a:accent2>
      <a:accent3>
        <a:srgbClr val="F97414"/>
      </a:accent3>
      <a:accent4>
        <a:srgbClr val="9BBA43"/>
      </a:accent4>
      <a:accent5>
        <a:srgbClr val="FCD442"/>
      </a:accent5>
      <a:accent6>
        <a:srgbClr val="9C216E"/>
      </a:accent6>
      <a:hlink>
        <a:srgbClr val="0A8276"/>
      </a:hlink>
      <a:folHlink>
        <a:srgbClr val="0A8276"/>
      </a:folHlink>
    </a:clrScheme>
    <a:fontScheme name="Infineon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defTabSz="576000" eaLnBrk="0" hangingPunct="0">
          <a:lnSpc>
            <a:spcPct val="120000"/>
          </a:lnSpc>
          <a:defRPr sz="1600" baseline="0"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>
        <a:ln w="9525">
          <a:solidFill>
            <a:schemeClr val="bg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t" anchorCtr="0">
        <a:spAutoFit/>
      </a:bodyPr>
      <a:lstStyle>
        <a:defPPr marL="252000" marR="0" indent="-252000" algn="l" defTabSz="57600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‒"/>
          <a:tabLst/>
          <a:defRPr sz="1800" kern="0" baseline="0" dirty="0"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100">
      <a:srgbClr val="0A8276"/>
    </a:custClr>
    <a:custClr name="Ocean 80">
      <a:srgbClr val="3B9B91"/>
    </a:custClr>
    <a:custClr name="Ocean 60">
      <a:srgbClr val="6CB4AD"/>
    </a:custClr>
    <a:custClr name="Ocean 40">
      <a:srgbClr val="B8DEDA"/>
    </a:custClr>
    <a:custClr name="White">
      <a:srgbClr val="FFFFFF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Main">
      <a:srgbClr val="9BBA43"/>
    </a:custClr>
    <a:custClr name="Berry Main">
      <a:srgbClr val="9C216E"/>
    </a:custClr>
    <a:custClr name="Engineering Main">
      <a:srgbClr val="575352"/>
    </a:custClr>
    <a:custClr name="Sun Main">
      <a:srgbClr val="F97414"/>
    </a:custClr>
    <a:custClr name="Sand Main">
      <a:srgbClr val="FCD442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Light">
      <a:srgbClr val="B9D257"/>
    </a:custClr>
    <a:custClr name="Berry Light">
      <a:srgbClr val="BE3283"/>
    </a:custClr>
    <a:custClr name="Engineering Light">
      <a:srgbClr val="8D8786"/>
    </a:custClr>
    <a:custClr name="Sun Light">
      <a:srgbClr val="FF9737"/>
    </a:custClr>
    <a:custClr name="Sand Light">
      <a:srgbClr val="FBE273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Grey 300 ">
      <a:srgbClr val="DCD5D7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</a:custClrLst>
  <a:extLst>
    <a:ext uri="{05A4C25C-085E-4340-85A3-A5531E510DB2}">
      <thm15:themeFamily xmlns:thm15="http://schemas.microsoft.com/office/thememl/2012/main" name="Default Theme" id="{FE8C8B84-DCEB-4A7F-A2DF-F9022133E62D}" vid="{0CEF88BD-BE0A-4F40-A8D5-AE8FFF33F484}"/>
    </a:ext>
  </a:extLst>
</a:theme>
</file>

<file path=ppt/theme/theme2.xml><?xml version="1.0" encoding="utf-8"?>
<a:theme xmlns:a="http://schemas.openxmlformats.org/drawingml/2006/main" name="Larissa-Design">
  <a:themeElements>
    <a:clrScheme name="Infineon">
      <a:dk1>
        <a:srgbClr val="000000"/>
      </a:dk1>
      <a:lt1>
        <a:srgbClr val="FFFFFF"/>
      </a:lt1>
      <a:dk2>
        <a:srgbClr val="FFE054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 xmlns="a709603d-609a-478b-a91d-3c5e984c0e79">0</Ver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5AAE9148B404486CBFDD74AD2AA0B" ma:contentTypeVersion="2" ma:contentTypeDescription="Create a new document." ma:contentTypeScope="" ma:versionID="a24cc1775e4f53b56bd6bf310015a115">
  <xsd:schema xmlns:xsd="http://www.w3.org/2001/XMLSchema" xmlns:xs="http://www.w3.org/2001/XMLSchema" xmlns:p="http://schemas.microsoft.com/office/2006/metadata/properties" xmlns:ns2="a709603d-609a-478b-a91d-3c5e984c0e79" xmlns:ns3="6ef45842-284e-44e4-b2db-1749e7948b44" targetNamespace="http://schemas.microsoft.com/office/2006/metadata/properties" ma:root="true" ma:fieldsID="f8923fe8aa0ace7ab58ef4ccc8b43a85" ns2:_="" ns3:_="">
    <xsd:import namespace="a709603d-609a-478b-a91d-3c5e984c0e79"/>
    <xsd:import namespace="6ef45842-284e-44e4-b2db-1749e7948b44"/>
    <xsd:element name="properties">
      <xsd:complexType>
        <xsd:sequence>
          <xsd:element name="documentManagement">
            <xsd:complexType>
              <xsd:all>
                <xsd:element ref="ns2:V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603d-609a-478b-a91d-3c5e984c0e79" elementFormDefault="qualified">
    <xsd:import namespace="http://schemas.microsoft.com/office/2006/documentManagement/types"/>
    <xsd:import namespace="http://schemas.microsoft.com/office/infopath/2007/PartnerControls"/>
    <xsd:element name="Ver" ma:index="8" nillable="true" ma:displayName="Ver" ma:default="0" ma:internalName="V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5842-284e-44e4-b2db-1749e7948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6748B-B74E-4BE1-834C-AEBB9BCA1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9A1D5-F553-4264-9022-E0136C61CE27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a709603d-609a-478b-a91d-3c5e984c0e79"/>
    <ds:schemaRef ds:uri="http://schemas.microsoft.com/office/2006/metadata/properties"/>
    <ds:schemaRef ds:uri="6ef45842-284e-44e4-b2db-1749e7948b44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C144A13-A380-40B3-9980-61BD11F58D0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F2014AB-78C2-4F59-9D6E-9572E72F7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9603d-609a-478b-a91d-3c5e984c0e79"/>
    <ds:schemaRef ds:uri="6ef45842-284e-44e4-b2db-1749e7948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816</Words>
  <Application>Microsoft Office PowerPoint</Application>
  <PresentationFormat>Widescreen</PresentationFormat>
  <Paragraphs>261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Unicode MS</vt:lpstr>
      <vt:lpstr>Segoe UI Semibold</vt:lpstr>
      <vt:lpstr>Symbol</vt:lpstr>
      <vt:lpstr>Times New Roman</vt:lpstr>
      <vt:lpstr>Verdana</vt:lpstr>
      <vt:lpstr>Wingdings</vt:lpstr>
      <vt:lpstr>Infineon 16:9</vt:lpstr>
      <vt:lpstr>Product Presentation IRF150DM115  Technology: 150 V OptiMOS™ 5  Package: DirectFET™ MN Outline</vt:lpstr>
      <vt:lpstr>Table of contents</vt:lpstr>
      <vt:lpstr>Table of contents</vt:lpstr>
      <vt:lpstr>OptiMOS™ 5 150 V in DirectFET™ MN Outline</vt:lpstr>
      <vt:lpstr>Table of contents</vt:lpstr>
      <vt:lpstr>Target applications Dual-side cooling and small form factor  compactness</vt:lpstr>
      <vt:lpstr>Table of contents</vt:lpstr>
      <vt:lpstr>OptiMOS™ 5 150 V in DirectFET™ MN Outline Volume and area optimisation</vt:lpstr>
      <vt:lpstr>OptiMOS™ 5 150 V in DirectFET™ MN Outline 100% Pb free and RoHS 6 compliant!</vt:lpstr>
      <vt:lpstr>Table of contents</vt:lpstr>
      <vt:lpstr>Application test Series synchronous buck converter test setup</vt:lpstr>
      <vt:lpstr>Application test  High-side turn-ON – smooth switching behavior</vt:lpstr>
      <vt:lpstr>Application test Temperature performance</vt:lpstr>
      <vt:lpstr>Table of contents</vt:lpstr>
      <vt:lpstr>OptiMOS™ 5 150 V in DirectFET™ MN Outline Summary</vt:lpstr>
      <vt:lpstr>PowerPoint Presentation</vt:lpstr>
    </vt:vector>
  </TitlesOfParts>
  <Company>Infineon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Mark (PSS PS MV PMK)</dc:creator>
  <cp:lastModifiedBy>Granig Marilen Elisa (IFAT PSS S2M MCC DCDC)</cp:lastModifiedBy>
  <cp:revision>16</cp:revision>
  <dcterms:created xsi:type="dcterms:W3CDTF">2024-05-27T09:10:45Z</dcterms:created>
  <dcterms:modified xsi:type="dcterms:W3CDTF">2024-06-12T10:17:25Z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D">
    <vt:lpwstr/>
  </property>
  <property fmtid="{D5CDD505-2E9C-101B-9397-08002B2CF9AE}" pid="3" name="DocumentVersion">
    <vt:lpwstr/>
  </property>
  <property fmtid="{D5CDD505-2E9C-101B-9397-08002B2CF9AE}" pid="4" name="Proprietary">
    <vt:lpwstr/>
  </property>
  <property fmtid="{D5CDD505-2E9C-101B-9397-08002B2CF9AE}" pid="5" name="ConfidentialityMarking">
    <vt:lpwstr>restricted</vt:lpwstr>
  </property>
  <property fmtid="{D5CDD505-2E9C-101B-9397-08002B2CF9AE}" pid="6" name="AdditionalMarking">
    <vt:lpwstr/>
  </property>
  <property fmtid="{D5CDD505-2E9C-101B-9397-08002B2CF9AE}" pid="7" name="TemplateCompany">
    <vt:lpwstr>IFX</vt:lpwstr>
  </property>
  <property fmtid="{D5CDD505-2E9C-101B-9397-08002B2CF9AE}" pid="8" name="ContentTypeId">
    <vt:lpwstr>0x010100A655AAE9148B404486CBFDD74AD2AA0B</vt:lpwstr>
  </property>
  <property fmtid="{D5CDD505-2E9C-101B-9397-08002B2CF9AE}" pid="9" name="empower.integration.Classification.DocumentId">
    <vt:lpwstr/>
  </property>
  <property fmtid="{D5CDD505-2E9C-101B-9397-08002B2CF9AE}" pid="10" name="empower.integration.Classification.DocumentVersion">
    <vt:lpwstr/>
  </property>
  <property fmtid="{D5CDD505-2E9C-101B-9397-08002B2CF9AE}" pid="11" name="empower.integration.Classification.DocumentOwner">
    <vt:lpwstr/>
  </property>
  <property fmtid="{D5CDD505-2E9C-101B-9397-08002B2CF9AE}" pid="12" name="empower.integration.Classification.ShowFooter">
    <vt:bool>true</vt:bool>
  </property>
  <property fmtid="{D5CDD505-2E9C-101B-9397-08002B2CF9AE}" pid="13" name="empower.integration.Classification.RestrictionLevel">
    <vt:i4>-1</vt:i4>
  </property>
  <property fmtid="{D5CDD505-2E9C-101B-9397-08002B2CF9AE}" pid="14" name="empower.integration.Classification.FooterDate">
    <vt:filetime>2024-06-05T07:36:49Z</vt:filetime>
  </property>
  <property fmtid="{D5CDD505-2E9C-101B-9397-08002B2CF9AE}" pid="15" name="empower.integration.Classification.DateFormat">
    <vt:lpwstr>yyyy-MM-dd</vt:lpwstr>
  </property>
  <property fmtid="{D5CDD505-2E9C-101B-9397-08002B2CF9AE}" pid="16" name="empower.integration.Classification.IsDraft">
    <vt:bool>false</vt:bool>
  </property>
  <property fmtid="{D5CDD505-2E9C-101B-9397-08002B2CF9AE}" pid="17" name="empower.integration.Classification.IsProprietary">
    <vt:bool>false</vt:bool>
  </property>
  <property fmtid="{D5CDD505-2E9C-101B-9397-08002B2CF9AE}" pid="18" name="empower.integration.Classification.HasAdditionalMarking">
    <vt:bool>false</vt:bool>
  </property>
  <property fmtid="{D5CDD505-2E9C-101B-9397-08002B2CF9AE}" pid="19" name="empower.integration.Classification.AdditionalMarking">
    <vt:lpwstr/>
  </property>
  <property fmtid="{D5CDD505-2E9C-101B-9397-08002B2CF9AE}" pid="20" name="empower.integration.Classification.IsEmpowerClassified">
    <vt:bool>true</vt:bool>
  </property>
  <property fmtid="{D5CDD505-2E9C-101B-9397-08002B2CF9AE}" pid="21" name="empower_migrated_document">
    <vt:lpwstr>true</vt:lpwstr>
  </property>
  <property fmtid="{D5CDD505-2E9C-101B-9397-08002B2CF9AE}" pid="22" name="MSIP_Label_a15a25aa-e944-415d-b7a7-40f6b9180b6b_Enabled">
    <vt:lpwstr>true</vt:lpwstr>
  </property>
  <property fmtid="{D5CDD505-2E9C-101B-9397-08002B2CF9AE}" pid="23" name="MSIP_Label_a15a25aa-e944-415d-b7a7-40f6b9180b6b_SetDate">
    <vt:lpwstr>2023-03-24T13:40:28Z</vt:lpwstr>
  </property>
  <property fmtid="{D5CDD505-2E9C-101B-9397-08002B2CF9AE}" pid="24" name="MSIP_Label_a15a25aa-e944-415d-b7a7-40f6b9180b6b_Method">
    <vt:lpwstr>Standard</vt:lpwstr>
  </property>
  <property fmtid="{D5CDD505-2E9C-101B-9397-08002B2CF9AE}" pid="25" name="MSIP_Label_a15a25aa-e944-415d-b7a7-40f6b9180b6b_Name">
    <vt:lpwstr>a15a25aa-e944-415d-b7a7-40f6b9180b6b</vt:lpwstr>
  </property>
  <property fmtid="{D5CDD505-2E9C-101B-9397-08002B2CF9AE}" pid="26" name="MSIP_Label_a15a25aa-e944-415d-b7a7-40f6b9180b6b_SiteId">
    <vt:lpwstr>eeb8d0e8-3544-41d3-aac6-934c309faf5a</vt:lpwstr>
  </property>
  <property fmtid="{D5CDD505-2E9C-101B-9397-08002B2CF9AE}" pid="27" name="MSIP_Label_a15a25aa-e944-415d-b7a7-40f6b9180b6b_ActionId">
    <vt:lpwstr>73b1d637-b020-4fda-a205-ff5e02ff8705</vt:lpwstr>
  </property>
  <property fmtid="{D5CDD505-2E9C-101B-9397-08002B2CF9AE}" pid="28" name="MSIP_Label_a15a25aa-e944-415d-b7a7-40f6b9180b6b_ContentBits">
    <vt:lpwstr>0</vt:lpwstr>
  </property>
</Properties>
</file>