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5" r:id="rId5"/>
  </p:sldMasterIdLst>
  <p:notesMasterIdLst>
    <p:notesMasterId r:id="rId10"/>
  </p:notesMasterIdLst>
  <p:handoutMasterIdLst>
    <p:handoutMasterId r:id="rId11"/>
  </p:handoutMasterIdLst>
  <p:sldIdLst>
    <p:sldId id="356" r:id="rId6"/>
    <p:sldId id="358" r:id="rId7"/>
    <p:sldId id="359" r:id="rId8"/>
    <p:sldId id="357" r:id="rId9"/>
  </p:sldIdLst>
  <p:sldSz cx="9144000" cy="6858000" type="screen4x3"/>
  <p:notesSz cx="7099300" cy="10234613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7">
          <p15:clr>
            <a:srgbClr val="A4A3A4"/>
          </p15:clr>
        </p15:guide>
        <p15:guide id="2" orient="horz" pos="638">
          <p15:clr>
            <a:srgbClr val="A4A3A4"/>
          </p15:clr>
        </p15:guide>
        <p15:guide id="3" orient="horz" pos="453">
          <p15:clr>
            <a:srgbClr val="A4A3A4"/>
          </p15:clr>
        </p15:guide>
        <p15:guide id="4" orient="horz" pos="6262">
          <p15:clr>
            <a:srgbClr val="A4A3A4"/>
          </p15:clr>
        </p15:guide>
        <p15:guide id="5" pos="4186">
          <p15:clr>
            <a:srgbClr val="A4A3A4"/>
          </p15:clr>
        </p15:guide>
        <p15:guide id="6" pos="286">
          <p15:clr>
            <a:srgbClr val="A4A3A4"/>
          </p15:clr>
        </p15:guide>
        <p15:guide id="7" pos="830">
          <p15:clr>
            <a:srgbClr val="A4A3A4"/>
          </p15:clr>
        </p15:guide>
        <p15:guide id="8" pos="38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AB377A"/>
    <a:srgbClr val="E9E6E6"/>
    <a:srgbClr val="FF0066"/>
    <a:srgbClr val="DEE6ED"/>
    <a:srgbClr val="C8D8E6"/>
    <a:srgbClr val="23476E"/>
    <a:srgbClr val="23214A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7" autoAdjust="0"/>
  </p:normalViewPr>
  <p:slideViewPr>
    <p:cSldViewPr snapToObjects="1" showGuides="1">
      <p:cViewPr varScale="1">
        <p:scale>
          <a:sx n="101" d="100"/>
          <a:sy n="101" d="100"/>
        </p:scale>
        <p:origin x="811" y="58"/>
      </p:cViewPr>
      <p:guideLst>
        <p:guide orient="horz" pos="799"/>
        <p:guide orient="horz" pos="402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3" d="100"/>
          <a:sy n="83" d="100"/>
        </p:scale>
        <p:origin x="-1008" y="-58"/>
      </p:cViewPr>
      <p:guideLst>
        <p:guide orient="horz" pos="187"/>
        <p:guide orient="horz" pos="638"/>
        <p:guide orient="horz" pos="453"/>
        <p:guide orient="horz" pos="6262"/>
        <p:guide pos="4186"/>
        <p:guide pos="286"/>
        <p:guide pos="830"/>
        <p:guide pos="38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3306" y="296863"/>
            <a:ext cx="4422857" cy="41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Tahom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FXSHAPE"/>
          <p:cNvSpPr>
            <a:spLocks noGrp="1"/>
          </p:cNvSpPr>
          <p:nvPr>
            <p:ph type="ftr" sz="quarter" idx="2"/>
          </p:nvPr>
        </p:nvSpPr>
        <p:spPr>
          <a:xfrm>
            <a:off x="1317625" y="9941842"/>
            <a:ext cx="4824413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sz="800" b="1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dt" sz="quarter" idx="1"/>
          </p:nvPr>
        </p:nvSpPr>
        <p:spPr>
          <a:xfrm>
            <a:off x="453306" y="9941842"/>
            <a:ext cx="864319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l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2019-08-27</a:t>
            </a:r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IFXSHAPE"/>
          <p:cNvSpPr>
            <a:spLocks noGrp="1"/>
          </p:cNvSpPr>
          <p:nvPr>
            <p:ph type="sldNum" sz="quarter" idx="3"/>
          </p:nvPr>
        </p:nvSpPr>
        <p:spPr>
          <a:xfrm>
            <a:off x="6142038" y="9941842"/>
            <a:ext cx="448737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8FBA6A02-484E-41F6-95FE-0032298A9CBA}" type="slidenum"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‹#›</a:t>
            </a:fld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IFXSHAP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3305" y="1012850"/>
            <a:ext cx="6191969" cy="46439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IFXSHAPE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5868498"/>
            <a:ext cx="619196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Enter Notes</a:t>
            </a:r>
          </a:p>
        </p:txBody>
      </p:sp>
      <p:sp>
        <p:nvSpPr>
          <p:cNvPr id="28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32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9F5B901-51D7-4FC6-B4E4-D0E7361A9AF2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0AF986D-89C7-41E1-95DC-75B7E33CAD4D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246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 b="1" dirty="0"/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15019CA-6452-418C-AEB0-F111701521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56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IFXSHAPE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54063" y="950913"/>
            <a:ext cx="5807075" cy="4354512"/>
          </a:xfrm>
          <a:ln/>
        </p:spPr>
      </p:sp>
      <p:sp>
        <p:nvSpPr>
          <p:cNvPr id="4" name="IFXSHAPE"/>
          <p:cNvSpPr>
            <a:spLocks noGrp="1"/>
          </p:cNvSpPr>
          <p:nvPr>
            <p:ph type="body" idx="3"/>
          </p:nvPr>
        </p:nvSpPr>
        <p:spPr>
          <a:xfrm>
            <a:off x="467092" y="5505301"/>
            <a:ext cx="6380275" cy="3444743"/>
          </a:xfrm>
        </p:spPr>
        <p:txBody>
          <a:bodyPr/>
          <a:lstStyle/>
          <a:p>
            <a:endParaRPr lang="en-US" baseline="0" dirty="0" smtClean="0"/>
          </a:p>
        </p:txBody>
      </p:sp>
      <p:sp>
        <p:nvSpPr>
          <p:cNvPr id="5" name="IFXSHAPE"/>
          <p:cNvSpPr>
            <a:spLocks noGrp="1"/>
          </p:cNvSpPr>
          <p:nvPr>
            <p:ph type="hdr" sz="quarter"/>
          </p:nvPr>
        </p:nvSpPr>
        <p:spPr>
          <a:xfrm>
            <a:off x="467833" y="276896"/>
            <a:ext cx="4557362" cy="3934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IFXSHAPE"/>
          <p:cNvSpPr>
            <a:spLocks noGrp="1"/>
          </p:cNvSpPr>
          <p:nvPr>
            <p:ph type="ftr" sz="quarter" idx="4"/>
          </p:nvPr>
        </p:nvSpPr>
        <p:spPr>
          <a:xfrm>
            <a:off x="1357697" y="9325689"/>
            <a:ext cx="4971128" cy="135963"/>
          </a:xfrm>
        </p:spPr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 b="1" dirty="0"/>
          </a:p>
        </p:txBody>
      </p:sp>
      <p:sp>
        <p:nvSpPr>
          <p:cNvPr id="7" name="IFXSHAPE"/>
          <p:cNvSpPr>
            <a:spLocks noGrp="1"/>
          </p:cNvSpPr>
          <p:nvPr>
            <p:ph type="dt" idx="1"/>
          </p:nvPr>
        </p:nvSpPr>
        <p:spPr>
          <a:xfrm>
            <a:off x="467092" y="9325689"/>
            <a:ext cx="1187110" cy="135963"/>
          </a:xfrm>
        </p:spPr>
        <p:txBody>
          <a:bodyPr/>
          <a:lstStyle/>
          <a:p>
            <a:r>
              <a:rPr lang="en-US" smtClean="0"/>
              <a:t>2019-08-27</a:t>
            </a:r>
            <a:endParaRPr lang="en-US" dirty="0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5"/>
          </p:nvPr>
        </p:nvSpPr>
        <p:spPr>
          <a:xfrm>
            <a:off x="6328826" y="9325689"/>
            <a:ext cx="518541" cy="135963"/>
          </a:xfrm>
        </p:spPr>
        <p:txBody>
          <a:bodyPr/>
          <a:lstStyle/>
          <a:p>
            <a:fld id="{A8C0294C-2682-4ED1-8723-7CF198B1A9D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14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C211FE5-F99A-461C-A2D2-5A6B092A88A6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21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24632" y="-12192"/>
            <a:ext cx="9176381" cy="552942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32666" y="-27384"/>
            <a:ext cx="9184415" cy="5544616"/>
            <a:chOff x="-32666" y="-27384"/>
            <a:chExt cx="9184415" cy="5544616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32666" y="3430006"/>
              <a:ext cx="2156394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27384"/>
              <a:ext cx="2808312" cy="54006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916832"/>
            <a:ext cx="6335712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3612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297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97A1250-1905-4AAC-B9AC-CD0D8D7048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2"/>
            <a:ext cx="4248472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3860800"/>
            <a:ext cx="4249042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334E20C-EAD8-42C6-8E07-C8125547A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2"/>
            <a:ext cx="8641655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7" y="3860800"/>
            <a:ext cx="4249041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584E7C7-6BE3-4FA5-845C-23690DB2E3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4"/>
            <a:ext cx="864096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250825" y="5085185"/>
            <a:ext cx="864096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8667AD5-3C53-4F78-BD0D-549DC19A42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6" y="1268413"/>
            <a:ext cx="2808288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203576" y="1268413"/>
            <a:ext cx="2736850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084888" y="1268413"/>
            <a:ext cx="280831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13C0D84-E33A-45A4-A447-BA455BAF94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95275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8038" y="2781299"/>
            <a:ext cx="25923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084888" y="2781299"/>
            <a:ext cx="28082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726341E-DFC0-41B8-88D5-93D9B88462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484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8040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2F1BF5D-0CC6-48C2-8B9D-82D84B6CC7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484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8040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DFE1C9F-8C76-498A-A85F-59AA4F9AA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FXSHAPE"/>
          <p:cNvSpPr>
            <a:spLocks noGrp="1"/>
          </p:cNvSpPr>
          <p:nvPr>
            <p:ph type="ftr" sz="quarter" idx="1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57007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6F57CBA-5864-4F9B-8E32-78AD89F30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8936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24632" y="-12192"/>
            <a:ext cx="9176381" cy="552942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32666" y="-27384"/>
            <a:ext cx="9184415" cy="5544616"/>
            <a:chOff x="-32666" y="-27384"/>
            <a:chExt cx="9184415" cy="5544616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32666" y="3430006"/>
              <a:ext cx="2156394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27384"/>
              <a:ext cx="2808312" cy="54006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240538"/>
            <a:ext cx="6335712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28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1"/>
            <a:ext cx="9144000" cy="6858000"/>
          </a:xfrm>
          <a:prstGeom prst="rect">
            <a:avLst/>
          </a:prstGeom>
        </p:spPr>
      </p:pic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D7BC30C-D97A-4D24-B8B2-DF2EA7AF3D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70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18742" y="-6178"/>
            <a:ext cx="9162742" cy="3867226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2742" h="4053675">
                <a:moveTo>
                  <a:pt x="289" y="4053675"/>
                </a:moveTo>
                <a:lnTo>
                  <a:pt x="9162742" y="3663696"/>
                </a:lnTo>
                <a:lnTo>
                  <a:pt x="9162742" y="0"/>
                </a:lnTo>
                <a:lnTo>
                  <a:pt x="6302" y="6178"/>
                </a:lnTo>
                <a:cubicBezTo>
                  <a:pt x="8417" y="1359463"/>
                  <a:pt x="-1826" y="2700390"/>
                  <a:pt x="289" y="4053675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38456" y="-6096"/>
            <a:ext cx="9206840" cy="3795136"/>
            <a:chOff x="-38456" y="-6096"/>
            <a:chExt cx="9206840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38456" y="1923981"/>
              <a:ext cx="288226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39752" cy="26058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725144"/>
            <a:ext cx="8243298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9153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3948684" y="-15240"/>
            <a:ext cx="5202936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2440" y="-15240"/>
            <a:ext cx="4831575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5378" b="-3537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2440" y="1529446"/>
            <a:ext cx="5267357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2440" y="-15240"/>
            <a:ext cx="5267357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725144"/>
            <a:ext cx="8243298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2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53641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96B640A-A7F3-4129-8D7D-25DA9C43B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443DA5A-1204-4D32-83C9-5D807DD91E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C9D1FAD-4E8E-4DE5-81AB-8B429688E1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971500" y="1268412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1" y="1916493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1" y="2564574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1" y="3212655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1" y="3860736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1" y="4508817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1" y="5156898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1" y="5804979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250825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250825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250825" y="2564774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250825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250825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250825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250825" y="515749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250825" y="580567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C1FC423-671A-434E-944D-32F16641B7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424847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6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A4F153A-14C0-4E3A-8094-9F0EC75A60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3234" y="0"/>
            <a:ext cx="9157233" cy="6873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195" y="252898"/>
            <a:ext cx="967277" cy="423023"/>
          </a:xfrm>
          <a:prstGeom prst="rect">
            <a:avLst/>
          </a:prstGeom>
        </p:spPr>
      </p:pic>
      <p:grpSp>
        <p:nvGrpSpPr>
          <p:cNvPr id="10" name="Gruppieren 33"/>
          <p:cNvGrpSpPr/>
          <p:nvPr userDrawn="1"/>
        </p:nvGrpSpPr>
        <p:grpSpPr>
          <a:xfrm>
            <a:off x="-26987" y="0"/>
            <a:ext cx="9170987" cy="5733256"/>
            <a:chOff x="-26987" y="0"/>
            <a:chExt cx="9170987" cy="5733256"/>
          </a:xfrm>
          <a:solidFill>
            <a:schemeClr val="tx2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20"/>
            <p:cNvCxnSpPr>
              <a:stCxn id="9" idx="4"/>
            </p:cNvCxnSpPr>
            <p:nvPr/>
          </p:nvCxnSpPr>
          <p:spPr>
            <a:xfrm flipV="1">
              <a:off x="9143998" y="1846894"/>
              <a:ext cx="2" cy="3281799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2"/>
              <a:ext cx="144016" cy="144016"/>
            </a:xfrm>
            <a:prstGeom prst="ellips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2132856"/>
            <a:ext cx="6115046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 smtClean="0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21185" y="5128693"/>
            <a:ext cx="9165183" cy="1744806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0917" h="1813301">
                <a:moveTo>
                  <a:pt x="9120917" y="0"/>
                </a:moveTo>
                <a:lnTo>
                  <a:pt x="9120917" y="1813301"/>
                </a:lnTo>
                <a:lnTo>
                  <a:pt x="7913" y="1813301"/>
                </a:lnTo>
                <a:cubicBezTo>
                  <a:pt x="5275" y="1353016"/>
                  <a:pt x="2638" y="892730"/>
                  <a:pt x="0" y="432445"/>
                </a:cubicBezTo>
                <a:lnTo>
                  <a:pt x="9120917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07432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E3EC922-B76D-4BE4-8A7B-274160950E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"/>
            <a:ext cx="9144000" cy="9083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5" name="IFXSHAPE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2019-08-27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55" r:id="rId2"/>
    <p:sldLayoutId id="2147483751" r:id="rId3"/>
    <p:sldLayoutId id="2147483752" r:id="rId4"/>
    <p:sldLayoutId id="2147483729" r:id="rId5"/>
    <p:sldLayoutId id="2147483730" r:id="rId6"/>
    <p:sldLayoutId id="2147483741" r:id="rId7"/>
    <p:sldLayoutId id="2147483731" r:id="rId8"/>
    <p:sldLayoutId id="2147483747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54" r:id="rId18"/>
    <p:sldLayoutId id="2147483748" r:id="rId19"/>
    <p:sldLayoutId id="2147483753" r:id="rId2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23528" y="2132856"/>
            <a:ext cx="7992888" cy="647700"/>
          </a:xfrm>
        </p:spPr>
        <p:txBody>
          <a:bodyPr/>
          <a:lstStyle/>
          <a:p>
            <a:r>
              <a:rPr lang="en-US" altLang="zh-TW" dirty="0" smtClean="0"/>
              <a:t>IPC</a:t>
            </a:r>
            <a:r>
              <a:rPr lang="zh-TW" altLang="en-US" dirty="0" smtClean="0"/>
              <a:t> </a:t>
            </a:r>
            <a:r>
              <a:rPr lang="en-IE" dirty="0" err="1" smtClean="0"/>
              <a:t>CoolSiC</a:t>
            </a:r>
            <a:r>
              <a:rPr lang="en-IE" dirty="0" smtClean="0"/>
              <a:t>™ </a:t>
            </a:r>
            <a:r>
              <a:rPr lang="en-IE" dirty="0" err="1" smtClean="0"/>
              <a:t>discretes</a:t>
            </a:r>
            <a:endParaRPr lang="en-IE" dirty="0" smtClean="0"/>
          </a:p>
          <a:p>
            <a:r>
              <a:rPr lang="en-IE" sz="2800" dirty="0" smtClean="0"/>
              <a:t>Nomenclature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8000" y="6073551"/>
            <a:ext cx="6336000" cy="307777"/>
          </a:xfrm>
        </p:spPr>
        <p:txBody>
          <a:bodyPr/>
          <a:lstStyle/>
          <a:p>
            <a:r>
              <a:rPr lang="en-US" altLang="zh-TW" dirty="0" smtClean="0"/>
              <a:t>Aug.-2019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045" y="2433800"/>
            <a:ext cx="1700808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17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67938"/>
            <a:ext cx="7416824" cy="720000"/>
          </a:xfrm>
        </p:spPr>
        <p:txBody>
          <a:bodyPr/>
          <a:lstStyle/>
          <a:p>
            <a:r>
              <a:rPr lang="en-US" altLang="zh-TW" sz="2800" dirty="0" smtClean="0"/>
              <a:t>1200</a:t>
            </a:r>
            <a:r>
              <a:rPr lang="zh-TW" altLang="en-US" sz="2800" dirty="0" smtClean="0"/>
              <a:t> </a:t>
            </a:r>
            <a:r>
              <a:rPr lang="en-US" altLang="zh-TW" sz="2800" dirty="0" smtClean="0"/>
              <a:t>V</a:t>
            </a:r>
            <a:r>
              <a:rPr lang="zh-TW" altLang="en-US" sz="2800" dirty="0" smtClean="0"/>
              <a:t> </a:t>
            </a:r>
            <a:r>
              <a:rPr lang="de-DE" sz="2800" dirty="0" smtClean="0"/>
              <a:t>CoolSiC</a:t>
            </a:r>
            <a:r>
              <a:rPr lang="de-DE" sz="2800" dirty="0"/>
              <a:t>™ MOSFET </a:t>
            </a:r>
            <a:r>
              <a:rPr lang="de-DE" sz="2800" dirty="0" smtClean="0"/>
              <a:t>discretes </a:t>
            </a:r>
            <a:endParaRPr lang="de-DE" sz="2800" dirty="0"/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>
            <a:off x="2087990" y="3060834"/>
            <a:ext cx="626069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 flipH="1">
            <a:off x="2714060" y="1764691"/>
            <a:ext cx="0" cy="1296144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 flipH="1">
            <a:off x="6098436" y="1764690"/>
            <a:ext cx="0" cy="118749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flipH="1">
            <a:off x="5271100" y="1764691"/>
            <a:ext cx="0" cy="57606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4355512" y="1764691"/>
            <a:ext cx="0" cy="187220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H="1">
            <a:off x="3577500" y="1764691"/>
            <a:ext cx="0" cy="57606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16" name="Rectangle 44"/>
          <p:cNvSpPr/>
          <p:nvPr/>
        </p:nvSpPr>
        <p:spPr bwMode="auto">
          <a:xfrm>
            <a:off x="3778403" y="3412051"/>
            <a:ext cx="1282535" cy="576063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Breakdown voltage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dirty="0" smtClean="0">
                <a:latin typeface="+mn-lt"/>
                <a:ea typeface="Verdana" pitchFamily="34" charset="0"/>
              </a:rPr>
              <a:t>Divided by 10</a:t>
            </a:r>
            <a:endParaRPr lang="en-US" sz="1000" baseline="-25000" dirty="0">
              <a:latin typeface="+mn-lt"/>
              <a:ea typeface="Verdana" pitchFamily="34" charset="0"/>
            </a:endParaRP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120</a:t>
            </a:r>
            <a:r>
              <a:rPr lang="en-US" sz="1000" dirty="0" smtClean="0">
                <a:latin typeface="+mn-lt"/>
                <a:ea typeface="Verdana" pitchFamily="34" charset="0"/>
              </a:rPr>
              <a:t> = 1200 V</a:t>
            </a:r>
          </a:p>
        </p:txBody>
      </p:sp>
      <p:sp>
        <p:nvSpPr>
          <p:cNvPr id="17" name="Rectangle 1"/>
          <p:cNvSpPr/>
          <p:nvPr/>
        </p:nvSpPr>
        <p:spPr bwMode="auto">
          <a:xfrm>
            <a:off x="2824616" y="2381563"/>
            <a:ext cx="1150816" cy="679271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Package type</a:t>
            </a:r>
            <a:br>
              <a:rPr lang="en-US" sz="1000" b="1" dirty="0" smtClean="0">
                <a:latin typeface="+mn-lt"/>
                <a:ea typeface="Verdana" pitchFamily="34" charset="0"/>
              </a:rPr>
            </a:br>
            <a:r>
              <a:rPr lang="en-US" sz="1000" b="1" dirty="0" smtClean="0">
                <a:latin typeface="+mn-lt"/>
                <a:ea typeface="Verdana" pitchFamily="34" charset="0"/>
              </a:rPr>
              <a:t>W</a:t>
            </a:r>
            <a:r>
              <a:rPr lang="en-US" sz="1000" dirty="0" smtClean="0">
                <a:latin typeface="+mn-lt"/>
                <a:ea typeface="Verdana" pitchFamily="34" charset="0"/>
              </a:rPr>
              <a:t> = TO-247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Z </a:t>
            </a:r>
            <a:r>
              <a:rPr lang="en-US" sz="1000" dirty="0" smtClean="0">
                <a:latin typeface="+mn-lt"/>
                <a:ea typeface="Verdana" pitchFamily="34" charset="0"/>
              </a:rPr>
              <a:t> = TO-247 4pin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1000" b="1" dirty="0" smtClean="0">
                <a:latin typeface="+mn-lt"/>
                <a:ea typeface="Verdana" pitchFamily="34" charset="0"/>
              </a:rPr>
              <a:t>BG</a:t>
            </a:r>
            <a:r>
              <a:rPr lang="en-IE" sz="1000" dirty="0" smtClean="0">
                <a:latin typeface="+mn-lt"/>
                <a:ea typeface="Verdana" pitchFamily="34" charset="0"/>
              </a:rPr>
              <a:t> = D</a:t>
            </a:r>
            <a:r>
              <a:rPr lang="en-IE" sz="1000" baseline="30000" dirty="0" smtClean="0">
                <a:latin typeface="+mn-lt"/>
                <a:ea typeface="Verdana" pitchFamily="34" charset="0"/>
              </a:rPr>
              <a:t>2</a:t>
            </a:r>
            <a:r>
              <a:rPr lang="en-IE" sz="1000" dirty="0" smtClean="0">
                <a:latin typeface="+mn-lt"/>
                <a:ea typeface="Verdana" pitchFamily="34" charset="0"/>
              </a:rPr>
              <a:t>PAK 7pin</a:t>
            </a:r>
            <a:endParaRPr lang="en-US" sz="1000" dirty="0">
              <a:latin typeface="+mn-lt"/>
              <a:ea typeface="Verdana" pitchFamily="34" charset="0"/>
            </a:endParaRPr>
          </a:p>
        </p:txBody>
      </p:sp>
      <p:sp>
        <p:nvSpPr>
          <p:cNvPr id="18" name="Rectangle 51"/>
          <p:cNvSpPr/>
          <p:nvPr/>
        </p:nvSpPr>
        <p:spPr bwMode="auto">
          <a:xfrm>
            <a:off x="5651233" y="2925167"/>
            <a:ext cx="909395" cy="324649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>
                <a:latin typeface="+mn-lt"/>
                <a:ea typeface="Verdana" pitchFamily="34" charset="0"/>
              </a:rPr>
              <a:t>R</a:t>
            </a:r>
            <a:r>
              <a:rPr lang="en-US" sz="1000" b="1" baseline="-25000">
                <a:latin typeface="+mn-lt"/>
                <a:ea typeface="Verdana" pitchFamily="34" charset="0"/>
              </a:rPr>
              <a:t>DS(on</a:t>
            </a:r>
            <a:r>
              <a:rPr lang="en-US" sz="1000" b="1" baseline="-25000" smtClean="0">
                <a:latin typeface="+mn-lt"/>
                <a:ea typeface="Verdana" pitchFamily="34" charset="0"/>
              </a:rPr>
              <a:t>) </a:t>
            </a:r>
            <a:r>
              <a:rPr lang="en-US" sz="1000" b="1" smtClean="0">
                <a:latin typeface="+mn-lt"/>
                <a:ea typeface="Verdana" pitchFamily="34" charset="0"/>
              </a:rPr>
              <a:t>[m</a:t>
            </a:r>
            <a:r>
              <a:rPr lang="en-US" sz="1000" b="1" smtClean="0">
                <a:latin typeface="+mn-lt"/>
                <a:ea typeface="Verdana" pitchFamily="34" charset="0"/>
                <a:sym typeface="Symbol"/>
              </a:rPr>
              <a:t>]</a:t>
            </a:r>
            <a:endParaRPr lang="en-US" sz="1000" dirty="0">
              <a:latin typeface="+mn-lt"/>
              <a:ea typeface="Verdana" pitchFamily="34" charset="0"/>
            </a:endParaRPr>
          </a:p>
        </p:txBody>
      </p:sp>
      <p:sp>
        <p:nvSpPr>
          <p:cNvPr id="19" name="TextBox 41"/>
          <p:cNvSpPr txBox="1"/>
          <p:nvPr/>
        </p:nvSpPr>
        <p:spPr bwMode="auto">
          <a:xfrm>
            <a:off x="1784101" y="1188626"/>
            <a:ext cx="360000" cy="504056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sz="2800" b="1" ker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smtClean="0">
                <a:solidFill>
                  <a:schemeClr val="tx1"/>
                </a:solidFill>
                <a:latin typeface="+mn-lt"/>
              </a:rPr>
              <a:t>I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TextBox 45"/>
          <p:cNvSpPr txBox="1"/>
          <p:nvPr/>
        </p:nvSpPr>
        <p:spPr bwMode="auto">
          <a:xfrm>
            <a:off x="2498036" y="1188626"/>
            <a:ext cx="4173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latin typeface="+mn-lt"/>
              </a:rPr>
              <a:t>M</a:t>
            </a:r>
            <a:endParaRPr lang="en-US" dirty="0">
              <a:latin typeface="+mn-lt"/>
            </a:endParaRPr>
          </a:p>
        </p:txBody>
      </p:sp>
      <p:sp>
        <p:nvSpPr>
          <p:cNvPr id="21" name="TextBox 52"/>
          <p:cNvSpPr txBox="1"/>
          <p:nvPr/>
        </p:nvSpPr>
        <p:spPr bwMode="auto">
          <a:xfrm>
            <a:off x="3333364" y="1188626"/>
            <a:ext cx="4460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solidFill>
                  <a:schemeClr val="tx1"/>
                </a:solidFill>
                <a:latin typeface="+mn-lt"/>
              </a:rPr>
              <a:t>W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TextBox 53"/>
          <p:cNvSpPr txBox="1"/>
          <p:nvPr/>
        </p:nvSpPr>
        <p:spPr bwMode="auto">
          <a:xfrm>
            <a:off x="4118972" y="1188626"/>
            <a:ext cx="54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120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TextBox 54"/>
          <p:cNvSpPr txBox="1"/>
          <p:nvPr/>
        </p:nvSpPr>
        <p:spPr bwMode="auto">
          <a:xfrm>
            <a:off x="5024140" y="1188626"/>
            <a:ext cx="41149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3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>
                <a:solidFill>
                  <a:schemeClr val="tx1"/>
                </a:solidFill>
                <a:latin typeface="+mn-lt"/>
              </a:rPr>
              <a:t>R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TextBox 55"/>
          <p:cNvSpPr txBox="1"/>
          <p:nvPr/>
        </p:nvSpPr>
        <p:spPr bwMode="auto">
          <a:xfrm>
            <a:off x="5723664" y="1188626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030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Rectangle 61"/>
          <p:cNvSpPr/>
          <p:nvPr/>
        </p:nvSpPr>
        <p:spPr bwMode="auto">
          <a:xfrm>
            <a:off x="4540416" y="2073746"/>
            <a:ext cx="1463873" cy="571478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R = R</a:t>
            </a:r>
            <a:r>
              <a:rPr lang="en-US" sz="1000" b="1" baseline="-25000" dirty="0" smtClean="0">
                <a:latin typeface="+mn-lt"/>
                <a:ea typeface="Verdana" pitchFamily="34" charset="0"/>
              </a:rPr>
              <a:t>DS(on)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dirty="0" smtClean="0">
                <a:latin typeface="+mn-lt"/>
                <a:ea typeface="Verdana" pitchFamily="34" charset="0"/>
              </a:rPr>
              <a:t>As a separator between voltage and </a:t>
            </a:r>
            <a:r>
              <a:rPr lang="en-US" sz="1000" dirty="0" smtClean="0">
                <a:latin typeface="+mn-lt"/>
                <a:ea typeface="Verdana" pitchFamily="34" charset="0"/>
              </a:rPr>
              <a:t>R</a:t>
            </a:r>
            <a:r>
              <a:rPr lang="en-US" sz="1000" baseline="-25000" dirty="0" smtClean="0">
                <a:latin typeface="+mn-lt"/>
                <a:ea typeface="Verdana" pitchFamily="34" charset="0"/>
              </a:rPr>
              <a:t>DS(on)</a:t>
            </a:r>
            <a:r>
              <a:rPr lang="en-US" sz="1000" baseline="30000" dirty="0" smtClean="0">
                <a:latin typeface="+mn-lt"/>
                <a:ea typeface="Verdana" pitchFamily="34" charset="0"/>
              </a:rPr>
              <a:t>1)</a:t>
            </a:r>
            <a:endParaRPr lang="en-US" sz="1000" baseline="30000" dirty="0" smtClean="0">
              <a:latin typeface="+mn-lt"/>
              <a:ea typeface="Verdana" pitchFamily="34" charset="0"/>
            </a:endParaRP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 flipH="1">
            <a:off x="2000125" y="1764693"/>
            <a:ext cx="0" cy="468112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27" name="Rounded Rectangle 43"/>
          <p:cNvSpPr/>
          <p:nvPr/>
        </p:nvSpPr>
        <p:spPr bwMode="auto">
          <a:xfrm>
            <a:off x="1648751" y="2880877"/>
            <a:ext cx="984996" cy="463015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Device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M</a:t>
            </a:r>
            <a:r>
              <a:rPr lang="en-US" sz="1000" dirty="0" smtClean="0">
                <a:latin typeface="+mn-lt"/>
                <a:ea typeface="Verdana" pitchFamily="34" charset="0"/>
              </a:rPr>
              <a:t> = MOSFET</a:t>
            </a:r>
          </a:p>
        </p:txBody>
      </p:sp>
      <p:sp>
        <p:nvSpPr>
          <p:cNvPr id="28" name="Rounded Rectangle 61"/>
          <p:cNvSpPr/>
          <p:nvPr/>
        </p:nvSpPr>
        <p:spPr bwMode="auto">
          <a:xfrm>
            <a:off x="1585699" y="2052724"/>
            <a:ext cx="740957" cy="539997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Company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I</a:t>
            </a:r>
            <a:r>
              <a:rPr lang="en-US" sz="1000" dirty="0">
                <a:latin typeface="+mn-lt"/>
                <a:ea typeface="Verdana" pitchFamily="34" charset="0"/>
              </a:rPr>
              <a:t> </a:t>
            </a:r>
            <a:r>
              <a:rPr lang="en-US" sz="1000" dirty="0" smtClean="0">
                <a:latin typeface="+mn-lt"/>
                <a:ea typeface="Verdana" pitchFamily="34" charset="0"/>
              </a:rPr>
              <a:t>= Infineon</a:t>
            </a:r>
          </a:p>
        </p:txBody>
      </p:sp>
      <p:sp>
        <p:nvSpPr>
          <p:cNvPr id="29" name="TextBox 54"/>
          <p:cNvSpPr txBox="1"/>
          <p:nvPr/>
        </p:nvSpPr>
        <p:spPr bwMode="auto">
          <a:xfrm>
            <a:off x="6560628" y="1198951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M1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Line 15"/>
          <p:cNvSpPr>
            <a:spLocks noChangeShapeType="1"/>
          </p:cNvSpPr>
          <p:nvPr/>
        </p:nvSpPr>
        <p:spPr bwMode="auto">
          <a:xfrm flipH="1">
            <a:off x="6756555" y="1742922"/>
            <a:ext cx="0" cy="204611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 bwMode="auto">
          <a:xfrm>
            <a:off x="626624" y="4377619"/>
            <a:ext cx="480900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000" kern="0" baseline="30000" dirty="0" smtClean="0">
                <a:latin typeface="+mn-lt"/>
                <a:ea typeface="Verdana" pitchFamily="34" charset="0"/>
                <a:cs typeface="Verdana" pitchFamily="34" charset="0"/>
              </a:rPr>
              <a:t>1) </a:t>
            </a:r>
            <a:r>
              <a:rPr lang="de-DE" sz="1000" kern="0" dirty="0" smtClean="0">
                <a:latin typeface="+mn-lt"/>
                <a:ea typeface="Verdana" pitchFamily="34" charset="0"/>
                <a:cs typeface="Verdana" pitchFamily="34" charset="0"/>
              </a:rPr>
              <a:t>CoolSiC</a:t>
            </a:r>
            <a:r>
              <a:rPr lang="de-DE" sz="1000" kern="0" dirty="0">
                <a:latin typeface="+mn-lt"/>
                <a:ea typeface="Verdana" pitchFamily="34" charset="0"/>
                <a:cs typeface="Verdana" pitchFamily="34" charset="0"/>
              </a:rPr>
              <a:t>™ MOSFET </a:t>
            </a:r>
            <a:r>
              <a:rPr lang="de-DE" sz="1000" kern="0" dirty="0" smtClean="0">
                <a:latin typeface="+mn-lt"/>
                <a:ea typeface="Verdana" pitchFamily="34" charset="0"/>
                <a:cs typeface="Verdana" pitchFamily="34" charset="0"/>
              </a:rPr>
              <a:t>are </a:t>
            </a:r>
            <a:r>
              <a:rPr lang="de-DE" sz="1000" kern="0" dirty="0">
                <a:latin typeface="+mn-lt"/>
                <a:ea typeface="Verdana" pitchFamily="34" charset="0"/>
                <a:cs typeface="Verdana" pitchFamily="34" charset="0"/>
              </a:rPr>
              <a:t>marked with the typical R</a:t>
            </a:r>
            <a:r>
              <a:rPr lang="de-DE" sz="1000" kern="0" baseline="-25000" dirty="0" smtClean="0">
                <a:latin typeface="+mn-lt"/>
                <a:ea typeface="Verdana" pitchFamily="34" charset="0"/>
                <a:cs typeface="Verdana" pitchFamily="34" charset="0"/>
              </a:rPr>
              <a:t>DS(on)</a:t>
            </a:r>
            <a:r>
              <a:rPr lang="de-DE" sz="1000" kern="0" dirty="0" smtClean="0">
                <a:latin typeface="+mn-lt"/>
                <a:ea typeface="Verdana" pitchFamily="34" charset="0"/>
                <a:cs typeface="Verdana" pitchFamily="34" charset="0"/>
              </a:rPr>
              <a:t> instead of nominal current.</a:t>
            </a:r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7595872" y="1764690"/>
            <a:ext cx="0" cy="118749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37" name="Rectangle 51"/>
          <p:cNvSpPr/>
          <p:nvPr/>
        </p:nvSpPr>
        <p:spPr bwMode="auto">
          <a:xfrm>
            <a:off x="6933069" y="2952186"/>
            <a:ext cx="1670483" cy="540027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Reliable grade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1000" b="1" dirty="0" smtClean="0">
                <a:latin typeface="+mn-lt"/>
                <a:ea typeface="Verdana" pitchFamily="34" charset="0"/>
              </a:rPr>
              <a:t>H: </a:t>
            </a:r>
            <a:r>
              <a:rPr lang="en-IE" sz="1000" dirty="0" smtClean="0">
                <a:latin typeface="+mn-lt"/>
                <a:ea typeface="Verdana" pitchFamily="34" charset="0"/>
              </a:rPr>
              <a:t>High gate voltage range</a:t>
            </a:r>
            <a:endParaRPr lang="en-US" sz="1000" dirty="0" smtClean="0">
              <a:latin typeface="+mn-lt"/>
              <a:ea typeface="Verdana" pitchFamily="34" charset="0"/>
            </a:endParaRP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Blank</a:t>
            </a:r>
            <a:r>
              <a:rPr lang="en-US" sz="1000" dirty="0" smtClean="0">
                <a:latin typeface="+mn-lt"/>
                <a:ea typeface="Verdana" pitchFamily="34" charset="0"/>
              </a:rPr>
              <a:t>: Industrial</a:t>
            </a:r>
          </a:p>
        </p:txBody>
      </p:sp>
      <p:sp>
        <p:nvSpPr>
          <p:cNvPr id="38" name="TextBox 54"/>
          <p:cNvSpPr txBox="1"/>
          <p:nvPr/>
        </p:nvSpPr>
        <p:spPr bwMode="auto">
          <a:xfrm>
            <a:off x="7279537" y="1206406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H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4001232" y="2892634"/>
            <a:ext cx="421404" cy="152252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IE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NEW</a:t>
            </a:r>
            <a:endParaRPr lang="en-US" sz="900" b="1" dirty="0" smtClean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Rectangle 42"/>
          <p:cNvSpPr txBox="1">
            <a:spLocks noChangeArrowheads="1"/>
          </p:cNvSpPr>
          <p:nvPr/>
        </p:nvSpPr>
        <p:spPr>
          <a:xfrm>
            <a:off x="303484" y="1273476"/>
            <a:ext cx="1209791" cy="226349"/>
          </a:xfrm>
          <a:prstGeom prst="rect">
            <a:avLst/>
          </a:prstGeom>
          <a:effectLst/>
        </p:spPr>
        <p:txBody>
          <a:bodyPr vert="horz" wrap="square" lIns="0" tIns="0" rIns="0" bIns="10800" rtlCol="0" anchor="b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Clr>
                <a:srgbClr val="00214A"/>
              </a:buClr>
            </a:pPr>
            <a:r>
              <a:rPr lang="en-US" sz="1400" b="1" u="sng" kern="0" dirty="0" smtClean="0"/>
              <a:t>Sales name</a:t>
            </a:r>
            <a:endParaRPr lang="en-US" sz="1200" b="1" u="sng" kern="0" dirty="0" smtClean="0"/>
          </a:p>
        </p:txBody>
      </p:sp>
      <p:sp>
        <p:nvSpPr>
          <p:cNvPr id="58" name="Slide Number Placeholder 5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B640A-A7F3-4129-8D7D-25DA9C43B7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9" name="Date Placeholder 5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0" name="Rounded Rectangle 62"/>
          <p:cNvSpPr/>
          <p:nvPr/>
        </p:nvSpPr>
        <p:spPr bwMode="auto">
          <a:xfrm>
            <a:off x="6161902" y="3759382"/>
            <a:ext cx="1243190" cy="475403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Series name</a:t>
            </a:r>
            <a:br>
              <a:rPr lang="en-US" sz="1000" b="1" dirty="0" smtClean="0">
                <a:latin typeface="+mn-lt"/>
                <a:ea typeface="Verdana" pitchFamily="34" charset="0"/>
              </a:rPr>
            </a:br>
            <a:r>
              <a:rPr lang="en-US" sz="1000" b="1" dirty="0" smtClean="0">
                <a:latin typeface="+mn-lt"/>
                <a:ea typeface="Verdana" pitchFamily="34" charset="0"/>
              </a:rPr>
              <a:t>M1 </a:t>
            </a:r>
            <a:r>
              <a:rPr lang="en-US" sz="1000" dirty="0" smtClean="0">
                <a:latin typeface="+mn-lt"/>
                <a:ea typeface="Verdana" pitchFamily="34" charset="0"/>
              </a:rPr>
              <a:t>= Generation 1</a:t>
            </a:r>
          </a:p>
        </p:txBody>
      </p:sp>
      <p:sp>
        <p:nvSpPr>
          <p:cNvPr id="61" name="Rectangle 42"/>
          <p:cNvSpPr txBox="1">
            <a:spLocks noChangeArrowheads="1"/>
          </p:cNvSpPr>
          <p:nvPr/>
        </p:nvSpPr>
        <p:spPr>
          <a:xfrm>
            <a:off x="303484" y="4869160"/>
            <a:ext cx="1965902" cy="595681"/>
          </a:xfrm>
          <a:prstGeom prst="rect">
            <a:avLst/>
          </a:prstGeom>
          <a:effectLst/>
        </p:spPr>
        <p:txBody>
          <a:bodyPr vert="horz" wrap="square" lIns="0" tIns="0" rIns="0" bIns="10800" rtlCol="0" anchor="b" anchorCtr="0">
            <a:spAutoFit/>
          </a:bodyPr>
          <a:lstStyle>
            <a:defPPr>
              <a:defRPr lang="en-US"/>
            </a:defPPr>
            <a:lvl1pPr eaLnBrk="1" hangingPunct="1">
              <a:buClr>
                <a:schemeClr val="tx1"/>
              </a:buClr>
              <a:buFontTx/>
              <a:buNone/>
              <a:defRPr sz="1400" b="1" u="sng" kern="0">
                <a:latin typeface="+mj-lt"/>
                <a:ea typeface="+mj-ea"/>
                <a:cs typeface="+mj-cs"/>
              </a:defRPr>
            </a:lvl1pPr>
            <a:lvl2pPr eaLnBrk="1" hangingPunct="1">
              <a:defRPr sz="2600" b="1">
                <a:solidFill>
                  <a:schemeClr val="tx2"/>
                </a:solidFill>
              </a:defRPr>
            </a:lvl2pPr>
            <a:lvl3pPr eaLnBrk="1" hangingPunct="1">
              <a:defRPr sz="2600" b="1">
                <a:solidFill>
                  <a:schemeClr val="tx2"/>
                </a:solidFill>
              </a:defRPr>
            </a:lvl3pPr>
            <a:lvl4pPr eaLnBrk="1" hangingPunct="1">
              <a:defRPr sz="2600" b="1">
                <a:solidFill>
                  <a:schemeClr val="tx2"/>
                </a:solidFill>
              </a:defRPr>
            </a:lvl4pPr>
            <a:lvl5pPr eaLnBrk="1" hangingPunct="1">
              <a:defRPr sz="2600" b="1">
                <a:solidFill>
                  <a:schemeClr val="tx2"/>
                </a:solidFill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9pPr>
          </a:lstStyle>
          <a:p>
            <a:pPr>
              <a:buClr>
                <a:srgbClr val="00214A"/>
              </a:buClr>
            </a:pPr>
            <a:r>
              <a:rPr lang="en-US" dirty="0"/>
              <a:t>Marking p</a:t>
            </a:r>
            <a:r>
              <a:rPr lang="en-US" dirty="0" smtClean="0"/>
              <a:t>attern</a:t>
            </a:r>
          </a:p>
          <a:p>
            <a:pPr>
              <a:buClr>
                <a:srgbClr val="00214A"/>
              </a:buClr>
            </a:pPr>
            <a:r>
              <a:rPr lang="en-US" sz="1000" b="0" u="none" dirty="0" smtClean="0"/>
              <a:t>(</a:t>
            </a:r>
            <a:r>
              <a:rPr lang="en-US" sz="1000" b="0" u="none" dirty="0"/>
              <a:t>see technical data sheet)</a:t>
            </a:r>
          </a:p>
          <a:p>
            <a:endParaRPr lang="en-US" dirty="0"/>
          </a:p>
        </p:txBody>
      </p:sp>
      <p:sp>
        <p:nvSpPr>
          <p:cNvPr id="62" name="TextBox 53"/>
          <p:cNvSpPr txBox="1"/>
          <p:nvPr/>
        </p:nvSpPr>
        <p:spPr bwMode="auto">
          <a:xfrm>
            <a:off x="3131840" y="5081513"/>
            <a:ext cx="54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12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3" name="TextBox 54"/>
          <p:cNvSpPr txBox="1"/>
          <p:nvPr/>
        </p:nvSpPr>
        <p:spPr bwMode="auto">
          <a:xfrm>
            <a:off x="3737768" y="5078344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M1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4" name="TextBox 54"/>
          <p:cNvSpPr txBox="1"/>
          <p:nvPr/>
        </p:nvSpPr>
        <p:spPr bwMode="auto">
          <a:xfrm>
            <a:off x="4298902" y="5078344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H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5" name="TextBox 55"/>
          <p:cNvSpPr txBox="1"/>
          <p:nvPr/>
        </p:nvSpPr>
        <p:spPr bwMode="auto">
          <a:xfrm>
            <a:off x="4860036" y="5063194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030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66" name="Straight Arrow Connector 65"/>
          <p:cNvCxnSpPr>
            <a:stCxn id="62" idx="2"/>
          </p:cNvCxnSpPr>
          <p:nvPr/>
        </p:nvCxnSpPr>
        <p:spPr>
          <a:xfrm flipH="1">
            <a:off x="2915352" y="5585569"/>
            <a:ext cx="486488" cy="2376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2"/>
          <p:cNvSpPr/>
          <p:nvPr/>
        </p:nvSpPr>
        <p:spPr bwMode="auto">
          <a:xfrm>
            <a:off x="1876758" y="5887022"/>
            <a:ext cx="1137596" cy="356752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 smtClean="0">
                <a:ea typeface="Verdana" pitchFamily="34" charset="0"/>
              </a:rPr>
              <a:t>Breakdown voltage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800" dirty="0" smtClean="0">
                <a:ea typeface="Verdana" pitchFamily="34" charset="0"/>
              </a:rPr>
              <a:t>Divided by 100</a:t>
            </a:r>
            <a:endParaRPr lang="en-US" sz="800" dirty="0">
              <a:ea typeface="Verdana" pitchFamily="34" charset="0"/>
            </a:endParaRP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800" b="1" dirty="0" smtClean="0">
                <a:latin typeface="+mn-lt"/>
                <a:ea typeface="Verdana" pitchFamily="34" charset="0"/>
              </a:rPr>
              <a:t>12 </a:t>
            </a:r>
            <a:r>
              <a:rPr lang="en-IE" sz="800" dirty="0" smtClean="0">
                <a:latin typeface="+mn-lt"/>
                <a:ea typeface="Verdana" pitchFamily="34" charset="0"/>
              </a:rPr>
              <a:t>= 1200V</a:t>
            </a:r>
            <a:endParaRPr lang="en-US" sz="800" dirty="0" smtClean="0">
              <a:latin typeface="+mn-lt"/>
              <a:ea typeface="Verdana" pitchFamily="34" charset="0"/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3885438" y="5567250"/>
            <a:ext cx="117955" cy="2417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2"/>
          <p:cNvSpPr/>
          <p:nvPr/>
        </p:nvSpPr>
        <p:spPr bwMode="auto">
          <a:xfrm>
            <a:off x="3131840" y="5893779"/>
            <a:ext cx="1010986" cy="349995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 smtClean="0">
                <a:latin typeface="+mn-lt"/>
                <a:ea typeface="Verdana" pitchFamily="34" charset="0"/>
              </a:rPr>
              <a:t>Series name</a:t>
            </a:r>
            <a:br>
              <a:rPr lang="en-US" sz="800" b="1" dirty="0" smtClean="0">
                <a:latin typeface="+mn-lt"/>
                <a:ea typeface="Verdana" pitchFamily="34" charset="0"/>
              </a:rPr>
            </a:br>
            <a:r>
              <a:rPr lang="en-US" sz="800" b="1" dirty="0" smtClean="0">
                <a:latin typeface="+mn-lt"/>
                <a:ea typeface="Verdana" pitchFamily="34" charset="0"/>
              </a:rPr>
              <a:t>M1 </a:t>
            </a:r>
            <a:r>
              <a:rPr lang="en-US" sz="800" dirty="0" smtClean="0">
                <a:latin typeface="+mn-lt"/>
                <a:ea typeface="Verdana" pitchFamily="34" charset="0"/>
              </a:rPr>
              <a:t>= Generation 1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4588518" y="5572758"/>
            <a:ext cx="271518" cy="2417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62"/>
          <p:cNvSpPr/>
          <p:nvPr/>
        </p:nvSpPr>
        <p:spPr bwMode="auto">
          <a:xfrm>
            <a:off x="4247315" y="5883711"/>
            <a:ext cx="1369945" cy="391844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>
                <a:ea typeface="Verdana" pitchFamily="34" charset="0"/>
              </a:rPr>
              <a:t>Reliable grade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800" b="1" dirty="0">
                <a:ea typeface="Verdana" pitchFamily="34" charset="0"/>
              </a:rPr>
              <a:t>H: </a:t>
            </a:r>
            <a:r>
              <a:rPr lang="en-IE" sz="800" dirty="0">
                <a:ea typeface="Verdana" pitchFamily="34" charset="0"/>
              </a:rPr>
              <a:t>High gate voltage range</a:t>
            </a:r>
            <a:endParaRPr lang="en-US" sz="800" dirty="0">
              <a:ea typeface="Verdana" pitchFamily="34" charset="0"/>
            </a:endParaRP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>
                <a:ea typeface="Verdana" pitchFamily="34" charset="0"/>
              </a:rPr>
              <a:t>Blank</a:t>
            </a:r>
            <a:r>
              <a:rPr lang="en-US" sz="800" dirty="0">
                <a:ea typeface="Verdana" pitchFamily="34" charset="0"/>
              </a:rPr>
              <a:t>: Industrial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5308598" y="5515507"/>
            <a:ext cx="789838" cy="3077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51"/>
          <p:cNvSpPr/>
          <p:nvPr/>
        </p:nvSpPr>
        <p:spPr bwMode="auto">
          <a:xfrm>
            <a:off x="5827509" y="5893779"/>
            <a:ext cx="832310" cy="334312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800" b="1" dirty="0">
                <a:latin typeface="+mn-lt"/>
                <a:ea typeface="Verdana" pitchFamily="34" charset="0"/>
              </a:rPr>
              <a:t>R</a:t>
            </a:r>
            <a:r>
              <a:rPr lang="en-US" sz="800" b="1" baseline="-25000" dirty="0">
                <a:latin typeface="+mn-lt"/>
                <a:ea typeface="Verdana" pitchFamily="34" charset="0"/>
              </a:rPr>
              <a:t>DS(on</a:t>
            </a:r>
            <a:r>
              <a:rPr lang="en-US" sz="800" b="1" baseline="-25000" dirty="0" smtClean="0">
                <a:latin typeface="+mn-lt"/>
                <a:ea typeface="Verdana" pitchFamily="34" charset="0"/>
              </a:rPr>
              <a:t>) </a:t>
            </a:r>
            <a:r>
              <a:rPr lang="en-US" sz="800" b="1" dirty="0" smtClean="0">
                <a:latin typeface="+mn-lt"/>
                <a:ea typeface="Verdana" pitchFamily="34" charset="0"/>
              </a:rPr>
              <a:t>[m</a:t>
            </a:r>
            <a:r>
              <a:rPr lang="en-US" sz="800" b="1" dirty="0" smtClean="0">
                <a:latin typeface="+mn-lt"/>
                <a:ea typeface="Verdana" pitchFamily="34" charset="0"/>
                <a:sym typeface="Symbol"/>
              </a:rPr>
              <a:t>]</a:t>
            </a:r>
            <a:endParaRPr lang="en-US" sz="800" dirty="0">
              <a:latin typeface="+mn-lt"/>
              <a:ea typeface="Verdana" pitchFamily="34" charset="0"/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625" y="4959996"/>
            <a:ext cx="1214507" cy="121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6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Line 15"/>
          <p:cNvSpPr>
            <a:spLocks noChangeShapeType="1"/>
          </p:cNvSpPr>
          <p:nvPr/>
        </p:nvSpPr>
        <p:spPr bwMode="auto">
          <a:xfrm>
            <a:off x="2028813" y="3084041"/>
            <a:ext cx="795978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78" name="Line 15"/>
          <p:cNvSpPr>
            <a:spLocks noChangeShapeType="1"/>
          </p:cNvSpPr>
          <p:nvPr/>
        </p:nvSpPr>
        <p:spPr bwMode="auto">
          <a:xfrm flipH="1">
            <a:off x="2824791" y="1787898"/>
            <a:ext cx="0" cy="1296144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68" name="Line 15"/>
          <p:cNvSpPr>
            <a:spLocks noChangeShapeType="1"/>
          </p:cNvSpPr>
          <p:nvPr/>
        </p:nvSpPr>
        <p:spPr bwMode="auto">
          <a:xfrm flipH="1">
            <a:off x="6209167" y="1787897"/>
            <a:ext cx="0" cy="1080119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69" name="Line 15"/>
          <p:cNvSpPr>
            <a:spLocks noChangeShapeType="1"/>
          </p:cNvSpPr>
          <p:nvPr/>
        </p:nvSpPr>
        <p:spPr bwMode="auto">
          <a:xfrm flipH="1">
            <a:off x="5381831" y="1787898"/>
            <a:ext cx="0" cy="57606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70" name="Line 15"/>
          <p:cNvSpPr>
            <a:spLocks noChangeShapeType="1"/>
          </p:cNvSpPr>
          <p:nvPr/>
        </p:nvSpPr>
        <p:spPr bwMode="auto">
          <a:xfrm flipH="1">
            <a:off x="4708385" y="1787879"/>
            <a:ext cx="0" cy="187220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71" name="Line 15"/>
          <p:cNvSpPr>
            <a:spLocks noChangeShapeType="1"/>
          </p:cNvSpPr>
          <p:nvPr/>
        </p:nvSpPr>
        <p:spPr bwMode="auto">
          <a:xfrm flipH="1">
            <a:off x="3688231" y="1787898"/>
            <a:ext cx="0" cy="57606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38916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2800" dirty="0" smtClean="0">
                <a:latin typeface="+mn-lt"/>
              </a:rPr>
              <a:t>1200</a:t>
            </a:r>
            <a:r>
              <a:rPr lang="zh-TW" altLang="en-US" sz="2800" dirty="0" smtClean="0">
                <a:latin typeface="+mn-lt"/>
              </a:rPr>
              <a:t> </a:t>
            </a:r>
            <a:r>
              <a:rPr lang="en-US" altLang="zh-TW" sz="2800" dirty="0" smtClean="0">
                <a:latin typeface="+mn-lt"/>
              </a:rPr>
              <a:t>V</a:t>
            </a:r>
            <a:r>
              <a:rPr lang="zh-TW" altLang="en-US" sz="2800" dirty="0" smtClean="0">
                <a:latin typeface="+mn-lt"/>
              </a:rPr>
              <a:t> </a:t>
            </a:r>
            <a:r>
              <a:rPr lang="de-DE" sz="2800" dirty="0" smtClean="0">
                <a:latin typeface="+mn-lt"/>
              </a:rPr>
              <a:t>CoolSiC</a:t>
            </a:r>
            <a:r>
              <a:rPr lang="de-DE" sz="2800" dirty="0">
                <a:latin typeface="+mn-lt"/>
              </a:rPr>
              <a:t>™ </a:t>
            </a:r>
            <a:r>
              <a:rPr lang="de-DE" sz="2800" dirty="0" smtClean="0">
                <a:latin typeface="+mn-lt"/>
              </a:rPr>
              <a:t>G5 Schottky diode</a:t>
            </a:r>
            <a:endParaRPr lang="en-US" sz="2800" dirty="0">
              <a:latin typeface="+mn-lt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3757452" y="3613683"/>
            <a:ext cx="1883419" cy="354776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Continuous forward current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dirty="0">
                <a:latin typeface="+mn-lt"/>
                <a:ea typeface="Verdana" pitchFamily="34" charset="0"/>
              </a:rPr>
              <a:t>[A]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3010502" y="2206626"/>
            <a:ext cx="1157549" cy="1039316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Package type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H</a:t>
            </a:r>
            <a:r>
              <a:rPr lang="en-US" sz="1000" dirty="0" smtClean="0">
                <a:latin typeface="+mn-lt"/>
                <a:ea typeface="Verdana" pitchFamily="34" charset="0"/>
              </a:rPr>
              <a:t>	= TO220 R2L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M</a:t>
            </a:r>
            <a:r>
              <a:rPr lang="en-US" sz="1000" dirty="0" smtClean="0">
                <a:latin typeface="+mn-lt"/>
                <a:ea typeface="Verdana" pitchFamily="34" charset="0"/>
              </a:rPr>
              <a:t>	= DPAK R2L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W</a:t>
            </a:r>
            <a:r>
              <a:rPr lang="en-US" sz="1000" dirty="0" smtClean="0">
                <a:latin typeface="+mn-lt"/>
                <a:ea typeface="Verdana" pitchFamily="34" charset="0"/>
              </a:rPr>
              <a:t> = TO247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1000" b="1" dirty="0" smtClean="0">
                <a:latin typeface="+mn-lt"/>
                <a:ea typeface="Verdana" pitchFamily="34" charset="0"/>
              </a:rPr>
              <a:t>WD</a:t>
            </a:r>
            <a:r>
              <a:rPr lang="en-IE" sz="1000" dirty="0" smtClean="0">
                <a:latin typeface="+mn-lt"/>
                <a:ea typeface="Verdana" pitchFamily="34" charset="0"/>
              </a:rPr>
              <a:t> = TO247 R2L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IE" sz="1000" b="1" dirty="0" smtClean="0">
                <a:latin typeface="+mn-lt"/>
                <a:ea typeface="Verdana" pitchFamily="34" charset="0"/>
              </a:rPr>
              <a:t>K</a:t>
            </a:r>
            <a:r>
              <a:rPr lang="en-IE" sz="1000" dirty="0" smtClean="0">
                <a:latin typeface="+mn-lt"/>
                <a:ea typeface="Verdana" pitchFamily="34" charset="0"/>
              </a:rPr>
              <a:t> = D</a:t>
            </a:r>
            <a:r>
              <a:rPr lang="en-IE" sz="1000" baseline="30000" dirty="0" smtClean="0">
                <a:latin typeface="+mn-lt"/>
                <a:ea typeface="Verdana" pitchFamily="34" charset="0"/>
              </a:rPr>
              <a:t>2</a:t>
            </a:r>
            <a:r>
              <a:rPr lang="en-IE" sz="1000" dirty="0" smtClean="0">
                <a:latin typeface="+mn-lt"/>
                <a:ea typeface="Verdana" pitchFamily="34" charset="0"/>
              </a:rPr>
              <a:t>PAK R2L</a:t>
            </a:r>
            <a:endParaRPr lang="en-US" sz="1000" dirty="0" smtClean="0">
              <a:latin typeface="+mn-lt"/>
              <a:ea typeface="Verdana" pitchFamily="34" charset="0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1894832" y="1211833"/>
            <a:ext cx="360000" cy="504056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sz="2800" b="1" kern="0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I</a:t>
            </a:r>
          </a:p>
        </p:txBody>
      </p:sp>
      <p:sp>
        <p:nvSpPr>
          <p:cNvPr id="46" name="TextBox 45"/>
          <p:cNvSpPr txBox="1"/>
          <p:nvPr/>
        </p:nvSpPr>
        <p:spPr bwMode="auto">
          <a:xfrm>
            <a:off x="2608767" y="1211833"/>
            <a:ext cx="41731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>
                <a:latin typeface="+mn-lt"/>
              </a:rPr>
              <a:t>D</a:t>
            </a:r>
          </a:p>
        </p:txBody>
      </p:sp>
      <p:sp>
        <p:nvSpPr>
          <p:cNvPr id="53" name="TextBox 52"/>
          <p:cNvSpPr txBox="1"/>
          <p:nvPr/>
        </p:nvSpPr>
        <p:spPr bwMode="auto">
          <a:xfrm>
            <a:off x="3444095" y="1211833"/>
            <a:ext cx="4460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K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 bwMode="auto">
          <a:xfrm>
            <a:off x="4340323" y="1211833"/>
            <a:ext cx="54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IE" dirty="0" smtClean="0">
                <a:solidFill>
                  <a:schemeClr val="tx1"/>
                </a:solidFill>
                <a:latin typeface="+mn-lt"/>
              </a:rPr>
              <a:t>02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 bwMode="auto">
          <a:xfrm>
            <a:off x="5134871" y="1211833"/>
            <a:ext cx="41149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3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G</a:t>
            </a:r>
          </a:p>
        </p:txBody>
      </p:sp>
      <p:sp>
        <p:nvSpPr>
          <p:cNvPr id="56" name="TextBox 55"/>
          <p:cNvSpPr txBox="1"/>
          <p:nvPr/>
        </p:nvSpPr>
        <p:spPr bwMode="auto">
          <a:xfrm>
            <a:off x="5834395" y="1211833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120</a:t>
            </a:r>
          </a:p>
        </p:txBody>
      </p:sp>
      <p:sp>
        <p:nvSpPr>
          <p:cNvPr id="58" name="TextBox 57"/>
          <p:cNvSpPr txBox="1"/>
          <p:nvPr/>
        </p:nvSpPr>
        <p:spPr bwMode="auto">
          <a:xfrm>
            <a:off x="7395635" y="1211833"/>
            <a:ext cx="43206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(B)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4890094" y="2183921"/>
            <a:ext cx="1055495" cy="360081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G</a:t>
            </a:r>
            <a:r>
              <a:rPr lang="en-US" sz="1000" dirty="0" smtClean="0">
                <a:latin typeface="+mn-lt"/>
                <a:ea typeface="Verdana" pitchFamily="34" charset="0"/>
              </a:rPr>
              <a:t> = </a:t>
            </a:r>
            <a:r>
              <a:rPr lang="en-US" sz="1000" dirty="0">
                <a:latin typeface="+mn-lt"/>
                <a:ea typeface="Verdana" pitchFamily="34" charset="0"/>
              </a:rPr>
              <a:t>Low thermal resistance</a:t>
            </a:r>
            <a:endParaRPr lang="en-US" sz="1000" baseline="-25000" dirty="0">
              <a:latin typeface="+mn-lt"/>
              <a:ea typeface="Verdana" pitchFamily="34" charset="0"/>
            </a:endParaRPr>
          </a:p>
        </p:txBody>
      </p:sp>
      <p:sp>
        <p:nvSpPr>
          <p:cNvPr id="73" name="Line 15"/>
          <p:cNvSpPr>
            <a:spLocks noChangeShapeType="1"/>
          </p:cNvSpPr>
          <p:nvPr/>
        </p:nvSpPr>
        <p:spPr bwMode="auto">
          <a:xfrm flipH="1">
            <a:off x="2110856" y="1787900"/>
            <a:ext cx="0" cy="468112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1" name="Rounded Rectangle 43"/>
          <p:cNvSpPr/>
          <p:nvPr/>
        </p:nvSpPr>
        <p:spPr bwMode="auto">
          <a:xfrm>
            <a:off x="1928210" y="2900067"/>
            <a:ext cx="776789" cy="367950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Device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D</a:t>
            </a:r>
            <a:r>
              <a:rPr lang="en-US" sz="1000" dirty="0">
                <a:latin typeface="+mn-lt"/>
                <a:ea typeface="Verdana" pitchFamily="34" charset="0"/>
              </a:rPr>
              <a:t> </a:t>
            </a:r>
            <a:r>
              <a:rPr lang="en-US" sz="1000" dirty="0" smtClean="0">
                <a:latin typeface="+mn-lt"/>
                <a:ea typeface="Verdana" pitchFamily="34" charset="0"/>
              </a:rPr>
              <a:t>= Diode</a:t>
            </a:r>
          </a:p>
        </p:txBody>
      </p:sp>
      <p:sp>
        <p:nvSpPr>
          <p:cNvPr id="81" name="Line 15"/>
          <p:cNvSpPr>
            <a:spLocks noChangeShapeType="1"/>
          </p:cNvSpPr>
          <p:nvPr/>
        </p:nvSpPr>
        <p:spPr bwMode="auto">
          <a:xfrm>
            <a:off x="7611665" y="1715843"/>
            <a:ext cx="0" cy="259231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6867286" y="4074171"/>
            <a:ext cx="1430547" cy="378050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B</a:t>
            </a:r>
            <a:r>
              <a:rPr lang="en-US" sz="1000" dirty="0" smtClean="0">
                <a:latin typeface="+mn-lt"/>
                <a:ea typeface="Verdana" pitchFamily="34" charset="0"/>
              </a:rPr>
              <a:t> = Common-cathode configuration</a:t>
            </a:r>
            <a:endParaRPr lang="en-US" sz="1000" dirty="0">
              <a:latin typeface="+mn-lt"/>
              <a:ea typeface="Verdana" pitchFamily="34" charset="0"/>
            </a:endParaRPr>
          </a:p>
        </p:txBody>
      </p:sp>
      <p:sp>
        <p:nvSpPr>
          <p:cNvPr id="59" name="Rounded Rectangle 61"/>
          <p:cNvSpPr/>
          <p:nvPr/>
        </p:nvSpPr>
        <p:spPr bwMode="auto">
          <a:xfrm>
            <a:off x="1689080" y="2183921"/>
            <a:ext cx="775438" cy="396064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Company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 smtClean="0">
                <a:latin typeface="+mn-lt"/>
                <a:ea typeface="Verdana" pitchFamily="34" charset="0"/>
              </a:rPr>
              <a:t>I</a:t>
            </a:r>
            <a:r>
              <a:rPr lang="en-US" sz="1000" dirty="0" smtClean="0">
                <a:latin typeface="+mn-lt"/>
                <a:ea typeface="Verdana" pitchFamily="34" charset="0"/>
              </a:rPr>
              <a:t> = Infineon</a:t>
            </a:r>
          </a:p>
        </p:txBody>
      </p:sp>
      <p:sp>
        <p:nvSpPr>
          <p:cNvPr id="65" name="TextBox 54"/>
          <p:cNvSpPr txBox="1"/>
          <p:nvPr/>
        </p:nvSpPr>
        <p:spPr bwMode="auto">
          <a:xfrm>
            <a:off x="6671359" y="1222158"/>
            <a:ext cx="53125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>
            <a:defPPr>
              <a:defRPr lang="en-US"/>
            </a:defPPr>
            <a:lvl1pPr marL="216000" marR="0" indent="-21600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  <a:defRPr b="1" ker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C5</a:t>
            </a:r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6867286" y="1766129"/>
            <a:ext cx="0" cy="173991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>
            <a:noAutofit/>
          </a:bodyPr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5473520" y="2822316"/>
            <a:ext cx="1298776" cy="385438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Breakdown </a:t>
            </a:r>
            <a:r>
              <a:rPr lang="en-US" sz="1000" b="1" dirty="0" smtClean="0">
                <a:latin typeface="+mn-lt"/>
                <a:ea typeface="Verdana" pitchFamily="34" charset="0"/>
              </a:rPr>
              <a:t>voltage</a:t>
            </a:r>
            <a:br>
              <a:rPr lang="en-US" sz="1000" b="1" dirty="0" smtClean="0">
                <a:latin typeface="+mn-lt"/>
                <a:ea typeface="Verdana" pitchFamily="34" charset="0"/>
              </a:rPr>
            </a:br>
            <a:r>
              <a:rPr lang="en-US" sz="1000" dirty="0" smtClean="0">
                <a:latin typeface="+mn-lt"/>
                <a:ea typeface="Verdana" pitchFamily="34" charset="0"/>
              </a:rPr>
              <a:t>[V] /10</a:t>
            </a:r>
            <a:endParaRPr lang="en-US" sz="1000" dirty="0">
              <a:latin typeface="+mn-lt"/>
              <a:ea typeface="Verdana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140164" y="3084041"/>
            <a:ext cx="448429" cy="136004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IE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NEW</a:t>
            </a:r>
            <a:endParaRPr lang="en-US" sz="900" b="1" dirty="0" smtClean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130947" y="2893438"/>
            <a:ext cx="448429" cy="136004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IE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NEW</a:t>
            </a:r>
            <a:endParaRPr lang="en-US" sz="900" b="1" dirty="0" smtClean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7" name="Rounded Rectangle 62"/>
          <p:cNvSpPr/>
          <p:nvPr/>
        </p:nvSpPr>
        <p:spPr bwMode="auto">
          <a:xfrm>
            <a:off x="6256937" y="3455026"/>
            <a:ext cx="1126642" cy="418135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lIns="72000" tIns="0" rIns="36000" bIns="0" anchor="ctr" anchorCtr="0"/>
          <a:lstStyle/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Series name</a:t>
            </a:r>
          </a:p>
          <a:p>
            <a:pPr defTabSz="865188" eaLnBrk="0" hangingPunct="0"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tabLst>
                <a:tab pos="176213" algn="l"/>
              </a:tabLst>
            </a:pPr>
            <a:r>
              <a:rPr lang="en-US" sz="1000" b="1" dirty="0">
                <a:latin typeface="+mn-lt"/>
                <a:ea typeface="Verdana" pitchFamily="34" charset="0"/>
              </a:rPr>
              <a:t>5</a:t>
            </a:r>
            <a:r>
              <a:rPr lang="en-US" sz="1000" dirty="0">
                <a:latin typeface="+mn-lt"/>
                <a:ea typeface="Verdana" pitchFamily="34" charset="0"/>
              </a:rPr>
              <a:t> </a:t>
            </a:r>
            <a:r>
              <a:rPr lang="en-US" sz="1000" dirty="0" smtClean="0">
                <a:latin typeface="+mn-lt"/>
                <a:ea typeface="Verdana" pitchFamily="34" charset="0"/>
              </a:rPr>
              <a:t>= </a:t>
            </a:r>
            <a:r>
              <a:rPr lang="en-US" sz="1000" dirty="0">
                <a:latin typeface="+mn-lt"/>
                <a:ea typeface="Verdana" pitchFamily="34" charset="0"/>
              </a:rPr>
              <a:t>Generation 5</a:t>
            </a:r>
          </a:p>
        </p:txBody>
      </p:sp>
      <p:sp>
        <p:nvSpPr>
          <p:cNvPr id="40" name="Rectangle 42"/>
          <p:cNvSpPr txBox="1">
            <a:spLocks noChangeArrowheads="1"/>
          </p:cNvSpPr>
          <p:nvPr/>
        </p:nvSpPr>
        <p:spPr>
          <a:xfrm>
            <a:off x="303484" y="4869160"/>
            <a:ext cx="1965902" cy="595681"/>
          </a:xfrm>
          <a:prstGeom prst="rect">
            <a:avLst/>
          </a:prstGeom>
          <a:effectLst/>
        </p:spPr>
        <p:txBody>
          <a:bodyPr vert="horz" wrap="square" lIns="0" tIns="0" rIns="0" bIns="10800" rtlCol="0" anchor="b" anchorCtr="0">
            <a:spAutoFit/>
          </a:bodyPr>
          <a:lstStyle>
            <a:defPPr>
              <a:defRPr lang="en-US"/>
            </a:defPPr>
            <a:lvl1pPr eaLnBrk="1" hangingPunct="1">
              <a:buClr>
                <a:schemeClr val="tx1"/>
              </a:buClr>
              <a:buFontTx/>
              <a:buNone/>
              <a:defRPr sz="1400" b="1" u="sng" kern="0">
                <a:latin typeface="+mj-lt"/>
                <a:ea typeface="+mj-ea"/>
                <a:cs typeface="+mj-cs"/>
              </a:defRPr>
            </a:lvl1pPr>
            <a:lvl2pPr eaLnBrk="1" hangingPunct="1">
              <a:defRPr sz="2600" b="1">
                <a:solidFill>
                  <a:schemeClr val="tx2"/>
                </a:solidFill>
              </a:defRPr>
            </a:lvl2pPr>
            <a:lvl3pPr eaLnBrk="1" hangingPunct="1">
              <a:defRPr sz="2600" b="1">
                <a:solidFill>
                  <a:schemeClr val="tx2"/>
                </a:solidFill>
              </a:defRPr>
            </a:lvl3pPr>
            <a:lvl4pPr eaLnBrk="1" hangingPunct="1">
              <a:defRPr sz="2600" b="1">
                <a:solidFill>
                  <a:schemeClr val="tx2"/>
                </a:solidFill>
              </a:defRPr>
            </a:lvl4pPr>
            <a:lvl5pPr eaLnBrk="1" hangingPunct="1">
              <a:defRPr sz="2600" b="1">
                <a:solidFill>
                  <a:schemeClr val="tx2"/>
                </a:solidFill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9pPr>
          </a:lstStyle>
          <a:p>
            <a:pPr>
              <a:buClr>
                <a:srgbClr val="00214A"/>
              </a:buClr>
            </a:pPr>
            <a:r>
              <a:rPr lang="en-US" dirty="0"/>
              <a:t>Marking p</a:t>
            </a:r>
            <a:r>
              <a:rPr lang="en-US" dirty="0" smtClean="0"/>
              <a:t>attern</a:t>
            </a:r>
          </a:p>
          <a:p>
            <a:pPr>
              <a:buClr>
                <a:srgbClr val="00214A"/>
              </a:buClr>
            </a:pPr>
            <a:r>
              <a:rPr lang="en-US" sz="1000" b="0" u="none" dirty="0" smtClean="0"/>
              <a:t>(</a:t>
            </a:r>
            <a:r>
              <a:rPr lang="en-US" sz="1000" b="0" u="none" dirty="0"/>
              <a:t>see technical data sheet)</a:t>
            </a:r>
          </a:p>
          <a:p>
            <a:endParaRPr lang="en-US" dirty="0"/>
          </a:p>
        </p:txBody>
      </p:sp>
      <p:sp>
        <p:nvSpPr>
          <p:cNvPr id="74" name="Rectangle 42"/>
          <p:cNvSpPr txBox="1">
            <a:spLocks noChangeArrowheads="1"/>
          </p:cNvSpPr>
          <p:nvPr/>
        </p:nvSpPr>
        <p:spPr>
          <a:xfrm>
            <a:off x="303484" y="1273476"/>
            <a:ext cx="1209791" cy="226349"/>
          </a:xfrm>
          <a:prstGeom prst="rect">
            <a:avLst/>
          </a:prstGeom>
          <a:effectLst/>
        </p:spPr>
        <p:txBody>
          <a:bodyPr vert="horz" wrap="square" lIns="0" tIns="0" rIns="0" bIns="10800" rtlCol="0" anchor="b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Clr>
                <a:srgbClr val="00214A"/>
              </a:buClr>
            </a:pPr>
            <a:r>
              <a:rPr lang="en-US" sz="1400" b="1" u="sng" kern="0" dirty="0" smtClean="0"/>
              <a:t>Sales name</a:t>
            </a:r>
            <a:endParaRPr lang="en-US" sz="1200" b="1" u="sng" kern="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B640A-A7F3-4129-8D7D-25DA9C43B7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2019-08-27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236414" y="5155799"/>
            <a:ext cx="4073828" cy="1355914"/>
            <a:chOff x="-65001" y="5260099"/>
            <a:chExt cx="4073828" cy="1355914"/>
          </a:xfrm>
        </p:grpSpPr>
        <p:sp>
          <p:nvSpPr>
            <p:cNvPr id="79" name="TextBox 53"/>
            <p:cNvSpPr txBox="1"/>
            <p:nvPr/>
          </p:nvSpPr>
          <p:spPr bwMode="auto">
            <a:xfrm>
              <a:off x="496003" y="5263268"/>
              <a:ext cx="540000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noAutofit/>
            </a:bodyPr>
            <a:lstStyle>
              <a:defPPr>
                <a:defRPr lang="en-US"/>
              </a:defPPr>
              <a:lvl1pPr marL="216000" marR="0" indent="-216000" algn="ct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  <a:defRPr b="1" kern="0">
                  <a:solidFill>
                    <a:schemeClr val="accent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</a:lstStyle>
            <a:p>
              <a:r>
                <a:rPr lang="en-US" dirty="0" smtClean="0">
                  <a:solidFill>
                    <a:schemeClr val="tx1"/>
                  </a:solidFill>
                  <a:latin typeface="+mn-lt"/>
                </a:rPr>
                <a:t>D</a:t>
              </a: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0" name="TextBox 54"/>
            <p:cNvSpPr txBox="1"/>
            <p:nvPr/>
          </p:nvSpPr>
          <p:spPr bwMode="auto">
            <a:xfrm>
              <a:off x="1101931" y="5260099"/>
              <a:ext cx="531250" cy="493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noAutofit/>
            </a:bodyPr>
            <a:lstStyle>
              <a:defPPr>
                <a:defRPr lang="en-US"/>
              </a:defPPr>
              <a:lvl1pPr marL="216000" marR="0" indent="-216000" algn="ct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  <a:defRPr b="1" kern="0">
                  <a:solidFill>
                    <a:srgbClr val="7030A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</a:lstStyle>
            <a:p>
              <a:r>
                <a:rPr lang="en-US" dirty="0" smtClean="0">
                  <a:solidFill>
                    <a:schemeClr val="tx1"/>
                  </a:solidFill>
                  <a:latin typeface="+mn-lt"/>
                </a:rPr>
                <a:t>02</a:t>
              </a: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2" name="TextBox 54"/>
            <p:cNvSpPr txBox="1"/>
            <p:nvPr/>
          </p:nvSpPr>
          <p:spPr bwMode="auto">
            <a:xfrm>
              <a:off x="1663065" y="5260099"/>
              <a:ext cx="531250" cy="493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noAutofit/>
            </a:bodyPr>
            <a:lstStyle>
              <a:defPPr>
                <a:defRPr lang="en-US"/>
              </a:defPPr>
              <a:lvl1pPr marL="216000" marR="0" indent="-216000" algn="ct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  <a:defRPr b="1" kern="0">
                  <a:solidFill>
                    <a:srgbClr val="7030A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</a:lstStyle>
            <a:p>
              <a:r>
                <a:rPr lang="en-US" dirty="0" smtClean="0">
                  <a:solidFill>
                    <a:schemeClr val="tx1"/>
                  </a:solidFill>
                  <a:latin typeface="+mn-lt"/>
                </a:rPr>
                <a:t>12</a:t>
              </a: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83" name="Straight Arrow Connector 82"/>
            <p:cNvCxnSpPr>
              <a:stCxn id="79" idx="2"/>
            </p:cNvCxnSpPr>
            <p:nvPr/>
          </p:nvCxnSpPr>
          <p:spPr>
            <a:xfrm flipH="1">
              <a:off x="279515" y="5767324"/>
              <a:ext cx="486488" cy="23767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62"/>
            <p:cNvSpPr/>
            <p:nvPr/>
          </p:nvSpPr>
          <p:spPr bwMode="auto">
            <a:xfrm>
              <a:off x="-65001" y="6075534"/>
              <a:ext cx="587760" cy="356752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lIns="72000" tIns="0" rIns="36000" bIns="0" anchor="ctr" anchorCtr="0"/>
            <a:lstStyle/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Device</a:t>
              </a:r>
            </a:p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D</a:t>
              </a:r>
              <a:r>
                <a:rPr lang="en-US" sz="800" dirty="0">
                  <a:ea typeface="Verdana" pitchFamily="34" charset="0"/>
                </a:rPr>
                <a:t> = Diode</a:t>
              </a: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H="1">
              <a:off x="1249601" y="5749005"/>
              <a:ext cx="117955" cy="24179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ounded Rectangle 62"/>
            <p:cNvSpPr/>
            <p:nvPr/>
          </p:nvSpPr>
          <p:spPr bwMode="auto">
            <a:xfrm>
              <a:off x="623557" y="6075534"/>
              <a:ext cx="871553" cy="349995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lIns="72000" tIns="0" rIns="36000" bIns="0" anchor="ctr" anchorCtr="0"/>
            <a:lstStyle/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Continuous forward current</a:t>
              </a:r>
            </a:p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dirty="0">
                  <a:ea typeface="Verdana" pitchFamily="34" charset="0"/>
                </a:rPr>
                <a:t>[A]</a:t>
              </a: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>
              <a:off x="1974486" y="5753784"/>
              <a:ext cx="295509" cy="2425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ounded Rectangle 62"/>
            <p:cNvSpPr/>
            <p:nvPr/>
          </p:nvSpPr>
          <p:spPr bwMode="auto">
            <a:xfrm>
              <a:off x="1611478" y="6075534"/>
              <a:ext cx="1061283" cy="334312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lIns="72000" tIns="0" rIns="36000" bIns="0" anchor="ctr" anchorCtr="0"/>
            <a:lstStyle/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Breakdown voltage</a:t>
              </a:r>
              <a:br>
                <a:rPr lang="en-US" sz="800" b="1" dirty="0">
                  <a:ea typeface="Verdana" pitchFamily="34" charset="0"/>
                </a:rPr>
              </a:br>
              <a:r>
                <a:rPr lang="en-US" sz="800" dirty="0">
                  <a:ea typeface="Verdana" pitchFamily="34" charset="0"/>
                </a:rPr>
                <a:t>[V] /</a:t>
              </a:r>
              <a:r>
                <a:rPr lang="en-US" sz="800" dirty="0" smtClean="0">
                  <a:ea typeface="Verdana" pitchFamily="34" charset="0"/>
                </a:rPr>
                <a:t>100</a:t>
              </a:r>
              <a:endParaRPr lang="en-US" sz="800" dirty="0">
                <a:ea typeface="Verdana" pitchFamily="34" charset="0"/>
              </a:endParaRPr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2725393" y="5733068"/>
              <a:ext cx="653275" cy="2512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51"/>
            <p:cNvSpPr/>
            <p:nvPr/>
          </p:nvSpPr>
          <p:spPr bwMode="auto">
            <a:xfrm>
              <a:off x="2768581" y="6083374"/>
              <a:ext cx="1240246" cy="532639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lIns="72000" tIns="0" rIns="36000" bIns="0" anchor="ctr" anchorCtr="0"/>
            <a:lstStyle/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Series name</a:t>
              </a:r>
            </a:p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b="1" dirty="0">
                  <a:ea typeface="Verdana" pitchFamily="34" charset="0"/>
                </a:rPr>
                <a:t>C</a:t>
              </a:r>
              <a:r>
                <a:rPr lang="en-US" sz="800" b="1" dirty="0" smtClean="0">
                  <a:ea typeface="Verdana" pitchFamily="34" charset="0"/>
                </a:rPr>
                <a:t>5</a:t>
              </a:r>
              <a:r>
                <a:rPr lang="en-US" sz="800" dirty="0" smtClean="0">
                  <a:ea typeface="Verdana" pitchFamily="34" charset="0"/>
                </a:rPr>
                <a:t> </a:t>
              </a:r>
              <a:r>
                <a:rPr lang="en-US" sz="800" dirty="0">
                  <a:ea typeface="Verdana" pitchFamily="34" charset="0"/>
                </a:rPr>
                <a:t>= </a:t>
              </a:r>
              <a:r>
                <a:rPr lang="en-US" sz="800" dirty="0" smtClean="0">
                  <a:ea typeface="Verdana" pitchFamily="34" charset="0"/>
                </a:rPr>
                <a:t>Gen 5</a:t>
              </a:r>
            </a:p>
            <a:p>
              <a:pPr defTabSz="865188" eaLnBrk="0" hangingPunct="0">
                <a:spcBef>
                  <a:spcPts val="0"/>
                </a:spcBef>
                <a:spcAft>
                  <a:spcPts val="0"/>
                </a:spcAft>
                <a:buClr>
                  <a:srgbClr val="B70D28"/>
                </a:buClr>
                <a:tabLst>
                  <a:tab pos="176213" algn="l"/>
                </a:tabLst>
              </a:pPr>
              <a:r>
                <a:rPr lang="en-US" sz="800" dirty="0" smtClean="0">
                  <a:ea typeface="Verdana" pitchFamily="34" charset="0"/>
                </a:rPr>
                <a:t>B5 = Gen 5 in common-cathode configuration</a:t>
              </a:r>
              <a:endParaRPr lang="en-US" sz="800" dirty="0">
                <a:ea typeface="Verdana" pitchFamily="34" charset="0"/>
              </a:endParaRPr>
            </a:p>
          </p:txBody>
        </p:sp>
        <p:sp>
          <p:nvSpPr>
            <p:cNvPr id="91" name="TextBox 54"/>
            <p:cNvSpPr txBox="1"/>
            <p:nvPr/>
          </p:nvSpPr>
          <p:spPr bwMode="auto">
            <a:xfrm>
              <a:off x="2543699" y="5260099"/>
              <a:ext cx="531250" cy="493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noAutofit/>
            </a:bodyPr>
            <a:lstStyle>
              <a:defPPr>
                <a:defRPr lang="en-US"/>
              </a:defPPr>
              <a:lvl1pPr marL="216000" marR="0" indent="-216000" algn="ct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  <a:defRPr b="1" kern="0">
                  <a:solidFill>
                    <a:srgbClr val="7030A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</a:lstStyle>
            <a:p>
              <a:r>
                <a:rPr lang="en-US" dirty="0" smtClean="0">
                  <a:solidFill>
                    <a:schemeClr val="tx1"/>
                  </a:solidFill>
                  <a:latin typeface="+mn-lt"/>
                </a:rPr>
                <a:t>C5</a:t>
              </a:r>
              <a:endParaRPr lang="en-US" dirty="0">
                <a:solidFill>
                  <a:schemeClr val="tx1"/>
                </a:solidFill>
                <a:latin typeface="+mn-lt"/>
              </a:endParaRPr>
            </a:p>
          </p:txBody>
        </p:sp>
      </p:grpSp>
      <p:pic>
        <p:nvPicPr>
          <p:cNvPr id="105" name="Picture 10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625" y="4959996"/>
            <a:ext cx="1214507" cy="121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509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1966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</p:tagLst>
</file>

<file path=ppt/theme/theme1.xml><?xml version="1.0" encoding="utf-8"?>
<a:theme xmlns:a="http://schemas.openxmlformats.org/drawingml/2006/main" name="blank">
  <a:themeElements>
    <a:clrScheme name="InfineonColors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FF0000"/>
      </a:accent1>
      <a:accent2>
        <a:srgbClr val="928285"/>
      </a:accent2>
      <a:accent3>
        <a:srgbClr val="FFE054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A5A1329E-BA04-48D1-A82F-F19E955E763D}" vid="{BDDDE594-71F8-4B67-8DAE-CB7A891F06FF}"/>
    </a:ext>
  </a:extLst>
</a:theme>
</file>

<file path=ppt/theme/theme2.xml><?xml version="1.0" encoding="utf-8"?>
<a:theme xmlns:a="http://schemas.openxmlformats.org/drawingml/2006/main" name="Larissa-Design">
  <a:themeElements>
    <a:clrScheme name="Infineon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 xmlns="a709603d-609a-478b-a91d-3c5e984c0e79">6</Ve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55AAE9148B404486CBFDD74AD2AA0B" ma:contentTypeVersion="2" ma:contentTypeDescription="Create a new document." ma:contentTypeScope="" ma:versionID="a24cc1775e4f53b56bd6bf310015a115">
  <xsd:schema xmlns:xsd="http://www.w3.org/2001/XMLSchema" xmlns:xs="http://www.w3.org/2001/XMLSchema" xmlns:p="http://schemas.microsoft.com/office/2006/metadata/properties" xmlns:ns2="a709603d-609a-478b-a91d-3c5e984c0e79" xmlns:ns3="6ef45842-284e-44e4-b2db-1749e7948b44" targetNamespace="http://schemas.microsoft.com/office/2006/metadata/properties" ma:root="true" ma:fieldsID="f8923fe8aa0ace7ab58ef4ccc8b43a85" ns2:_="" ns3:_="">
    <xsd:import namespace="a709603d-609a-478b-a91d-3c5e984c0e79"/>
    <xsd:import namespace="6ef45842-284e-44e4-b2db-1749e7948b44"/>
    <xsd:element name="properties">
      <xsd:complexType>
        <xsd:sequence>
          <xsd:element name="documentManagement">
            <xsd:complexType>
              <xsd:all>
                <xsd:element ref="ns2:Ver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09603d-609a-478b-a91d-3c5e984c0e79" elementFormDefault="qualified">
    <xsd:import namespace="http://schemas.microsoft.com/office/2006/documentManagement/types"/>
    <xsd:import namespace="http://schemas.microsoft.com/office/infopath/2007/PartnerControls"/>
    <xsd:element name="Ver" ma:index="8" nillable="true" ma:displayName="Ver" ma:default="0" ma:internalName="Ver" ma:percentage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f45842-284e-44e4-b2db-1749e7948b4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A1D47A-9DC1-47A1-A34A-208239125E1E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59A2C73D-5217-401F-9A34-91CEEFE385C1}">
  <ds:schemaRefs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6ef45842-284e-44e4-b2db-1749e7948b44"/>
    <ds:schemaRef ds:uri="http://purl.org/dc/elements/1.1/"/>
    <ds:schemaRef ds:uri="a709603d-609a-478b-a91d-3c5e984c0e79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798C815-8BFC-40A4-9A7C-EEF0C751F65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BD05732-A18E-4ACC-BAF0-4F5BA36371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09603d-609a-478b-a91d-3c5e984c0e79"/>
    <ds:schemaRef ds:uri="6ef45842-284e-44e4-b2db-1749e7948b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301</Words>
  <Application>Microsoft Office PowerPoint</Application>
  <PresentationFormat>On-screen Show (4:3)</PresentationFormat>
  <Paragraphs>107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Symbol</vt:lpstr>
      <vt:lpstr>Verdana</vt:lpstr>
      <vt:lpstr>blank</vt:lpstr>
      <vt:lpstr>PowerPoint Presentation</vt:lpstr>
      <vt:lpstr>1200 V CoolSiC™ MOSFET discretes </vt:lpstr>
      <vt:lpstr>1200 V CoolSiC™ G5 Schottky diode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2019-02-22T09:41:26Z</dcterms:created>
  <dcterms:modified xsi:type="dcterms:W3CDTF">2019-08-27T09:52:27Z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D">
    <vt:lpwstr/>
  </property>
  <property fmtid="{D5CDD505-2E9C-101B-9397-08002B2CF9AE}" pid="3" name="DocumentVersion">
    <vt:lpwstr/>
  </property>
  <property fmtid="{D5CDD505-2E9C-101B-9397-08002B2CF9AE}" pid="4" name="Proprietary">
    <vt:lpwstr/>
  </property>
  <property fmtid="{D5CDD505-2E9C-101B-9397-08002B2CF9AE}" pid="5" name="ConfidentialityMarking">
    <vt:lpwstr>no marking</vt:lpwstr>
  </property>
  <property fmtid="{D5CDD505-2E9C-101B-9397-08002B2CF9AE}" pid="6" name="AdditionalMarking">
    <vt:lpwstr/>
  </property>
  <property fmtid="{D5CDD505-2E9C-101B-9397-08002B2CF9AE}" pid="7" name="TemplateCompany">
    <vt:lpwstr>IFX</vt:lpwstr>
  </property>
  <property fmtid="{D5CDD505-2E9C-101B-9397-08002B2CF9AE}" pid="8" name="ContentTypeId">
    <vt:lpwstr>0x010100A655AAE9148B404486CBFDD74AD2AA0B</vt:lpwstr>
  </property>
  <property fmtid="{D5CDD505-2E9C-101B-9397-08002B2CF9AE}" pid="9" name="TemplateVersion">
    <vt:lpwstr>v.02.00.01-2016-05-01</vt:lpwstr>
  </property>
</Properties>
</file>