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7"/>
  </p:notesMasterIdLst>
  <p:sldIdLst>
    <p:sldId id="256" r:id="rId5"/>
    <p:sldId id="257" r:id="rId6"/>
  </p:sldIdLst>
  <p:sldSz cx="7556500" cy="10693400"/>
  <p:notesSz cx="7556500" cy="106934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manpour Matthew (CYSC CSS SMD AMR ITS)" initials="SM(CSAI" lastIdx="3" clrIdx="0">
    <p:extLst>
      <p:ext uri="{19B8F6BF-5375-455C-9EA6-DF929625EA0E}">
        <p15:presenceInfo xmlns:p15="http://schemas.microsoft.com/office/powerpoint/2012/main" userId="S-1-5-21-839522115-1659004503-725345543-242396" providerId="AD"/>
      </p:ext>
    </p:extLst>
  </p:cmAuthor>
  <p:cmAuthor id="2" name="Hosack Lisa (CYSC CSS ICW AM MSM)" initials="HL(CIAM" lastIdx="1" clrIdx="1">
    <p:extLst>
      <p:ext uri="{19B8F6BF-5375-455C-9EA6-DF929625EA0E}">
        <p15:presenceInfo xmlns:p15="http://schemas.microsoft.com/office/powerpoint/2012/main" userId="S-1-5-21-839522115-1659004503-725345543-4458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32323"/>
    <a:srgbClr val="7D7D7D"/>
    <a:srgbClr val="4F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504" autoAdjust="0"/>
    <p:restoredTop sz="93883" autoAdjust="0"/>
  </p:normalViewPr>
  <p:slideViewPr>
    <p:cSldViewPr>
      <p:cViewPr>
        <p:scale>
          <a:sx n="110" d="100"/>
          <a:sy n="110" d="100"/>
        </p:scale>
        <p:origin x="-60" y="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5013" cy="53657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279900" y="0"/>
            <a:ext cx="3275013" cy="536575"/>
          </a:xfrm>
          <a:prstGeom prst="rect">
            <a:avLst/>
          </a:prstGeom>
        </p:spPr>
        <p:txBody>
          <a:bodyPr vert="horz" lIns="91440" tIns="45720" rIns="91440" bIns="45720" rtlCol="0"/>
          <a:lstStyle>
            <a:lvl1pPr algn="r">
              <a:defRPr sz="1200"/>
            </a:lvl1pPr>
          </a:lstStyle>
          <a:p>
            <a:fld id="{68A0886B-06A5-4D49-8FFD-524EB62F1095}" type="datetimeFigureOut">
              <a:rPr lang="en-US" smtClean="0"/>
              <a:t>7/27/2022</a:t>
            </a:fld>
            <a:endParaRPr lang="en-US" dirty="0"/>
          </a:p>
        </p:txBody>
      </p:sp>
      <p:sp>
        <p:nvSpPr>
          <p:cNvPr id="4" name="Slide Image Placeholder 3"/>
          <p:cNvSpPr>
            <a:spLocks noGrp="1" noRot="1" noChangeAspect="1"/>
          </p:cNvSpPr>
          <p:nvPr>
            <p:ph type="sldImg" idx="2"/>
          </p:nvPr>
        </p:nvSpPr>
        <p:spPr>
          <a:xfrm>
            <a:off x="2503488" y="1336675"/>
            <a:ext cx="2549525" cy="360838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55650" y="5146675"/>
            <a:ext cx="6045200"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0156825"/>
            <a:ext cx="3275013" cy="53657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279900" y="10156825"/>
            <a:ext cx="3275013" cy="536575"/>
          </a:xfrm>
          <a:prstGeom prst="rect">
            <a:avLst/>
          </a:prstGeom>
        </p:spPr>
        <p:txBody>
          <a:bodyPr vert="horz" lIns="91440" tIns="45720" rIns="91440" bIns="45720" rtlCol="0" anchor="b"/>
          <a:lstStyle>
            <a:lvl1pPr algn="r">
              <a:defRPr sz="1200"/>
            </a:lvl1pPr>
          </a:lstStyle>
          <a:p>
            <a:fld id="{3419E66C-ED3A-42FE-85D9-5BE5894491CE}" type="slidenum">
              <a:rPr lang="en-US" smtClean="0"/>
              <a:t>‹#›</a:t>
            </a:fld>
            <a:endParaRPr lang="en-US" dirty="0"/>
          </a:p>
        </p:txBody>
      </p:sp>
    </p:spTree>
    <p:extLst>
      <p:ext uri="{BB962C8B-B14F-4D97-AF65-F5344CB8AC3E}">
        <p14:creationId xmlns:p14="http://schemas.microsoft.com/office/powerpoint/2010/main" val="2686344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19E66C-ED3A-42FE-85D9-5BE5894491CE}" type="slidenum">
              <a:rPr lang="en-US" smtClean="0"/>
              <a:t>1</a:t>
            </a:fld>
            <a:endParaRPr lang="en-US" dirty="0"/>
          </a:p>
        </p:txBody>
      </p:sp>
    </p:spTree>
    <p:extLst>
      <p:ext uri="{BB962C8B-B14F-4D97-AF65-F5344CB8AC3E}">
        <p14:creationId xmlns:p14="http://schemas.microsoft.com/office/powerpoint/2010/main" val="77305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19E66C-ED3A-42FE-85D9-5BE5894491CE}" type="slidenum">
              <a:rPr lang="en-US" smtClean="0"/>
              <a:t>2</a:t>
            </a:fld>
            <a:endParaRPr lang="en-US" dirty="0"/>
          </a:p>
        </p:txBody>
      </p:sp>
    </p:spTree>
    <p:extLst>
      <p:ext uri="{BB962C8B-B14F-4D97-AF65-F5344CB8AC3E}">
        <p14:creationId xmlns:p14="http://schemas.microsoft.com/office/powerpoint/2010/main" val="3222393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7/27/2022</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231F20"/>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7/27/2022</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231F20"/>
                </a:solidFill>
                <a:latin typeface="Trebuchet MS"/>
                <a:cs typeface="Trebuchet MS"/>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7/27/2022</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231F20"/>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7/27/2022</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7/27/2022</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27300" y="2147172"/>
            <a:ext cx="5179060" cy="963930"/>
          </a:xfrm>
          <a:prstGeom prst="rect">
            <a:avLst/>
          </a:prstGeom>
        </p:spPr>
        <p:txBody>
          <a:bodyPr wrap="square" lIns="0" tIns="0" rIns="0" bIns="0">
            <a:spAutoFit/>
          </a:bodyPr>
          <a:lstStyle>
            <a:lvl1pPr>
              <a:defRPr sz="3000" b="0" i="0">
                <a:solidFill>
                  <a:srgbClr val="231F20"/>
                </a:solidFill>
                <a:latin typeface="Trebuchet MS"/>
                <a:cs typeface="Trebuchet MS"/>
              </a:defRPr>
            </a:lvl1pPr>
          </a:lstStyle>
          <a:p>
            <a:endParaRPr/>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7/27/2022</a:t>
            </a:fld>
            <a:endParaRPr lang="en-US" dirty="0"/>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www.infineon.com/cms/en/product/wireless-connectivity/airoc-wi-fi-plus-bluetooth-combos/cyw54591/" TargetMode="External"/><Relationship Id="rId4" Type="http://schemas.openxmlformats.org/officeDocument/2006/relationships/hyperlink" Target="https://community.infineon.com/t5/Resource-Library/Infineon-Wi-Fi-Bluetooth-Partner-Modules-Selector-Guide/ta-p/26492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doc.cypress.com/dms3/details?docNum=002-36003"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5421" y="11574"/>
            <a:ext cx="5156835" cy="1478280"/>
          </a:xfrm>
          <a:custGeom>
            <a:avLst/>
            <a:gdLst/>
            <a:ahLst/>
            <a:cxnLst/>
            <a:rect l="l" t="t" r="r" b="b"/>
            <a:pathLst>
              <a:path w="5156835" h="1478280">
                <a:moveTo>
                  <a:pt x="5156377" y="0"/>
                </a:moveTo>
                <a:lnTo>
                  <a:pt x="0" y="0"/>
                </a:lnTo>
                <a:lnTo>
                  <a:pt x="0" y="1477721"/>
                </a:lnTo>
                <a:lnTo>
                  <a:pt x="4875974" y="1264831"/>
                </a:lnTo>
                <a:lnTo>
                  <a:pt x="5156377" y="0"/>
                </a:lnTo>
                <a:close/>
              </a:path>
            </a:pathLst>
          </a:custGeom>
          <a:solidFill>
            <a:srgbClr val="8FBFB6"/>
          </a:solidFill>
        </p:spPr>
        <p:txBody>
          <a:bodyPr wrap="square" lIns="0" tIns="0" rIns="0" bIns="0" rtlCol="0"/>
          <a:lstStyle/>
          <a:p>
            <a:endParaRPr dirty="0"/>
          </a:p>
        </p:txBody>
      </p:sp>
      <p:sp>
        <p:nvSpPr>
          <p:cNvPr id="5" name="object 5"/>
          <p:cNvSpPr/>
          <p:nvPr/>
        </p:nvSpPr>
        <p:spPr>
          <a:xfrm>
            <a:off x="5421" y="477126"/>
            <a:ext cx="922019" cy="222885"/>
          </a:xfrm>
          <a:custGeom>
            <a:avLst/>
            <a:gdLst/>
            <a:ahLst/>
            <a:cxnLst/>
            <a:rect l="l" t="t" r="r" b="b"/>
            <a:pathLst>
              <a:path w="922019" h="222884">
                <a:moveTo>
                  <a:pt x="921777" y="222825"/>
                </a:moveTo>
                <a:lnTo>
                  <a:pt x="0" y="0"/>
                </a:lnTo>
              </a:path>
            </a:pathLst>
          </a:custGeom>
          <a:ln w="12699">
            <a:solidFill>
              <a:srgbClr val="FFFFFF"/>
            </a:solidFill>
          </a:ln>
        </p:spPr>
        <p:txBody>
          <a:bodyPr wrap="square" lIns="0" tIns="0" rIns="0" bIns="0" rtlCol="0"/>
          <a:lstStyle/>
          <a:p>
            <a:endParaRPr dirty="0"/>
          </a:p>
        </p:txBody>
      </p:sp>
      <p:sp>
        <p:nvSpPr>
          <p:cNvPr id="6" name="object 6"/>
          <p:cNvSpPr/>
          <p:nvPr/>
        </p:nvSpPr>
        <p:spPr>
          <a:xfrm>
            <a:off x="4212671" y="11574"/>
            <a:ext cx="973455" cy="1444625"/>
          </a:xfrm>
          <a:custGeom>
            <a:avLst/>
            <a:gdLst/>
            <a:ahLst/>
            <a:cxnLst/>
            <a:rect l="l" t="t" r="r" b="b"/>
            <a:pathLst>
              <a:path w="973454" h="1444625">
                <a:moveTo>
                  <a:pt x="973079" y="1444497"/>
                </a:moveTo>
                <a:lnTo>
                  <a:pt x="0" y="0"/>
                </a:lnTo>
              </a:path>
            </a:pathLst>
          </a:custGeom>
          <a:ln w="12700">
            <a:solidFill>
              <a:srgbClr val="FFFFFF"/>
            </a:solidFill>
          </a:ln>
        </p:spPr>
        <p:txBody>
          <a:bodyPr wrap="square" lIns="0" tIns="0" rIns="0" bIns="0" rtlCol="0"/>
          <a:lstStyle/>
          <a:p>
            <a:endParaRPr dirty="0"/>
          </a:p>
        </p:txBody>
      </p:sp>
      <p:sp>
        <p:nvSpPr>
          <p:cNvPr id="7" name="object 7"/>
          <p:cNvSpPr/>
          <p:nvPr/>
        </p:nvSpPr>
        <p:spPr>
          <a:xfrm>
            <a:off x="854483" y="628768"/>
            <a:ext cx="143992" cy="144005"/>
          </a:xfrm>
          <a:prstGeom prst="rect">
            <a:avLst/>
          </a:prstGeom>
          <a:blipFill>
            <a:blip r:embed="rId3" cstate="print"/>
            <a:stretch>
              <a:fillRect/>
            </a:stretch>
          </a:blipFill>
        </p:spPr>
        <p:txBody>
          <a:bodyPr wrap="square" lIns="0" tIns="0" rIns="0" bIns="0" rtlCol="0"/>
          <a:lstStyle/>
          <a:p>
            <a:endParaRPr dirty="0"/>
          </a:p>
        </p:txBody>
      </p:sp>
      <p:sp>
        <p:nvSpPr>
          <p:cNvPr id="8" name="object 8"/>
          <p:cNvSpPr/>
          <p:nvPr/>
        </p:nvSpPr>
        <p:spPr>
          <a:xfrm>
            <a:off x="927199" y="11574"/>
            <a:ext cx="598805" cy="1482725"/>
          </a:xfrm>
          <a:custGeom>
            <a:avLst/>
            <a:gdLst/>
            <a:ahLst/>
            <a:cxnLst/>
            <a:rect l="l" t="t" r="r" b="b"/>
            <a:pathLst>
              <a:path w="598805" h="1482725">
                <a:moveTo>
                  <a:pt x="368274" y="1482432"/>
                </a:moveTo>
                <a:lnTo>
                  <a:pt x="0" y="688377"/>
                </a:lnTo>
                <a:lnTo>
                  <a:pt x="598393" y="0"/>
                </a:lnTo>
              </a:path>
            </a:pathLst>
          </a:custGeom>
          <a:ln w="12700">
            <a:solidFill>
              <a:srgbClr val="FFFFFF"/>
            </a:solidFill>
          </a:ln>
        </p:spPr>
        <p:txBody>
          <a:bodyPr wrap="square" lIns="0" tIns="0" rIns="0" bIns="0" rtlCol="0"/>
          <a:lstStyle/>
          <a:p>
            <a:endParaRPr dirty="0"/>
          </a:p>
        </p:txBody>
      </p:sp>
      <p:grpSp>
        <p:nvGrpSpPr>
          <p:cNvPr id="9" name="object 9"/>
          <p:cNvGrpSpPr/>
          <p:nvPr/>
        </p:nvGrpSpPr>
        <p:grpSpPr>
          <a:xfrm>
            <a:off x="5508002" y="540025"/>
            <a:ext cx="1512570" cy="661670"/>
            <a:chOff x="5508002" y="540025"/>
            <a:chExt cx="1512570" cy="661670"/>
          </a:xfrm>
        </p:grpSpPr>
        <p:sp>
          <p:nvSpPr>
            <p:cNvPr id="10" name="object 10"/>
            <p:cNvSpPr/>
            <p:nvPr/>
          </p:nvSpPr>
          <p:spPr>
            <a:xfrm>
              <a:off x="5508002" y="540025"/>
              <a:ext cx="1512570" cy="661670"/>
            </a:xfrm>
            <a:custGeom>
              <a:avLst/>
              <a:gdLst/>
              <a:ahLst/>
              <a:cxnLst/>
              <a:rect l="l" t="t" r="r" b="b"/>
              <a:pathLst>
                <a:path w="1512570" h="661669">
                  <a:moveTo>
                    <a:pt x="183489" y="107712"/>
                  </a:moveTo>
                  <a:lnTo>
                    <a:pt x="129213" y="139959"/>
                  </a:lnTo>
                  <a:lnTo>
                    <a:pt x="83842" y="174942"/>
                  </a:lnTo>
                  <a:lnTo>
                    <a:pt x="47805" y="212154"/>
                  </a:lnTo>
                  <a:lnTo>
                    <a:pt x="21533" y="251087"/>
                  </a:lnTo>
                  <a:lnTo>
                    <a:pt x="5455" y="291233"/>
                  </a:lnTo>
                  <a:lnTo>
                    <a:pt x="0" y="332083"/>
                  </a:lnTo>
                  <a:lnTo>
                    <a:pt x="2416" y="359115"/>
                  </a:lnTo>
                  <a:lnTo>
                    <a:pt x="21375" y="411533"/>
                  </a:lnTo>
                  <a:lnTo>
                    <a:pt x="58329" y="461091"/>
                  </a:lnTo>
                  <a:lnTo>
                    <a:pt x="112277" y="506991"/>
                  </a:lnTo>
                  <a:lnTo>
                    <a:pt x="145309" y="528320"/>
                  </a:lnTo>
                  <a:lnTo>
                    <a:pt x="182213" y="548436"/>
                  </a:lnTo>
                  <a:lnTo>
                    <a:pt x="222864" y="567238"/>
                  </a:lnTo>
                  <a:lnTo>
                    <a:pt x="267135" y="584627"/>
                  </a:lnTo>
                  <a:lnTo>
                    <a:pt x="314902" y="600504"/>
                  </a:lnTo>
                  <a:lnTo>
                    <a:pt x="366039" y="614767"/>
                  </a:lnTo>
                  <a:lnTo>
                    <a:pt x="420421" y="627319"/>
                  </a:lnTo>
                  <a:lnTo>
                    <a:pt x="477922" y="638059"/>
                  </a:lnTo>
                  <a:lnTo>
                    <a:pt x="538416" y="646887"/>
                  </a:lnTo>
                  <a:lnTo>
                    <a:pt x="601779" y="653704"/>
                  </a:lnTo>
                  <a:lnTo>
                    <a:pt x="667884" y="658410"/>
                  </a:lnTo>
                  <a:lnTo>
                    <a:pt x="736607" y="660905"/>
                  </a:lnTo>
                  <a:lnTo>
                    <a:pt x="807821" y="661089"/>
                  </a:lnTo>
                  <a:lnTo>
                    <a:pt x="862778" y="659519"/>
                  </a:lnTo>
                  <a:lnTo>
                    <a:pt x="915806" y="656375"/>
                  </a:lnTo>
                  <a:lnTo>
                    <a:pt x="967025" y="651696"/>
                  </a:lnTo>
                  <a:lnTo>
                    <a:pt x="1016554" y="645521"/>
                  </a:lnTo>
                  <a:lnTo>
                    <a:pt x="1064511" y="637887"/>
                  </a:lnTo>
                  <a:lnTo>
                    <a:pt x="1111015" y="628835"/>
                  </a:lnTo>
                  <a:lnTo>
                    <a:pt x="1156185" y="618403"/>
                  </a:lnTo>
                  <a:lnTo>
                    <a:pt x="1159875" y="617414"/>
                  </a:lnTo>
                  <a:lnTo>
                    <a:pt x="803249" y="617414"/>
                  </a:lnTo>
                  <a:lnTo>
                    <a:pt x="733842" y="616275"/>
                  </a:lnTo>
                  <a:lnTo>
                    <a:pt x="667326" y="612914"/>
                  </a:lnTo>
                  <a:lnTo>
                    <a:pt x="603811" y="607418"/>
                  </a:lnTo>
                  <a:lnTo>
                    <a:pt x="543404" y="599875"/>
                  </a:lnTo>
                  <a:lnTo>
                    <a:pt x="486214" y="590371"/>
                  </a:lnTo>
                  <a:lnTo>
                    <a:pt x="432348" y="578993"/>
                  </a:lnTo>
                  <a:lnTo>
                    <a:pt x="381915" y="565827"/>
                  </a:lnTo>
                  <a:lnTo>
                    <a:pt x="335023" y="550961"/>
                  </a:lnTo>
                  <a:lnTo>
                    <a:pt x="291780" y="534482"/>
                  </a:lnTo>
                  <a:lnTo>
                    <a:pt x="252295" y="516475"/>
                  </a:lnTo>
                  <a:lnTo>
                    <a:pt x="216674" y="497028"/>
                  </a:lnTo>
                  <a:lnTo>
                    <a:pt x="157462" y="454161"/>
                  </a:lnTo>
                  <a:lnTo>
                    <a:pt x="115009" y="406575"/>
                  </a:lnTo>
                  <a:lnTo>
                    <a:pt x="90180" y="354964"/>
                  </a:lnTo>
                  <a:lnTo>
                    <a:pt x="84645" y="327867"/>
                  </a:lnTo>
                  <a:lnTo>
                    <a:pt x="86876" y="290978"/>
                  </a:lnTo>
                  <a:lnTo>
                    <a:pt x="101421" y="254886"/>
                  </a:lnTo>
                  <a:lnTo>
                    <a:pt x="127136" y="219918"/>
                  </a:lnTo>
                  <a:lnTo>
                    <a:pt x="162882" y="186402"/>
                  </a:lnTo>
                  <a:lnTo>
                    <a:pt x="207518" y="154664"/>
                  </a:lnTo>
                  <a:lnTo>
                    <a:pt x="197769" y="145487"/>
                  </a:lnTo>
                  <a:lnTo>
                    <a:pt x="190265" y="134355"/>
                  </a:lnTo>
                  <a:lnTo>
                    <a:pt x="185379" y="121640"/>
                  </a:lnTo>
                  <a:lnTo>
                    <a:pt x="183489" y="107712"/>
                  </a:lnTo>
                  <a:close/>
                </a:path>
                <a:path w="1512570" h="661669">
                  <a:moveTo>
                    <a:pt x="1511998" y="442878"/>
                  </a:moveTo>
                  <a:lnTo>
                    <a:pt x="1458915" y="482258"/>
                  </a:lnTo>
                  <a:lnTo>
                    <a:pt x="1414755" y="506809"/>
                  </a:lnTo>
                  <a:lnTo>
                    <a:pt x="1356580" y="532462"/>
                  </a:lnTo>
                  <a:lnTo>
                    <a:pt x="1282687" y="557610"/>
                  </a:lnTo>
                  <a:lnTo>
                    <a:pt x="1239598" y="569401"/>
                  </a:lnTo>
                  <a:lnTo>
                    <a:pt x="1194881" y="579816"/>
                  </a:lnTo>
                  <a:lnTo>
                    <a:pt x="1148744" y="588887"/>
                  </a:lnTo>
                  <a:lnTo>
                    <a:pt x="1101390" y="596645"/>
                  </a:lnTo>
                  <a:lnTo>
                    <a:pt x="1053026" y="603123"/>
                  </a:lnTo>
                  <a:lnTo>
                    <a:pt x="1003858" y="608353"/>
                  </a:lnTo>
                  <a:lnTo>
                    <a:pt x="954090" y="612365"/>
                  </a:lnTo>
                  <a:lnTo>
                    <a:pt x="903929" y="615191"/>
                  </a:lnTo>
                  <a:lnTo>
                    <a:pt x="853580" y="616864"/>
                  </a:lnTo>
                  <a:lnTo>
                    <a:pt x="803249" y="617414"/>
                  </a:lnTo>
                  <a:lnTo>
                    <a:pt x="1159875" y="617414"/>
                  </a:lnTo>
                  <a:lnTo>
                    <a:pt x="1200141" y="606628"/>
                  </a:lnTo>
                  <a:lnTo>
                    <a:pt x="1242999" y="593551"/>
                  </a:lnTo>
                  <a:lnTo>
                    <a:pt x="1313698" y="567571"/>
                  </a:lnTo>
                  <a:lnTo>
                    <a:pt x="1374620" y="539645"/>
                  </a:lnTo>
                  <a:lnTo>
                    <a:pt x="1425338" y="511495"/>
                  </a:lnTo>
                  <a:lnTo>
                    <a:pt x="1465425" y="484837"/>
                  </a:lnTo>
                  <a:lnTo>
                    <a:pt x="1494454" y="461392"/>
                  </a:lnTo>
                  <a:lnTo>
                    <a:pt x="1511998" y="442878"/>
                  </a:lnTo>
                  <a:close/>
                </a:path>
                <a:path w="1512570" h="661669">
                  <a:moveTo>
                    <a:pt x="696352" y="0"/>
                  </a:moveTo>
                  <a:lnTo>
                    <a:pt x="642997" y="1160"/>
                  </a:lnTo>
                  <a:lnTo>
                    <a:pt x="591308" y="4019"/>
                  </a:lnTo>
                  <a:lnTo>
                    <a:pt x="541349" y="8504"/>
                  </a:lnTo>
                  <a:lnTo>
                    <a:pt x="493180" y="14540"/>
                  </a:lnTo>
                  <a:lnTo>
                    <a:pt x="425785" y="25523"/>
                  </a:lnTo>
                  <a:lnTo>
                    <a:pt x="373532" y="37596"/>
                  </a:lnTo>
                  <a:lnTo>
                    <a:pt x="317690" y="53280"/>
                  </a:lnTo>
                  <a:lnTo>
                    <a:pt x="285813" y="63821"/>
                  </a:lnTo>
                  <a:lnTo>
                    <a:pt x="292963" y="72322"/>
                  </a:lnTo>
                  <a:lnTo>
                    <a:pt x="298448" y="82060"/>
                  </a:lnTo>
                  <a:lnTo>
                    <a:pt x="302063" y="92819"/>
                  </a:lnTo>
                  <a:lnTo>
                    <a:pt x="303606" y="104385"/>
                  </a:lnTo>
                  <a:lnTo>
                    <a:pt x="316358" y="98894"/>
                  </a:lnTo>
                  <a:lnTo>
                    <a:pt x="329349" y="93526"/>
                  </a:lnTo>
                  <a:lnTo>
                    <a:pt x="370887" y="78667"/>
                  </a:lnTo>
                  <a:lnTo>
                    <a:pt x="410787" y="65240"/>
                  </a:lnTo>
                  <a:lnTo>
                    <a:pt x="455295" y="51197"/>
                  </a:lnTo>
                  <a:lnTo>
                    <a:pt x="504110" y="38733"/>
                  </a:lnTo>
                  <a:lnTo>
                    <a:pt x="554036" y="27960"/>
                  </a:lnTo>
                  <a:lnTo>
                    <a:pt x="604714" y="18982"/>
                  </a:lnTo>
                  <a:lnTo>
                    <a:pt x="655789" y="11901"/>
                  </a:lnTo>
                  <a:lnTo>
                    <a:pt x="706903" y="6821"/>
                  </a:lnTo>
                  <a:lnTo>
                    <a:pt x="757699" y="3845"/>
                  </a:lnTo>
                  <a:lnTo>
                    <a:pt x="807821" y="3077"/>
                  </a:lnTo>
                  <a:lnTo>
                    <a:pt x="751314" y="614"/>
                  </a:lnTo>
                  <a:lnTo>
                    <a:pt x="696352" y="0"/>
                  </a:lnTo>
                  <a:close/>
                </a:path>
              </a:pathLst>
            </a:custGeom>
            <a:solidFill>
              <a:srgbClr val="ED1941"/>
            </a:solidFill>
          </p:spPr>
          <p:txBody>
            <a:bodyPr wrap="square" lIns="0" tIns="0" rIns="0" bIns="0" rtlCol="0"/>
            <a:lstStyle/>
            <a:p>
              <a:endParaRPr dirty="0"/>
            </a:p>
          </p:txBody>
        </p:sp>
        <p:sp>
          <p:nvSpPr>
            <p:cNvPr id="11" name="object 11"/>
            <p:cNvSpPr/>
            <p:nvPr/>
          </p:nvSpPr>
          <p:spPr>
            <a:xfrm>
              <a:off x="5707240" y="602284"/>
              <a:ext cx="1169035" cy="383540"/>
            </a:xfrm>
            <a:custGeom>
              <a:avLst/>
              <a:gdLst/>
              <a:ahLst/>
              <a:cxnLst/>
              <a:rect l="l" t="t" r="r" b="b"/>
              <a:pathLst>
                <a:path w="1169034" h="383540">
                  <a:moveTo>
                    <a:pt x="1070343" y="156641"/>
                  </a:moveTo>
                  <a:lnTo>
                    <a:pt x="1031303" y="166839"/>
                  </a:lnTo>
                  <a:lnTo>
                    <a:pt x="1033098" y="176390"/>
                  </a:lnTo>
                  <a:lnTo>
                    <a:pt x="1034894" y="187732"/>
                  </a:lnTo>
                  <a:lnTo>
                    <a:pt x="1036275" y="201706"/>
                  </a:lnTo>
                  <a:lnTo>
                    <a:pt x="1036787" y="217881"/>
                  </a:lnTo>
                  <a:lnTo>
                    <a:pt x="1036828" y="377799"/>
                  </a:lnTo>
                  <a:lnTo>
                    <a:pt x="1078433" y="377799"/>
                  </a:lnTo>
                  <a:lnTo>
                    <a:pt x="1078433" y="217881"/>
                  </a:lnTo>
                  <a:lnTo>
                    <a:pt x="1086213" y="209688"/>
                  </a:lnTo>
                  <a:lnTo>
                    <a:pt x="1094228" y="203687"/>
                  </a:lnTo>
                  <a:lnTo>
                    <a:pt x="1101896" y="199998"/>
                  </a:lnTo>
                  <a:lnTo>
                    <a:pt x="1108633" y="198742"/>
                  </a:lnTo>
                  <a:lnTo>
                    <a:pt x="1167857" y="198742"/>
                  </a:lnTo>
                  <a:lnTo>
                    <a:pt x="1166871" y="191566"/>
                  </a:lnTo>
                  <a:lnTo>
                    <a:pt x="1163942" y="182156"/>
                  </a:lnTo>
                  <a:lnTo>
                    <a:pt x="1075486" y="182156"/>
                  </a:lnTo>
                  <a:lnTo>
                    <a:pt x="1074681" y="174045"/>
                  </a:lnTo>
                  <a:lnTo>
                    <a:pt x="1073186" y="166689"/>
                  </a:lnTo>
                  <a:lnTo>
                    <a:pt x="1071555" y="160687"/>
                  </a:lnTo>
                  <a:lnTo>
                    <a:pt x="1070343" y="156641"/>
                  </a:lnTo>
                  <a:close/>
                </a:path>
                <a:path w="1169034" h="383540">
                  <a:moveTo>
                    <a:pt x="1167857" y="198742"/>
                  </a:moveTo>
                  <a:lnTo>
                    <a:pt x="1114145" y="198742"/>
                  </a:lnTo>
                  <a:lnTo>
                    <a:pt x="1119314" y="200012"/>
                  </a:lnTo>
                  <a:lnTo>
                    <a:pt x="1122273" y="204266"/>
                  </a:lnTo>
                  <a:lnTo>
                    <a:pt x="1124412" y="208296"/>
                  </a:lnTo>
                  <a:lnTo>
                    <a:pt x="1125899" y="213836"/>
                  </a:lnTo>
                  <a:lnTo>
                    <a:pt x="1126767" y="221604"/>
                  </a:lnTo>
                  <a:lnTo>
                    <a:pt x="1127048" y="232321"/>
                  </a:lnTo>
                  <a:lnTo>
                    <a:pt x="1127048" y="377799"/>
                  </a:lnTo>
                  <a:lnTo>
                    <a:pt x="1168666" y="377799"/>
                  </a:lnTo>
                  <a:lnTo>
                    <a:pt x="1168563" y="209688"/>
                  </a:lnTo>
                  <a:lnTo>
                    <a:pt x="1168380" y="204266"/>
                  </a:lnTo>
                  <a:lnTo>
                    <a:pt x="1168265" y="201706"/>
                  </a:lnTo>
                  <a:lnTo>
                    <a:pt x="1167857" y="198742"/>
                  </a:lnTo>
                  <a:close/>
                </a:path>
                <a:path w="1169034" h="383540">
                  <a:moveTo>
                    <a:pt x="1124839" y="157911"/>
                  </a:moveTo>
                  <a:lnTo>
                    <a:pt x="1110550" y="159846"/>
                  </a:lnTo>
                  <a:lnTo>
                    <a:pt x="1096986" y="165090"/>
                  </a:lnTo>
                  <a:lnTo>
                    <a:pt x="1085010" y="172806"/>
                  </a:lnTo>
                  <a:lnTo>
                    <a:pt x="1075486" y="182156"/>
                  </a:lnTo>
                  <a:lnTo>
                    <a:pt x="1163942" y="182156"/>
                  </a:lnTo>
                  <a:lnTo>
                    <a:pt x="1124839" y="157911"/>
                  </a:lnTo>
                  <a:close/>
                </a:path>
                <a:path w="1169034" h="383540">
                  <a:moveTo>
                    <a:pt x="927735" y="156222"/>
                  </a:moveTo>
                  <a:lnTo>
                    <a:pt x="893230" y="166419"/>
                  </a:lnTo>
                  <a:lnTo>
                    <a:pt x="870505" y="192839"/>
                  </a:lnTo>
                  <a:lnTo>
                    <a:pt x="858072" y="229228"/>
                  </a:lnTo>
                  <a:lnTo>
                    <a:pt x="854443" y="269328"/>
                  </a:lnTo>
                  <a:lnTo>
                    <a:pt x="857912" y="309402"/>
                  </a:lnTo>
                  <a:lnTo>
                    <a:pt x="869494" y="346114"/>
                  </a:lnTo>
                  <a:lnTo>
                    <a:pt x="891774" y="372932"/>
                  </a:lnTo>
                  <a:lnTo>
                    <a:pt x="927341" y="383324"/>
                  </a:lnTo>
                  <a:lnTo>
                    <a:pt x="962743" y="373098"/>
                  </a:lnTo>
                  <a:lnTo>
                    <a:pt x="985675" y="346484"/>
                  </a:lnTo>
                  <a:lnTo>
                    <a:pt x="986153" y="345058"/>
                  </a:lnTo>
                  <a:lnTo>
                    <a:pt x="928446" y="345058"/>
                  </a:lnTo>
                  <a:lnTo>
                    <a:pt x="911321" y="336253"/>
                  </a:lnTo>
                  <a:lnTo>
                    <a:pt x="902722" y="315126"/>
                  </a:lnTo>
                  <a:lnTo>
                    <a:pt x="899714" y="289610"/>
                  </a:lnTo>
                  <a:lnTo>
                    <a:pt x="899363" y="267639"/>
                  </a:lnTo>
                  <a:lnTo>
                    <a:pt x="899800" y="246874"/>
                  </a:lnTo>
                  <a:lnTo>
                    <a:pt x="902860" y="222761"/>
                  </a:lnTo>
                  <a:lnTo>
                    <a:pt x="911166" y="202795"/>
                  </a:lnTo>
                  <a:lnTo>
                    <a:pt x="927341" y="194475"/>
                  </a:lnTo>
                  <a:lnTo>
                    <a:pt x="985132" y="194475"/>
                  </a:lnTo>
                  <a:lnTo>
                    <a:pt x="980890" y="184761"/>
                  </a:lnTo>
                  <a:lnTo>
                    <a:pt x="957471" y="163416"/>
                  </a:lnTo>
                  <a:lnTo>
                    <a:pt x="927735" y="156222"/>
                  </a:lnTo>
                  <a:close/>
                </a:path>
                <a:path w="1169034" h="383540">
                  <a:moveTo>
                    <a:pt x="985132" y="194475"/>
                  </a:moveTo>
                  <a:lnTo>
                    <a:pt x="927341" y="194475"/>
                  </a:lnTo>
                  <a:lnTo>
                    <a:pt x="944422" y="202748"/>
                  </a:lnTo>
                  <a:lnTo>
                    <a:pt x="952903" y="222704"/>
                  </a:lnTo>
                  <a:lnTo>
                    <a:pt x="955787" y="247045"/>
                  </a:lnTo>
                  <a:lnTo>
                    <a:pt x="956069" y="267639"/>
                  </a:lnTo>
                  <a:lnTo>
                    <a:pt x="956064" y="269328"/>
                  </a:lnTo>
                  <a:lnTo>
                    <a:pt x="955649" y="289964"/>
                  </a:lnTo>
                  <a:lnTo>
                    <a:pt x="952626" y="315231"/>
                  </a:lnTo>
                  <a:lnTo>
                    <a:pt x="944422" y="336266"/>
                  </a:lnTo>
                  <a:lnTo>
                    <a:pt x="928446" y="345058"/>
                  </a:lnTo>
                  <a:lnTo>
                    <a:pt x="986153" y="345058"/>
                  </a:lnTo>
                  <a:lnTo>
                    <a:pt x="998039" y="309579"/>
                  </a:lnTo>
                  <a:lnTo>
                    <a:pt x="1001661" y="269328"/>
                  </a:lnTo>
                  <a:lnTo>
                    <a:pt x="1001642" y="267639"/>
                  </a:lnTo>
                  <a:lnTo>
                    <a:pt x="996232" y="219900"/>
                  </a:lnTo>
                  <a:lnTo>
                    <a:pt x="985132" y="194475"/>
                  </a:lnTo>
                  <a:close/>
                </a:path>
                <a:path w="1169034" h="383540">
                  <a:moveTo>
                    <a:pt x="757643" y="156222"/>
                  </a:moveTo>
                  <a:lnTo>
                    <a:pt x="716269" y="172183"/>
                  </a:lnTo>
                  <a:lnTo>
                    <a:pt x="690670" y="220799"/>
                  </a:lnTo>
                  <a:lnTo>
                    <a:pt x="685838" y="269328"/>
                  </a:lnTo>
                  <a:lnTo>
                    <a:pt x="690976" y="317226"/>
                  </a:lnTo>
                  <a:lnTo>
                    <a:pt x="705954" y="352913"/>
                  </a:lnTo>
                  <a:lnTo>
                    <a:pt x="730115" y="375199"/>
                  </a:lnTo>
                  <a:lnTo>
                    <a:pt x="762800" y="382892"/>
                  </a:lnTo>
                  <a:lnTo>
                    <a:pt x="779398" y="381184"/>
                  </a:lnTo>
                  <a:lnTo>
                    <a:pt x="795032" y="375929"/>
                  </a:lnTo>
                  <a:lnTo>
                    <a:pt x="809838" y="366926"/>
                  </a:lnTo>
                  <a:lnTo>
                    <a:pt x="823950" y="353974"/>
                  </a:lnTo>
                  <a:lnTo>
                    <a:pt x="818735" y="344208"/>
                  </a:lnTo>
                  <a:lnTo>
                    <a:pt x="766495" y="344208"/>
                  </a:lnTo>
                  <a:lnTo>
                    <a:pt x="757271" y="342871"/>
                  </a:lnTo>
                  <a:lnTo>
                    <a:pt x="731589" y="305974"/>
                  </a:lnTo>
                  <a:lnTo>
                    <a:pt x="730389" y="285915"/>
                  </a:lnTo>
                  <a:lnTo>
                    <a:pt x="730389" y="281660"/>
                  </a:lnTo>
                  <a:lnTo>
                    <a:pt x="826503" y="281660"/>
                  </a:lnTo>
                  <a:lnTo>
                    <a:pt x="826394" y="269328"/>
                  </a:lnTo>
                  <a:lnTo>
                    <a:pt x="825589" y="247218"/>
                  </a:lnTo>
                  <a:lnTo>
                    <a:pt x="730389" y="247218"/>
                  </a:lnTo>
                  <a:lnTo>
                    <a:pt x="732382" y="222369"/>
                  </a:lnTo>
                  <a:lnTo>
                    <a:pt x="737444" y="205011"/>
                  </a:lnTo>
                  <a:lnTo>
                    <a:pt x="745888" y="194827"/>
                  </a:lnTo>
                  <a:lnTo>
                    <a:pt x="758024" y="191503"/>
                  </a:lnTo>
                  <a:lnTo>
                    <a:pt x="812888" y="191503"/>
                  </a:lnTo>
                  <a:lnTo>
                    <a:pt x="805535" y="179171"/>
                  </a:lnTo>
                  <a:lnTo>
                    <a:pt x="796079" y="169306"/>
                  </a:lnTo>
                  <a:lnTo>
                    <a:pt x="784899" y="162115"/>
                  </a:lnTo>
                  <a:lnTo>
                    <a:pt x="772065" y="157715"/>
                  </a:lnTo>
                  <a:lnTo>
                    <a:pt x="757643" y="156222"/>
                  </a:lnTo>
                  <a:close/>
                </a:path>
                <a:path w="1169034" h="383540">
                  <a:moveTo>
                    <a:pt x="807377" y="322935"/>
                  </a:moveTo>
                  <a:lnTo>
                    <a:pt x="797669" y="331997"/>
                  </a:lnTo>
                  <a:lnTo>
                    <a:pt x="787760" y="338672"/>
                  </a:lnTo>
                  <a:lnTo>
                    <a:pt x="777439" y="342797"/>
                  </a:lnTo>
                  <a:lnTo>
                    <a:pt x="766495" y="344208"/>
                  </a:lnTo>
                  <a:lnTo>
                    <a:pt x="818735" y="344208"/>
                  </a:lnTo>
                  <a:lnTo>
                    <a:pt x="807377" y="322935"/>
                  </a:lnTo>
                  <a:close/>
                </a:path>
                <a:path w="1169034" h="383540">
                  <a:moveTo>
                    <a:pt x="812888" y="191503"/>
                  </a:moveTo>
                  <a:lnTo>
                    <a:pt x="758024" y="191503"/>
                  </a:lnTo>
                  <a:lnTo>
                    <a:pt x="765298" y="192586"/>
                  </a:lnTo>
                  <a:lnTo>
                    <a:pt x="771190" y="195703"/>
                  </a:lnTo>
                  <a:lnTo>
                    <a:pt x="783892" y="234988"/>
                  </a:lnTo>
                  <a:lnTo>
                    <a:pt x="784174" y="247218"/>
                  </a:lnTo>
                  <a:lnTo>
                    <a:pt x="825589" y="247218"/>
                  </a:lnTo>
                  <a:lnTo>
                    <a:pt x="825348" y="240591"/>
                  </a:lnTo>
                  <a:lnTo>
                    <a:pt x="821677" y="215374"/>
                  </a:lnTo>
                  <a:lnTo>
                    <a:pt x="815176" y="195341"/>
                  </a:lnTo>
                  <a:lnTo>
                    <a:pt x="812888" y="191503"/>
                  </a:lnTo>
                  <a:close/>
                </a:path>
                <a:path w="1169034" h="383540">
                  <a:moveTo>
                    <a:pt x="548284" y="156641"/>
                  </a:moveTo>
                  <a:lnTo>
                    <a:pt x="509219" y="166839"/>
                  </a:lnTo>
                  <a:lnTo>
                    <a:pt x="511016" y="176390"/>
                  </a:lnTo>
                  <a:lnTo>
                    <a:pt x="512816" y="187732"/>
                  </a:lnTo>
                  <a:lnTo>
                    <a:pt x="514201" y="201706"/>
                  </a:lnTo>
                  <a:lnTo>
                    <a:pt x="514716" y="217881"/>
                  </a:lnTo>
                  <a:lnTo>
                    <a:pt x="514756" y="377799"/>
                  </a:lnTo>
                  <a:lnTo>
                    <a:pt x="556361" y="377799"/>
                  </a:lnTo>
                  <a:lnTo>
                    <a:pt x="556361" y="217881"/>
                  </a:lnTo>
                  <a:lnTo>
                    <a:pt x="564138" y="209688"/>
                  </a:lnTo>
                  <a:lnTo>
                    <a:pt x="572158" y="203687"/>
                  </a:lnTo>
                  <a:lnTo>
                    <a:pt x="579834" y="199998"/>
                  </a:lnTo>
                  <a:lnTo>
                    <a:pt x="586574" y="198742"/>
                  </a:lnTo>
                  <a:lnTo>
                    <a:pt x="645786" y="198742"/>
                  </a:lnTo>
                  <a:lnTo>
                    <a:pt x="644799" y="191566"/>
                  </a:lnTo>
                  <a:lnTo>
                    <a:pt x="641870" y="182156"/>
                  </a:lnTo>
                  <a:lnTo>
                    <a:pt x="553427" y="182156"/>
                  </a:lnTo>
                  <a:lnTo>
                    <a:pt x="552622" y="174045"/>
                  </a:lnTo>
                  <a:lnTo>
                    <a:pt x="551127" y="166689"/>
                  </a:lnTo>
                  <a:lnTo>
                    <a:pt x="549497" y="160687"/>
                  </a:lnTo>
                  <a:lnTo>
                    <a:pt x="548284" y="156641"/>
                  </a:lnTo>
                  <a:close/>
                </a:path>
                <a:path w="1169034" h="383540">
                  <a:moveTo>
                    <a:pt x="645786" y="198742"/>
                  </a:moveTo>
                  <a:lnTo>
                    <a:pt x="592099" y="198742"/>
                  </a:lnTo>
                  <a:lnTo>
                    <a:pt x="597242" y="200012"/>
                  </a:lnTo>
                  <a:lnTo>
                    <a:pt x="600202" y="204266"/>
                  </a:lnTo>
                  <a:lnTo>
                    <a:pt x="602351" y="208296"/>
                  </a:lnTo>
                  <a:lnTo>
                    <a:pt x="603837" y="213836"/>
                  </a:lnTo>
                  <a:lnTo>
                    <a:pt x="604698" y="221604"/>
                  </a:lnTo>
                  <a:lnTo>
                    <a:pt x="604977" y="232321"/>
                  </a:lnTo>
                  <a:lnTo>
                    <a:pt x="604977" y="377799"/>
                  </a:lnTo>
                  <a:lnTo>
                    <a:pt x="646595" y="377799"/>
                  </a:lnTo>
                  <a:lnTo>
                    <a:pt x="646491" y="209688"/>
                  </a:lnTo>
                  <a:lnTo>
                    <a:pt x="646309" y="204266"/>
                  </a:lnTo>
                  <a:lnTo>
                    <a:pt x="646193" y="201706"/>
                  </a:lnTo>
                  <a:lnTo>
                    <a:pt x="645786" y="198742"/>
                  </a:lnTo>
                  <a:close/>
                </a:path>
                <a:path w="1169034" h="383540">
                  <a:moveTo>
                    <a:pt x="602780" y="157911"/>
                  </a:moveTo>
                  <a:lnTo>
                    <a:pt x="588491" y="159846"/>
                  </a:lnTo>
                  <a:lnTo>
                    <a:pt x="574927" y="165090"/>
                  </a:lnTo>
                  <a:lnTo>
                    <a:pt x="562951" y="172806"/>
                  </a:lnTo>
                  <a:lnTo>
                    <a:pt x="553427" y="182156"/>
                  </a:lnTo>
                  <a:lnTo>
                    <a:pt x="641870" y="182156"/>
                  </a:lnTo>
                  <a:lnTo>
                    <a:pt x="602780" y="157911"/>
                  </a:lnTo>
                  <a:close/>
                </a:path>
                <a:path w="1169034" h="383540">
                  <a:moveTo>
                    <a:pt x="440105" y="76809"/>
                  </a:moveTo>
                  <a:lnTo>
                    <a:pt x="429208" y="78971"/>
                  </a:lnTo>
                  <a:lnTo>
                    <a:pt x="420316" y="84877"/>
                  </a:lnTo>
                  <a:lnTo>
                    <a:pt x="414324" y="93654"/>
                  </a:lnTo>
                  <a:lnTo>
                    <a:pt x="412127" y="104432"/>
                  </a:lnTo>
                  <a:lnTo>
                    <a:pt x="414260" y="115202"/>
                  </a:lnTo>
                  <a:lnTo>
                    <a:pt x="420085" y="123975"/>
                  </a:lnTo>
                  <a:lnTo>
                    <a:pt x="428742" y="129879"/>
                  </a:lnTo>
                  <a:lnTo>
                    <a:pt x="439369" y="132041"/>
                  </a:lnTo>
                  <a:lnTo>
                    <a:pt x="450263" y="129879"/>
                  </a:lnTo>
                  <a:lnTo>
                    <a:pt x="459160" y="123975"/>
                  </a:lnTo>
                  <a:lnTo>
                    <a:pt x="465159" y="115202"/>
                  </a:lnTo>
                  <a:lnTo>
                    <a:pt x="467359" y="104432"/>
                  </a:lnTo>
                  <a:lnTo>
                    <a:pt x="465225" y="93654"/>
                  </a:lnTo>
                  <a:lnTo>
                    <a:pt x="459395" y="84877"/>
                  </a:lnTo>
                  <a:lnTo>
                    <a:pt x="450734" y="78971"/>
                  </a:lnTo>
                  <a:lnTo>
                    <a:pt x="440105" y="76809"/>
                  </a:lnTo>
                  <a:close/>
                </a:path>
                <a:path w="1169034" h="383540">
                  <a:moveTo>
                    <a:pt x="461467" y="157911"/>
                  </a:moveTo>
                  <a:lnTo>
                    <a:pt x="419125" y="163448"/>
                  </a:lnTo>
                  <a:lnTo>
                    <a:pt x="419125" y="377799"/>
                  </a:lnTo>
                  <a:lnTo>
                    <a:pt x="461467" y="377799"/>
                  </a:lnTo>
                  <a:lnTo>
                    <a:pt x="461467" y="157911"/>
                  </a:lnTo>
                  <a:close/>
                </a:path>
                <a:path w="1169034" h="383540">
                  <a:moveTo>
                    <a:pt x="347980" y="198742"/>
                  </a:moveTo>
                  <a:lnTo>
                    <a:pt x="305269" y="198742"/>
                  </a:lnTo>
                  <a:lnTo>
                    <a:pt x="305269" y="377799"/>
                  </a:lnTo>
                  <a:lnTo>
                    <a:pt x="347980" y="377799"/>
                  </a:lnTo>
                  <a:lnTo>
                    <a:pt x="347980" y="198742"/>
                  </a:lnTo>
                  <a:close/>
                </a:path>
                <a:path w="1169034" h="383540">
                  <a:moveTo>
                    <a:pt x="387019" y="162166"/>
                  </a:moveTo>
                  <a:lnTo>
                    <a:pt x="290906" y="162166"/>
                  </a:lnTo>
                  <a:lnTo>
                    <a:pt x="290906" y="198742"/>
                  </a:lnTo>
                  <a:lnTo>
                    <a:pt x="379285" y="198742"/>
                  </a:lnTo>
                  <a:lnTo>
                    <a:pt x="387019" y="162166"/>
                  </a:lnTo>
                  <a:close/>
                </a:path>
                <a:path w="1169034" h="383540">
                  <a:moveTo>
                    <a:pt x="357174" y="65214"/>
                  </a:moveTo>
                  <a:lnTo>
                    <a:pt x="317727" y="83931"/>
                  </a:lnTo>
                  <a:lnTo>
                    <a:pt x="304520" y="133680"/>
                  </a:lnTo>
                  <a:lnTo>
                    <a:pt x="304637" y="143874"/>
                  </a:lnTo>
                  <a:lnTo>
                    <a:pt x="304895" y="153028"/>
                  </a:lnTo>
                  <a:lnTo>
                    <a:pt x="305152" y="159629"/>
                  </a:lnTo>
                  <a:lnTo>
                    <a:pt x="305269" y="162166"/>
                  </a:lnTo>
                  <a:lnTo>
                    <a:pt x="347980" y="162166"/>
                  </a:lnTo>
                  <a:lnTo>
                    <a:pt x="347980" y="128993"/>
                  </a:lnTo>
                  <a:lnTo>
                    <a:pt x="349119" y="117884"/>
                  </a:lnTo>
                  <a:lnTo>
                    <a:pt x="352399" y="109602"/>
                  </a:lnTo>
                  <a:lnTo>
                    <a:pt x="357613" y="104428"/>
                  </a:lnTo>
                  <a:lnTo>
                    <a:pt x="364553" y="102641"/>
                  </a:lnTo>
                  <a:lnTo>
                    <a:pt x="386766" y="102641"/>
                  </a:lnTo>
                  <a:lnTo>
                    <a:pt x="396227" y="76695"/>
                  </a:lnTo>
                  <a:lnTo>
                    <a:pt x="387641" y="71493"/>
                  </a:lnTo>
                  <a:lnTo>
                    <a:pt x="378363" y="67925"/>
                  </a:lnTo>
                  <a:lnTo>
                    <a:pt x="368254" y="65872"/>
                  </a:lnTo>
                  <a:lnTo>
                    <a:pt x="357174" y="65214"/>
                  </a:lnTo>
                  <a:close/>
                </a:path>
                <a:path w="1169034" h="383540">
                  <a:moveTo>
                    <a:pt x="386766" y="102641"/>
                  </a:moveTo>
                  <a:lnTo>
                    <a:pt x="371919" y="102641"/>
                  </a:lnTo>
                  <a:lnTo>
                    <a:pt x="379653" y="105194"/>
                  </a:lnTo>
                  <a:lnTo>
                    <a:pt x="384441" y="109016"/>
                  </a:lnTo>
                  <a:lnTo>
                    <a:pt x="386766" y="102641"/>
                  </a:lnTo>
                  <a:close/>
                </a:path>
                <a:path w="1169034" h="383540">
                  <a:moveTo>
                    <a:pt x="150291" y="156641"/>
                  </a:moveTo>
                  <a:lnTo>
                    <a:pt x="111252" y="166839"/>
                  </a:lnTo>
                  <a:lnTo>
                    <a:pt x="113049" y="176390"/>
                  </a:lnTo>
                  <a:lnTo>
                    <a:pt x="114849" y="187732"/>
                  </a:lnTo>
                  <a:lnTo>
                    <a:pt x="116234" y="201706"/>
                  </a:lnTo>
                  <a:lnTo>
                    <a:pt x="116748" y="217881"/>
                  </a:lnTo>
                  <a:lnTo>
                    <a:pt x="116789" y="377799"/>
                  </a:lnTo>
                  <a:lnTo>
                    <a:pt x="158381" y="377799"/>
                  </a:lnTo>
                  <a:lnTo>
                    <a:pt x="158381" y="217881"/>
                  </a:lnTo>
                  <a:lnTo>
                    <a:pt x="166158" y="209688"/>
                  </a:lnTo>
                  <a:lnTo>
                    <a:pt x="174178" y="203687"/>
                  </a:lnTo>
                  <a:lnTo>
                    <a:pt x="181854" y="199998"/>
                  </a:lnTo>
                  <a:lnTo>
                    <a:pt x="188594" y="198742"/>
                  </a:lnTo>
                  <a:lnTo>
                    <a:pt x="247806" y="198742"/>
                  </a:lnTo>
                  <a:lnTo>
                    <a:pt x="246819" y="191566"/>
                  </a:lnTo>
                  <a:lnTo>
                    <a:pt x="243890" y="182156"/>
                  </a:lnTo>
                  <a:lnTo>
                    <a:pt x="155447" y="182156"/>
                  </a:lnTo>
                  <a:lnTo>
                    <a:pt x="154642" y="174045"/>
                  </a:lnTo>
                  <a:lnTo>
                    <a:pt x="153146" y="166689"/>
                  </a:lnTo>
                  <a:lnTo>
                    <a:pt x="151511" y="160687"/>
                  </a:lnTo>
                  <a:lnTo>
                    <a:pt x="150291" y="156641"/>
                  </a:lnTo>
                  <a:close/>
                </a:path>
                <a:path w="1169034" h="383540">
                  <a:moveTo>
                    <a:pt x="247806" y="198742"/>
                  </a:moveTo>
                  <a:lnTo>
                    <a:pt x="194119" y="198742"/>
                  </a:lnTo>
                  <a:lnTo>
                    <a:pt x="199262" y="200012"/>
                  </a:lnTo>
                  <a:lnTo>
                    <a:pt x="202222" y="204266"/>
                  </a:lnTo>
                  <a:lnTo>
                    <a:pt x="204366" y="208296"/>
                  </a:lnTo>
                  <a:lnTo>
                    <a:pt x="205852" y="213836"/>
                  </a:lnTo>
                  <a:lnTo>
                    <a:pt x="206717" y="221604"/>
                  </a:lnTo>
                  <a:lnTo>
                    <a:pt x="206997" y="232321"/>
                  </a:lnTo>
                  <a:lnTo>
                    <a:pt x="206997" y="377799"/>
                  </a:lnTo>
                  <a:lnTo>
                    <a:pt x="248615" y="377799"/>
                  </a:lnTo>
                  <a:lnTo>
                    <a:pt x="248511" y="209688"/>
                  </a:lnTo>
                  <a:lnTo>
                    <a:pt x="248329" y="204266"/>
                  </a:lnTo>
                  <a:lnTo>
                    <a:pt x="248213" y="201706"/>
                  </a:lnTo>
                  <a:lnTo>
                    <a:pt x="247806" y="198742"/>
                  </a:lnTo>
                  <a:close/>
                </a:path>
                <a:path w="1169034" h="383540">
                  <a:moveTo>
                    <a:pt x="204800" y="157911"/>
                  </a:moveTo>
                  <a:lnTo>
                    <a:pt x="190509" y="159846"/>
                  </a:lnTo>
                  <a:lnTo>
                    <a:pt x="176942" y="165090"/>
                  </a:lnTo>
                  <a:lnTo>
                    <a:pt x="164966" y="172806"/>
                  </a:lnTo>
                  <a:lnTo>
                    <a:pt x="155447" y="182156"/>
                  </a:lnTo>
                  <a:lnTo>
                    <a:pt x="243890" y="182156"/>
                  </a:lnTo>
                  <a:lnTo>
                    <a:pt x="204800" y="157911"/>
                  </a:lnTo>
                  <a:close/>
                </a:path>
                <a:path w="1169034" h="383540">
                  <a:moveTo>
                    <a:pt x="66522" y="117995"/>
                  </a:moveTo>
                  <a:lnTo>
                    <a:pt x="24752" y="123520"/>
                  </a:lnTo>
                  <a:lnTo>
                    <a:pt x="24752" y="377799"/>
                  </a:lnTo>
                  <a:lnTo>
                    <a:pt x="66522" y="377799"/>
                  </a:lnTo>
                  <a:lnTo>
                    <a:pt x="66522" y="117995"/>
                  </a:lnTo>
                  <a:close/>
                </a:path>
                <a:path w="1169034" h="383540">
                  <a:moveTo>
                    <a:pt x="44348" y="0"/>
                  </a:moveTo>
                  <a:lnTo>
                    <a:pt x="27078" y="3486"/>
                  </a:lnTo>
                  <a:lnTo>
                    <a:pt x="12982" y="12992"/>
                  </a:lnTo>
                  <a:lnTo>
                    <a:pt x="3482" y="27089"/>
                  </a:lnTo>
                  <a:lnTo>
                    <a:pt x="0" y="44348"/>
                  </a:lnTo>
                  <a:lnTo>
                    <a:pt x="3482" y="61605"/>
                  </a:lnTo>
                  <a:lnTo>
                    <a:pt x="12982" y="75698"/>
                  </a:lnTo>
                  <a:lnTo>
                    <a:pt x="27078" y="85199"/>
                  </a:lnTo>
                  <a:lnTo>
                    <a:pt x="44348" y="88684"/>
                  </a:lnTo>
                  <a:lnTo>
                    <a:pt x="61600" y="85199"/>
                  </a:lnTo>
                  <a:lnTo>
                    <a:pt x="75693" y="75698"/>
                  </a:lnTo>
                  <a:lnTo>
                    <a:pt x="85198" y="61605"/>
                  </a:lnTo>
                  <a:lnTo>
                    <a:pt x="88684" y="44348"/>
                  </a:lnTo>
                  <a:lnTo>
                    <a:pt x="85198" y="27089"/>
                  </a:lnTo>
                  <a:lnTo>
                    <a:pt x="75693" y="12992"/>
                  </a:lnTo>
                  <a:lnTo>
                    <a:pt x="61600" y="3486"/>
                  </a:lnTo>
                  <a:lnTo>
                    <a:pt x="44348" y="0"/>
                  </a:lnTo>
                  <a:close/>
                </a:path>
              </a:pathLst>
            </a:custGeom>
            <a:solidFill>
              <a:srgbClr val="0066B3"/>
            </a:solidFill>
          </p:spPr>
          <p:txBody>
            <a:bodyPr wrap="square" lIns="0" tIns="0" rIns="0" bIns="0" rtlCol="0"/>
            <a:lstStyle/>
            <a:p>
              <a:endParaRPr dirty="0"/>
            </a:p>
          </p:txBody>
        </p:sp>
      </p:grpSp>
      <p:sp>
        <p:nvSpPr>
          <p:cNvPr id="12" name="object 12"/>
          <p:cNvSpPr txBox="1"/>
          <p:nvPr/>
        </p:nvSpPr>
        <p:spPr>
          <a:xfrm>
            <a:off x="527300" y="1919681"/>
            <a:ext cx="5384550" cy="243656"/>
          </a:xfrm>
          <a:prstGeom prst="rect">
            <a:avLst/>
          </a:prstGeom>
        </p:spPr>
        <p:txBody>
          <a:bodyPr vert="horz" wrap="square" lIns="0" tIns="12700" rIns="0" bIns="0" rtlCol="0">
            <a:spAutoFit/>
          </a:bodyPr>
          <a:lstStyle/>
          <a:p>
            <a:pPr marL="12700">
              <a:lnSpc>
                <a:spcPct val="100000"/>
              </a:lnSpc>
              <a:spcBef>
                <a:spcPts val="100"/>
              </a:spcBef>
            </a:pPr>
            <a:r>
              <a:rPr sz="1500" spc="-25" dirty="0">
                <a:solidFill>
                  <a:srgbClr val="231F20"/>
                </a:solidFill>
                <a:latin typeface="Arial"/>
                <a:cs typeface="Arial"/>
              </a:rPr>
              <a:t>Product</a:t>
            </a:r>
            <a:r>
              <a:rPr lang="en-GB" sz="1500" spc="-170" dirty="0">
                <a:solidFill>
                  <a:srgbClr val="231F20"/>
                </a:solidFill>
                <a:latin typeface="Arial"/>
                <a:cs typeface="Arial"/>
              </a:rPr>
              <a:t> </a:t>
            </a:r>
            <a:r>
              <a:rPr lang="en-GB" sz="1500" spc="-5" dirty="0">
                <a:solidFill>
                  <a:srgbClr val="231F20"/>
                </a:solidFill>
                <a:latin typeface="Arial"/>
                <a:cs typeface="Arial"/>
              </a:rPr>
              <a:t>brief</a:t>
            </a:r>
            <a:endParaRPr sz="1500" dirty="0">
              <a:latin typeface="Arial"/>
              <a:cs typeface="Arial"/>
            </a:endParaRPr>
          </a:p>
        </p:txBody>
      </p:sp>
      <p:sp>
        <p:nvSpPr>
          <p:cNvPr id="13" name="object 13"/>
          <p:cNvSpPr txBox="1">
            <a:spLocks noGrp="1"/>
          </p:cNvSpPr>
          <p:nvPr>
            <p:ph type="title"/>
          </p:nvPr>
        </p:nvSpPr>
        <p:spPr>
          <a:xfrm>
            <a:off x="527300" y="2147172"/>
            <a:ext cx="6908550" cy="1235595"/>
          </a:xfrm>
          <a:prstGeom prst="rect">
            <a:avLst/>
          </a:prstGeom>
        </p:spPr>
        <p:txBody>
          <a:bodyPr vert="horz" wrap="square" lIns="0" tIns="141605" rIns="0" bIns="0" rtlCol="0">
            <a:spAutoFit/>
          </a:bodyPr>
          <a:lstStyle/>
          <a:p>
            <a:pPr marL="12700" algn="l">
              <a:lnSpc>
                <a:spcPct val="100000"/>
              </a:lnSpc>
              <a:spcBef>
                <a:spcPts val="1115"/>
              </a:spcBef>
            </a:pPr>
            <a:r>
              <a:rPr lang="en-US" sz="2400" spc="-170" dirty="0"/>
              <a:t>AIROC™ </a:t>
            </a:r>
            <a:r>
              <a:rPr lang="en-US" sz="2400" dirty="0"/>
              <a:t>CYW</a:t>
            </a:r>
            <a:r>
              <a:rPr lang="en-US" sz="2400" spc="-170" dirty="0"/>
              <a:t>54590/54591 Dual-Band Wi-Fi 5 + Bluetooth</a:t>
            </a:r>
            <a:r>
              <a:rPr lang="en-GB" sz="2400" dirty="0">
                <a:latin typeface="Arial" panose="020B0604020202020204" pitchFamily="34" charset="0"/>
                <a:cs typeface="Arial" panose="020B0604020202020204" pitchFamily="34" charset="0"/>
              </a:rPr>
              <a:t>®</a:t>
            </a:r>
            <a:r>
              <a:rPr lang="en-US" sz="2400" spc="-170" dirty="0"/>
              <a:t> Combo SoC</a:t>
            </a:r>
            <a:endParaRPr sz="2400" spc="-130" dirty="0"/>
          </a:p>
          <a:p>
            <a:pPr marL="12700">
              <a:lnSpc>
                <a:spcPct val="100000"/>
              </a:lnSpc>
              <a:spcBef>
                <a:spcPts val="610"/>
              </a:spcBef>
            </a:pPr>
            <a:r>
              <a:rPr lang="en-US" sz="1800" spc="-100" dirty="0"/>
              <a:t>Reliable solution for IoT applications needing Wi-Fi 5</a:t>
            </a:r>
            <a:endParaRPr sz="1800" dirty="0"/>
          </a:p>
        </p:txBody>
      </p:sp>
      <p:sp>
        <p:nvSpPr>
          <p:cNvPr id="14" name="object 14"/>
          <p:cNvSpPr txBox="1"/>
          <p:nvPr/>
        </p:nvSpPr>
        <p:spPr>
          <a:xfrm>
            <a:off x="536245" y="3590890"/>
            <a:ext cx="4165350" cy="4067780"/>
          </a:xfrm>
          <a:prstGeom prst="rect">
            <a:avLst/>
          </a:prstGeom>
        </p:spPr>
        <p:txBody>
          <a:bodyPr vert="horz" wrap="square" lIns="0" tIns="12700" rIns="0" bIns="0" rtlCol="0">
            <a:spAutoFit/>
          </a:bodyPr>
          <a:lstStyle/>
          <a:p>
            <a:pPr fontAlgn="base"/>
            <a:r>
              <a:rPr lang="en-GB" sz="850" dirty="0">
                <a:latin typeface="Arial" panose="020B0604020202020204" pitchFamily="34" charset="0"/>
                <a:cs typeface="Arial" panose="020B0604020202020204" pitchFamily="34" charset="0"/>
              </a:rPr>
              <a:t>CYW5459x is a complete dual-band (2.4 GHz and 5 GHz) Wi-Fi 5 2×2 MIMO MAC/PHY/Radio System-on-Chip. This Wi-Fi 5 single chip device provides a high level of integration with a dual-stream IEEE 802.11ac MAC/baseband/radio and Bluetooth® 5.3. In IEEE 802.11ac mode, the WLAN operation supports rates of MCS0–MCS9 (up to 256 QAM) in 20 MHz, 40 MHz, and 80 MHz channels for data rates up to 867 Mbps. In addition, all the rates in IEEE 802.11a/b/g/n are supported. Included on-chip Wi-Fi 5 are the 2.4 GHz and 5 GHz transmit power amplifiers and receive low-noise amplifiers. The WLAN operation on the CYW54590 supports 2x2 MIMO operations as well as two fully simultaneous SISO channels; one in 2.4 GHz and the other in 5 GHz enabling dual-band real simultaneous dual-band (RSDB) operation.</a:t>
            </a:r>
          </a:p>
          <a:p>
            <a:pPr fontAlgn="base"/>
            <a:endParaRPr lang="en-GB" sz="850" dirty="0">
              <a:latin typeface="Arial" panose="020B0604020202020204" pitchFamily="34" charset="0"/>
              <a:cs typeface="Arial" panose="020B0604020202020204" pitchFamily="34" charset="0"/>
            </a:endParaRPr>
          </a:p>
          <a:p>
            <a:pPr fontAlgn="base"/>
            <a:r>
              <a:rPr lang="en-GB" sz="850" dirty="0">
                <a:latin typeface="Arial" panose="020B0604020202020204" pitchFamily="34" charset="0"/>
                <a:cs typeface="Arial" panose="020B0604020202020204" pitchFamily="34" charset="0"/>
              </a:rPr>
              <a:t>For the Wi-Fi operation, the device interfaces to a host SoC processor through a PCIe v3.0-compliant interface running at Gen1 speed, and an SDIO v3.0 interface that can operate in 4b or 1b modes. For the Bluetooth® operation, host interface is through a high-speed 4- wire UART interface and PCM interface for audio.</a:t>
            </a:r>
          </a:p>
          <a:p>
            <a:pPr fontAlgn="base"/>
            <a:endParaRPr lang="en-GB" sz="850" dirty="0">
              <a:latin typeface="Arial" panose="020B0604020202020204" pitchFamily="34" charset="0"/>
              <a:cs typeface="Arial" panose="020B0604020202020204" pitchFamily="34" charset="0"/>
            </a:endParaRPr>
          </a:p>
          <a:p>
            <a:pPr fontAlgn="base"/>
            <a:r>
              <a:rPr lang="en-GB" sz="850" dirty="0">
                <a:latin typeface="Arial" panose="020B0604020202020204" pitchFamily="34" charset="0"/>
                <a:cs typeface="Arial" panose="020B0604020202020204" pitchFamily="34" charset="0"/>
              </a:rPr>
              <a:t>In addition, the CYW5459x implements highly sophisticated enhanced collaborative coexistence hardware mechanisms and algorithms that ensure that Wi-Fi and Bluetooth® collaboration is optimized for maximum performance. Coexistence support for external radios (such as LTE cellular and GPS) is provided via an external interface. As a result, enhanced overall quality for simultaneous voice, video, and data transmission on a commercial/consumer systems is achieved. </a:t>
            </a:r>
          </a:p>
          <a:p>
            <a:pPr fontAlgn="base"/>
            <a:endParaRPr lang="en-US" sz="850" dirty="0">
              <a:latin typeface="Arial" panose="020B0604020202020204" pitchFamily="34" charset="0"/>
              <a:cs typeface="Arial" panose="020B0604020202020204" pitchFamily="34" charset="0"/>
            </a:endParaRPr>
          </a:p>
          <a:p>
            <a:pPr fontAlgn="base"/>
            <a:r>
              <a:rPr lang="en-GB" sz="850" dirty="0">
                <a:latin typeface="Arial" panose="020B0604020202020204" pitchFamily="34" charset="0"/>
                <a:cs typeface="Arial" panose="020B0604020202020204" pitchFamily="34" charset="0"/>
              </a:rPr>
              <a:t>CYW5459x enables fast data streams with minimal latency, making it ideal for high definition video streaming and audio streaming applications, such as smart speakers, gaming, VR, and smart TVs. The throughput of the device also makes it ideal for applications demanding higher throughput like WLAN, industrial gateways and edge computing.</a:t>
            </a:r>
            <a:r>
              <a:rPr lang="en-US" sz="850" dirty="0">
                <a:latin typeface="Arial" panose="020B0604020202020204" pitchFamily="34" charset="0"/>
                <a:cs typeface="Arial" panose="020B0604020202020204" pitchFamily="34" charset="0"/>
              </a:rPr>
              <a:t> Multiple Infineon Wireless Module Partners are in production for fast time-to-market, for complete list please see the </a:t>
            </a:r>
            <a:r>
              <a:rPr lang="en-US" sz="850" dirty="0">
                <a:latin typeface="Arial" panose="020B0604020202020204" pitchFamily="34" charset="0"/>
                <a:cs typeface="Arial" panose="020B0604020202020204" pitchFamily="34" charset="0"/>
                <a:hlinkClick r:id="rId4"/>
              </a:rPr>
              <a:t>Infineon Wi-Fi Bluetooth</a:t>
            </a:r>
            <a:r>
              <a:rPr lang="en-GB" sz="850" dirty="0">
                <a:latin typeface="Arial" panose="020B0604020202020204" pitchFamily="34" charset="0"/>
                <a:cs typeface="Arial" panose="020B0604020202020204" pitchFamily="34" charset="0"/>
                <a:hlinkClick r:id="rId4"/>
              </a:rPr>
              <a:t> ®</a:t>
            </a:r>
            <a:r>
              <a:rPr lang="en-US" sz="850" dirty="0">
                <a:latin typeface="Arial" panose="020B0604020202020204" pitchFamily="34" charset="0"/>
                <a:cs typeface="Arial" panose="020B0604020202020204" pitchFamily="34" charset="0"/>
                <a:hlinkClick r:id="rId4"/>
              </a:rPr>
              <a:t> Partner Module Product Selector Guide</a:t>
            </a:r>
            <a:r>
              <a:rPr lang="en-US" sz="850" dirty="0">
                <a:latin typeface="Arial" panose="020B0604020202020204" pitchFamily="34" charset="0"/>
                <a:cs typeface="Arial" panose="020B0604020202020204" pitchFamily="34" charset="0"/>
              </a:rPr>
              <a:t> or visit the AIROC™ 54591X webpage. </a:t>
            </a:r>
          </a:p>
        </p:txBody>
      </p:sp>
      <p:sp>
        <p:nvSpPr>
          <p:cNvPr id="17" name="object 17"/>
          <p:cNvSpPr txBox="1"/>
          <p:nvPr/>
        </p:nvSpPr>
        <p:spPr>
          <a:xfrm>
            <a:off x="501650" y="7662760"/>
            <a:ext cx="3773804" cy="2115964"/>
          </a:xfrm>
          <a:prstGeom prst="rect">
            <a:avLst/>
          </a:prstGeom>
        </p:spPr>
        <p:txBody>
          <a:bodyPr vert="horz" wrap="square" lIns="0" tIns="12700" rIns="0" bIns="0" rtlCol="0">
            <a:spAutoFit/>
          </a:bodyPr>
          <a:lstStyle/>
          <a:p>
            <a:pPr marL="38100">
              <a:lnSpc>
                <a:spcPts val="1035"/>
              </a:lnSpc>
              <a:spcAft>
                <a:spcPts val="400"/>
              </a:spcAft>
            </a:pPr>
            <a:r>
              <a:rPr lang="en-US" sz="1000" b="1" spc="-75" dirty="0">
                <a:solidFill>
                  <a:srgbClr val="231F20"/>
                </a:solidFill>
                <a:latin typeface="+mj-lt"/>
                <a:cs typeface="Arial" panose="020B0604020202020204" pitchFamily="34" charset="0"/>
              </a:rPr>
              <a:t>AIROC™ CYW5459x </a:t>
            </a:r>
            <a:r>
              <a:rPr lang="en-US" sz="1000" b="1" spc="-40" dirty="0">
                <a:solidFill>
                  <a:srgbClr val="231F20"/>
                </a:solidFill>
                <a:latin typeface="+mj-lt"/>
                <a:cs typeface="Arial" panose="020B0604020202020204" pitchFamily="34" charset="0"/>
              </a:rPr>
              <a:t>Benefits</a:t>
            </a:r>
            <a:endParaRPr sz="1000" dirty="0">
              <a:latin typeface="+mj-lt"/>
              <a:cs typeface="Arial" panose="020B0604020202020204" pitchFamily="34" charset="0"/>
            </a:endParaRPr>
          </a:p>
          <a:p>
            <a:pPr marL="196850" indent="-171450">
              <a:lnSpc>
                <a:spcPts val="1485"/>
              </a:lnSpc>
              <a:spcBef>
                <a:spcPts val="100"/>
              </a:spcBef>
              <a:buClr>
                <a:srgbClr val="FF0000"/>
              </a:buClr>
              <a:buSzPct val="70000"/>
              <a:buFont typeface="Arial" panose="020B0604020202020204" pitchFamily="34" charset="0"/>
              <a:buChar char="&gt;"/>
            </a:pPr>
            <a:r>
              <a:rPr lang="en-US" sz="850" dirty="0">
                <a:solidFill>
                  <a:srgbClr val="000000"/>
                </a:solidFill>
                <a:latin typeface="Arial" panose="020B0604020202020204" pitchFamily="34" charset="0"/>
                <a:cs typeface="Arial" panose="020B0604020202020204" pitchFamily="34" charset="0"/>
              </a:rPr>
              <a:t>IEEE Wi-Fi 5 802.11a/b/g/n/ac-compliant Wi-Fi</a:t>
            </a:r>
            <a:r>
              <a:rPr lang="en-US" sz="850" spc="-15" dirty="0">
                <a:solidFill>
                  <a:srgbClr val="231F20"/>
                </a:solidFill>
                <a:latin typeface="Arial" panose="020B0604020202020204" pitchFamily="34" charset="0"/>
                <a:cs typeface="Arial" panose="020B0604020202020204" pitchFamily="34" charset="0"/>
              </a:rPr>
              <a:t> w/ 2X2 MIMO provides </a:t>
            </a:r>
            <a:r>
              <a:rPr lang="en-US" sz="850" dirty="0">
                <a:solidFill>
                  <a:srgbClr val="000000"/>
                </a:solidFill>
                <a:latin typeface="Arial" panose="020B0604020202020204" pitchFamily="34" charset="0"/>
                <a:ea typeface="Verdana" pitchFamily="34" charset="0"/>
                <a:cs typeface="Arial" panose="020B0604020202020204" pitchFamily="34" charset="0"/>
              </a:rPr>
              <a:t>Best interoperability with access points delivers seamless high definition video/audio experience</a:t>
            </a:r>
          </a:p>
          <a:p>
            <a:pPr marL="196850" indent="-171450">
              <a:lnSpc>
                <a:spcPts val="1485"/>
              </a:lnSpc>
              <a:spcBef>
                <a:spcPts val="100"/>
              </a:spcBef>
              <a:buClr>
                <a:srgbClr val="FF0000"/>
              </a:buClr>
              <a:buSzPct val="70000"/>
              <a:buFont typeface="Arial" panose="020B0604020202020204" pitchFamily="34" charset="0"/>
              <a:buChar char="&gt;"/>
            </a:pPr>
            <a:r>
              <a:rPr lang="en-US" sz="850" dirty="0">
                <a:solidFill>
                  <a:srgbClr val="000000"/>
                </a:solidFill>
                <a:latin typeface="Arial" panose="020B0604020202020204" pitchFamily="34" charset="0"/>
                <a:ea typeface="Verdana" pitchFamily="34" charset="0"/>
                <a:cs typeface="Arial" panose="020B0604020202020204" pitchFamily="34" charset="0"/>
              </a:rPr>
              <a:t>Advanced co-existence engine allows for optimal Wi-Fi and Bluetooth® performance</a:t>
            </a:r>
          </a:p>
          <a:p>
            <a:pPr marL="196850" indent="-171450">
              <a:lnSpc>
                <a:spcPts val="1485"/>
              </a:lnSpc>
              <a:spcBef>
                <a:spcPts val="100"/>
              </a:spcBef>
              <a:buClr>
                <a:srgbClr val="FF0000"/>
              </a:buClr>
              <a:buSzPct val="70000"/>
              <a:buFont typeface="Arial" panose="020B0604020202020204" pitchFamily="34" charset="0"/>
              <a:buChar char="&gt;"/>
            </a:pPr>
            <a:r>
              <a:rPr lang="en-US" sz="850" dirty="0">
                <a:solidFill>
                  <a:srgbClr val="000000"/>
                </a:solidFill>
                <a:latin typeface="Arial" panose="020B0604020202020204" pitchFamily="34" charset="0"/>
                <a:ea typeface="Verdana" pitchFamily="34" charset="0"/>
                <a:cs typeface="Arial" panose="020B0604020202020204" pitchFamily="34" charset="0"/>
              </a:rPr>
              <a:t>Dual-Mode Bluetooth® 5.3 to support Long Range, high-speed (2Mbps) and Advertising Extensions</a:t>
            </a:r>
          </a:p>
          <a:p>
            <a:pPr marL="196850" indent="-171450">
              <a:lnSpc>
                <a:spcPts val="1485"/>
              </a:lnSpc>
              <a:spcBef>
                <a:spcPts val="100"/>
              </a:spcBef>
              <a:buClr>
                <a:srgbClr val="FF0000"/>
              </a:buClr>
              <a:buSzPct val="70000"/>
              <a:buFont typeface="Arial" panose="020B0604020202020204" pitchFamily="34" charset="0"/>
              <a:buChar char="&gt;"/>
            </a:pPr>
            <a:r>
              <a:rPr lang="en-US" sz="850" dirty="0">
                <a:solidFill>
                  <a:srgbClr val="000000"/>
                </a:solidFill>
                <a:latin typeface="Arial" panose="020B0604020202020204" pitchFamily="34" charset="0"/>
                <a:ea typeface="Verdana" pitchFamily="34" charset="0"/>
                <a:cs typeface="Arial" panose="020B0604020202020204" pitchFamily="34" charset="0"/>
              </a:rPr>
              <a:t>High speed interfaces PCIe 3.0 and SDIO for reduced latency</a:t>
            </a:r>
          </a:p>
          <a:p>
            <a:pPr marL="196850" indent="-171450">
              <a:lnSpc>
                <a:spcPts val="1485"/>
              </a:lnSpc>
              <a:spcBef>
                <a:spcPts val="100"/>
              </a:spcBef>
              <a:buClr>
                <a:srgbClr val="FF0000"/>
              </a:buClr>
              <a:buSzPct val="70000"/>
              <a:buFont typeface="Arial" panose="020B0604020202020204" pitchFamily="34" charset="0"/>
              <a:buChar char="&gt;"/>
            </a:pPr>
            <a:r>
              <a:rPr lang="en-US" sz="850" dirty="0">
                <a:solidFill>
                  <a:srgbClr val="000000"/>
                </a:solidFill>
                <a:latin typeface="Arial" panose="020B0604020202020204" pitchFamily="34" charset="0"/>
                <a:ea typeface="Verdana" pitchFamily="34" charset="0"/>
                <a:cs typeface="Arial" panose="020B0604020202020204" pitchFamily="34" charset="0"/>
              </a:rPr>
              <a:t>Tighter pitch package WLBGA .40nm for low cost chip on board designs</a:t>
            </a:r>
          </a:p>
          <a:p>
            <a:pPr marL="196850" indent="-171450">
              <a:lnSpc>
                <a:spcPts val="1000"/>
              </a:lnSpc>
              <a:buClr>
                <a:srgbClr val="FF0000"/>
              </a:buClr>
              <a:buSzPct val="70000"/>
              <a:buFont typeface="Arial" panose="020B0604020202020204" pitchFamily="34" charset="0"/>
              <a:buChar char="&gt;"/>
            </a:pPr>
            <a:endParaRPr lang="en-US" sz="850" spc="-15" dirty="0">
              <a:solidFill>
                <a:srgbClr val="231F20"/>
              </a:solidFill>
              <a:latin typeface="Arial" panose="020B0604020202020204" pitchFamily="34" charset="0"/>
              <a:cs typeface="Arial" panose="020B0604020202020204" pitchFamily="34" charset="0"/>
            </a:endParaRPr>
          </a:p>
        </p:txBody>
      </p:sp>
      <p:sp>
        <p:nvSpPr>
          <p:cNvPr id="18" name="object 18"/>
          <p:cNvSpPr/>
          <p:nvPr/>
        </p:nvSpPr>
        <p:spPr>
          <a:xfrm>
            <a:off x="4980000" y="3942904"/>
            <a:ext cx="2040255" cy="5835820"/>
          </a:xfrm>
          <a:custGeom>
            <a:avLst/>
            <a:gdLst/>
            <a:ahLst/>
            <a:cxnLst/>
            <a:rect l="l" t="t" r="r" b="b"/>
            <a:pathLst>
              <a:path w="2040254" h="5128259">
                <a:moveTo>
                  <a:pt x="0" y="5128196"/>
                </a:moveTo>
                <a:lnTo>
                  <a:pt x="2040001" y="5128196"/>
                </a:lnTo>
                <a:lnTo>
                  <a:pt x="2040001" y="0"/>
                </a:lnTo>
                <a:lnTo>
                  <a:pt x="0" y="0"/>
                </a:lnTo>
                <a:lnTo>
                  <a:pt x="0" y="5128196"/>
                </a:lnTo>
                <a:close/>
              </a:path>
            </a:pathLst>
          </a:custGeom>
          <a:solidFill>
            <a:srgbClr val="DED9DA"/>
          </a:solidFill>
        </p:spPr>
        <p:txBody>
          <a:bodyPr wrap="square" lIns="0" tIns="0" rIns="0" bIns="0" rtlCol="0"/>
          <a:lstStyle/>
          <a:p>
            <a:endParaRPr dirty="0"/>
          </a:p>
        </p:txBody>
      </p:sp>
      <p:sp>
        <p:nvSpPr>
          <p:cNvPr id="19" name="object 19"/>
          <p:cNvSpPr txBox="1"/>
          <p:nvPr/>
        </p:nvSpPr>
        <p:spPr>
          <a:xfrm>
            <a:off x="5045957" y="3977617"/>
            <a:ext cx="1924050" cy="5746060"/>
          </a:xfrm>
          <a:prstGeom prst="rect">
            <a:avLst/>
          </a:prstGeom>
        </p:spPr>
        <p:txBody>
          <a:bodyPr vert="horz" wrap="square" lIns="0" tIns="12700" rIns="0" bIns="0" rtlCol="0">
            <a:spAutoFit/>
          </a:bodyPr>
          <a:lstStyle/>
          <a:p>
            <a:pPr marL="25400">
              <a:lnSpc>
                <a:spcPts val="1485"/>
              </a:lnSpc>
              <a:spcBef>
                <a:spcPts val="100"/>
              </a:spcBef>
            </a:pPr>
            <a:r>
              <a:rPr lang="en-US" sz="1350" spc="-44" baseline="6172" dirty="0">
                <a:solidFill>
                  <a:srgbClr val="231F20"/>
                </a:solidFill>
                <a:latin typeface="Arial"/>
                <a:cs typeface="Arial"/>
              </a:rPr>
              <a:t>Wi-Fi Features: </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Wi-Fi 5 (802.11ac), Dual-band (2.4/5 GHz)</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Dual MAC Architecture: 2x2 MIMO or 1+1 RSDB modes (CYW54950 Only)</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RSDB supports simultaneous 2.4GHz &amp; 5GHz operation</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20/40/80 MHz channels, up to 867MHz PHY data rate</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MU-MIMO (Wave 2) support in STA mode</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Internal PA and LNA w/ support for external PA/LNAs</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err="1">
                <a:solidFill>
                  <a:srgbClr val="231F20"/>
                </a:solidFill>
                <a:latin typeface="Arial"/>
                <a:cs typeface="Arial"/>
              </a:rPr>
              <a:t>PCle</a:t>
            </a:r>
            <a:r>
              <a:rPr lang="en-US" sz="800" spc="-15" dirty="0">
                <a:solidFill>
                  <a:srgbClr val="231F20"/>
                </a:solidFill>
                <a:latin typeface="Arial"/>
                <a:cs typeface="Arial"/>
              </a:rPr>
              <a:t> Gen1 (3.0 compliant), SDIO host interface</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UART for Bluetooth</a:t>
            </a:r>
            <a:r>
              <a:rPr lang="en-US" sz="800" dirty="0">
                <a:solidFill>
                  <a:srgbClr val="000000"/>
                </a:solidFill>
                <a:latin typeface="Arial" panose="020B0604020202020204" pitchFamily="34" charset="0"/>
              </a:rPr>
              <a:t>® </a:t>
            </a:r>
            <a:r>
              <a:rPr lang="en-US" altLang="en-US" sz="800" dirty="0">
                <a:solidFill>
                  <a:schemeClr val="dk1"/>
                </a:solidFill>
              </a:rPr>
              <a:t>®</a:t>
            </a:r>
            <a:r>
              <a:rPr lang="en-US" sz="800" dirty="0">
                <a:solidFill>
                  <a:srgbClr val="000000"/>
                </a:solidFill>
                <a:latin typeface="Arial" panose="020B0604020202020204" pitchFamily="34" charset="0"/>
              </a:rPr>
              <a:t>, 12S/PCM for Bluetooth</a:t>
            </a:r>
            <a:r>
              <a:rPr lang="en-GB" sz="800" dirty="0">
                <a:latin typeface="Arial" panose="020B0604020202020204" pitchFamily="34" charset="0"/>
                <a:cs typeface="Arial" panose="020B0604020202020204" pitchFamily="34" charset="0"/>
              </a:rPr>
              <a:t>® audio</a:t>
            </a:r>
            <a:endParaRPr lang="en-US" sz="800" spc="-15" dirty="0">
              <a:solidFill>
                <a:srgbClr val="231F20"/>
              </a:solidFill>
              <a:latin typeface="Arial"/>
              <a:cs typeface="Arial"/>
            </a:endParaRPr>
          </a:p>
          <a:p>
            <a:pPr marL="25400">
              <a:lnSpc>
                <a:spcPts val="1485"/>
              </a:lnSpc>
              <a:spcBef>
                <a:spcPts val="100"/>
              </a:spcBef>
            </a:pPr>
            <a:r>
              <a:rPr lang="en-US" sz="1350" spc="-44" baseline="6172" dirty="0">
                <a:solidFill>
                  <a:srgbClr val="231F20"/>
                </a:solidFill>
                <a:latin typeface="Arial"/>
                <a:cs typeface="Arial"/>
              </a:rPr>
              <a:t>Bluetooth®  Features: </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Class 1 (100 m) and Class 2 (10 m) operation</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Bluetooth®  5.3 (BR + EDR + Bluetooth®  LE): Supports LE-2Mbps, LE-Long Range, LE-Advertising Extension</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Dedicated Bluetooth®  path for best </a:t>
            </a:r>
            <a:r>
              <a:rPr lang="en-US" sz="800" spc="-15" dirty="0" err="1">
                <a:solidFill>
                  <a:srgbClr val="231F20"/>
                </a:solidFill>
                <a:latin typeface="Arial"/>
                <a:cs typeface="Arial"/>
              </a:rPr>
              <a:t>Coex</a:t>
            </a:r>
            <a:r>
              <a:rPr lang="en-US" sz="800" spc="-15" dirty="0">
                <a:solidFill>
                  <a:srgbClr val="231F20"/>
                </a:solidFill>
                <a:latin typeface="Arial"/>
                <a:cs typeface="Arial"/>
              </a:rPr>
              <a:t> performance</a:t>
            </a:r>
          </a:p>
          <a:p>
            <a:pPr marL="25400">
              <a:lnSpc>
                <a:spcPts val="1485"/>
              </a:lnSpc>
              <a:spcBef>
                <a:spcPts val="100"/>
              </a:spcBef>
            </a:pPr>
            <a:r>
              <a:rPr lang="en-US" sz="1350" spc="-44" baseline="6172" dirty="0">
                <a:solidFill>
                  <a:srgbClr val="231F20"/>
                </a:solidFill>
                <a:latin typeface="Arial"/>
                <a:cs typeface="Arial"/>
              </a:rPr>
              <a:t>General Features: </a:t>
            </a:r>
          </a:p>
          <a:p>
            <a:pPr marL="196850" indent="-171450">
              <a:lnSpc>
                <a:spcPts val="1485"/>
              </a:lnSpc>
              <a:spcBef>
                <a:spcPts val="100"/>
              </a:spcBef>
              <a:buClr>
                <a:srgbClr val="FF0000"/>
              </a:buClr>
              <a:buSzPct val="70000"/>
              <a:buFont typeface="Arial" panose="020B0604020202020204" pitchFamily="34" charset="0"/>
              <a:buChar char="&gt;"/>
            </a:pPr>
            <a:r>
              <a:rPr lang="en-US" sz="800" spc="-15" dirty="0">
                <a:solidFill>
                  <a:srgbClr val="231F20"/>
                </a:solidFill>
                <a:latin typeface="Arial"/>
                <a:cs typeface="Arial"/>
              </a:rPr>
              <a:t>Supports two concurrent data streams using Real Simultaneous Dual Band</a:t>
            </a:r>
          </a:p>
        </p:txBody>
      </p:sp>
      <p:sp>
        <p:nvSpPr>
          <p:cNvPr id="21" name="object 21"/>
          <p:cNvSpPr/>
          <p:nvPr/>
        </p:nvSpPr>
        <p:spPr>
          <a:xfrm>
            <a:off x="4980000" y="3600005"/>
            <a:ext cx="2040255" cy="342900"/>
          </a:xfrm>
          <a:custGeom>
            <a:avLst/>
            <a:gdLst/>
            <a:ahLst/>
            <a:cxnLst/>
            <a:rect l="l" t="t" r="r" b="b"/>
            <a:pathLst>
              <a:path w="2040254" h="342900">
                <a:moveTo>
                  <a:pt x="2040001" y="0"/>
                </a:moveTo>
                <a:lnTo>
                  <a:pt x="0" y="0"/>
                </a:lnTo>
                <a:lnTo>
                  <a:pt x="0" y="342900"/>
                </a:lnTo>
                <a:lnTo>
                  <a:pt x="2040001" y="342900"/>
                </a:lnTo>
                <a:lnTo>
                  <a:pt x="2040001" y="0"/>
                </a:lnTo>
                <a:close/>
              </a:path>
            </a:pathLst>
          </a:custGeom>
          <a:solidFill>
            <a:srgbClr val="87777C"/>
          </a:solidFill>
        </p:spPr>
        <p:txBody>
          <a:bodyPr wrap="square" lIns="0" tIns="0" rIns="0" bIns="0" rtlCol="0"/>
          <a:lstStyle/>
          <a:p>
            <a:endParaRPr dirty="0"/>
          </a:p>
        </p:txBody>
      </p:sp>
      <p:sp>
        <p:nvSpPr>
          <p:cNvPr id="22" name="object 22"/>
          <p:cNvSpPr txBox="1"/>
          <p:nvPr/>
        </p:nvSpPr>
        <p:spPr>
          <a:xfrm>
            <a:off x="4980000" y="3600005"/>
            <a:ext cx="2040255" cy="253916"/>
          </a:xfrm>
          <a:prstGeom prst="rect">
            <a:avLst/>
          </a:prstGeom>
          <a:solidFill>
            <a:srgbClr val="87777C"/>
          </a:solidFill>
        </p:spPr>
        <p:txBody>
          <a:bodyPr vert="horz" wrap="square" lIns="0" tIns="83820" rIns="0" bIns="0" rtlCol="0">
            <a:spAutoFit/>
          </a:bodyPr>
          <a:lstStyle/>
          <a:p>
            <a:pPr marL="102870">
              <a:lnSpc>
                <a:spcPct val="100000"/>
              </a:lnSpc>
              <a:spcBef>
                <a:spcPts val="660"/>
              </a:spcBef>
            </a:pPr>
            <a:r>
              <a:rPr sz="1100" spc="-70" dirty="0">
                <a:solidFill>
                  <a:srgbClr val="FFFFFF"/>
                </a:solidFill>
                <a:latin typeface="Arial"/>
                <a:cs typeface="Arial"/>
              </a:rPr>
              <a:t>Key</a:t>
            </a:r>
            <a:r>
              <a:rPr sz="1100" spc="-90" dirty="0">
                <a:solidFill>
                  <a:srgbClr val="FFFFFF"/>
                </a:solidFill>
                <a:latin typeface="Arial"/>
                <a:cs typeface="Arial"/>
              </a:rPr>
              <a:t> </a:t>
            </a:r>
            <a:r>
              <a:rPr lang="en-US" sz="1100" spc="-35" dirty="0">
                <a:solidFill>
                  <a:srgbClr val="FFFFFF"/>
                </a:solidFill>
                <a:latin typeface="Arial"/>
                <a:cs typeface="Arial"/>
              </a:rPr>
              <a:t>F</a:t>
            </a:r>
            <a:r>
              <a:rPr sz="1100" spc="-35" dirty="0">
                <a:solidFill>
                  <a:srgbClr val="FFFFFF"/>
                </a:solidFill>
                <a:latin typeface="Arial"/>
                <a:cs typeface="Arial"/>
              </a:rPr>
              <a:t>eatures</a:t>
            </a:r>
            <a:endParaRPr sz="1100" dirty="0">
              <a:latin typeface="Arial"/>
              <a:cs typeface="Arial"/>
            </a:endParaRPr>
          </a:p>
        </p:txBody>
      </p:sp>
      <p:sp>
        <p:nvSpPr>
          <p:cNvPr id="23" name="object 23"/>
          <p:cNvSpPr txBox="1"/>
          <p:nvPr/>
        </p:nvSpPr>
        <p:spPr>
          <a:xfrm>
            <a:off x="527300" y="10162277"/>
            <a:ext cx="1937385" cy="289823"/>
          </a:xfrm>
          <a:prstGeom prst="rect">
            <a:avLst/>
          </a:prstGeom>
        </p:spPr>
        <p:txBody>
          <a:bodyPr vert="horz" wrap="square" lIns="0" tIns="12700" rIns="0" bIns="0" rtlCol="0">
            <a:spAutoFit/>
          </a:bodyPr>
          <a:lstStyle/>
          <a:p>
            <a:pPr marL="12700">
              <a:lnSpc>
                <a:spcPct val="100000"/>
              </a:lnSpc>
              <a:spcBef>
                <a:spcPts val="100"/>
              </a:spcBef>
            </a:pPr>
            <a:r>
              <a:rPr lang="en-US" sz="900" spc="-35" dirty="0">
                <a:solidFill>
                  <a:srgbClr val="231F20"/>
                </a:solidFill>
                <a:latin typeface="Arial"/>
                <a:cs typeface="Arial"/>
              </a:rPr>
              <a:t>For more information, please go to: </a:t>
            </a:r>
            <a:r>
              <a:rPr lang="en-US" sz="900" b="1" spc="-35" dirty="0">
                <a:solidFill>
                  <a:srgbClr val="0070C0"/>
                </a:solidFill>
                <a:latin typeface="Arial"/>
                <a:cs typeface="Arial"/>
                <a:hlinkClick r:id="rId5"/>
              </a:rPr>
              <a:t>AIROCCYW5459x</a:t>
            </a:r>
            <a:endParaRPr sz="900" b="1" dirty="0">
              <a:solidFill>
                <a:srgbClr val="0070C0"/>
              </a:solidFill>
              <a:latin typeface="Arial"/>
              <a:cs typeface="Arial"/>
            </a:endParaRPr>
          </a:p>
        </p:txBody>
      </p:sp>
      <p:pic>
        <p:nvPicPr>
          <p:cNvPr id="1026" name="Picture 2" descr="https://www.infineon.com/export/sites/default/_images/product/security-smart-card-solutions/AIROC_CYW5459x.png_1775163505.png">
            <a:extLst>
              <a:ext uri="{FF2B5EF4-FFF2-40B4-BE49-F238E27FC236}">
                <a16:creationId xmlns:a16="http://schemas.microsoft.com/office/drawing/2014/main" id="{59094634-D401-4A6B-AA8D-5A63D4828F8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027337">
            <a:off x="1227277" y="-58493"/>
            <a:ext cx="1718414" cy="16184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
            <a:ext cx="7560309" cy="360045"/>
          </a:xfrm>
          <a:custGeom>
            <a:avLst/>
            <a:gdLst/>
            <a:ahLst/>
            <a:cxnLst/>
            <a:rect l="l" t="t" r="r" b="b"/>
            <a:pathLst>
              <a:path w="7560309" h="360045">
                <a:moveTo>
                  <a:pt x="7559992" y="0"/>
                </a:moveTo>
                <a:lnTo>
                  <a:pt x="0" y="0"/>
                </a:lnTo>
                <a:lnTo>
                  <a:pt x="0" y="359994"/>
                </a:lnTo>
                <a:lnTo>
                  <a:pt x="7559992" y="359994"/>
                </a:lnTo>
                <a:lnTo>
                  <a:pt x="7559992" y="0"/>
                </a:lnTo>
                <a:close/>
              </a:path>
            </a:pathLst>
          </a:custGeom>
          <a:solidFill>
            <a:srgbClr val="8FBFB6"/>
          </a:solidFill>
        </p:spPr>
        <p:txBody>
          <a:bodyPr wrap="square" lIns="0" tIns="0" rIns="0" bIns="0" rtlCol="0"/>
          <a:lstStyle/>
          <a:p>
            <a:endParaRPr dirty="0"/>
          </a:p>
        </p:txBody>
      </p:sp>
      <p:sp>
        <p:nvSpPr>
          <p:cNvPr id="4" name="object 4"/>
          <p:cNvSpPr txBox="1"/>
          <p:nvPr/>
        </p:nvSpPr>
        <p:spPr>
          <a:xfrm>
            <a:off x="527300" y="63055"/>
            <a:ext cx="861060" cy="208279"/>
          </a:xfrm>
          <a:prstGeom prst="rect">
            <a:avLst/>
          </a:prstGeom>
        </p:spPr>
        <p:txBody>
          <a:bodyPr vert="horz" wrap="square" lIns="0" tIns="12700" rIns="0" bIns="0" rtlCol="0">
            <a:spAutoFit/>
          </a:bodyPr>
          <a:lstStyle/>
          <a:p>
            <a:pPr marL="12700">
              <a:lnSpc>
                <a:spcPct val="100000"/>
              </a:lnSpc>
              <a:spcBef>
                <a:spcPts val="100"/>
              </a:spcBef>
            </a:pPr>
            <a:r>
              <a:rPr sz="1200" spc="-20" dirty="0">
                <a:solidFill>
                  <a:srgbClr val="231F20"/>
                </a:solidFill>
                <a:latin typeface="Arial"/>
                <a:cs typeface="Arial"/>
              </a:rPr>
              <a:t>Product</a:t>
            </a:r>
            <a:r>
              <a:rPr sz="1200" spc="-150" dirty="0">
                <a:solidFill>
                  <a:srgbClr val="231F20"/>
                </a:solidFill>
                <a:latin typeface="Arial"/>
                <a:cs typeface="Arial"/>
              </a:rPr>
              <a:t> </a:t>
            </a:r>
            <a:r>
              <a:rPr sz="1200" spc="-5" dirty="0">
                <a:solidFill>
                  <a:srgbClr val="231F20"/>
                </a:solidFill>
                <a:latin typeface="Arial"/>
                <a:cs typeface="Arial"/>
              </a:rPr>
              <a:t>brief</a:t>
            </a:r>
            <a:endParaRPr sz="1200" dirty="0">
              <a:latin typeface="Arial"/>
              <a:cs typeface="Arial"/>
            </a:endParaRPr>
          </a:p>
        </p:txBody>
      </p:sp>
      <p:sp>
        <p:nvSpPr>
          <p:cNvPr id="13" name="object 13"/>
          <p:cNvSpPr txBox="1"/>
          <p:nvPr/>
        </p:nvSpPr>
        <p:spPr>
          <a:xfrm>
            <a:off x="525462" y="2679357"/>
            <a:ext cx="1075055" cy="193040"/>
          </a:xfrm>
          <a:prstGeom prst="rect">
            <a:avLst/>
          </a:prstGeom>
        </p:spPr>
        <p:txBody>
          <a:bodyPr vert="horz" wrap="square" lIns="0" tIns="12700" rIns="0" bIns="0" rtlCol="0">
            <a:spAutoFit/>
          </a:bodyPr>
          <a:lstStyle/>
          <a:p>
            <a:pPr marL="12700">
              <a:lnSpc>
                <a:spcPct val="100000"/>
              </a:lnSpc>
              <a:spcBef>
                <a:spcPts val="100"/>
              </a:spcBef>
            </a:pPr>
            <a:r>
              <a:rPr sz="1100" spc="-20" dirty="0">
                <a:solidFill>
                  <a:srgbClr val="231F20"/>
                </a:solidFill>
                <a:latin typeface="Arial"/>
                <a:cs typeface="Arial"/>
              </a:rPr>
              <a:t>Product</a:t>
            </a:r>
            <a:r>
              <a:rPr sz="1100" spc="-130" dirty="0">
                <a:solidFill>
                  <a:srgbClr val="231F20"/>
                </a:solidFill>
                <a:latin typeface="Arial"/>
                <a:cs typeface="Arial"/>
              </a:rPr>
              <a:t> </a:t>
            </a:r>
            <a:r>
              <a:rPr sz="1100" spc="-25" dirty="0">
                <a:solidFill>
                  <a:srgbClr val="231F20"/>
                </a:solidFill>
                <a:latin typeface="Arial"/>
                <a:cs typeface="Arial"/>
              </a:rPr>
              <a:t>summary</a:t>
            </a:r>
            <a:endParaRPr sz="1100" dirty="0">
              <a:latin typeface="Arial"/>
              <a:cs typeface="Arial"/>
            </a:endParaRPr>
          </a:p>
        </p:txBody>
      </p:sp>
      <p:graphicFrame>
        <p:nvGraphicFramePr>
          <p:cNvPr id="14" name="object 14"/>
          <p:cNvGraphicFramePr>
            <a:graphicFrameLocks noGrp="1"/>
          </p:cNvGraphicFramePr>
          <p:nvPr>
            <p:extLst>
              <p:ext uri="{D42A27DB-BD31-4B8C-83A1-F6EECF244321}">
                <p14:modId xmlns:p14="http://schemas.microsoft.com/office/powerpoint/2010/main" val="1322073679"/>
              </p:ext>
            </p:extLst>
          </p:nvPr>
        </p:nvGraphicFramePr>
        <p:xfrm>
          <a:off x="525462" y="2888325"/>
          <a:ext cx="6480808" cy="3237141"/>
        </p:xfrm>
        <a:graphic>
          <a:graphicData uri="http://schemas.openxmlformats.org/drawingml/2006/table">
            <a:tbl>
              <a:tblPr firstRow="1" bandRow="1">
                <a:tableStyleId>{2D5ABB26-0587-4C30-8999-92F81FD0307C}</a:tableStyleId>
              </a:tblPr>
              <a:tblGrid>
                <a:gridCol w="1080135">
                  <a:extLst>
                    <a:ext uri="{9D8B030D-6E8A-4147-A177-3AD203B41FA5}">
                      <a16:colId xmlns:a16="http://schemas.microsoft.com/office/drawing/2014/main" val="20000"/>
                    </a:ext>
                  </a:extLst>
                </a:gridCol>
                <a:gridCol w="2160269">
                  <a:extLst>
                    <a:ext uri="{9D8B030D-6E8A-4147-A177-3AD203B41FA5}">
                      <a16:colId xmlns:a16="http://schemas.microsoft.com/office/drawing/2014/main" val="20001"/>
                    </a:ext>
                  </a:extLst>
                </a:gridCol>
                <a:gridCol w="1800225">
                  <a:extLst>
                    <a:ext uri="{9D8B030D-6E8A-4147-A177-3AD203B41FA5}">
                      <a16:colId xmlns:a16="http://schemas.microsoft.com/office/drawing/2014/main" val="20002"/>
                    </a:ext>
                  </a:extLst>
                </a:gridCol>
                <a:gridCol w="1440179">
                  <a:extLst>
                    <a:ext uri="{9D8B030D-6E8A-4147-A177-3AD203B41FA5}">
                      <a16:colId xmlns:a16="http://schemas.microsoft.com/office/drawing/2014/main" val="20003"/>
                    </a:ext>
                  </a:extLst>
                </a:gridCol>
              </a:tblGrid>
              <a:tr h="264071">
                <a:tc>
                  <a:txBody>
                    <a:bodyPr/>
                    <a:lstStyle/>
                    <a:p>
                      <a:pPr marL="43180">
                        <a:lnSpc>
                          <a:spcPct val="100000"/>
                        </a:lnSpc>
                        <a:spcBef>
                          <a:spcPts val="165"/>
                        </a:spcBef>
                      </a:pPr>
                      <a:r>
                        <a:rPr lang="en-US" sz="600" b="1" spc="-45" dirty="0">
                          <a:solidFill>
                            <a:srgbClr val="FFFFFF"/>
                          </a:solidFill>
                          <a:latin typeface="Arial" panose="020B0604020202020204" pitchFamily="34" charset="0"/>
                          <a:cs typeface="Arial" panose="020B0604020202020204" pitchFamily="34" charset="0"/>
                        </a:rPr>
                        <a:t>Name</a:t>
                      </a:r>
                      <a:endParaRPr sz="600" dirty="0">
                        <a:latin typeface="Arial" panose="020B0604020202020204" pitchFamily="34" charset="0"/>
                        <a:cs typeface="Arial" panose="020B0604020202020204" pitchFamily="34" charset="0"/>
                      </a:endParaRPr>
                    </a:p>
                  </a:txBody>
                  <a:tcPr marL="0" marR="0" marT="20955" marB="0">
                    <a:lnL w="6350" cap="flat" cmpd="sng" algn="ctr">
                      <a:solidFill>
                        <a:srgbClr val="FFFFFF"/>
                      </a:solidFill>
                      <a:prstDash val="solid"/>
                      <a:round/>
                      <a:headEnd type="none" w="med" len="med"/>
                      <a:tailEnd type="none" w="med" len="med"/>
                    </a:lnL>
                    <a:lnR w="6350">
                      <a:solidFill>
                        <a:srgbClr val="FFFFFF"/>
                      </a:solidFill>
                      <a:prstDash val="solid"/>
                    </a:lnR>
                    <a:solidFill>
                      <a:srgbClr val="87777C"/>
                    </a:solidFill>
                  </a:tcPr>
                </a:tc>
                <a:tc>
                  <a:txBody>
                    <a:bodyPr/>
                    <a:lstStyle/>
                    <a:p>
                      <a:pPr marL="43180">
                        <a:lnSpc>
                          <a:spcPct val="100000"/>
                        </a:lnSpc>
                        <a:spcBef>
                          <a:spcPts val="165"/>
                        </a:spcBef>
                      </a:pPr>
                      <a:r>
                        <a:rPr sz="600" b="1" spc="-35" dirty="0">
                          <a:solidFill>
                            <a:srgbClr val="FFFFFF"/>
                          </a:solidFill>
                          <a:latin typeface="Arial" panose="020B0604020202020204" pitchFamily="34" charset="0"/>
                          <a:cs typeface="Arial" panose="020B0604020202020204" pitchFamily="34" charset="0"/>
                        </a:rPr>
                        <a:t>Description</a:t>
                      </a:r>
                      <a:endParaRPr sz="600" dirty="0">
                        <a:latin typeface="Arial" panose="020B0604020202020204" pitchFamily="34" charset="0"/>
                        <a:cs typeface="Arial" panose="020B0604020202020204" pitchFamily="34" charset="0"/>
                      </a:endParaRPr>
                    </a:p>
                  </a:txBody>
                  <a:tcPr marL="0" marR="0" marT="20955" marB="0">
                    <a:lnL w="6350">
                      <a:solidFill>
                        <a:srgbClr val="FFFFFF"/>
                      </a:solidFill>
                      <a:prstDash val="solid"/>
                    </a:lnL>
                    <a:lnR w="6350">
                      <a:solidFill>
                        <a:srgbClr val="FFFFFF"/>
                      </a:solidFill>
                      <a:prstDash val="solid"/>
                    </a:lnR>
                    <a:solidFill>
                      <a:srgbClr val="87777C"/>
                    </a:solidFill>
                  </a:tcPr>
                </a:tc>
                <a:tc>
                  <a:txBody>
                    <a:bodyPr/>
                    <a:lstStyle/>
                    <a:p>
                      <a:pPr marL="43180" marR="1021080">
                        <a:lnSpc>
                          <a:spcPct val="100000"/>
                        </a:lnSpc>
                        <a:spcBef>
                          <a:spcPts val="165"/>
                        </a:spcBef>
                      </a:pPr>
                      <a:r>
                        <a:rPr sz="600" b="1" spc="-35" dirty="0">
                          <a:solidFill>
                            <a:srgbClr val="FFFFFF"/>
                          </a:solidFill>
                          <a:latin typeface="Arial" panose="020B0604020202020204" pitchFamily="34" charset="0"/>
                          <a:cs typeface="Arial" panose="020B0604020202020204" pitchFamily="34" charset="0"/>
                        </a:rPr>
                        <a:t>Tempera</a:t>
                      </a:r>
                      <a:r>
                        <a:rPr lang="en-US" sz="600" b="1" spc="-35" dirty="0">
                          <a:solidFill>
                            <a:srgbClr val="FFFFFF"/>
                          </a:solidFill>
                          <a:latin typeface="Arial" panose="020B0604020202020204" pitchFamily="34" charset="0"/>
                          <a:cs typeface="Arial" panose="020B0604020202020204" pitchFamily="34" charset="0"/>
                        </a:rPr>
                        <a:t>ture</a:t>
                      </a:r>
                      <a:r>
                        <a:rPr lang="en-US" sz="600" b="1" spc="-105" dirty="0">
                          <a:solidFill>
                            <a:srgbClr val="FFFFFF"/>
                          </a:solidFill>
                          <a:latin typeface="Arial" panose="020B0604020202020204" pitchFamily="34" charset="0"/>
                          <a:cs typeface="Arial" panose="020B0604020202020204" pitchFamily="34" charset="0"/>
                        </a:rPr>
                        <a:t> </a:t>
                      </a:r>
                      <a:r>
                        <a:rPr sz="600" b="1" spc="-45" dirty="0">
                          <a:solidFill>
                            <a:srgbClr val="FFFFFF"/>
                          </a:solidFill>
                          <a:latin typeface="Arial" panose="020B0604020202020204" pitchFamily="34" charset="0"/>
                          <a:cs typeface="Arial" panose="020B0604020202020204" pitchFamily="34" charset="0"/>
                        </a:rPr>
                        <a:t>range  </a:t>
                      </a:r>
                      <a:r>
                        <a:rPr sz="600" b="1" spc="-40" dirty="0">
                          <a:solidFill>
                            <a:srgbClr val="FFFFFF"/>
                          </a:solidFill>
                          <a:latin typeface="Arial" panose="020B0604020202020204" pitchFamily="34" charset="0"/>
                          <a:cs typeface="Arial" panose="020B0604020202020204" pitchFamily="34" charset="0"/>
                        </a:rPr>
                        <a:t>[°C]</a:t>
                      </a:r>
                      <a:endParaRPr sz="600" dirty="0">
                        <a:latin typeface="Arial" panose="020B0604020202020204" pitchFamily="34" charset="0"/>
                        <a:cs typeface="Arial" panose="020B0604020202020204" pitchFamily="34" charset="0"/>
                      </a:endParaRPr>
                    </a:p>
                  </a:txBody>
                  <a:tcPr marL="0" marR="0" marT="20955" marB="0">
                    <a:lnL w="6350">
                      <a:solidFill>
                        <a:srgbClr val="FFFFFF"/>
                      </a:solidFill>
                      <a:prstDash val="solid"/>
                    </a:lnL>
                    <a:lnR w="6350">
                      <a:solidFill>
                        <a:srgbClr val="FFFFFF"/>
                      </a:solidFill>
                      <a:prstDash val="solid"/>
                    </a:lnR>
                    <a:solidFill>
                      <a:srgbClr val="87777C"/>
                    </a:solidFill>
                  </a:tcPr>
                </a:tc>
                <a:tc>
                  <a:txBody>
                    <a:bodyPr/>
                    <a:lstStyle/>
                    <a:p>
                      <a:pPr marL="43180">
                        <a:lnSpc>
                          <a:spcPct val="100000"/>
                        </a:lnSpc>
                        <a:spcBef>
                          <a:spcPts val="165"/>
                        </a:spcBef>
                      </a:pPr>
                      <a:r>
                        <a:rPr sz="600" b="1" spc="-50" dirty="0">
                          <a:solidFill>
                            <a:srgbClr val="FFFFFF"/>
                          </a:solidFill>
                          <a:latin typeface="Arial" panose="020B0604020202020204" pitchFamily="34" charset="0"/>
                          <a:cs typeface="Arial" panose="020B0604020202020204" pitchFamily="34" charset="0"/>
                        </a:rPr>
                        <a:t>Package</a:t>
                      </a:r>
                      <a:endParaRPr sz="600" dirty="0">
                        <a:latin typeface="Arial" panose="020B0604020202020204" pitchFamily="34" charset="0"/>
                        <a:cs typeface="Arial" panose="020B0604020202020204" pitchFamily="34" charset="0"/>
                      </a:endParaRPr>
                    </a:p>
                  </a:txBody>
                  <a:tcPr marL="0" marR="0" marT="20955" marB="0">
                    <a:lnL w="6350">
                      <a:solidFill>
                        <a:srgbClr val="FFFFFF"/>
                      </a:solidFill>
                      <a:prstDash val="solid"/>
                    </a:lnL>
                    <a:solidFill>
                      <a:srgbClr val="87777C"/>
                    </a:solidFill>
                  </a:tcPr>
                </a:tc>
                <a:extLst>
                  <a:ext uri="{0D108BD9-81ED-4DB2-BD59-A6C34878D82A}">
                    <a16:rowId xmlns:a16="http://schemas.microsoft.com/office/drawing/2014/main" val="10000"/>
                  </a:ext>
                </a:extLst>
              </a:tr>
              <a:tr h="157403">
                <a:tc>
                  <a:txBody>
                    <a:bodyPr/>
                    <a:lstStyle/>
                    <a:p>
                      <a:pPr marL="43180">
                        <a:lnSpc>
                          <a:spcPct val="100000"/>
                        </a:lnSpc>
                        <a:spcBef>
                          <a:spcPts val="165"/>
                        </a:spcBef>
                      </a:pPr>
                      <a:r>
                        <a:rPr lang="en-US" sz="600" b="1" spc="-60" dirty="0">
                          <a:solidFill>
                            <a:srgbClr val="231F20"/>
                          </a:solidFill>
                          <a:latin typeface="Arial" panose="020B0604020202020204" pitchFamily="34" charset="0"/>
                          <a:cs typeface="Arial" panose="020B0604020202020204" pitchFamily="34" charset="0"/>
                        </a:rPr>
                        <a:t>CYW5459x</a:t>
                      </a:r>
                      <a:endParaRPr sz="600" b="1"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B w="3175" cap="flat" cmpd="sng" algn="ctr">
                      <a:solidFill>
                        <a:srgbClr val="87777C"/>
                      </a:solidFill>
                      <a:prstDash val="solid"/>
                      <a:round/>
                      <a:headEnd type="none" w="med" len="med"/>
                      <a:tailEnd type="none" w="med" len="med"/>
                    </a:lnB>
                  </a:tcPr>
                </a:tc>
                <a:tc>
                  <a:txBody>
                    <a:bodyPr/>
                    <a:lstStyle/>
                    <a:p>
                      <a:pPr marL="43180">
                        <a:lnSpc>
                          <a:spcPct val="100000"/>
                        </a:lnSpc>
                        <a:spcBef>
                          <a:spcPts val="165"/>
                        </a:spcBef>
                      </a:pPr>
                      <a:r>
                        <a:rPr lang="en-US" sz="600" spc="-65" dirty="0">
                          <a:solidFill>
                            <a:srgbClr val="231F20"/>
                          </a:solidFill>
                          <a:latin typeface="Arial" panose="020B0604020202020204" pitchFamily="34" charset="0"/>
                          <a:cs typeface="Arial" panose="020B0604020202020204" pitchFamily="34" charset="0"/>
                        </a:rPr>
                        <a:t>Dual-Band Wi-Fi 5 + Bluetooth</a:t>
                      </a:r>
                      <a:r>
                        <a:rPr lang="en-GB" sz="600" dirty="0">
                          <a:latin typeface="Arial" panose="020B0604020202020204" pitchFamily="34" charset="0"/>
                          <a:cs typeface="Arial" panose="020B0604020202020204" pitchFamily="34" charset="0"/>
                        </a:rPr>
                        <a:t>®</a:t>
                      </a:r>
                      <a:r>
                        <a:rPr lang="en-US" sz="600" spc="-65" dirty="0">
                          <a:solidFill>
                            <a:srgbClr val="231F20"/>
                          </a:solidFill>
                          <a:latin typeface="Arial" panose="020B0604020202020204" pitchFamily="34" charset="0"/>
                          <a:cs typeface="Arial" panose="020B0604020202020204" pitchFamily="34" charset="0"/>
                        </a:rPr>
                        <a:t> Combo SoC</a:t>
                      </a:r>
                      <a:endParaRPr sz="600" dirty="0">
                        <a:latin typeface="Arial" panose="020B0604020202020204" pitchFamily="34" charset="0"/>
                        <a:cs typeface="Arial" panose="020B0604020202020204" pitchFamily="34" charset="0"/>
                      </a:endParaRPr>
                    </a:p>
                  </a:txBody>
                  <a:tcPr marL="0" marR="0" marT="20955" marB="0">
                    <a:lnL w="6350">
                      <a:solidFill>
                        <a:srgbClr val="87777C"/>
                      </a:solidFill>
                      <a:prstDash val="solid"/>
                    </a:lnL>
                    <a:lnR w="6350">
                      <a:solidFill>
                        <a:srgbClr val="87777C"/>
                      </a:solidFill>
                      <a:prstDash val="solid"/>
                    </a:lnR>
                    <a:lnB w="3175" cap="flat" cmpd="sng" algn="ctr">
                      <a:solidFill>
                        <a:srgbClr val="87777C"/>
                      </a:solidFill>
                      <a:prstDash val="solid"/>
                      <a:round/>
                      <a:headEnd type="none" w="med" len="med"/>
                      <a:tailEnd type="none" w="med" len="med"/>
                    </a:lnB>
                  </a:tcPr>
                </a:tc>
                <a:tc>
                  <a:txBody>
                    <a:bodyPr/>
                    <a:lstStyle/>
                    <a:p>
                      <a:pPr marL="43180">
                        <a:lnSpc>
                          <a:spcPct val="100000"/>
                        </a:lnSpc>
                        <a:spcBef>
                          <a:spcPts val="165"/>
                        </a:spcBef>
                      </a:pPr>
                      <a:r>
                        <a:rPr lang="en-US" sz="600" spc="-55" dirty="0">
                          <a:solidFill>
                            <a:srgbClr val="231F20"/>
                          </a:solidFill>
                          <a:latin typeface="Arial" panose="020B0604020202020204" pitchFamily="34" charset="0"/>
                          <a:cs typeface="Arial" panose="020B0604020202020204" pitchFamily="34" charset="0"/>
                        </a:rPr>
                        <a:t>-40C  to  +85C</a:t>
                      </a:r>
                      <a:endParaRPr sz="600" dirty="0">
                        <a:latin typeface="Arial" panose="020B0604020202020204" pitchFamily="34" charset="0"/>
                        <a:cs typeface="Arial" panose="020B0604020202020204" pitchFamily="34" charset="0"/>
                      </a:endParaRPr>
                    </a:p>
                  </a:txBody>
                  <a:tcPr marL="0" marR="0" marT="20955" marB="0">
                    <a:lnL w="6350">
                      <a:solidFill>
                        <a:srgbClr val="87777C"/>
                      </a:solidFill>
                      <a:prstDash val="solid"/>
                    </a:lnL>
                    <a:lnR w="6350">
                      <a:solidFill>
                        <a:srgbClr val="87777C"/>
                      </a:solidFill>
                      <a:prstDash val="solid"/>
                    </a:lnR>
                    <a:lnB w="3175" cap="flat" cmpd="sng" algn="ctr">
                      <a:solidFill>
                        <a:srgbClr val="87777C"/>
                      </a:solidFill>
                      <a:prstDash val="solid"/>
                      <a:round/>
                      <a:headEnd type="none" w="med" len="med"/>
                      <a:tailEnd type="none" w="med" len="med"/>
                    </a:lnB>
                  </a:tcPr>
                </a:tc>
                <a:tc>
                  <a:txBody>
                    <a:bodyPr/>
                    <a:lstStyle/>
                    <a:p>
                      <a:pPr marL="43180">
                        <a:lnSpc>
                          <a:spcPct val="100000"/>
                        </a:lnSpc>
                        <a:spcBef>
                          <a:spcPts val="165"/>
                        </a:spcBef>
                      </a:pPr>
                      <a:r>
                        <a:rPr lang="en-US" sz="600" spc="-75" dirty="0">
                          <a:solidFill>
                            <a:srgbClr val="231F20"/>
                          </a:solidFill>
                          <a:latin typeface="Arial" panose="020B0604020202020204" pitchFamily="34" charset="0"/>
                          <a:cs typeface="Arial" panose="020B0604020202020204" pitchFamily="34" charset="0"/>
                        </a:rPr>
                        <a:t>194-ball   WLBGA                                              (5.16 mmx 7.7mm, 0.4mm pitch)</a:t>
                      </a:r>
                      <a:endParaRPr sz="600" dirty="0">
                        <a:latin typeface="Arial" panose="020B0604020202020204" pitchFamily="34" charset="0"/>
                        <a:cs typeface="Arial" panose="020B0604020202020204" pitchFamily="34" charset="0"/>
                      </a:endParaRPr>
                    </a:p>
                  </a:txBody>
                  <a:tcPr marL="0" marR="0" marT="20955" marB="0">
                    <a:lnL w="6350">
                      <a:solidFill>
                        <a:srgbClr val="87777C"/>
                      </a:solidFill>
                      <a:prstDash val="solid"/>
                    </a:lnL>
                    <a:lnR w="6350">
                      <a:solidFill>
                        <a:srgbClr val="87777C"/>
                      </a:solidFill>
                      <a:prstDash val="solid"/>
                    </a:lnR>
                    <a:lnB w="3175" cap="flat" cmpd="sng" algn="ctr">
                      <a:solidFill>
                        <a:srgbClr val="87777C"/>
                      </a:solidFill>
                      <a:prstDash val="solid"/>
                      <a:round/>
                      <a:headEnd type="none" w="med" len="med"/>
                      <a:tailEnd type="none" w="med" len="med"/>
                    </a:lnB>
                  </a:tcPr>
                </a:tc>
                <a:extLst>
                  <a:ext uri="{0D108BD9-81ED-4DB2-BD59-A6C34878D82A}">
                    <a16:rowId xmlns:a16="http://schemas.microsoft.com/office/drawing/2014/main" val="10001"/>
                  </a:ext>
                </a:extLst>
              </a:tr>
              <a:tr h="264071">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kumimoji="0" lang="en-US" sz="600" b="1" i="0" u="none" strike="noStrike" kern="0" cap="none" spc="-6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CYW54591</a:t>
                      </a:r>
                      <a:r>
                        <a:rPr kumimoji="0" lang="en-US" sz="600" b="0" i="0" u="none" strike="noStrike" kern="0" cap="none" spc="-6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a:t>
                      </a:r>
                    </a:p>
                    <a:p>
                      <a:pPr marL="43180" marR="0" lvl="0" indent="0" defTabSz="914400" eaLnBrk="1" fontAlgn="auto" latinLnBrk="0" hangingPunct="1">
                        <a:lnSpc>
                          <a:spcPct val="100000"/>
                        </a:lnSpc>
                        <a:spcBef>
                          <a:spcPts val="165"/>
                        </a:spcBef>
                        <a:spcAft>
                          <a:spcPts val="0"/>
                        </a:spcAft>
                        <a:buClrTx/>
                        <a:buSzTx/>
                        <a:buFontTx/>
                        <a:buNone/>
                        <a:tabLst/>
                        <a:defRPr/>
                      </a:pPr>
                      <a:r>
                        <a:rPr kumimoji="0" lang="en-US" sz="600" b="0" i="0" u="sng"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Murata</a:t>
                      </a:r>
                      <a:r>
                        <a:rPr kumimoji="0" lang="en-US" sz="6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Type 1XA</a:t>
                      </a:r>
                    </a:p>
                    <a:p>
                      <a:pPr marL="43180" marR="0" lvl="0" indent="0" defTabSz="914400" eaLnBrk="1" fontAlgn="auto" latinLnBrk="0" hangingPunct="1">
                        <a:lnSpc>
                          <a:spcPct val="100000"/>
                        </a:lnSpc>
                        <a:spcBef>
                          <a:spcPts val="165"/>
                        </a:spcBef>
                        <a:spcAft>
                          <a:spcPts val="0"/>
                        </a:spcAft>
                        <a:buClrTx/>
                        <a:buSzTx/>
                        <a:buFontTx/>
                        <a:buNone/>
                        <a:tabLst/>
                        <a:defRPr/>
                      </a:pPr>
                      <a:r>
                        <a:rPr kumimoji="0" lang="en-US" sz="6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lang="en-US" sz="600" dirty="0">
                          <a:latin typeface="Arial" panose="020B0604020202020204" pitchFamily="34" charset="0"/>
                          <a:cs typeface="Arial" panose="020B0604020202020204" pitchFamily="34" charset="0"/>
                        </a:rPr>
                        <a:t>LBEE5XV1XA</a:t>
                      </a:r>
                      <a:r>
                        <a:rPr kumimoji="0" lang="en-US" sz="6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lvl="0" indent="0" defTabSz="914400" eaLnBrk="1" fontAlgn="auto" latinLnBrk="0" hangingPunct="1">
                        <a:lnSpc>
                          <a:spcPct val="100000"/>
                        </a:lnSpc>
                        <a:spcBef>
                          <a:spcPts val="165"/>
                        </a:spcBef>
                        <a:spcAft>
                          <a:spcPts val="0"/>
                        </a:spcAft>
                        <a:buClrTx/>
                        <a:buSzTx/>
                        <a:buFontTx/>
                        <a:buNone/>
                        <a:tabLst/>
                        <a:defRPr/>
                      </a:pPr>
                      <a:r>
                        <a:rPr lang="en-US" sz="600" dirty="0">
                          <a:latin typeface="Arial" panose="020B0604020202020204" pitchFamily="34" charset="0"/>
                          <a:cs typeface="Arial" panose="020B0604020202020204" pitchFamily="34" charset="0"/>
                        </a:rPr>
                        <a:t>Fully certified Murata Module integrating the AIROC™ Dual-Band Wi-Fi 5 + </a:t>
                      </a:r>
                      <a:r>
                        <a:rPr lang="en-US" sz="600" spc="-65" dirty="0">
                          <a:solidFill>
                            <a:srgbClr val="231F20"/>
                          </a:solidFill>
                          <a:latin typeface="Arial" panose="020B0604020202020204" pitchFamily="34" charset="0"/>
                          <a:cs typeface="Arial" panose="020B0604020202020204" pitchFamily="34" charset="0"/>
                        </a:rPr>
                        <a:t>Bluetooth</a:t>
                      </a:r>
                      <a:r>
                        <a:rPr lang="en-GB" sz="600" dirty="0">
                          <a:latin typeface="Arial" panose="020B0604020202020204" pitchFamily="34" charset="0"/>
                          <a:cs typeface="Arial" panose="020B0604020202020204" pitchFamily="34" charset="0"/>
                        </a:rPr>
                        <a:t>®</a:t>
                      </a:r>
                      <a:r>
                        <a:rPr lang="en-US" sz="600" dirty="0">
                          <a:latin typeface="Arial" panose="020B0604020202020204" pitchFamily="34" charset="0"/>
                          <a:cs typeface="Arial" panose="020B0604020202020204" pitchFamily="34" charset="0"/>
                        </a:rPr>
                        <a:t> Combo SoC</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spc="-55" dirty="0">
                          <a:solidFill>
                            <a:srgbClr val="231F20"/>
                          </a:solidFill>
                          <a:latin typeface="Arial" panose="020B0604020202020204" pitchFamily="34" charset="0"/>
                          <a:cs typeface="Arial" panose="020B0604020202020204" pitchFamily="34" charset="0"/>
                        </a:rPr>
                        <a:t>-40C  to  +85C</a:t>
                      </a: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dirty="0">
                          <a:solidFill>
                            <a:srgbClr val="231F20"/>
                          </a:solidFill>
                          <a:latin typeface="Arial" panose="020B0604020202020204" pitchFamily="34" charset="0"/>
                          <a:cs typeface="Arial" panose="020B0604020202020204" pitchFamily="34" charset="0"/>
                        </a:rPr>
                        <a:t>11.4 (Typ.) x 8.9 (Typ.) x 1.40 (Max.) Solder bump height = 0.04 (Typ.)</a:t>
                      </a: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2699808592"/>
                  </a:ext>
                </a:extLst>
              </a:tr>
              <a:tr h="264071">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kumimoji="0" lang="en-US" sz="600" b="1" i="0" u="none" strike="noStrike" kern="0" cap="none" spc="-6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CYW54591</a:t>
                      </a:r>
                      <a:r>
                        <a:rPr kumimoji="0" lang="en-US" sz="600" b="0" i="0" u="none" strike="noStrike" kern="0" cap="none" spc="-6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a:t>
                      </a:r>
                      <a:endParaRPr kumimoji="0" lang="en-US" sz="6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43180" marR="0" lvl="0" indent="0" defTabSz="914400" eaLnBrk="1" fontAlgn="auto" latinLnBrk="0" hangingPunct="1">
                        <a:lnSpc>
                          <a:spcPct val="100000"/>
                        </a:lnSpc>
                        <a:spcBef>
                          <a:spcPts val="165"/>
                        </a:spcBef>
                        <a:spcAft>
                          <a:spcPts val="0"/>
                        </a:spcAft>
                        <a:buClrTx/>
                        <a:buSzTx/>
                        <a:buFontTx/>
                        <a:buNone/>
                        <a:tabLst/>
                        <a:defRPr/>
                      </a:pPr>
                      <a:r>
                        <a:rPr kumimoji="0" lang="en-US" sz="600" b="0" i="0" u="sng"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Murata</a:t>
                      </a:r>
                      <a:r>
                        <a:rPr kumimoji="0" lang="en-US" sz="6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Type 2XZ</a:t>
                      </a:r>
                    </a:p>
                    <a:p>
                      <a:pPr marL="43180" marR="0" lvl="0" indent="0" defTabSz="914400" eaLnBrk="1" fontAlgn="auto" latinLnBrk="0" hangingPunct="1">
                        <a:lnSpc>
                          <a:spcPct val="100000"/>
                        </a:lnSpc>
                        <a:spcBef>
                          <a:spcPts val="165"/>
                        </a:spcBef>
                        <a:spcAft>
                          <a:spcPts val="0"/>
                        </a:spcAft>
                        <a:buClrTx/>
                        <a:buSzTx/>
                        <a:buFontTx/>
                        <a:buNone/>
                        <a:tabLst/>
                        <a:defRPr/>
                      </a:pPr>
                      <a:r>
                        <a:rPr kumimoji="0" lang="en-US" sz="6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lang="en-US" sz="600" dirty="0">
                          <a:latin typeface="Arial" panose="020B0604020202020204" pitchFamily="34" charset="0"/>
                          <a:cs typeface="Arial" panose="020B0604020202020204" pitchFamily="34" charset="0"/>
                        </a:rPr>
                        <a:t>LBEE5XV</a:t>
                      </a:r>
                      <a:r>
                        <a:rPr kumimoji="0" lang="en-US" sz="6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2XZ)</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lvl="0" indent="0" defTabSz="914400" eaLnBrk="1" fontAlgn="auto" latinLnBrk="0" hangingPunct="1">
                        <a:lnSpc>
                          <a:spcPct val="100000"/>
                        </a:lnSpc>
                        <a:spcBef>
                          <a:spcPts val="165"/>
                        </a:spcBef>
                        <a:spcAft>
                          <a:spcPts val="0"/>
                        </a:spcAft>
                        <a:buClrTx/>
                        <a:buSzTx/>
                        <a:buFontTx/>
                        <a:buNone/>
                        <a:tabLst/>
                        <a:defRPr/>
                      </a:pPr>
                      <a:r>
                        <a:rPr lang="en-US" sz="600" dirty="0">
                          <a:latin typeface="Arial" panose="020B0604020202020204" pitchFamily="34" charset="0"/>
                          <a:cs typeface="Arial" panose="020B0604020202020204" pitchFamily="34" charset="0"/>
                        </a:rPr>
                        <a:t>Fully certified Murata Module integrating the AIROC™ Dual-Band Wi-Fi 5 + </a:t>
                      </a:r>
                      <a:r>
                        <a:rPr lang="en-US" sz="600" spc="-65" dirty="0">
                          <a:solidFill>
                            <a:srgbClr val="231F20"/>
                          </a:solidFill>
                          <a:latin typeface="Arial" panose="020B0604020202020204" pitchFamily="34" charset="0"/>
                          <a:cs typeface="Arial" panose="020B0604020202020204" pitchFamily="34" charset="0"/>
                        </a:rPr>
                        <a:t>Bluetooth</a:t>
                      </a:r>
                      <a:r>
                        <a:rPr lang="en-GB" sz="600" dirty="0">
                          <a:latin typeface="Arial" panose="020B0604020202020204" pitchFamily="34" charset="0"/>
                          <a:cs typeface="Arial" panose="020B0604020202020204" pitchFamily="34" charset="0"/>
                        </a:rPr>
                        <a:t>®</a:t>
                      </a:r>
                      <a:r>
                        <a:rPr lang="en-US" sz="600" dirty="0">
                          <a:latin typeface="Arial" panose="020B0604020202020204" pitchFamily="34" charset="0"/>
                          <a:cs typeface="Arial" panose="020B0604020202020204" pitchFamily="34" charset="0"/>
                        </a:rPr>
                        <a:t> Combo SoC</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spc="-55" dirty="0">
                          <a:solidFill>
                            <a:srgbClr val="231F20"/>
                          </a:solidFill>
                          <a:latin typeface="Arial" panose="020B0604020202020204" pitchFamily="34" charset="0"/>
                          <a:cs typeface="Arial" panose="020B0604020202020204" pitchFamily="34" charset="0"/>
                        </a:rPr>
                        <a:t>-40C  to  +85C</a:t>
                      </a:r>
                      <a:endParaRPr lang="en-US" sz="600" dirty="0">
                        <a:latin typeface="Arial" panose="020B0604020202020204" pitchFamily="34" charset="0"/>
                        <a:cs typeface="Arial" panose="020B0604020202020204" pitchFamily="34" charset="0"/>
                      </a:endParaRPr>
                    </a:p>
                    <a:p>
                      <a:pPr marL="43180">
                        <a:lnSpc>
                          <a:spcPct val="100000"/>
                        </a:lnSpc>
                        <a:spcBef>
                          <a:spcPts val="165"/>
                        </a:spcBef>
                      </a:pP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dirty="0">
                          <a:solidFill>
                            <a:srgbClr val="231F20"/>
                          </a:solidFill>
                          <a:latin typeface="Arial" panose="020B0604020202020204" pitchFamily="34" charset="0"/>
                          <a:cs typeface="Arial" panose="020B0604020202020204" pitchFamily="34" charset="0"/>
                        </a:rPr>
                        <a:t>11.4 (Typ.) x 8.9 (Typ.) x 1.40 (Max.) Solder bump height = 0.04 (Typ.)</a:t>
                      </a:r>
                    </a:p>
                    <a:p>
                      <a:pPr marL="43180">
                        <a:lnSpc>
                          <a:spcPct val="100000"/>
                        </a:lnSpc>
                        <a:spcBef>
                          <a:spcPts val="165"/>
                        </a:spcBef>
                      </a:pPr>
                      <a:endParaRPr lang="en-US" sz="600" dirty="0">
                        <a:solidFill>
                          <a:srgbClr val="231F20"/>
                        </a:solidFill>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3365718522"/>
                  </a:ext>
                </a:extLst>
              </a:tr>
              <a:tr h="264071">
                <a:tc>
                  <a:txBody>
                    <a:bodyPr/>
                    <a:lstStyle/>
                    <a:p>
                      <a:pPr marL="43180">
                        <a:lnSpc>
                          <a:spcPct val="100000"/>
                        </a:lnSpc>
                        <a:spcBef>
                          <a:spcPts val="165"/>
                        </a:spcBef>
                      </a:pPr>
                      <a:r>
                        <a:rPr lang="en-US" sz="600" b="1" spc="-60" dirty="0">
                          <a:solidFill>
                            <a:srgbClr val="231F20"/>
                          </a:solidFill>
                          <a:latin typeface="Arial" panose="020B0604020202020204" pitchFamily="34" charset="0"/>
                          <a:cs typeface="Arial" panose="020B0604020202020204" pitchFamily="34" charset="0"/>
                        </a:rPr>
                        <a:t>CYW54590</a:t>
                      </a:r>
                      <a:r>
                        <a:rPr lang="en-US" sz="600" spc="-60" dirty="0">
                          <a:solidFill>
                            <a:srgbClr val="231F20"/>
                          </a:solidFill>
                          <a:latin typeface="Arial" panose="020B0604020202020204" pitchFamily="34" charset="0"/>
                          <a:cs typeface="Arial" panose="020B0604020202020204" pitchFamily="34" charset="0"/>
                        </a:rPr>
                        <a:t>:</a:t>
                      </a:r>
                      <a:endParaRPr lang="en-US" sz="600" dirty="0">
                        <a:latin typeface="Arial" panose="020B0604020202020204" pitchFamily="34" charset="0"/>
                        <a:cs typeface="Arial" panose="020B0604020202020204" pitchFamily="34" charset="0"/>
                      </a:endParaRPr>
                    </a:p>
                    <a:p>
                      <a:pPr marL="43180">
                        <a:lnSpc>
                          <a:spcPct val="100000"/>
                        </a:lnSpc>
                        <a:spcBef>
                          <a:spcPts val="165"/>
                        </a:spcBef>
                      </a:pPr>
                      <a:r>
                        <a:rPr lang="en-US" sz="600" u="sng" dirty="0">
                          <a:latin typeface="Arial" panose="020B0604020202020204" pitchFamily="34" charset="0"/>
                          <a:cs typeface="Arial" panose="020B0604020202020204" pitchFamily="34" charset="0"/>
                        </a:rPr>
                        <a:t>Murata</a:t>
                      </a:r>
                      <a:r>
                        <a:rPr lang="en-US" sz="600" dirty="0">
                          <a:latin typeface="Arial" panose="020B0604020202020204" pitchFamily="34" charset="0"/>
                          <a:cs typeface="Arial" panose="020B0604020202020204" pitchFamily="34" charset="0"/>
                        </a:rPr>
                        <a:t> Type 2BZ</a:t>
                      </a:r>
                    </a:p>
                    <a:p>
                      <a:pPr marL="43180">
                        <a:lnSpc>
                          <a:spcPct val="100000"/>
                        </a:lnSpc>
                        <a:spcBef>
                          <a:spcPts val="165"/>
                        </a:spcBef>
                      </a:pPr>
                      <a:r>
                        <a:rPr lang="en-US" sz="600" dirty="0">
                          <a:latin typeface="Arial" panose="020B0604020202020204" pitchFamily="34" charset="0"/>
                          <a:cs typeface="Arial" panose="020B0604020202020204" pitchFamily="34" charset="0"/>
                        </a:rPr>
                        <a:t>(LBEE5XV2BZ)</a:t>
                      </a: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a:lnSpc>
                          <a:spcPct val="100000"/>
                        </a:lnSpc>
                        <a:spcBef>
                          <a:spcPts val="165"/>
                        </a:spcBef>
                      </a:pPr>
                      <a:r>
                        <a:rPr lang="en-US" sz="600" dirty="0">
                          <a:latin typeface="Arial" panose="020B0604020202020204" pitchFamily="34" charset="0"/>
                          <a:cs typeface="Arial" panose="020B0604020202020204" pitchFamily="34" charset="0"/>
                        </a:rPr>
                        <a:t>Fully certified Murata Module integrating the AIROC™ Dual-Band Wi-Fi 5 + </a:t>
                      </a:r>
                      <a:r>
                        <a:rPr lang="en-US" sz="600" spc="-65" dirty="0">
                          <a:solidFill>
                            <a:srgbClr val="231F20"/>
                          </a:solidFill>
                          <a:latin typeface="Arial" panose="020B0604020202020204" pitchFamily="34" charset="0"/>
                          <a:cs typeface="Arial" panose="020B0604020202020204" pitchFamily="34" charset="0"/>
                        </a:rPr>
                        <a:t>Bluetooth</a:t>
                      </a:r>
                      <a:r>
                        <a:rPr lang="en-GB" sz="600" dirty="0">
                          <a:latin typeface="Arial" panose="020B0604020202020204" pitchFamily="34" charset="0"/>
                          <a:cs typeface="Arial" panose="020B0604020202020204" pitchFamily="34" charset="0"/>
                        </a:rPr>
                        <a:t>®</a:t>
                      </a:r>
                      <a:r>
                        <a:rPr lang="en-US" sz="600" dirty="0">
                          <a:latin typeface="Arial" panose="020B0604020202020204" pitchFamily="34" charset="0"/>
                          <a:cs typeface="Arial" panose="020B0604020202020204" pitchFamily="34" charset="0"/>
                        </a:rPr>
                        <a:t> Combo SoC</a:t>
                      </a:r>
                    </a:p>
                  </a:txBody>
                  <a:tcPr marL="0" marR="0" marT="20955" marB="0">
                    <a:lnL w="6350">
                      <a:solidFill>
                        <a:srgbClr val="87777C"/>
                      </a:solidFill>
                      <a:prstDash val="soli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a:lnSpc>
                          <a:spcPct val="100000"/>
                        </a:lnSpc>
                        <a:spcBef>
                          <a:spcPts val="165"/>
                        </a:spcBef>
                      </a:pPr>
                      <a:r>
                        <a:rPr lang="en-US" sz="600" spc="-55" dirty="0">
                          <a:solidFill>
                            <a:srgbClr val="231F20"/>
                          </a:solidFill>
                          <a:latin typeface="Arial" panose="020B0604020202020204" pitchFamily="34" charset="0"/>
                          <a:cs typeface="Arial" panose="020B0604020202020204" pitchFamily="34" charset="0"/>
                        </a:rPr>
                        <a:t>-40C  to  +85C</a:t>
                      </a:r>
                      <a:endParaRPr lang="en-US" sz="600" dirty="0">
                        <a:latin typeface="Arial" panose="020B0604020202020204" pitchFamily="34" charset="0"/>
                        <a:cs typeface="Arial" panose="020B0604020202020204" pitchFamily="34" charset="0"/>
                      </a:endParaRPr>
                    </a:p>
                  </a:txBody>
                  <a:tcPr marL="0" marR="0" marT="20955" marB="0">
                    <a:lnL w="6350">
                      <a:solidFill>
                        <a:srgbClr val="87777C"/>
                      </a:solidFill>
                      <a:prstDash val="soli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a:lnSpc>
                          <a:spcPct val="100000"/>
                        </a:lnSpc>
                        <a:spcBef>
                          <a:spcPts val="165"/>
                        </a:spcBef>
                      </a:pPr>
                      <a:r>
                        <a:rPr lang="en-US" sz="600" dirty="0">
                          <a:solidFill>
                            <a:srgbClr val="231F20"/>
                          </a:solidFill>
                          <a:latin typeface="Arial" panose="020B0604020202020204" pitchFamily="34" charset="0"/>
                          <a:cs typeface="Arial" panose="020B0604020202020204" pitchFamily="34" charset="0"/>
                        </a:rPr>
                        <a:t>11.4 (Typ.) x 8.9 (Typ.) x 1.40 (Max.) Solder bump height = 0.04 (Typ.)</a:t>
                      </a:r>
                    </a:p>
                  </a:txBody>
                  <a:tcPr marL="0" marR="0" marT="20955" marB="0">
                    <a:lnL w="6350">
                      <a:solidFill>
                        <a:srgbClr val="87777C"/>
                      </a:solidFill>
                      <a:prstDash val="soli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10002"/>
                  </a:ext>
                </a:extLst>
              </a:tr>
              <a:tr h="264071">
                <a:tc>
                  <a:txBody>
                    <a:bodyPr/>
                    <a:lstStyle/>
                    <a:p>
                      <a:pPr marL="43180">
                        <a:lnSpc>
                          <a:spcPct val="100000"/>
                        </a:lnSpc>
                        <a:spcBef>
                          <a:spcPts val="165"/>
                        </a:spcBef>
                      </a:pPr>
                      <a:r>
                        <a:rPr lang="en-US" sz="600" b="1" spc="-60" dirty="0">
                          <a:solidFill>
                            <a:srgbClr val="231F20"/>
                          </a:solidFill>
                          <a:latin typeface="Arial" panose="020B0604020202020204" pitchFamily="34" charset="0"/>
                          <a:cs typeface="Arial" panose="020B0604020202020204" pitchFamily="34" charset="0"/>
                        </a:rPr>
                        <a:t>CYW54590</a:t>
                      </a:r>
                      <a:r>
                        <a:rPr lang="en-US" sz="600" spc="-60" dirty="0">
                          <a:solidFill>
                            <a:srgbClr val="231F20"/>
                          </a:solidFill>
                          <a:latin typeface="Arial" panose="020B0604020202020204" pitchFamily="34" charset="0"/>
                          <a:cs typeface="Arial" panose="020B0604020202020204" pitchFamily="34" charset="0"/>
                        </a:rPr>
                        <a:t>:</a:t>
                      </a:r>
                      <a:endParaRPr lang="en-US" sz="600" dirty="0">
                        <a:latin typeface="Arial" panose="020B0604020202020204" pitchFamily="34" charset="0"/>
                        <a:cs typeface="Arial" panose="020B0604020202020204" pitchFamily="34" charset="0"/>
                      </a:endParaRPr>
                    </a:p>
                    <a:p>
                      <a:pPr marL="43180">
                        <a:lnSpc>
                          <a:spcPct val="100000"/>
                        </a:lnSpc>
                        <a:spcBef>
                          <a:spcPts val="165"/>
                        </a:spcBef>
                      </a:pPr>
                      <a:r>
                        <a:rPr lang="en-US" sz="600" u="sng" dirty="0">
                          <a:latin typeface="Arial" panose="020B0604020202020204" pitchFamily="34" charset="0"/>
                          <a:cs typeface="Arial" panose="020B0604020202020204" pitchFamily="34" charset="0"/>
                        </a:rPr>
                        <a:t>Murata</a:t>
                      </a:r>
                      <a:r>
                        <a:rPr lang="en-US" sz="600" dirty="0">
                          <a:latin typeface="Arial" panose="020B0604020202020204" pitchFamily="34" charset="0"/>
                          <a:cs typeface="Arial" panose="020B0604020202020204" pitchFamily="34" charset="0"/>
                        </a:rPr>
                        <a:t> Type 2BA</a:t>
                      </a:r>
                    </a:p>
                    <a:p>
                      <a:pPr marL="43180">
                        <a:lnSpc>
                          <a:spcPct val="100000"/>
                        </a:lnSpc>
                        <a:spcBef>
                          <a:spcPts val="165"/>
                        </a:spcBef>
                      </a:pPr>
                      <a:r>
                        <a:rPr lang="en-US" sz="600" dirty="0">
                          <a:latin typeface="Arial" panose="020B0604020202020204" pitchFamily="34" charset="0"/>
                          <a:cs typeface="Arial" panose="020B0604020202020204" pitchFamily="34" charset="0"/>
                        </a:rPr>
                        <a:t>(LBEE5XV22BA)</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lvl="0" indent="0" defTabSz="914400" eaLnBrk="1" fontAlgn="auto" latinLnBrk="0" hangingPunct="1">
                        <a:lnSpc>
                          <a:spcPct val="100000"/>
                        </a:lnSpc>
                        <a:spcBef>
                          <a:spcPts val="165"/>
                        </a:spcBef>
                        <a:spcAft>
                          <a:spcPts val="0"/>
                        </a:spcAft>
                        <a:buClrTx/>
                        <a:buSzTx/>
                        <a:buFontTx/>
                        <a:buNone/>
                        <a:tabLst/>
                        <a:defRPr/>
                      </a:pPr>
                      <a:r>
                        <a:rPr lang="en-US" sz="600" dirty="0">
                          <a:latin typeface="Arial" panose="020B0604020202020204" pitchFamily="34" charset="0"/>
                          <a:cs typeface="Arial" panose="020B0604020202020204" pitchFamily="34" charset="0"/>
                        </a:rPr>
                        <a:t>Fully certified Murata Module integrating the AIROC™ Dual-Band Wi-Fi 5 + </a:t>
                      </a:r>
                      <a:r>
                        <a:rPr lang="en-US" sz="600" spc="-65" dirty="0">
                          <a:solidFill>
                            <a:srgbClr val="231F20"/>
                          </a:solidFill>
                          <a:latin typeface="Arial" panose="020B0604020202020204" pitchFamily="34" charset="0"/>
                          <a:cs typeface="Arial" panose="020B0604020202020204" pitchFamily="34" charset="0"/>
                        </a:rPr>
                        <a:t>Bluetooth</a:t>
                      </a:r>
                      <a:r>
                        <a:rPr lang="en-GB" sz="600" dirty="0">
                          <a:latin typeface="Arial" panose="020B0604020202020204" pitchFamily="34" charset="0"/>
                          <a:cs typeface="Arial" panose="020B0604020202020204" pitchFamily="34" charset="0"/>
                        </a:rPr>
                        <a:t>®</a:t>
                      </a:r>
                      <a:r>
                        <a:rPr lang="en-US" sz="600" dirty="0">
                          <a:latin typeface="Arial" panose="020B0604020202020204" pitchFamily="34" charset="0"/>
                          <a:cs typeface="Arial" panose="020B0604020202020204" pitchFamily="34" charset="0"/>
                        </a:rPr>
                        <a:t> Combo SoC</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spc="-55" dirty="0">
                          <a:solidFill>
                            <a:srgbClr val="231F20"/>
                          </a:solidFill>
                          <a:latin typeface="Arial" panose="020B0604020202020204" pitchFamily="34" charset="0"/>
                          <a:cs typeface="Arial" panose="020B0604020202020204" pitchFamily="34" charset="0"/>
                        </a:rPr>
                        <a:t>-40C  to  +85C</a:t>
                      </a: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dirty="0">
                          <a:solidFill>
                            <a:srgbClr val="231F20"/>
                          </a:solidFill>
                          <a:latin typeface="Arial" panose="020B0604020202020204" pitchFamily="34" charset="0"/>
                          <a:cs typeface="Arial" panose="020B0604020202020204" pitchFamily="34" charset="0"/>
                        </a:rPr>
                        <a:t>11.4 (Typ.) x 8.9 (Typ.) x 1.40 (Max.) Solder bump height = 0.04 (Typ.)</a:t>
                      </a:r>
                    </a:p>
                    <a:p>
                      <a:pPr marL="43180">
                        <a:lnSpc>
                          <a:spcPct val="100000"/>
                        </a:lnSpc>
                        <a:spcBef>
                          <a:spcPts val="165"/>
                        </a:spcBef>
                      </a:pPr>
                      <a:endParaRPr lang="en-US" sz="600" dirty="0">
                        <a:solidFill>
                          <a:srgbClr val="231F20"/>
                        </a:solidFill>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1254214437"/>
                  </a:ext>
                </a:extLst>
              </a:tr>
              <a:tr h="264071">
                <a:tc>
                  <a:txBody>
                    <a:bodyPr/>
                    <a:lstStyle/>
                    <a:p>
                      <a:pPr marL="43180">
                        <a:lnSpc>
                          <a:spcPct val="100000"/>
                        </a:lnSpc>
                        <a:spcBef>
                          <a:spcPts val="165"/>
                        </a:spcBef>
                      </a:pPr>
                      <a:r>
                        <a:rPr lang="en-US" sz="600" b="1" spc="-60" dirty="0">
                          <a:solidFill>
                            <a:srgbClr val="231F20"/>
                          </a:solidFill>
                          <a:latin typeface="Arial" panose="020B0604020202020204" pitchFamily="34" charset="0"/>
                          <a:cs typeface="Arial" panose="020B0604020202020204" pitchFamily="34" charset="0"/>
                        </a:rPr>
                        <a:t>CYW54590:</a:t>
                      </a:r>
                    </a:p>
                    <a:p>
                      <a:pPr marL="43180">
                        <a:lnSpc>
                          <a:spcPct val="100000"/>
                        </a:lnSpc>
                        <a:spcBef>
                          <a:spcPts val="165"/>
                        </a:spcBef>
                      </a:pPr>
                      <a:r>
                        <a:rPr lang="en-US" sz="600" b="0" u="sng" spc="-60" dirty="0" err="1">
                          <a:solidFill>
                            <a:srgbClr val="231F20"/>
                          </a:solidFill>
                          <a:latin typeface="Arial" panose="020B0604020202020204" pitchFamily="34" charset="0"/>
                          <a:cs typeface="Arial" panose="020B0604020202020204" pitchFamily="34" charset="0"/>
                        </a:rPr>
                        <a:t>AzureWave</a:t>
                      </a:r>
                      <a:r>
                        <a:rPr lang="en-US" sz="600" b="0" spc="-60" dirty="0">
                          <a:solidFill>
                            <a:srgbClr val="231F20"/>
                          </a:solidFill>
                          <a:latin typeface="Arial" panose="020B0604020202020204" pitchFamily="34" charset="0"/>
                          <a:cs typeface="Arial" panose="020B0604020202020204" pitchFamily="34" charset="0"/>
                        </a:rPr>
                        <a:t> </a:t>
                      </a:r>
                    </a:p>
                    <a:p>
                      <a:pPr marL="43180">
                        <a:lnSpc>
                          <a:spcPct val="100000"/>
                        </a:lnSpc>
                        <a:spcBef>
                          <a:spcPts val="165"/>
                        </a:spcBef>
                      </a:pPr>
                      <a:r>
                        <a:rPr lang="en-US" sz="600" b="0" spc="-60" dirty="0">
                          <a:solidFill>
                            <a:srgbClr val="231F20"/>
                          </a:solidFill>
                          <a:latin typeface="Arial" panose="020B0604020202020204" pitchFamily="34" charset="0"/>
                          <a:cs typeface="Arial" panose="020B0604020202020204" pitchFamily="34" charset="0"/>
                        </a:rPr>
                        <a:t>(CM590)</a:t>
                      </a:r>
                      <a:endParaRPr lang="en-US" sz="600" b="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a:lnSpc>
                          <a:spcPct val="100000"/>
                        </a:lnSpc>
                        <a:spcBef>
                          <a:spcPts val="165"/>
                        </a:spcBef>
                      </a:pPr>
                      <a:r>
                        <a:rPr lang="en-US" sz="600" dirty="0">
                          <a:latin typeface="Arial" panose="020B0604020202020204" pitchFamily="34" charset="0"/>
                          <a:cs typeface="Arial" panose="020B0604020202020204" pitchFamily="34" charset="0"/>
                        </a:rPr>
                        <a:t>2x2 dual-band 2.4 GHz and 5 GHz Wi-Fi 5 (802.11ac) and Bluetooth® 5.3. In IEEE 802.11ac mode</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spc="-55" dirty="0">
                          <a:solidFill>
                            <a:srgbClr val="231F20"/>
                          </a:solidFill>
                          <a:latin typeface="Arial" panose="020B0604020202020204" pitchFamily="34" charset="0"/>
                          <a:cs typeface="Arial" panose="020B0604020202020204" pitchFamily="34" charset="0"/>
                        </a:rPr>
                        <a:t>-40C  to  +85C</a:t>
                      </a:r>
                      <a:endParaRPr lang="en-US" sz="600" dirty="0">
                        <a:latin typeface="Arial" panose="020B0604020202020204" pitchFamily="34" charset="0"/>
                        <a:cs typeface="Arial" panose="020B0604020202020204" pitchFamily="34" charset="0"/>
                      </a:endParaRPr>
                    </a:p>
                    <a:p>
                      <a:pPr marL="43180">
                        <a:lnSpc>
                          <a:spcPct val="100000"/>
                        </a:lnSpc>
                        <a:spcBef>
                          <a:spcPts val="165"/>
                        </a:spcBef>
                      </a:pPr>
                      <a:endParaRPr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dirty="0">
                          <a:solidFill>
                            <a:srgbClr val="231F20"/>
                          </a:solidFill>
                          <a:latin typeface="Arial" panose="020B0604020202020204" pitchFamily="34" charset="0"/>
                          <a:cs typeface="Arial" panose="020B0604020202020204" pitchFamily="34" charset="0"/>
                        </a:rPr>
                        <a:t>13 x 15mm</a:t>
                      </a:r>
                    </a:p>
                    <a:p>
                      <a:pPr marL="43180">
                        <a:lnSpc>
                          <a:spcPct val="100000"/>
                        </a:lnSpc>
                        <a:spcBef>
                          <a:spcPts val="165"/>
                        </a:spcBef>
                      </a:pPr>
                      <a:endParaRPr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3693982936"/>
                  </a:ext>
                </a:extLst>
              </a:tr>
              <a:tr h="268895">
                <a:tc>
                  <a:txBody>
                    <a:bodyPr/>
                    <a:lstStyle/>
                    <a:p>
                      <a:pPr marL="43180">
                        <a:lnSpc>
                          <a:spcPct val="100000"/>
                        </a:lnSpc>
                        <a:spcBef>
                          <a:spcPts val="0"/>
                        </a:spcBef>
                      </a:pPr>
                      <a:r>
                        <a:rPr lang="en-US" sz="600" b="1" spc="-60" dirty="0">
                          <a:solidFill>
                            <a:srgbClr val="231F20"/>
                          </a:solidFill>
                          <a:latin typeface="Arial" panose="020B0604020202020204" pitchFamily="34" charset="0"/>
                          <a:cs typeface="Arial" panose="020B0604020202020204" pitchFamily="34" charset="0"/>
                        </a:rPr>
                        <a:t>CYW54591:</a:t>
                      </a:r>
                    </a:p>
                    <a:p>
                      <a:pPr marL="43180">
                        <a:lnSpc>
                          <a:spcPct val="100000"/>
                        </a:lnSpc>
                        <a:spcBef>
                          <a:spcPts val="165"/>
                        </a:spcBef>
                      </a:pPr>
                      <a:r>
                        <a:rPr lang="en-US" sz="600" b="0" u="sng" spc="-60" dirty="0" err="1">
                          <a:solidFill>
                            <a:srgbClr val="231F20"/>
                          </a:solidFill>
                          <a:latin typeface="Arial" panose="020B0604020202020204" pitchFamily="34" charset="0"/>
                          <a:cs typeface="Arial" panose="020B0604020202020204" pitchFamily="34" charset="0"/>
                        </a:rPr>
                        <a:t>Azurewave</a:t>
                      </a:r>
                      <a:endParaRPr lang="en-US" sz="600" b="0" u="sng" spc="-60" dirty="0">
                        <a:solidFill>
                          <a:srgbClr val="231F20"/>
                        </a:solidFill>
                        <a:latin typeface="Arial" panose="020B0604020202020204" pitchFamily="34" charset="0"/>
                        <a:cs typeface="Arial" panose="020B0604020202020204" pitchFamily="34" charset="0"/>
                      </a:endParaRPr>
                    </a:p>
                    <a:p>
                      <a:pPr marL="43180">
                        <a:lnSpc>
                          <a:spcPct val="100000"/>
                        </a:lnSpc>
                        <a:spcBef>
                          <a:spcPts val="165"/>
                        </a:spcBef>
                      </a:pPr>
                      <a:r>
                        <a:rPr lang="en-US" sz="600" b="0" spc="-60" dirty="0">
                          <a:solidFill>
                            <a:srgbClr val="231F20"/>
                          </a:solidFill>
                          <a:latin typeface="Arial" panose="020B0604020202020204" pitchFamily="34" charset="0"/>
                          <a:cs typeface="Arial" panose="020B0604020202020204" pitchFamily="34" charset="0"/>
                        </a:rPr>
                        <a:t>(AW-CB511NF)</a:t>
                      </a:r>
                      <a:endParaRPr lang="en-US" sz="600" b="0" dirty="0">
                        <a:latin typeface="Arial" panose="020B0604020202020204" pitchFamily="34" charset="0"/>
                        <a:cs typeface="Arial" panose="020B0604020202020204" pitchFamily="34" charset="0"/>
                      </a:endParaRPr>
                    </a:p>
                  </a:txBody>
                  <a:tcPr marL="6350" marR="6350" marT="6350" marB="0" anchor="b">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lvl="0" indent="0" defTabSz="914400" eaLnBrk="1" fontAlgn="auto" latinLnBrk="0" hangingPunct="1">
                        <a:lnSpc>
                          <a:spcPct val="100000"/>
                        </a:lnSpc>
                        <a:spcBef>
                          <a:spcPts val="165"/>
                        </a:spcBef>
                        <a:spcAft>
                          <a:spcPts val="0"/>
                        </a:spcAft>
                        <a:buClrTx/>
                        <a:buSzTx/>
                        <a:buFontTx/>
                        <a:buNone/>
                        <a:tabLst/>
                        <a:defRPr/>
                      </a:pPr>
                      <a:r>
                        <a:rPr lang="en-US" sz="600" dirty="0">
                          <a:latin typeface="Arial" panose="020B0604020202020204" pitchFamily="34" charset="0"/>
                          <a:cs typeface="Arial" panose="020B0604020202020204" pitchFamily="34" charset="0"/>
                        </a:rPr>
                        <a:t>Offers Real Simultaneous Dual Band functionality enabling 1x1 connections on both the 2.4 GHz and 5 GHz bands at the same time</a:t>
                      </a:r>
                    </a:p>
                    <a:p>
                      <a:pPr marL="43180" marR="187960">
                        <a:lnSpc>
                          <a:spcPct val="100000"/>
                        </a:lnSpc>
                        <a:spcBef>
                          <a:spcPts val="165"/>
                        </a:spcBef>
                      </a:pP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spc="-55" dirty="0">
                          <a:solidFill>
                            <a:srgbClr val="231F20"/>
                          </a:solidFill>
                          <a:latin typeface="Arial" panose="020B0604020202020204" pitchFamily="34" charset="0"/>
                          <a:cs typeface="Arial" panose="020B0604020202020204" pitchFamily="34" charset="0"/>
                        </a:rPr>
                        <a:t>-40C  to  +85C</a:t>
                      </a: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tc>
                  <a:txBody>
                    <a:bodyPr/>
                    <a:lstStyle/>
                    <a:p>
                      <a:pPr marL="43180">
                        <a:lnSpc>
                          <a:spcPct val="100000"/>
                        </a:lnSpc>
                        <a:spcBef>
                          <a:spcPts val="165"/>
                        </a:spcBef>
                      </a:pPr>
                      <a:r>
                        <a:rPr lang="en-US" sz="600" dirty="0">
                          <a:latin typeface="Arial" panose="020B0604020202020204" pitchFamily="34" charset="0"/>
                          <a:cs typeface="Arial" panose="020B0604020202020204" pitchFamily="34" charset="0"/>
                        </a:rPr>
                        <a:t>22 x 30 x 2.25mm</a:t>
                      </a:r>
                      <a:endParaRPr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2634853647"/>
                  </a:ext>
                </a:extLst>
              </a:tr>
              <a:tr h="264071">
                <a:tc>
                  <a:txBody>
                    <a:bodyPr/>
                    <a:lstStyle/>
                    <a:p>
                      <a:pPr marL="43180">
                        <a:lnSpc>
                          <a:spcPct val="100000"/>
                        </a:lnSpc>
                        <a:spcBef>
                          <a:spcPts val="0"/>
                        </a:spcBef>
                      </a:pPr>
                      <a:r>
                        <a:rPr lang="en-US" sz="600" b="1" spc="-60" dirty="0">
                          <a:solidFill>
                            <a:srgbClr val="231F20"/>
                          </a:solidFill>
                          <a:latin typeface="Arial" panose="020B0604020202020204" pitchFamily="34" charset="0"/>
                          <a:cs typeface="Arial" panose="020B0604020202020204" pitchFamily="34" charset="0"/>
                        </a:rPr>
                        <a:t>CYW54591:</a:t>
                      </a:r>
                    </a:p>
                    <a:p>
                      <a:pPr marL="43180">
                        <a:lnSpc>
                          <a:spcPct val="100000"/>
                        </a:lnSpc>
                        <a:spcBef>
                          <a:spcPts val="165"/>
                        </a:spcBef>
                      </a:pPr>
                      <a:r>
                        <a:rPr lang="en-US" sz="600" b="0" u="sng" spc="-60" dirty="0" err="1">
                          <a:solidFill>
                            <a:srgbClr val="231F20"/>
                          </a:solidFill>
                          <a:latin typeface="Arial" panose="020B0604020202020204" pitchFamily="34" charset="0"/>
                          <a:cs typeface="Arial" panose="020B0604020202020204" pitchFamily="34" charset="0"/>
                        </a:rPr>
                        <a:t>Azurewave</a:t>
                      </a:r>
                      <a:endParaRPr lang="en-US" sz="600" b="0" u="sng" spc="-60" dirty="0">
                        <a:solidFill>
                          <a:srgbClr val="231F20"/>
                        </a:solidFill>
                        <a:latin typeface="Arial" panose="020B0604020202020204" pitchFamily="34" charset="0"/>
                        <a:cs typeface="Arial" panose="020B0604020202020204" pitchFamily="34" charset="0"/>
                      </a:endParaRPr>
                    </a:p>
                    <a:p>
                      <a:pPr marL="43180">
                        <a:lnSpc>
                          <a:spcPct val="100000"/>
                        </a:lnSpc>
                        <a:spcBef>
                          <a:spcPts val="165"/>
                        </a:spcBef>
                      </a:pPr>
                      <a:r>
                        <a:rPr lang="en-US" sz="600" b="0" spc="-60" dirty="0">
                          <a:solidFill>
                            <a:srgbClr val="231F20"/>
                          </a:solidFill>
                          <a:latin typeface="Arial" panose="020B0604020202020204" pitchFamily="34" charset="0"/>
                          <a:cs typeface="Arial" panose="020B0604020202020204" pitchFamily="34" charset="0"/>
                        </a:rPr>
                        <a:t>(AW-CM572)</a:t>
                      </a:r>
                      <a:endParaRPr lang="en-US" sz="600" b="0" dirty="0">
                        <a:latin typeface="Arial" panose="020B0604020202020204" pitchFamily="34" charset="0"/>
                        <a:cs typeface="Arial" panose="020B0604020202020204" pitchFamily="34" charset="0"/>
                      </a:endParaRPr>
                    </a:p>
                  </a:txBody>
                  <a:tcPr marL="6350" marR="6350" marT="6350" marB="0" anchor="b">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lvl="0" indent="0" defTabSz="914400" eaLnBrk="1" fontAlgn="auto" latinLnBrk="0" hangingPunct="1">
                        <a:lnSpc>
                          <a:spcPct val="100000"/>
                        </a:lnSpc>
                        <a:spcBef>
                          <a:spcPts val="165"/>
                        </a:spcBef>
                        <a:spcAft>
                          <a:spcPts val="0"/>
                        </a:spcAft>
                        <a:buClrTx/>
                        <a:buSzTx/>
                        <a:buFontTx/>
                        <a:buNone/>
                        <a:tabLst/>
                        <a:defRPr/>
                      </a:pPr>
                      <a:r>
                        <a:rPr lang="en-US" sz="600" dirty="0">
                          <a:latin typeface="Arial" panose="020B0604020202020204" pitchFamily="34" charset="0"/>
                          <a:cs typeface="Arial" panose="020B0604020202020204" pitchFamily="34" charset="0"/>
                        </a:rPr>
                        <a:t>Offers Real Simultaneous Dual Band functionality enabling 1x1 connections on both the 2.4 GHz and 5 GHz bands at the same time</a:t>
                      </a: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spc="-55" dirty="0">
                          <a:solidFill>
                            <a:srgbClr val="231F20"/>
                          </a:solidFill>
                          <a:latin typeface="Arial" panose="020B0604020202020204" pitchFamily="34" charset="0"/>
                          <a:cs typeface="Arial" panose="020B0604020202020204" pitchFamily="34" charset="0"/>
                        </a:rPr>
                        <a:t>-40C  to  +85C</a:t>
                      </a:r>
                      <a:endParaRPr lang="en-US" sz="600" dirty="0">
                        <a:latin typeface="Arial" panose="020B0604020202020204" pitchFamily="34" charset="0"/>
                        <a:cs typeface="Arial" panose="020B0604020202020204" pitchFamily="34" charset="0"/>
                      </a:endParaRPr>
                    </a:p>
                    <a:p>
                      <a:pPr marL="43180" marR="0" lvl="0" indent="0" defTabSz="914400" eaLnBrk="1" fontAlgn="auto" latinLnBrk="0" hangingPunct="1">
                        <a:lnSpc>
                          <a:spcPct val="100000"/>
                        </a:lnSpc>
                        <a:spcBef>
                          <a:spcPts val="165"/>
                        </a:spcBef>
                        <a:spcAft>
                          <a:spcPts val="0"/>
                        </a:spcAft>
                        <a:buClrTx/>
                        <a:buSzTx/>
                        <a:buFontTx/>
                        <a:buNone/>
                        <a:tabLst/>
                        <a:defRPr/>
                      </a:pP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dirty="0">
                          <a:latin typeface="Arial" panose="020B0604020202020204" pitchFamily="34" charset="0"/>
                          <a:cs typeface="Arial" panose="020B0604020202020204" pitchFamily="34" charset="0"/>
                        </a:rPr>
                        <a:t>22 x 30 x 2.25mm</a:t>
                      </a:r>
                    </a:p>
                    <a:p>
                      <a:pPr marL="43180">
                        <a:lnSpc>
                          <a:spcPct val="100000"/>
                        </a:lnSpc>
                        <a:spcBef>
                          <a:spcPts val="165"/>
                        </a:spcBef>
                      </a:pPr>
                      <a:endParaRPr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2680202626"/>
                  </a:ext>
                </a:extLst>
              </a:tr>
              <a:tr h="264071">
                <a:tc>
                  <a:txBody>
                    <a:bodyPr/>
                    <a:lstStyle/>
                    <a:p>
                      <a:pPr marL="43180">
                        <a:lnSpc>
                          <a:spcPct val="100000"/>
                        </a:lnSpc>
                        <a:spcBef>
                          <a:spcPts val="165"/>
                        </a:spcBef>
                      </a:pPr>
                      <a:r>
                        <a:rPr lang="en-US" sz="600" b="0" dirty="0" err="1">
                          <a:latin typeface="Arial" panose="020B0604020202020204" pitchFamily="34" charset="0"/>
                          <a:cs typeface="Arial" panose="020B0604020202020204" pitchFamily="34" charset="0"/>
                        </a:rPr>
                        <a:t>Quectel</a:t>
                      </a:r>
                      <a:r>
                        <a:rPr lang="en-US" sz="600" b="0" dirty="0">
                          <a:latin typeface="Arial" panose="020B0604020202020204" pitchFamily="34" charset="0"/>
                          <a:cs typeface="Arial" panose="020B0604020202020204" pitchFamily="34" charset="0"/>
                        </a:rPr>
                        <a:t> FC80A</a:t>
                      </a:r>
                    </a:p>
                  </a:txBody>
                  <a:tcPr marL="6350" marR="6350" marT="6350" marB="0" anchor="b">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solidFill>
                      <a:srgbClr val="DED9DA"/>
                    </a:solidFill>
                  </a:tcPr>
                </a:tc>
                <a:tc>
                  <a:txBody>
                    <a:bodyPr/>
                    <a:lstStyle/>
                    <a:p>
                      <a:pPr marL="43180" marR="187960">
                        <a:lnSpc>
                          <a:spcPct val="100000"/>
                        </a:lnSpc>
                        <a:spcBef>
                          <a:spcPts val="165"/>
                        </a:spcBef>
                      </a:pPr>
                      <a:r>
                        <a:rPr lang="en-GB" sz="600" b="0" i="0" dirty="0">
                          <a:solidFill>
                            <a:schemeClr val="tx1"/>
                          </a:solidFill>
                          <a:effectLst/>
                          <a:latin typeface="Arial" panose="020B0604020202020204" pitchFamily="34" charset="0"/>
                          <a:ea typeface="+mn-ea"/>
                          <a:cs typeface="Arial" panose="020B0604020202020204" pitchFamily="34" charset="0"/>
                        </a:rPr>
                        <a:t>Establishes WLAN &amp; Bluetooth connections. 2×2 MIMO and 1×1+1×1 RSDB supported &amp; provides maximum theoretical data rate up to 866.6Mbps</a:t>
                      </a: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b="0" i="0" dirty="0">
                          <a:solidFill>
                            <a:schemeClr val="tx1"/>
                          </a:solidFill>
                          <a:effectLst/>
                          <a:latin typeface="Arial" panose="020B0604020202020204" pitchFamily="34" charset="0"/>
                          <a:ea typeface="+mn-ea"/>
                          <a:cs typeface="Arial" panose="020B0604020202020204" pitchFamily="34" charset="0"/>
                        </a:rPr>
                        <a:t>-30°C to +75°C</a:t>
                      </a:r>
                      <a:endParaRPr lang="en-US"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cap="flat" cmpd="sng" algn="ctr">
                      <a:solidFill>
                        <a:srgbClr val="87777C"/>
                      </a:solidFill>
                      <a:prstDash val="solid"/>
                      <a:round/>
                      <a:headEnd type="none" w="med" len="med"/>
                      <a:tailEnd type="none" w="med" len="me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tc>
                  <a:txBody>
                    <a:bodyPr/>
                    <a:lstStyle/>
                    <a:p>
                      <a:pPr marL="43180" marR="0" lvl="0" indent="0" defTabSz="914400" eaLnBrk="1" fontAlgn="auto" latinLnBrk="0" hangingPunct="1">
                        <a:lnSpc>
                          <a:spcPct val="100000"/>
                        </a:lnSpc>
                        <a:spcBef>
                          <a:spcPts val="165"/>
                        </a:spcBef>
                        <a:spcAft>
                          <a:spcPts val="0"/>
                        </a:spcAft>
                        <a:buClrTx/>
                        <a:buSzTx/>
                        <a:buFontTx/>
                        <a:buNone/>
                        <a:tabLst/>
                        <a:defRPr/>
                      </a:pPr>
                      <a:r>
                        <a:rPr lang="en-US" sz="600" b="0" i="0" dirty="0">
                          <a:solidFill>
                            <a:schemeClr val="tx1"/>
                          </a:solidFill>
                          <a:effectLst/>
                          <a:latin typeface="Arial" panose="020B0604020202020204" pitchFamily="34" charset="0"/>
                          <a:ea typeface="+mn-ea"/>
                          <a:cs typeface="Arial" panose="020B0604020202020204" pitchFamily="34" charset="0"/>
                        </a:rPr>
                        <a:t>15mm × 13mm × 2.2mm</a:t>
                      </a:r>
                    </a:p>
                    <a:p>
                      <a:pPr marL="43180">
                        <a:lnSpc>
                          <a:spcPct val="100000"/>
                        </a:lnSpc>
                        <a:spcBef>
                          <a:spcPts val="165"/>
                        </a:spcBef>
                      </a:pPr>
                      <a:endParaRPr sz="600" dirty="0">
                        <a:latin typeface="Arial" panose="020B0604020202020204" pitchFamily="34" charset="0"/>
                        <a:cs typeface="Arial" panose="020B0604020202020204" pitchFamily="34" charset="0"/>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a:solidFill>
                        <a:srgbClr val="87777C"/>
                      </a:solidFill>
                      <a:prstDash val="solid"/>
                    </a:lnT>
                    <a:lnB w="3175" cap="flat" cmpd="sng" algn="ctr">
                      <a:solidFill>
                        <a:srgbClr val="87777C"/>
                      </a:solidFill>
                      <a:prstDash val="solid"/>
                      <a:round/>
                      <a:headEnd type="none" w="med" len="med"/>
                      <a:tailEnd type="none" w="med" len="med"/>
                    </a:lnB>
                    <a:solidFill>
                      <a:srgbClr val="DED9DA"/>
                    </a:solidFill>
                  </a:tcPr>
                </a:tc>
                <a:extLst>
                  <a:ext uri="{0D108BD9-81ED-4DB2-BD59-A6C34878D82A}">
                    <a16:rowId xmlns:a16="http://schemas.microsoft.com/office/drawing/2014/main" val="4226330970"/>
                  </a:ext>
                </a:extLst>
              </a:tr>
            </a:tbl>
          </a:graphicData>
        </a:graphic>
      </p:graphicFrame>
      <p:sp>
        <p:nvSpPr>
          <p:cNvPr id="15" name="object 15"/>
          <p:cNvSpPr txBox="1"/>
          <p:nvPr/>
        </p:nvSpPr>
        <p:spPr>
          <a:xfrm>
            <a:off x="525462" y="1765300"/>
            <a:ext cx="991235" cy="193040"/>
          </a:xfrm>
          <a:prstGeom prst="rect">
            <a:avLst/>
          </a:prstGeom>
        </p:spPr>
        <p:txBody>
          <a:bodyPr vert="horz" wrap="square" lIns="0" tIns="12700" rIns="0" bIns="0" rtlCol="0">
            <a:spAutoFit/>
          </a:bodyPr>
          <a:lstStyle/>
          <a:p>
            <a:pPr marL="12700">
              <a:lnSpc>
                <a:spcPct val="100000"/>
              </a:lnSpc>
              <a:spcBef>
                <a:spcPts val="100"/>
              </a:spcBef>
            </a:pPr>
            <a:r>
              <a:rPr sz="1100" spc="-70" dirty="0">
                <a:solidFill>
                  <a:srgbClr val="231F20"/>
                </a:solidFill>
                <a:latin typeface="Arial"/>
                <a:cs typeface="Arial"/>
              </a:rPr>
              <a:t>Key</a:t>
            </a:r>
            <a:r>
              <a:rPr sz="1100" spc="-114" dirty="0">
                <a:solidFill>
                  <a:srgbClr val="231F20"/>
                </a:solidFill>
                <a:latin typeface="Arial"/>
                <a:cs typeface="Arial"/>
              </a:rPr>
              <a:t> </a:t>
            </a:r>
            <a:r>
              <a:rPr sz="1100" spc="-15" dirty="0">
                <a:solidFill>
                  <a:srgbClr val="231F20"/>
                </a:solidFill>
                <a:latin typeface="Arial"/>
                <a:cs typeface="Arial"/>
              </a:rPr>
              <a:t>applications</a:t>
            </a:r>
            <a:endParaRPr sz="1100" dirty="0">
              <a:latin typeface="Arial"/>
              <a:cs typeface="Arial"/>
            </a:endParaRPr>
          </a:p>
        </p:txBody>
      </p:sp>
      <p:graphicFrame>
        <p:nvGraphicFramePr>
          <p:cNvPr id="16" name="object 16"/>
          <p:cNvGraphicFramePr>
            <a:graphicFrameLocks noGrp="1"/>
          </p:cNvGraphicFramePr>
          <p:nvPr>
            <p:extLst>
              <p:ext uri="{D42A27DB-BD31-4B8C-83A1-F6EECF244321}">
                <p14:modId xmlns:p14="http://schemas.microsoft.com/office/powerpoint/2010/main" val="3459320752"/>
              </p:ext>
            </p:extLst>
          </p:nvPr>
        </p:nvGraphicFramePr>
        <p:xfrm>
          <a:off x="538162" y="1993900"/>
          <a:ext cx="6480175" cy="693695"/>
        </p:xfrm>
        <a:graphic>
          <a:graphicData uri="http://schemas.openxmlformats.org/drawingml/2006/table">
            <a:tbl>
              <a:tblPr firstRow="1" bandRow="1">
                <a:tableStyleId>{2D5ABB26-0587-4C30-8999-92F81FD0307C}</a:tableStyleId>
              </a:tblPr>
              <a:tblGrid>
                <a:gridCol w="1800225">
                  <a:extLst>
                    <a:ext uri="{9D8B030D-6E8A-4147-A177-3AD203B41FA5}">
                      <a16:colId xmlns:a16="http://schemas.microsoft.com/office/drawing/2014/main" val="20000"/>
                    </a:ext>
                  </a:extLst>
                </a:gridCol>
                <a:gridCol w="4679950">
                  <a:extLst>
                    <a:ext uri="{9D8B030D-6E8A-4147-A177-3AD203B41FA5}">
                      <a16:colId xmlns:a16="http://schemas.microsoft.com/office/drawing/2014/main" val="20001"/>
                    </a:ext>
                  </a:extLst>
                </a:gridCol>
              </a:tblGrid>
              <a:tr h="246459">
                <a:tc>
                  <a:txBody>
                    <a:bodyPr/>
                    <a:lstStyle/>
                    <a:p>
                      <a:pPr marL="43180">
                        <a:lnSpc>
                          <a:spcPct val="100000"/>
                        </a:lnSpc>
                        <a:spcBef>
                          <a:spcPts val="165"/>
                        </a:spcBef>
                      </a:pPr>
                      <a:r>
                        <a:rPr lang="en-US" sz="700" b="1" dirty="0">
                          <a:solidFill>
                            <a:schemeClr val="tx1"/>
                          </a:solidFill>
                          <a:latin typeface="Arial"/>
                          <a:cs typeface="Arial"/>
                        </a:rPr>
                        <a:t>High Definition Video Streaming</a:t>
                      </a:r>
                      <a:endParaRPr sz="700" b="1" dirty="0">
                        <a:solidFill>
                          <a:schemeClr val="tx1"/>
                        </a:solidFill>
                        <a:latin typeface="Arial"/>
                        <a:cs typeface="Arial"/>
                      </a:endParaRPr>
                    </a:p>
                  </a:txBody>
                  <a:tcPr marL="0" marR="0" marT="20955" marB="0">
                    <a:lnL w="6350">
                      <a:solidFill>
                        <a:srgbClr val="87777C"/>
                      </a:solidFill>
                      <a:prstDash val="solid"/>
                    </a:lnL>
                    <a:lnR w="6350" cap="flat" cmpd="sng" algn="ctr">
                      <a:solidFill>
                        <a:srgbClr val="87777C"/>
                      </a:solidFill>
                      <a:prstDash val="solid"/>
                      <a:round/>
                      <a:headEnd type="none" w="med" len="med"/>
                      <a:tailEnd type="none" w="med" len="med"/>
                    </a:lnR>
                    <a:lnT w="6350">
                      <a:solidFill>
                        <a:srgbClr val="87777C"/>
                      </a:solidFill>
                      <a:prstDash val="solid"/>
                    </a:lnT>
                    <a:lnB w="3175">
                      <a:solidFill>
                        <a:srgbClr val="87777C"/>
                      </a:solidFill>
                      <a:prstDash val="solid"/>
                    </a:lnB>
                  </a:tcPr>
                </a:tc>
                <a:tc>
                  <a:txBody>
                    <a:bodyPr/>
                    <a:lstStyle/>
                    <a:p>
                      <a:pPr marL="43180">
                        <a:lnSpc>
                          <a:spcPct val="100000"/>
                        </a:lnSpc>
                        <a:spcBef>
                          <a:spcPts val="165"/>
                        </a:spcBef>
                      </a:pPr>
                      <a:r>
                        <a:rPr lang="en-US" sz="700" dirty="0">
                          <a:solidFill>
                            <a:schemeClr val="tx1"/>
                          </a:solidFill>
                          <a:latin typeface="Arial"/>
                          <a:cs typeface="Arial"/>
                        </a:rPr>
                        <a:t>Digital Signage, Video Surveillance </a:t>
                      </a:r>
                      <a:endParaRPr sz="700" dirty="0">
                        <a:solidFill>
                          <a:schemeClr val="tx1"/>
                        </a:solidFill>
                        <a:latin typeface="Arial"/>
                        <a:cs typeface="Arial"/>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6350">
                      <a:solidFill>
                        <a:srgbClr val="87777C"/>
                      </a:solidFill>
                      <a:prstDash val="solid"/>
                    </a:lnT>
                    <a:lnB w="3175">
                      <a:solidFill>
                        <a:srgbClr val="87777C"/>
                      </a:solidFill>
                      <a:prstDash val="solid"/>
                    </a:lnB>
                  </a:tcPr>
                </a:tc>
                <a:extLst>
                  <a:ext uri="{0D108BD9-81ED-4DB2-BD59-A6C34878D82A}">
                    <a16:rowId xmlns:a16="http://schemas.microsoft.com/office/drawing/2014/main" val="1121107968"/>
                  </a:ext>
                </a:extLst>
              </a:tr>
              <a:tr h="246459">
                <a:tc>
                  <a:txBody>
                    <a:bodyPr/>
                    <a:lstStyle/>
                    <a:p>
                      <a:pPr marL="43180">
                        <a:lnSpc>
                          <a:spcPct val="100000"/>
                        </a:lnSpc>
                        <a:spcBef>
                          <a:spcPts val="165"/>
                        </a:spcBef>
                      </a:pPr>
                      <a:r>
                        <a:rPr lang="en-US" sz="700" b="1" spc="-30" dirty="0">
                          <a:solidFill>
                            <a:schemeClr val="tx1"/>
                          </a:solidFill>
                          <a:latin typeface="Arial"/>
                          <a:cs typeface="Arial"/>
                        </a:rPr>
                        <a:t>Smart Home</a:t>
                      </a:r>
                      <a:endParaRPr sz="700" dirty="0">
                        <a:solidFill>
                          <a:schemeClr val="tx1"/>
                        </a:solidFill>
                        <a:latin typeface="Arial"/>
                        <a:cs typeface="Arial"/>
                      </a:endParaRPr>
                    </a:p>
                  </a:txBody>
                  <a:tcPr marL="0" marR="0" marT="20955" marB="0">
                    <a:lnL w="6350">
                      <a:solidFill>
                        <a:srgbClr val="87777C"/>
                      </a:solidFill>
                      <a:prstDash val="solid"/>
                    </a:lnL>
                    <a:lnR w="6350">
                      <a:solidFill>
                        <a:srgbClr val="87777C"/>
                      </a:solidFill>
                      <a:prstDash val="solid"/>
                    </a:lnR>
                    <a:lnT w="3175" cap="flat" cmpd="sng" algn="ctr">
                      <a:solidFill>
                        <a:srgbClr val="87777C"/>
                      </a:solidFill>
                      <a:prstDash val="solid"/>
                      <a:round/>
                      <a:headEnd type="none" w="med" len="med"/>
                      <a:tailEnd type="none" w="med" len="med"/>
                    </a:lnT>
                    <a:lnB w="3175">
                      <a:solidFill>
                        <a:srgbClr val="87777C"/>
                      </a:solidFill>
                      <a:prstDash val="solid"/>
                    </a:lnB>
                  </a:tcPr>
                </a:tc>
                <a:tc>
                  <a:txBody>
                    <a:bodyPr/>
                    <a:lstStyle/>
                    <a:p>
                      <a:pPr marL="43180">
                        <a:lnSpc>
                          <a:spcPct val="100000"/>
                        </a:lnSpc>
                        <a:spcBef>
                          <a:spcPts val="165"/>
                        </a:spcBef>
                      </a:pPr>
                      <a:r>
                        <a:rPr lang="en-US" sz="700" spc="-20" dirty="0">
                          <a:solidFill>
                            <a:schemeClr val="tx1"/>
                          </a:solidFill>
                          <a:latin typeface="Arial"/>
                          <a:cs typeface="Arial"/>
                        </a:rPr>
                        <a:t>Smart Speakers, Gaming, Virtual Reality, Smart TV, Multi-Room Speakers</a:t>
                      </a:r>
                      <a:endParaRPr sz="700" dirty="0">
                        <a:solidFill>
                          <a:schemeClr val="tx1"/>
                        </a:solidFill>
                        <a:latin typeface="Arial"/>
                        <a:cs typeface="Arial"/>
                      </a:endParaRPr>
                    </a:p>
                  </a:txBody>
                  <a:tcPr marL="0" marR="0" marT="20955" marB="0">
                    <a:lnL w="6350">
                      <a:solidFill>
                        <a:srgbClr val="87777C"/>
                      </a:solidFill>
                      <a:prstDash val="solid"/>
                    </a:lnL>
                    <a:lnR w="6350">
                      <a:solidFill>
                        <a:srgbClr val="87777C"/>
                      </a:solidFill>
                      <a:prstDash val="solid"/>
                    </a:lnR>
                    <a:lnT w="3175" cap="flat" cmpd="sng" algn="ctr">
                      <a:solidFill>
                        <a:srgbClr val="87777C"/>
                      </a:solidFill>
                      <a:prstDash val="solid"/>
                      <a:round/>
                      <a:headEnd type="none" w="med" len="med"/>
                      <a:tailEnd type="none" w="med" len="med"/>
                    </a:lnT>
                    <a:lnB w="3175">
                      <a:solidFill>
                        <a:srgbClr val="87777C"/>
                      </a:solidFill>
                      <a:prstDash val="solid"/>
                    </a:lnB>
                  </a:tcPr>
                </a:tc>
                <a:extLst>
                  <a:ext uri="{0D108BD9-81ED-4DB2-BD59-A6C34878D82A}">
                    <a16:rowId xmlns:a16="http://schemas.microsoft.com/office/drawing/2014/main" val="10000"/>
                  </a:ext>
                </a:extLst>
              </a:tr>
              <a:tr h="200777">
                <a:tc>
                  <a:txBody>
                    <a:bodyPr/>
                    <a:lstStyle/>
                    <a:p>
                      <a:pPr marL="43180">
                        <a:lnSpc>
                          <a:spcPct val="100000"/>
                        </a:lnSpc>
                        <a:spcBef>
                          <a:spcPts val="165"/>
                        </a:spcBef>
                      </a:pPr>
                      <a:r>
                        <a:rPr lang="en-US" sz="700" b="1" dirty="0">
                          <a:solidFill>
                            <a:schemeClr val="tx1"/>
                          </a:solidFill>
                          <a:latin typeface="Arial"/>
                          <a:cs typeface="Arial"/>
                        </a:rPr>
                        <a:t>Networking Throughput</a:t>
                      </a:r>
                      <a:endParaRPr sz="700" b="1" dirty="0">
                        <a:solidFill>
                          <a:schemeClr val="tx1"/>
                        </a:solidFill>
                        <a:latin typeface="Arial"/>
                        <a:cs typeface="Arial"/>
                      </a:endParaRPr>
                    </a:p>
                  </a:txBody>
                  <a:tcPr marL="0" marR="0" marT="20955" marB="0">
                    <a:lnL w="6350">
                      <a:solidFill>
                        <a:srgbClr val="87777C"/>
                      </a:solidFill>
                      <a:prstDash val="solid"/>
                    </a:lnL>
                    <a:lnR w="6350" cap="flat" cmpd="sng" algn="ctr">
                      <a:solidFill>
                        <a:srgbClr val="87777C"/>
                      </a:solidFill>
                      <a:prstDash val="solid"/>
                      <a:round/>
                      <a:headEnd type="none" w="med" len="med"/>
                      <a:tailEnd type="none" w="med" len="me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tcPr>
                </a:tc>
                <a:tc>
                  <a:txBody>
                    <a:bodyPr/>
                    <a:lstStyle/>
                    <a:p>
                      <a:pPr marL="43180">
                        <a:lnSpc>
                          <a:spcPct val="100000"/>
                        </a:lnSpc>
                        <a:spcBef>
                          <a:spcPts val="165"/>
                        </a:spcBef>
                      </a:pPr>
                      <a:r>
                        <a:rPr lang="en-US" sz="700" spc="-20" dirty="0">
                          <a:solidFill>
                            <a:schemeClr val="tx1"/>
                          </a:solidFill>
                          <a:latin typeface="Arial"/>
                          <a:cs typeface="Arial"/>
                        </a:rPr>
                        <a:t>Gateways, Edge Computing, WLAN, Datacenter</a:t>
                      </a:r>
                      <a:endParaRPr sz="700" dirty="0">
                        <a:solidFill>
                          <a:srgbClr val="FF0000"/>
                        </a:solidFill>
                        <a:latin typeface="Arial"/>
                        <a:cs typeface="Arial"/>
                      </a:endParaRPr>
                    </a:p>
                  </a:txBody>
                  <a:tcPr marL="0" marR="0" marT="20955" marB="0">
                    <a:lnL w="6350" cap="flat" cmpd="sng" algn="ctr">
                      <a:solidFill>
                        <a:srgbClr val="87777C"/>
                      </a:solidFill>
                      <a:prstDash val="solid"/>
                      <a:round/>
                      <a:headEnd type="none" w="med" len="med"/>
                      <a:tailEnd type="none" w="med" len="med"/>
                    </a:lnL>
                    <a:lnR w="6350">
                      <a:solidFill>
                        <a:srgbClr val="87777C"/>
                      </a:solidFill>
                      <a:prstDash val="solid"/>
                    </a:lnR>
                    <a:lnT w="3175" cap="flat" cmpd="sng" algn="ctr">
                      <a:solidFill>
                        <a:srgbClr val="87777C"/>
                      </a:solidFill>
                      <a:prstDash val="solid"/>
                      <a:round/>
                      <a:headEnd type="none" w="med" len="med"/>
                      <a:tailEnd type="none" w="med" len="med"/>
                    </a:lnT>
                    <a:lnB w="3175" cap="flat" cmpd="sng" algn="ctr">
                      <a:solidFill>
                        <a:srgbClr val="87777C"/>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8" name="object 13">
            <a:extLst>
              <a:ext uri="{FF2B5EF4-FFF2-40B4-BE49-F238E27FC236}">
                <a16:creationId xmlns:a16="http://schemas.microsoft.com/office/drawing/2014/main" id="{7A4AB940-738B-4552-AD79-CAAE58D73010}"/>
              </a:ext>
            </a:extLst>
          </p:cNvPr>
          <p:cNvSpPr txBox="1">
            <a:spLocks noGrp="1"/>
          </p:cNvSpPr>
          <p:nvPr>
            <p:ph type="title"/>
          </p:nvPr>
        </p:nvSpPr>
        <p:spPr>
          <a:xfrm>
            <a:off x="527300" y="469900"/>
            <a:ext cx="7289550" cy="1235595"/>
          </a:xfrm>
          <a:prstGeom prst="rect">
            <a:avLst/>
          </a:prstGeom>
        </p:spPr>
        <p:txBody>
          <a:bodyPr vert="horz" wrap="square" lIns="0" tIns="141605" rIns="0" bIns="0" rtlCol="0">
            <a:spAutoFit/>
          </a:bodyPr>
          <a:lstStyle/>
          <a:p>
            <a:pPr marL="12700">
              <a:lnSpc>
                <a:spcPct val="100000"/>
              </a:lnSpc>
              <a:spcBef>
                <a:spcPts val="1115"/>
              </a:spcBef>
            </a:pPr>
            <a:r>
              <a:rPr lang="en-US" sz="2400" spc="-170" dirty="0"/>
              <a:t>AIROC™ </a:t>
            </a:r>
            <a:r>
              <a:rPr lang="en-US" sz="2400" dirty="0"/>
              <a:t>CYW</a:t>
            </a:r>
            <a:r>
              <a:rPr lang="en-US" sz="2400" spc="-170" dirty="0"/>
              <a:t>54590/54591 Dual-Band Wi-Fi 5 + Bluetooth</a:t>
            </a:r>
            <a:r>
              <a:rPr lang="en-GB" sz="1700" dirty="0">
                <a:latin typeface="Arial" panose="020B0604020202020204" pitchFamily="34" charset="0"/>
                <a:cs typeface="Arial" panose="020B0604020202020204" pitchFamily="34" charset="0"/>
              </a:rPr>
              <a:t>®</a:t>
            </a:r>
            <a:r>
              <a:rPr lang="en-US" sz="2400" spc="-170" dirty="0"/>
              <a:t> Combo SoC</a:t>
            </a:r>
            <a:endParaRPr sz="2400" spc="-130" dirty="0"/>
          </a:p>
          <a:p>
            <a:pPr marL="12700">
              <a:lnSpc>
                <a:spcPct val="100000"/>
              </a:lnSpc>
              <a:spcBef>
                <a:spcPts val="610"/>
              </a:spcBef>
            </a:pPr>
            <a:r>
              <a:rPr lang="en-US" sz="1800" spc="-100" dirty="0"/>
              <a:t>Reliable solution for IoT applications needing Wi-Fi 5</a:t>
            </a:r>
            <a:endParaRPr sz="1800" dirty="0"/>
          </a:p>
        </p:txBody>
      </p:sp>
      <p:sp>
        <p:nvSpPr>
          <p:cNvPr id="5" name="Rectangle 4">
            <a:extLst>
              <a:ext uri="{FF2B5EF4-FFF2-40B4-BE49-F238E27FC236}">
                <a16:creationId xmlns:a16="http://schemas.microsoft.com/office/drawing/2014/main" id="{E21CB2E9-5146-411D-8198-D722D3860AAC}"/>
              </a:ext>
            </a:extLst>
          </p:cNvPr>
          <p:cNvSpPr/>
          <p:nvPr/>
        </p:nvSpPr>
        <p:spPr>
          <a:xfrm>
            <a:off x="2747302" y="2961412"/>
            <a:ext cx="184731" cy="369332"/>
          </a:xfrm>
          <a:prstGeom prst="rect">
            <a:avLst/>
          </a:prstGeom>
        </p:spPr>
        <p:txBody>
          <a:bodyPr wrap="none">
            <a:spAutoFit/>
          </a:bodyPr>
          <a:lstStyle/>
          <a:p>
            <a:endParaRPr lang="en-US" dirty="0"/>
          </a:p>
        </p:txBody>
      </p:sp>
      <p:pic>
        <p:nvPicPr>
          <p:cNvPr id="8" name="Picture 7">
            <a:extLst>
              <a:ext uri="{FF2B5EF4-FFF2-40B4-BE49-F238E27FC236}">
                <a16:creationId xmlns:a16="http://schemas.microsoft.com/office/drawing/2014/main" id="{852FB55A-2DC3-42B9-BF4F-1E64CFAC124B}"/>
              </a:ext>
            </a:extLst>
          </p:cNvPr>
          <p:cNvPicPr>
            <a:picLocks noChangeAspect="1"/>
          </p:cNvPicPr>
          <p:nvPr/>
        </p:nvPicPr>
        <p:blipFill>
          <a:blip r:embed="rId3"/>
          <a:stretch>
            <a:fillRect/>
          </a:stretch>
        </p:blipFill>
        <p:spPr>
          <a:xfrm>
            <a:off x="-107950" y="8673996"/>
            <a:ext cx="7558604" cy="2019404"/>
          </a:xfrm>
          <a:prstGeom prst="rect">
            <a:avLst/>
          </a:prstGeom>
        </p:spPr>
      </p:pic>
      <p:sp>
        <p:nvSpPr>
          <p:cNvPr id="19" name="object 19"/>
          <p:cNvSpPr txBox="1"/>
          <p:nvPr/>
        </p:nvSpPr>
        <p:spPr>
          <a:xfrm>
            <a:off x="309879" y="9744899"/>
            <a:ext cx="1506220" cy="256673"/>
          </a:xfrm>
          <a:prstGeom prst="rect">
            <a:avLst/>
          </a:prstGeom>
        </p:spPr>
        <p:txBody>
          <a:bodyPr vert="horz" wrap="square" lIns="0" tIns="12700" rIns="0" bIns="0" rtlCol="0">
            <a:spAutoFit/>
          </a:bodyPr>
          <a:lstStyle/>
          <a:p>
            <a:pPr marL="12700" marR="5080">
              <a:lnSpc>
                <a:spcPct val="111100"/>
              </a:lnSpc>
              <a:spcBef>
                <a:spcPts val="100"/>
              </a:spcBef>
            </a:pPr>
            <a:r>
              <a:rPr sz="600" spc="-15" dirty="0">
                <a:solidFill>
                  <a:srgbClr val="231F20"/>
                </a:solidFill>
                <a:highlight>
                  <a:srgbClr val="FFFF00"/>
                </a:highlight>
                <a:latin typeface="Arial"/>
                <a:cs typeface="Arial"/>
              </a:rPr>
              <a:t>Document </a:t>
            </a:r>
            <a:r>
              <a:rPr sz="600" spc="-10" dirty="0">
                <a:solidFill>
                  <a:srgbClr val="231F20"/>
                </a:solidFill>
                <a:highlight>
                  <a:srgbClr val="FFFF00"/>
                </a:highlight>
                <a:latin typeface="Arial"/>
                <a:cs typeface="Arial"/>
              </a:rPr>
              <a:t>number:</a:t>
            </a:r>
            <a:r>
              <a:rPr lang="en-US" sz="600" spc="-10" dirty="0">
                <a:solidFill>
                  <a:srgbClr val="231F20"/>
                </a:solidFill>
                <a:highlight>
                  <a:srgbClr val="FFFF00"/>
                </a:highlight>
                <a:latin typeface="Arial"/>
                <a:cs typeface="Arial"/>
              </a:rPr>
              <a:t> </a:t>
            </a:r>
            <a:r>
              <a:rPr lang="en-US" sz="800" dirty="0">
                <a:solidFill>
                  <a:srgbClr val="005596"/>
                </a:solidFill>
                <a:latin typeface="-apple-system"/>
                <a:hlinkClick r:id="rId4">
                  <a:extLst>
                    <a:ext uri="{A12FA001-AC4F-418D-AE19-62706E023703}">
                      <ahyp:hlinkClr xmlns:ahyp="http://schemas.microsoft.com/office/drawing/2018/hyperlinkcolor" val="tx"/>
                    </a:ext>
                  </a:extLst>
                </a:hlinkClick>
              </a:rPr>
              <a:t>002-36003</a:t>
            </a:r>
            <a:r>
              <a:rPr sz="600" spc="-80" dirty="0">
                <a:solidFill>
                  <a:srgbClr val="231F20"/>
                </a:solidFill>
                <a:highlight>
                  <a:srgbClr val="FFFF00"/>
                </a:highlight>
                <a:latin typeface="Arial"/>
                <a:cs typeface="Arial"/>
              </a:rPr>
              <a:t> </a:t>
            </a:r>
            <a:endParaRPr lang="en-US" sz="600" spc="-45" dirty="0">
              <a:solidFill>
                <a:srgbClr val="231F20"/>
              </a:solidFill>
              <a:highlight>
                <a:srgbClr val="FFFF00"/>
              </a:highlight>
              <a:latin typeface="Arial"/>
              <a:cs typeface="Arial"/>
            </a:endParaRPr>
          </a:p>
          <a:p>
            <a:pPr marL="12700" marR="5080">
              <a:lnSpc>
                <a:spcPct val="111100"/>
              </a:lnSpc>
              <a:spcBef>
                <a:spcPts val="100"/>
              </a:spcBef>
            </a:pPr>
            <a:r>
              <a:rPr sz="600" spc="-25" dirty="0">
                <a:solidFill>
                  <a:srgbClr val="231F20"/>
                </a:solidFill>
                <a:latin typeface="Arial"/>
                <a:cs typeface="Arial"/>
              </a:rPr>
              <a:t>Date:</a:t>
            </a:r>
            <a:r>
              <a:rPr sz="600" spc="-55" dirty="0">
                <a:solidFill>
                  <a:srgbClr val="231F20"/>
                </a:solidFill>
                <a:latin typeface="Arial"/>
                <a:cs typeface="Arial"/>
              </a:rPr>
              <a:t> </a:t>
            </a:r>
            <a:r>
              <a:rPr sz="600" spc="-40" dirty="0">
                <a:solidFill>
                  <a:srgbClr val="231F20"/>
                </a:solidFill>
                <a:latin typeface="Arial"/>
                <a:cs typeface="Arial"/>
              </a:rPr>
              <a:t>0</a:t>
            </a:r>
            <a:r>
              <a:rPr lang="en-US" sz="600" spc="-40" dirty="0">
                <a:solidFill>
                  <a:srgbClr val="231F20"/>
                </a:solidFill>
                <a:latin typeface="Arial"/>
                <a:cs typeface="Arial"/>
              </a:rPr>
              <a:t>7/2022</a:t>
            </a:r>
            <a:endParaRPr sz="600" dirty="0">
              <a:latin typeface="Arial"/>
              <a:cs typeface="Arial"/>
            </a:endParaRPr>
          </a:p>
        </p:txBody>
      </p:sp>
      <p:pic>
        <p:nvPicPr>
          <p:cNvPr id="3" name="Picture 2">
            <a:extLst>
              <a:ext uri="{FF2B5EF4-FFF2-40B4-BE49-F238E27FC236}">
                <a16:creationId xmlns:a16="http://schemas.microsoft.com/office/drawing/2014/main" id="{9B674927-7F2B-4F84-8BB3-B1D6105686F9}"/>
              </a:ext>
            </a:extLst>
          </p:cNvPr>
          <p:cNvPicPr>
            <a:picLocks noChangeAspect="1"/>
          </p:cNvPicPr>
          <p:nvPr/>
        </p:nvPicPr>
        <p:blipFill rotWithShape="1">
          <a:blip r:embed="rId5"/>
          <a:srcRect l="2161" t="3076" r="2765" b="3771"/>
          <a:stretch/>
        </p:blipFill>
        <p:spPr>
          <a:xfrm>
            <a:off x="2127566" y="6198553"/>
            <a:ext cx="3276600" cy="2455241"/>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NFINEON_CATEGORY" val="{&quot;CategoryList&quot;:[],&quot;CategoryDictionary&quo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F67E6532B8FC24B88C92F0549A8E260" ma:contentTypeVersion="1" ma:contentTypeDescription="Create a new document." ma:contentTypeScope="" ma:versionID="af2080b6c6c5b91fb1216eac1bddb254">
  <xsd:schema xmlns:xsd="http://www.w3.org/2001/XMLSchema" xmlns:xs="http://www.w3.org/2001/XMLSchema" xmlns:p="http://schemas.microsoft.com/office/2006/metadata/properties" xmlns:ns2="f1d241d0-68b2-47a0-8c47-b14750fb2d45" targetNamespace="http://schemas.microsoft.com/office/2006/metadata/properties" ma:root="true" ma:fieldsID="000e091df667b979cdc1e0e8591b58e2" ns2:_="">
    <xsd:import namespace="f1d241d0-68b2-47a0-8c47-b14750fb2d45"/>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d241d0-68b2-47a0-8c47-b14750fb2d4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11D0DA-454E-4A61-A563-988A2B93FD29}">
  <ds:schemaRefs>
    <ds:schemaRef ds:uri="http://schemas.microsoft.com/sharepoint/v3/contenttype/forms"/>
  </ds:schemaRefs>
</ds:datastoreItem>
</file>

<file path=customXml/itemProps2.xml><?xml version="1.0" encoding="utf-8"?>
<ds:datastoreItem xmlns:ds="http://schemas.openxmlformats.org/officeDocument/2006/customXml" ds:itemID="{4A78FD84-9FBA-4076-A1D9-1E59C71185E1}">
  <ds:schemaRefs>
    <ds:schemaRef ds:uri="http://www.w3.org/XML/1998/namespace"/>
    <ds:schemaRef ds:uri="http://purl.org/dc/dcmitype/"/>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f1d241d0-68b2-47a0-8c47-b14750fb2d45"/>
    <ds:schemaRef ds:uri="http://purl.org/dc/terms/"/>
  </ds:schemaRefs>
</ds:datastoreItem>
</file>

<file path=customXml/itemProps3.xml><?xml version="1.0" encoding="utf-8"?>
<ds:datastoreItem xmlns:ds="http://schemas.openxmlformats.org/officeDocument/2006/customXml" ds:itemID="{4740BAC8-05E3-4005-8953-D2FE8308A7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d241d0-68b2-47a0-8c47-b14750fb2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5236</TotalTime>
  <Words>1108</Words>
  <Application>Microsoft Office PowerPoint</Application>
  <PresentationFormat>Custom</PresentationFormat>
  <Paragraphs>102</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-apple-system</vt:lpstr>
      <vt:lpstr>Arial</vt:lpstr>
      <vt:lpstr>Calibri</vt:lpstr>
      <vt:lpstr>Trebuchet MS</vt:lpstr>
      <vt:lpstr>Verdana</vt:lpstr>
      <vt:lpstr>Office Theme</vt:lpstr>
      <vt:lpstr>AIROC™ CYW54590/54591 Dual-Band Wi-Fi 5 + Bluetooth® Combo SoC Reliable solution for IoT applications needing Wi-Fi 5</vt:lpstr>
      <vt:lpstr>AIROC™ CYW54590/54591 Dual-Band Wi-Fi 5 + Bluetooth® Combo SoC Reliable solution for IoT applications needing Wi-Fi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AIROC™ 43439 Single-Band Wi-Fi 4 + Bluetooth Combo SoC Robust, cost-optimized Wi-Fi for IoT Applications needing reliable Wi-Fi 4</dc:title>
  <dc:creator>Salmanpour Matthew (CYSC CSS SMD AMR ITS)</dc:creator>
  <cp:lastModifiedBy>Ahmed Nabiha (CYSC CSS ICW AM PART)</cp:lastModifiedBy>
  <cp:revision>94</cp:revision>
  <dcterms:created xsi:type="dcterms:W3CDTF">2021-07-26T06:32:09Z</dcterms:created>
  <dcterms:modified xsi:type="dcterms:W3CDTF">2022-07-27T20:23:04Z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2020-09-04T00:00:00Z</vt:filetime>
  </property>
  <property fmtid="{D5CDD505-2E9C-101B-9397-08002B2CF9AE}" pid="3" name="Creator">
    <vt:lpwstr>Adobe InDesign 15.1 (Windows)</vt:lpwstr>
  </property>
  <property fmtid="{D5CDD505-2E9C-101B-9397-08002B2CF9AE}" pid="4" name="LastSaved">
    <vt:filetime>2021-07-26T00:00:00Z</vt:filetime>
  </property>
  <property fmtid="{D5CDD505-2E9C-101B-9397-08002B2CF9AE}" pid="5" name="ContentTypeId">
    <vt:lpwstr>0x0101002F67E6532B8FC24B88C92F0549A8E260</vt:lpwstr>
  </property>
  <property fmtid="{D5CDD505-2E9C-101B-9397-08002B2CF9AE}" pid="6" name="empower.integration.Classification.DocumentId">
    <vt:lpwstr/>
  </property>
  <property fmtid="{D5CDD505-2E9C-101B-9397-08002B2CF9AE}" pid="7" name="empower.integration.Classification.DocumentVersion">
    <vt:lpwstr/>
  </property>
  <property fmtid="{D5CDD505-2E9C-101B-9397-08002B2CF9AE}" pid="8" name="empower.integration.Classification.DocumentOwner">
    <vt:lpwstr/>
  </property>
  <property fmtid="{D5CDD505-2E9C-101B-9397-08002B2CF9AE}" pid="9" name="empower.integration.Classification.ShowFooter">
    <vt:bool>true</vt:bool>
  </property>
  <property fmtid="{D5CDD505-2E9C-101B-9397-08002B2CF9AE}" pid="10" name="empower.integration.Classification.RestrictionLevel">
    <vt:i4>0</vt:i4>
  </property>
  <property fmtid="{D5CDD505-2E9C-101B-9397-08002B2CF9AE}" pid="11" name="empower.integration.Classification.FooterDate">
    <vt:filetime>2022-07-27T20:16:20Z</vt:filetime>
  </property>
  <property fmtid="{D5CDD505-2E9C-101B-9397-08002B2CF9AE}" pid="12" name="empower.integration.Classification.DateFormat">
    <vt:lpwstr/>
  </property>
  <property fmtid="{D5CDD505-2E9C-101B-9397-08002B2CF9AE}" pid="13" name="empower.integration.Classification.IsDraft">
    <vt:bool>false</vt:bool>
  </property>
  <property fmtid="{D5CDD505-2E9C-101B-9397-08002B2CF9AE}" pid="14" name="empower.integration.Classification.IsProprietary">
    <vt:bool>false</vt:bool>
  </property>
  <property fmtid="{D5CDD505-2E9C-101B-9397-08002B2CF9AE}" pid="15" name="empower.integration.Classification.HasAdditionalMarking">
    <vt:bool>false</vt:bool>
  </property>
  <property fmtid="{D5CDD505-2E9C-101B-9397-08002B2CF9AE}" pid="16" name="empower.integration.Classification.AdditionalMarking">
    <vt:lpwstr/>
  </property>
  <property fmtid="{D5CDD505-2E9C-101B-9397-08002B2CF9AE}" pid="17" name="empower.integration.Classification.IsEmpowerClassified">
    <vt:bool>false</vt:bool>
  </property>
</Properties>
</file>