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heme/theme2.xml" ContentType="application/vnd.openxmlformats-officedocument.them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heme/theme3.xml" ContentType="application/vnd.openxmlformats-officedocument.them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4.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5.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28.xml" ContentType="application/vnd.openxmlformats-officedocument.presentationml.tags+xml"/>
  <Override PartName="/ppt/notesSlides/notesSlide12.xml" ContentType="application/vnd.openxmlformats-officedocument.presentationml.notesSlide+xml"/>
  <Override PartName="/ppt/tags/tag22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30.xml" ContentType="application/vnd.openxmlformats-officedocument.presentationml.tags+xml"/>
  <Override PartName="/ppt/notesSlides/notesSlide15.xml" ContentType="application/vnd.openxmlformats-officedocument.presentationml.notesSlide+xml"/>
  <Override PartName="/ppt/tags/tag231.xml" ContentType="application/vnd.openxmlformats-officedocument.presentationml.tags+xml"/>
  <Override PartName="/ppt/notesSlides/notesSlide16.xml" ContentType="application/vnd.openxmlformats-officedocument.presentationml.notesSlide+xml"/>
  <Override PartName="/ppt/tags/tag232.xml" ContentType="application/vnd.openxmlformats-officedocument.presentationml.tags+xml"/>
  <Override PartName="/ppt/notesSlides/notesSlide17.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5" r:id="rId5"/>
  </p:sldMasterIdLst>
  <p:notesMasterIdLst>
    <p:notesMasterId r:id="rId26"/>
  </p:notesMasterIdLst>
  <p:handoutMasterIdLst>
    <p:handoutMasterId r:id="rId27"/>
  </p:handoutMasterIdLst>
  <p:sldIdLst>
    <p:sldId id="267" r:id="rId6"/>
    <p:sldId id="2147471092" r:id="rId7"/>
    <p:sldId id="2147471123" r:id="rId8"/>
    <p:sldId id="894" r:id="rId9"/>
    <p:sldId id="2147474378" r:id="rId10"/>
    <p:sldId id="482" r:id="rId11"/>
    <p:sldId id="2147474390" r:id="rId12"/>
    <p:sldId id="427" r:id="rId13"/>
    <p:sldId id="611" r:id="rId14"/>
    <p:sldId id="1243" r:id="rId15"/>
    <p:sldId id="635" r:id="rId16"/>
    <p:sldId id="636" r:id="rId17"/>
    <p:sldId id="2147474382" r:id="rId18"/>
    <p:sldId id="553" r:id="rId19"/>
    <p:sldId id="2147474371" r:id="rId20"/>
    <p:sldId id="2147474374" r:id="rId21"/>
    <p:sldId id="854" r:id="rId22"/>
    <p:sldId id="868" r:id="rId23"/>
    <p:sldId id="855" r:id="rId24"/>
    <p:sldId id="257" r:id="rId25"/>
  </p:sldIdLst>
  <p:sldSz cx="12192000" cy="6858000"/>
  <p:notesSz cx="7099300" cy="10234613"/>
  <p:custDataLst>
    <p:tags r:id="rId28"/>
  </p:custDataLst>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609585" algn="l" rtl="0" fontAlgn="base">
      <a:spcBef>
        <a:spcPct val="0"/>
      </a:spcBef>
      <a:spcAft>
        <a:spcPct val="0"/>
      </a:spcAft>
      <a:defRPr sz="1400" kern="1200">
        <a:solidFill>
          <a:schemeClr val="tx1"/>
        </a:solidFill>
        <a:latin typeface="Arial" charset="0"/>
        <a:ea typeface="+mn-ea"/>
        <a:cs typeface="+mn-cs"/>
      </a:defRPr>
    </a:lvl2pPr>
    <a:lvl3pPr marL="1219170" algn="l" rtl="0" fontAlgn="base">
      <a:spcBef>
        <a:spcPct val="0"/>
      </a:spcBef>
      <a:spcAft>
        <a:spcPct val="0"/>
      </a:spcAft>
      <a:defRPr sz="1400" kern="1200">
        <a:solidFill>
          <a:schemeClr val="tx1"/>
        </a:solidFill>
        <a:latin typeface="Arial" charset="0"/>
        <a:ea typeface="+mn-ea"/>
        <a:cs typeface="+mn-cs"/>
      </a:defRPr>
    </a:lvl3pPr>
    <a:lvl4pPr marL="1828754" algn="l" rtl="0" fontAlgn="base">
      <a:spcBef>
        <a:spcPct val="0"/>
      </a:spcBef>
      <a:spcAft>
        <a:spcPct val="0"/>
      </a:spcAft>
      <a:defRPr sz="1400" kern="1200">
        <a:solidFill>
          <a:schemeClr val="tx1"/>
        </a:solidFill>
        <a:latin typeface="Arial" charset="0"/>
        <a:ea typeface="+mn-ea"/>
        <a:cs typeface="+mn-cs"/>
      </a:defRPr>
    </a:lvl4pPr>
    <a:lvl5pPr marL="2438339" algn="l" rtl="0" fontAlgn="base">
      <a:spcBef>
        <a:spcPct val="0"/>
      </a:spcBef>
      <a:spcAft>
        <a:spcPct val="0"/>
      </a:spcAft>
      <a:defRPr sz="1400" kern="1200">
        <a:solidFill>
          <a:schemeClr val="tx1"/>
        </a:solidFill>
        <a:latin typeface="Arial" charset="0"/>
        <a:ea typeface="+mn-ea"/>
        <a:cs typeface="+mn-cs"/>
      </a:defRPr>
    </a:lvl5pPr>
    <a:lvl6pPr marL="3047924" algn="l" defTabSz="1219170" rtl="0" eaLnBrk="1" latinLnBrk="0" hangingPunct="1">
      <a:defRPr sz="1400" kern="1200">
        <a:solidFill>
          <a:schemeClr val="tx1"/>
        </a:solidFill>
        <a:latin typeface="Arial" charset="0"/>
        <a:ea typeface="+mn-ea"/>
        <a:cs typeface="+mn-cs"/>
      </a:defRPr>
    </a:lvl6pPr>
    <a:lvl7pPr marL="3657509" algn="l" defTabSz="1219170" rtl="0" eaLnBrk="1" latinLnBrk="0" hangingPunct="1">
      <a:defRPr sz="1400" kern="1200">
        <a:solidFill>
          <a:schemeClr val="tx1"/>
        </a:solidFill>
        <a:latin typeface="Arial" charset="0"/>
        <a:ea typeface="+mn-ea"/>
        <a:cs typeface="+mn-cs"/>
      </a:defRPr>
    </a:lvl7pPr>
    <a:lvl8pPr marL="4267093" algn="l" defTabSz="1219170" rtl="0" eaLnBrk="1" latinLnBrk="0" hangingPunct="1">
      <a:defRPr sz="1400" kern="1200">
        <a:solidFill>
          <a:schemeClr val="tx1"/>
        </a:solidFill>
        <a:latin typeface="Arial" charset="0"/>
        <a:ea typeface="+mn-ea"/>
        <a:cs typeface="+mn-cs"/>
      </a:defRPr>
    </a:lvl8pPr>
    <a:lvl9pPr marL="4876678" algn="l" defTabSz="121917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187">
          <p15:clr>
            <a:srgbClr val="A4A3A4"/>
          </p15:clr>
        </p15:guide>
        <p15:guide id="2" orient="horz" pos="638">
          <p15:clr>
            <a:srgbClr val="A4A3A4"/>
          </p15:clr>
        </p15:guide>
        <p15:guide id="3" orient="horz" pos="453">
          <p15:clr>
            <a:srgbClr val="A4A3A4"/>
          </p15:clr>
        </p15:guide>
        <p15:guide id="4" orient="horz" pos="6262">
          <p15:clr>
            <a:srgbClr val="A4A3A4"/>
          </p15:clr>
        </p15:guide>
        <p15:guide id="5" pos="4186">
          <p15:clr>
            <a:srgbClr val="A4A3A4"/>
          </p15:clr>
        </p15:guide>
        <p15:guide id="6" pos="286">
          <p15:clr>
            <a:srgbClr val="A4A3A4"/>
          </p15:clr>
        </p15:guide>
        <p15:guide id="7" pos="830">
          <p15:clr>
            <a:srgbClr val="A4A3A4"/>
          </p15:clr>
        </p15:guide>
        <p15:guide id="8" pos="386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8B32"/>
    <a:srgbClr val="8E8E8E"/>
    <a:srgbClr val="0A8276"/>
    <a:srgbClr val="5EA290"/>
    <a:srgbClr val="7F7F7F"/>
    <a:srgbClr val="E9E6E7"/>
    <a:srgbClr val="6CB4AD"/>
    <a:srgbClr val="9C9796"/>
    <a:srgbClr val="FEEE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21E4AEA4-8DFA-4A89-87EB-49C32662AFE0}" styleName="Medium Style 2 - Accent 2">
    <a:wholeTbl>
      <a:tcTxStyle>
        <a:fontRef idx="minor">
          <a:prstClr val="black"/>
        </a:fontRef>
        <a:schemeClr val="dk1"/>
      </a:tcTxStyle>
      <a:tcStyle>
        <a:tcBdr>
          <a:left>
            <a:ln w="9525" cmpd="sng">
              <a:solidFill>
                <a:schemeClr val="lt1"/>
              </a:solidFill>
            </a:ln>
          </a:left>
          <a:right>
            <a:ln w="9525" cmpd="sng">
              <a:solidFill>
                <a:srgbClr val="FFFFFF"/>
              </a:solidFill>
            </a:ln>
          </a:right>
          <a:top>
            <a:ln w="9525" cmpd="sng">
              <a:solidFill>
                <a:srgbClr val="FFFFFF"/>
              </a:solidFill>
            </a:ln>
          </a:top>
          <a:bottom>
            <a:ln w="9525" cmpd="sng">
              <a:solidFill>
                <a:srgbClr val="FFFFFF"/>
              </a:solidFill>
            </a:ln>
          </a:bottom>
          <a:insideH>
            <a:ln w="9525" cmpd="sng">
              <a:solidFill>
                <a:srgbClr val="FFFFFF"/>
              </a:solidFill>
            </a:ln>
          </a:insideH>
          <a:insideV>
            <a:ln w="9525" cmpd="sng">
              <a:solidFill>
                <a:srgbClr val="FFFFFF"/>
              </a:solidFill>
            </a:ln>
          </a:insideV>
        </a:tcBdr>
        <a:fill>
          <a:solidFill>
            <a:schemeClr val="lt2"/>
          </a:solidFill>
        </a:fill>
      </a:tcStyle>
    </a:wholeTbl>
    <a:band1H>
      <a:tcStyle>
        <a:tcBdr/>
      </a:tcStyle>
    </a:band1H>
    <a:band2H>
      <a:tcTxStyle>
        <a:fontRef idx="minor">
          <a:prstClr val="white"/>
        </a:fontRef>
        <a:schemeClr val="lt1"/>
      </a:tcTxStyle>
      <a:tcStyle>
        <a:tcBdr/>
        <a:fill>
          <a:solidFill>
            <a:schemeClr val="accent2"/>
          </a:solidFill>
        </a:fill>
      </a:tcStyle>
    </a:band2H>
    <a:band1V>
      <a:tcStyle>
        <a:tcBdr/>
      </a:tcStyle>
    </a:band1V>
    <a:band2V>
      <a:tcTxStyle>
        <a:fontRef idx="minor">
          <a:prstClr val="white"/>
        </a:fontRef>
        <a:schemeClr val="lt1"/>
      </a:tcTxStyle>
      <a:tcStyle>
        <a:tcBdr/>
        <a:fill>
          <a:solidFill>
            <a:schemeClr val="accent2"/>
          </a:solidFill>
        </a:fill>
      </a:tcStyle>
    </a:band2V>
    <a:lastCol>
      <a:tcTxStyle b="on">
        <a:fontRef idx="minor">
          <a:prstClr val="white"/>
        </a:fontRef>
        <a:schemeClr val="lt1"/>
      </a:tcTxStyle>
      <a:tcStyle>
        <a:tcBdr/>
        <a:fill>
          <a:solidFill>
            <a:schemeClr val="accent2"/>
          </a:solidFill>
        </a:fill>
      </a:tcStyle>
    </a:lastCol>
    <a:firstCol>
      <a:tcTxStyle b="on">
        <a:fontRef idx="minor">
          <a:prstClr val="white"/>
        </a:fontRef>
        <a:schemeClr val="lt1"/>
      </a:tcTxStyle>
      <a:tcStyle>
        <a:tcBdr/>
        <a:fill>
          <a:solidFill>
            <a:schemeClr val="accent2"/>
          </a:solidFill>
        </a:fill>
      </a:tcStyle>
    </a:firstCol>
    <a:lastRow>
      <a:tcTxStyle b="on">
        <a:fontRef idx="minor">
          <a:prstClr val="white"/>
        </a:fontRef>
        <a:schemeClr val="lt1"/>
      </a:tcTxStyle>
      <a:tcStyle>
        <a:tcBdr/>
        <a:fill>
          <a:solidFill>
            <a:schemeClr val="accent2"/>
          </a:solidFill>
        </a:fill>
      </a:tcStyle>
    </a:lastRow>
    <a:firstRow>
      <a:tcTxStyle b="on">
        <a:fontRef idx="minor">
          <a:prstClr val="white"/>
        </a:fontRef>
        <a:schemeClr val="lt1"/>
      </a:tcTxStyle>
      <a:tcStyle>
        <a:tcBdr/>
        <a:fill>
          <a:solidFill>
            <a:schemeClr val="accent2"/>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96" autoAdjust="0"/>
  </p:normalViewPr>
  <p:slideViewPr>
    <p:cSldViewPr snapToObjects="1" showGuides="1">
      <p:cViewPr varScale="1">
        <p:scale>
          <a:sx n="114" d="100"/>
          <a:sy n="114" d="100"/>
        </p:scale>
        <p:origin x="228" y="102"/>
      </p:cViewPr>
      <p:guideLst>
        <p:guide pos="3840"/>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showGuides="1">
      <p:cViewPr varScale="1">
        <p:scale>
          <a:sx n="70" d="100"/>
          <a:sy n="70" d="100"/>
        </p:scale>
        <p:origin x="2268" y="42"/>
      </p:cViewPr>
      <p:guideLst>
        <p:guide orient="horz" pos="187"/>
        <p:guide orient="horz" pos="638"/>
        <p:guide orient="horz" pos="453"/>
        <p:guide orient="horz" pos="6262"/>
        <p:guide pos="4186"/>
        <p:guide pos="286"/>
        <p:guide pos="830"/>
        <p:guide pos="386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&lt; 50 kW</c:v>
                </c:pt>
              </c:strCache>
            </c:strRef>
          </c:tx>
          <c:spPr>
            <a:solidFill>
              <a:srgbClr val="0A827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Tabelle1!$A$2:$A$3</c:f>
              <c:numCache>
                <c:formatCode>General</c:formatCode>
                <c:ptCount val="2"/>
                <c:pt idx="0">
                  <c:v>2023</c:v>
                </c:pt>
                <c:pt idx="1">
                  <c:v>2028</c:v>
                </c:pt>
              </c:numCache>
            </c:numRef>
          </c:cat>
          <c:val>
            <c:numRef>
              <c:f>Tabelle1!$B$2:$B$3</c:f>
              <c:numCache>
                <c:formatCode>#,##0</c:formatCode>
                <c:ptCount val="2"/>
                <c:pt idx="0">
                  <c:v>202731.7475183616</c:v>
                </c:pt>
                <c:pt idx="1">
                  <c:v>310942.58003714139</c:v>
                </c:pt>
              </c:numCache>
            </c:numRef>
          </c:val>
          <c:extLst>
            <c:ext xmlns:c16="http://schemas.microsoft.com/office/drawing/2014/chart" uri="{C3380CC4-5D6E-409C-BE32-E72D297353CC}">
              <c16:uniqueId val="{00000000-1064-4C9A-91F2-FF88D99B5F5C}"/>
            </c:ext>
          </c:extLst>
        </c:ser>
        <c:ser>
          <c:idx val="1"/>
          <c:order val="1"/>
          <c:tx>
            <c:strRef>
              <c:f>Tabelle1!$C$1</c:f>
              <c:strCache>
                <c:ptCount val="1"/>
                <c:pt idx="0">
                  <c:v>50 .. 200 kW</c:v>
                </c:pt>
              </c:strCache>
              <c:extLst xmlns:c15="http://schemas.microsoft.com/office/drawing/2012/chart"/>
            </c:strRef>
          </c:tx>
          <c:spPr>
            <a:solidFill>
              <a:srgbClr val="57535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Tabelle1!$A$2:$A$3</c:f>
              <c:numCache>
                <c:formatCode>General</c:formatCode>
                <c:ptCount val="2"/>
                <c:pt idx="0">
                  <c:v>2023</c:v>
                </c:pt>
                <c:pt idx="1">
                  <c:v>2028</c:v>
                </c:pt>
              </c:numCache>
            </c:numRef>
          </c:cat>
          <c:val>
            <c:numRef>
              <c:f>Tabelle1!$C$2:$C$3</c:f>
              <c:numCache>
                <c:formatCode>#,##0</c:formatCode>
                <c:ptCount val="2"/>
                <c:pt idx="0">
                  <c:v>92841.635533810651</c:v>
                </c:pt>
                <c:pt idx="1">
                  <c:v>223687.38625219974</c:v>
                </c:pt>
              </c:numCache>
            </c:numRef>
          </c:val>
          <c:extLst>
            <c:ext xmlns:c16="http://schemas.microsoft.com/office/drawing/2014/chart" uri="{C3380CC4-5D6E-409C-BE32-E72D297353CC}">
              <c16:uniqueId val="{00000001-1064-4C9A-91F2-FF88D99B5F5C}"/>
            </c:ext>
          </c:extLst>
        </c:ser>
        <c:ser>
          <c:idx val="2"/>
          <c:order val="2"/>
          <c:tx>
            <c:strRef>
              <c:f>Tabelle1!$D$1</c:f>
              <c:strCache>
                <c:ptCount val="1"/>
                <c:pt idx="0">
                  <c:v>&gt; 200 kW</c:v>
                </c:pt>
              </c:strCache>
              <c:extLst xmlns:c15="http://schemas.microsoft.com/office/drawing/2012/chart"/>
            </c:strRef>
          </c:tx>
          <c:spPr>
            <a:solidFill>
              <a:srgbClr val="B8DEDA"/>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6-1064-4C9A-91F2-FF88D99B5F5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0-2F5A-4B18-BC01-1B3FC729675D}"/>
              </c:ext>
            </c:extLst>
          </c:dPt>
          <c:dLbls>
            <c:dLbl>
              <c:idx val="0"/>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064-4C9A-91F2-FF88D99B5F5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Tabelle1!$A$2:$A$3</c:f>
              <c:numCache>
                <c:formatCode>General</c:formatCode>
                <c:ptCount val="2"/>
                <c:pt idx="0">
                  <c:v>2023</c:v>
                </c:pt>
                <c:pt idx="1">
                  <c:v>2028</c:v>
                </c:pt>
              </c:numCache>
            </c:numRef>
          </c:cat>
          <c:val>
            <c:numRef>
              <c:f>Tabelle1!$D$2:$D$3</c:f>
              <c:numCache>
                <c:formatCode>#,##0</c:formatCode>
                <c:ptCount val="2"/>
                <c:pt idx="0">
                  <c:v>55605.599447637338</c:v>
                </c:pt>
                <c:pt idx="1">
                  <c:v>217968.64419675939</c:v>
                </c:pt>
              </c:numCache>
            </c:numRef>
          </c:val>
          <c:extLst>
            <c:ext xmlns:c16="http://schemas.microsoft.com/office/drawing/2014/chart" uri="{C3380CC4-5D6E-409C-BE32-E72D297353CC}">
              <c16:uniqueId val="{00000003-1064-4C9A-91F2-FF88D99B5F5C}"/>
            </c:ext>
          </c:extLst>
        </c:ser>
        <c:dLbls>
          <c:dLblPos val="ctr"/>
          <c:showLegendKey val="0"/>
          <c:showVal val="1"/>
          <c:showCatName val="0"/>
          <c:showSerName val="0"/>
          <c:showPercent val="0"/>
          <c:showBubbleSize val="0"/>
        </c:dLbls>
        <c:gapWidth val="150"/>
        <c:overlap val="100"/>
        <c:axId val="981260688"/>
        <c:axId val="1778068384"/>
      </c:barChart>
      <c:catAx>
        <c:axId val="981260688"/>
        <c:scaling>
          <c:orientation val="minMax"/>
        </c:scaling>
        <c:delete val="0"/>
        <c:axPos val="b"/>
        <c:numFmt formatCode="General" sourceLinked="1"/>
        <c:majorTickMark val="none"/>
        <c:minorTickMark val="none"/>
        <c:tickLblPos val="nextTo"/>
        <c:spPr>
          <a:noFill/>
          <a:ln w="3175" cap="flat" cmpd="sng" algn="ctr">
            <a:solidFill>
              <a:srgbClr val="E9E6E6"/>
            </a:solidFill>
            <a:prstDash val="solid"/>
            <a:round/>
          </a:ln>
          <a:effectLst/>
        </c:spPr>
        <c:txPr>
          <a:bodyPr rot="-60000000" spcFirstLastPara="1" vertOverflow="ellipsis" vert="horz" wrap="square" anchor="ctr" anchorCtr="1"/>
          <a:lstStyle/>
          <a:p>
            <a:pPr>
              <a:defRPr sz="1197" b="1" i="0" u="none" strike="noStrike" kern="1200" baseline="0">
                <a:solidFill>
                  <a:srgbClr val="644F54"/>
                </a:solidFill>
                <a:latin typeface="+mn-lt"/>
                <a:ea typeface="+mn-ea"/>
                <a:cs typeface="+mn-cs"/>
              </a:defRPr>
            </a:pPr>
            <a:endParaRPr lang="de-DE"/>
          </a:p>
        </c:txPr>
        <c:crossAx val="1778068384"/>
        <c:crosses val="autoZero"/>
        <c:auto val="1"/>
        <c:lblAlgn val="ctr"/>
        <c:lblOffset val="100"/>
        <c:noMultiLvlLbl val="0"/>
      </c:catAx>
      <c:valAx>
        <c:axId val="1778068384"/>
        <c:scaling>
          <c:orientation val="minMax"/>
          <c:max val="800000"/>
        </c:scaling>
        <c:delete val="0"/>
        <c:axPos val="l"/>
        <c:majorGridlines>
          <c:spPr>
            <a:ln w="3175" cap="flat" cmpd="sng" algn="ctr">
              <a:solidFill>
                <a:srgbClr val="D1C9CA"/>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644F54"/>
                </a:solidFill>
                <a:latin typeface="+mn-lt"/>
                <a:ea typeface="+mn-ea"/>
                <a:cs typeface="+mn-cs"/>
              </a:defRPr>
            </a:pPr>
            <a:endParaRPr lang="de-DE"/>
          </a:p>
        </c:txPr>
        <c:crossAx val="981260688"/>
        <c:crosses val="autoZero"/>
        <c:crossBetween val="between"/>
        <c:majorUnit val="100000"/>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rgbClr val="644F54"/>
                </a:solidFill>
                <a:latin typeface="+mn-lt"/>
                <a:ea typeface="+mn-ea"/>
                <a:cs typeface="+mn-cs"/>
              </a:defRPr>
            </a:pPr>
            <a:endParaRPr lang="de-DE"/>
          </a:p>
        </c:txPr>
      </c:legendEntry>
      <c:legendEntry>
        <c:idx val="1"/>
        <c:txPr>
          <a:bodyPr rot="0" spcFirstLastPara="1" vertOverflow="ellipsis" vert="horz" wrap="square" anchor="ctr" anchorCtr="1"/>
          <a:lstStyle/>
          <a:p>
            <a:pPr>
              <a:defRPr sz="1197" b="0" i="0" u="none" strike="noStrike" kern="1200" baseline="0">
                <a:solidFill>
                  <a:srgbClr val="644F54"/>
                </a:solidFill>
                <a:latin typeface="+mn-lt"/>
                <a:ea typeface="+mn-ea"/>
                <a:cs typeface="+mn-cs"/>
              </a:defRPr>
            </a:pPr>
            <a:endParaRPr lang="de-DE"/>
          </a:p>
        </c:txPr>
      </c:legendEntry>
      <c:legendEntry>
        <c:idx val="2"/>
        <c:txPr>
          <a:bodyPr rot="0" spcFirstLastPara="1" vertOverflow="ellipsis" vert="horz" wrap="square" anchor="ctr" anchorCtr="1"/>
          <a:lstStyle/>
          <a:p>
            <a:pPr>
              <a:defRPr sz="1197" b="0" i="0" u="none" strike="noStrike" kern="1200" baseline="0">
                <a:solidFill>
                  <a:srgbClr val="644F54"/>
                </a:solidFill>
                <a:latin typeface="+mn-lt"/>
                <a:ea typeface="+mn-ea"/>
                <a:cs typeface="+mn-cs"/>
              </a:defRPr>
            </a:pPr>
            <a:endParaRPr lang="de-DE"/>
          </a:p>
        </c:txPr>
      </c:legendEntry>
      <c:layout>
        <c:manualLayout>
          <c:xMode val="edge"/>
          <c:yMode val="edge"/>
          <c:x val="5.6363631165164664E-2"/>
          <c:y val="0.94649250627443049"/>
          <c:w val="0.91320919407647516"/>
          <c:h val="5.350749372556946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Semiconductor Content in USD Million</c:v>
                </c:pt>
              </c:strCache>
            </c:strRef>
          </c:tx>
          <c:spPr>
            <a:solidFill>
              <a:schemeClr val="accent4"/>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5C21-4AA2-9ADC-129478BB62E0}"/>
              </c:ext>
            </c:extLst>
          </c:dPt>
          <c:dPt>
            <c:idx val="1"/>
            <c:invertIfNegative val="0"/>
            <c:bubble3D val="0"/>
            <c:spPr>
              <a:solidFill>
                <a:schemeClr val="tx2"/>
              </a:solidFill>
              <a:ln>
                <a:noFill/>
              </a:ln>
              <a:effectLst/>
            </c:spPr>
            <c:extLst>
              <c:ext xmlns:c16="http://schemas.microsoft.com/office/drawing/2014/chart" uri="{C3380CC4-5D6E-409C-BE32-E72D297353CC}">
                <c16:uniqueId val="{00000000-5C21-4AA2-9ADC-129478BB62E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Tabelle1!$A$2:$A$3</c:f>
              <c:numCache>
                <c:formatCode>General</c:formatCode>
                <c:ptCount val="2"/>
                <c:pt idx="0">
                  <c:v>2023</c:v>
                </c:pt>
                <c:pt idx="1">
                  <c:v>2028</c:v>
                </c:pt>
              </c:numCache>
            </c:numRef>
          </c:cat>
          <c:val>
            <c:numRef>
              <c:f>Tabelle1!$B$2:$B$3</c:f>
              <c:numCache>
                <c:formatCode>#,#00</c:formatCode>
                <c:ptCount val="2"/>
                <c:pt idx="0">
                  <c:v>245.82737287076947</c:v>
                </c:pt>
                <c:pt idx="1">
                  <c:v>610.77531989262627</c:v>
                </c:pt>
              </c:numCache>
            </c:numRef>
          </c:val>
          <c:extLst>
            <c:ext xmlns:c16="http://schemas.microsoft.com/office/drawing/2014/chart" uri="{C3380CC4-5D6E-409C-BE32-E72D297353CC}">
              <c16:uniqueId val="{00000000-4102-4046-A182-8A4E77AEA34B}"/>
            </c:ext>
          </c:extLst>
        </c:ser>
        <c:dLbls>
          <c:dLblPos val="ctr"/>
          <c:showLegendKey val="0"/>
          <c:showVal val="1"/>
          <c:showCatName val="0"/>
          <c:showSerName val="0"/>
          <c:showPercent val="0"/>
          <c:showBubbleSize val="0"/>
        </c:dLbls>
        <c:gapWidth val="150"/>
        <c:overlap val="100"/>
        <c:axId val="981260688"/>
        <c:axId val="1778068384"/>
      </c:barChart>
      <c:catAx>
        <c:axId val="981260688"/>
        <c:scaling>
          <c:orientation val="minMax"/>
        </c:scaling>
        <c:delete val="0"/>
        <c:axPos val="b"/>
        <c:numFmt formatCode="General" sourceLinked="1"/>
        <c:majorTickMark val="none"/>
        <c:minorTickMark val="none"/>
        <c:tickLblPos val="nextTo"/>
        <c:spPr>
          <a:noFill/>
          <a:ln w="3175" cap="flat" cmpd="sng" algn="ctr">
            <a:solidFill>
              <a:srgbClr val="E9E6E6"/>
            </a:solidFill>
            <a:prstDash val="solid"/>
            <a:round/>
          </a:ln>
          <a:effectLst/>
        </c:spPr>
        <c:txPr>
          <a:bodyPr rot="-60000000" spcFirstLastPara="1" vertOverflow="ellipsis" vert="horz" wrap="square" anchor="ctr" anchorCtr="1"/>
          <a:lstStyle/>
          <a:p>
            <a:pPr>
              <a:defRPr sz="1197" b="1" i="0" u="none" strike="noStrike" kern="1200" baseline="0">
                <a:solidFill>
                  <a:srgbClr val="644F54"/>
                </a:solidFill>
                <a:latin typeface="+mn-lt"/>
                <a:ea typeface="+mn-ea"/>
                <a:cs typeface="+mn-cs"/>
              </a:defRPr>
            </a:pPr>
            <a:endParaRPr lang="de-DE"/>
          </a:p>
        </c:txPr>
        <c:crossAx val="1778068384"/>
        <c:crosses val="autoZero"/>
        <c:auto val="1"/>
        <c:lblAlgn val="ctr"/>
        <c:lblOffset val="100"/>
        <c:noMultiLvlLbl val="0"/>
      </c:catAx>
      <c:valAx>
        <c:axId val="1778068384"/>
        <c:scaling>
          <c:orientation val="minMax"/>
          <c:max val="650"/>
          <c:min val="0"/>
        </c:scaling>
        <c:delete val="0"/>
        <c:axPos val="l"/>
        <c:majorGridlines>
          <c:spPr>
            <a:ln w="3175" cap="flat" cmpd="sng" algn="ctr">
              <a:solidFill>
                <a:srgbClr val="D1C9CA"/>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644F54"/>
                </a:solidFill>
                <a:latin typeface="+mn-lt"/>
                <a:ea typeface="+mn-ea"/>
                <a:cs typeface="+mn-cs"/>
              </a:defRPr>
            </a:pPr>
            <a:endParaRPr lang="de-DE"/>
          </a:p>
        </c:txPr>
        <c:crossAx val="981260688"/>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8" Type="http://schemas.openxmlformats.org/officeDocument/2006/relationships/tags" Target="../tags/tag210.xml"/><Relationship Id="rId3" Type="http://schemas.openxmlformats.org/officeDocument/2006/relationships/tags" Target="../tags/tag205.xml"/><Relationship Id="rId7" Type="http://schemas.openxmlformats.org/officeDocument/2006/relationships/tags" Target="../tags/tag209.xml"/><Relationship Id="rId12" Type="http://schemas.openxmlformats.org/officeDocument/2006/relationships/image" Target="../media/image7.png"/><Relationship Id="rId2" Type="http://schemas.openxmlformats.org/officeDocument/2006/relationships/tags" Target="../tags/tag204.xml"/><Relationship Id="rId1" Type="http://schemas.openxmlformats.org/officeDocument/2006/relationships/theme" Target="../theme/theme3.xml"/><Relationship Id="rId6" Type="http://schemas.openxmlformats.org/officeDocument/2006/relationships/tags" Target="../tags/tag208.xml"/><Relationship Id="rId11" Type="http://schemas.openxmlformats.org/officeDocument/2006/relationships/tags" Target="../tags/tag213.xml"/><Relationship Id="rId5" Type="http://schemas.openxmlformats.org/officeDocument/2006/relationships/tags" Target="../tags/tag207.xml"/><Relationship Id="rId10" Type="http://schemas.openxmlformats.org/officeDocument/2006/relationships/tags" Target="../tags/tag212.xml"/><Relationship Id="rId4" Type="http://schemas.openxmlformats.org/officeDocument/2006/relationships/tags" Target="../tags/tag206.xml"/><Relationship Id="rId9" Type="http://schemas.openxmlformats.org/officeDocument/2006/relationships/tags" Target="../tags/tag2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Header Placeholder" hidden="1"/>
          <p:cNvSpPr>
            <a:spLocks noGrp="1" noChangeArrowheads="1"/>
          </p:cNvSpPr>
          <p:nvPr>
            <p:ph type="hdr" sz="quarter"/>
            <p:custDataLst>
              <p:tags r:id="rId2"/>
            </p:custDataLst>
          </p:nvPr>
        </p:nvSpPr>
        <p:spPr bwMode="auto">
          <a:xfrm>
            <a:off x="7099300" y="0"/>
            <a:ext cx="0" cy="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defTabSz="955819">
              <a:defRPr sz="1200">
                <a:latin typeface="Tahoma" pitchFamily="34" charset="0"/>
              </a:defRPr>
            </a:lvl1pPr>
          </a:lstStyle>
          <a:p>
            <a:endParaRPr lang="en-US" sz="100" dirty="0">
              <a:noFill/>
              <a:latin typeface="Arial" panose="020B0604020202020204" pitchFamily="34" charset="0"/>
              <a:cs typeface="Arial" panose="020B0604020202020204" pitchFamily="34" charset="0"/>
            </a:endParaRPr>
          </a:p>
        </p:txBody>
      </p:sp>
      <p:sp>
        <p:nvSpPr>
          <p:cNvPr id="7" name="Footer Placeholder" hidden="1"/>
          <p:cNvSpPr>
            <a:spLocks noGrp="1"/>
          </p:cNvSpPr>
          <p:nvPr>
            <p:ph type="ftr" sz="quarter" idx="2"/>
            <p:custDataLst>
              <p:tags r:id="rId3"/>
            </p:custDataLst>
          </p:nvPr>
        </p:nvSpPr>
        <p:spPr>
          <a:xfrm>
            <a:off x="7099300" y="10234613"/>
            <a:ext cx="0" cy="0"/>
          </a:xfrm>
          <a:prstGeom prst="rect">
            <a:avLst/>
          </a:prstGeom>
        </p:spPr>
        <p:txBody>
          <a:bodyPr vert="horz" lIns="91440" tIns="45720" rIns="91440" bIns="45720" rtlCol="0" anchor="ctr"/>
          <a:lstStyle>
            <a:lvl1pPr algn="l">
              <a:defRPr sz="1200"/>
            </a:lvl1pPr>
          </a:lstStyle>
          <a:p>
            <a:pPr algn="ctr"/>
            <a:r>
              <a:rPr lang="en-US" sz="100" dirty="0">
                <a:noFill/>
                <a:latin typeface="Arial" panose="020B0604020202020204" pitchFamily="34" charset="0"/>
                <a:ea typeface="Verdana" pitchFamily="34" charset="0"/>
                <a:cs typeface="Arial" panose="020B0604020202020204" pitchFamily="34" charset="0"/>
              </a:rPr>
              <a:t>Copyright © Infineon Technologies AG 2020. All rights reserved.</a:t>
            </a:r>
          </a:p>
          <a:p>
            <a:pPr algn="ctr"/>
            <a:r>
              <a:rPr lang="en-US" sz="100" b="1" dirty="0">
                <a:noFill/>
                <a:latin typeface="Arial" panose="020B0604020202020204" pitchFamily="34" charset="0"/>
                <a:ea typeface="Verdana" pitchFamily="34" charset="0"/>
                <a:cs typeface="Arial" panose="020B0604020202020204" pitchFamily="34" charset="0"/>
              </a:rPr>
              <a:t>restricted</a:t>
            </a:r>
          </a:p>
        </p:txBody>
      </p:sp>
      <p:sp>
        <p:nvSpPr>
          <p:cNvPr id="9" name="Date Placeholder" hidden="1"/>
          <p:cNvSpPr>
            <a:spLocks noGrp="1"/>
          </p:cNvSpPr>
          <p:nvPr>
            <p:ph type="dt" sz="quarter" idx="1"/>
            <p:custDataLst>
              <p:tags r:id="rId4"/>
            </p:custDataLst>
          </p:nvPr>
        </p:nvSpPr>
        <p:spPr>
          <a:xfrm>
            <a:off x="7099300" y="10234613"/>
            <a:ext cx="0" cy="0"/>
          </a:xfrm>
          <a:prstGeom prst="rect">
            <a:avLst/>
          </a:prstGeom>
        </p:spPr>
        <p:txBody>
          <a:bodyPr vert="horz" lIns="91440" tIns="45720" rIns="91440" bIns="45720" rtlCol="0" anchor="ctr"/>
          <a:lstStyle>
            <a:lvl1pPr algn="r">
              <a:defRPr sz="1200"/>
            </a:lvl1pPr>
          </a:lstStyle>
          <a:p>
            <a:pPr algn="l"/>
            <a:r>
              <a:rPr lang="en-US" sz="100" dirty="0">
                <a:noFill/>
                <a:latin typeface="Arial" panose="020B0604020202020204" pitchFamily="34" charset="0"/>
                <a:ea typeface="Verdana" pitchFamily="34" charset="0"/>
                <a:cs typeface="Arial" panose="020B0604020202020204" pitchFamily="34" charset="0"/>
              </a:rPr>
              <a:t>2020-09-28</a:t>
            </a:r>
          </a:p>
          <a:p>
            <a:pPr algn="l"/>
            <a:endParaRPr lang="en-US" sz="100" dirty="0">
              <a:noFill/>
              <a:latin typeface="Arial" panose="020B0604020202020204" pitchFamily="34" charset="0"/>
              <a:ea typeface="Verdana" pitchFamily="34" charset="0"/>
              <a:cs typeface="Arial" panose="020B0604020202020204" pitchFamily="34" charset="0"/>
            </a:endParaRPr>
          </a:p>
        </p:txBody>
      </p:sp>
      <p:sp>
        <p:nvSpPr>
          <p:cNvPr id="10" name="Slide Number Placeholder"/>
          <p:cNvSpPr>
            <a:spLocks noGrp="1"/>
          </p:cNvSpPr>
          <p:nvPr>
            <p:ph type="sldNum" sz="quarter" idx="3"/>
          </p:nvPr>
        </p:nvSpPr>
        <p:spPr>
          <a:xfrm>
            <a:off x="5997922" y="9833798"/>
            <a:ext cx="612000" cy="288000"/>
          </a:xfrm>
          <a:prstGeom prst="rect">
            <a:avLst/>
          </a:prstGeom>
        </p:spPr>
        <p:txBody>
          <a:bodyPr vert="horz" lIns="0" tIns="0" rIns="0" bIns="0" rtlCol="0" anchor="ctr"/>
          <a:lstStyle>
            <a:lvl1pPr algn="r">
              <a:defRPr sz="1200"/>
            </a:lvl1pPr>
          </a:lstStyle>
          <a:p>
            <a:fld id="{4F5EA4BF-E9AE-43AF-B3B0-E8B2B4D213BF}" type="slidenum">
              <a:rPr lang="en-US" sz="800">
                <a:solidFill>
                  <a:srgbClr val="928285"/>
                </a:solidFill>
                <a:latin typeface="Arial" panose="020B0604020202020204" pitchFamily="34" charset="0"/>
                <a:ea typeface="Verdana" pitchFamily="34" charset="0"/>
                <a:cs typeface="Arial" panose="020B0604020202020204" pitchFamily="34" charset="0"/>
              </a:rPr>
              <a:pPr/>
              <a:t>‹#›</a:t>
            </a:fld>
            <a:endParaRPr lang="en-US" sz="800" dirty="0">
              <a:solidFill>
                <a:srgbClr val="928285"/>
              </a:solidFill>
              <a:latin typeface="Arial" panose="020B0604020202020204" pitchFamily="34" charset="0"/>
              <a:ea typeface="Verdana" pitchFamily="34" charset="0"/>
              <a:cs typeface="Arial" panose="020B0604020202020204" pitchFamily="34" charset="0"/>
            </a:endParaRPr>
          </a:p>
        </p:txBody>
      </p:sp>
      <p:sp>
        <p:nvSpPr>
          <p:cNvPr id="2" name="empower_document_placeholder" hidden="1">
            <a:extLst>
              <a:ext uri="{FF2B5EF4-FFF2-40B4-BE49-F238E27FC236}">
                <a16:creationId xmlns:a16="http://schemas.microsoft.com/office/drawing/2014/main" id="{AB77BC53-8E05-4977-B193-6A6AD69A870A}"/>
              </a:ext>
            </a:extLst>
          </p:cNvPr>
          <p:cNvSpPr txBox="1"/>
          <p:nvPr userDrawn="1">
            <p:custDataLst>
              <p:tags r:id="rId5"/>
            </p:custDataLst>
          </p:nvPr>
        </p:nvSpPr>
        <p:spPr bwMode="auto">
          <a:xfrm>
            <a:off x="489310" y="426585"/>
            <a:ext cx="2592000" cy="2880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de-DE" sz="800" kern="0">
                <a:solidFill>
                  <a:srgbClr val="928285"/>
                </a:solidFill>
                <a:latin typeface="Arial" panose="020B0604020202020204" pitchFamily="34" charset="0"/>
                <a:ea typeface="Verdana" pitchFamily="34" charset="0"/>
                <a:cs typeface="Arial" panose="020B0604020202020204" pitchFamily="34" charset="0"/>
              </a:rPr>
              <a:t>[Owner:   Doc ID:   Vers.: ]</a:t>
            </a:r>
            <a:endParaRPr lang="de-DE" sz="800" kern="0" dirty="0">
              <a:solidFill>
                <a:srgbClr val="928285"/>
              </a:solidFill>
              <a:latin typeface="Arial" panose="020B0604020202020204" pitchFamily="34" charset="0"/>
              <a:ea typeface="Verdana" pitchFamily="34" charset="0"/>
              <a:cs typeface="Arial" panose="020B0604020202020204" pitchFamily="34" charset="0"/>
            </a:endParaRPr>
          </a:p>
        </p:txBody>
      </p:sp>
      <p:sp>
        <p:nvSpPr>
          <p:cNvPr id="3" name="empower_proprietary_placeholder">
            <a:extLst>
              <a:ext uri="{FF2B5EF4-FFF2-40B4-BE49-F238E27FC236}">
                <a16:creationId xmlns:a16="http://schemas.microsoft.com/office/drawing/2014/main" id="{8A3F532B-9233-4B6C-A1AE-20F78C1A46B8}"/>
              </a:ext>
            </a:extLst>
          </p:cNvPr>
          <p:cNvSpPr txBox="1"/>
          <p:nvPr userDrawn="1">
            <p:custDataLst>
              <p:tags r:id="rId6"/>
            </p:custDataLst>
          </p:nvPr>
        </p:nvSpPr>
        <p:spPr bwMode="auto">
          <a:xfrm>
            <a:off x="5637922" y="9545798"/>
            <a:ext cx="972000" cy="2880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de-DE" sz="800" b="1" kern="0">
                <a:solidFill>
                  <a:srgbClr val="E30034"/>
                </a:solidFill>
                <a:latin typeface="Arial" panose="020B0604020202020204" pitchFamily="34" charset="0"/>
                <a:ea typeface="Verdana" pitchFamily="34" charset="0"/>
                <a:cs typeface="Arial" panose="020B0604020202020204" pitchFamily="34" charset="0"/>
              </a:rPr>
              <a:t>Infineon Proprietary</a:t>
            </a:r>
            <a:endParaRPr lang="de-DE" sz="800" b="1" kern="0" dirty="0">
              <a:solidFill>
                <a:srgbClr val="E30034"/>
              </a:solidFill>
              <a:latin typeface="Arial" panose="020B0604020202020204" pitchFamily="34" charset="0"/>
              <a:ea typeface="Verdana" pitchFamily="34" charset="0"/>
              <a:cs typeface="Arial" panose="020B0604020202020204" pitchFamily="34" charset="0"/>
            </a:endParaRPr>
          </a:p>
        </p:txBody>
      </p:sp>
      <p:sp>
        <p:nvSpPr>
          <p:cNvPr id="4" name="empower_draft_placeholder" hidden="1">
            <a:extLst>
              <a:ext uri="{FF2B5EF4-FFF2-40B4-BE49-F238E27FC236}">
                <a16:creationId xmlns:a16="http://schemas.microsoft.com/office/drawing/2014/main" id="{707F235E-2AB2-45AA-AAE4-3CA5D9E6B283}"/>
              </a:ext>
            </a:extLst>
          </p:cNvPr>
          <p:cNvSpPr txBox="1"/>
          <p:nvPr userDrawn="1">
            <p:custDataLst>
              <p:tags r:id="rId7"/>
            </p:custDataLst>
          </p:nvPr>
        </p:nvSpPr>
        <p:spPr bwMode="auto">
          <a:xfrm>
            <a:off x="489310" y="9545798"/>
            <a:ext cx="360362" cy="2880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de-DE" sz="800" b="1" kern="0">
                <a:solidFill>
                  <a:srgbClr val="E30034"/>
                </a:solidFill>
                <a:latin typeface="Arial" panose="020B0604020202020204" pitchFamily="34" charset="0"/>
                <a:ea typeface="Verdana" pitchFamily="34" charset="0"/>
                <a:cs typeface="Arial" panose="020B0604020202020204" pitchFamily="34" charset="0"/>
              </a:rPr>
              <a:t>- DRAFT -</a:t>
            </a:r>
            <a:endParaRPr lang="de-DE" sz="800" b="1" kern="0" dirty="0">
              <a:solidFill>
                <a:srgbClr val="E30034"/>
              </a:solidFill>
              <a:latin typeface="Arial" panose="020B0604020202020204" pitchFamily="34" charset="0"/>
              <a:ea typeface="Verdana" pitchFamily="34" charset="0"/>
              <a:cs typeface="Arial" panose="020B0604020202020204" pitchFamily="34" charset="0"/>
            </a:endParaRPr>
          </a:p>
        </p:txBody>
      </p:sp>
      <p:sp>
        <p:nvSpPr>
          <p:cNvPr id="5" name="empower_footer_placeholder">
            <a:extLst>
              <a:ext uri="{FF2B5EF4-FFF2-40B4-BE49-F238E27FC236}">
                <a16:creationId xmlns:a16="http://schemas.microsoft.com/office/drawing/2014/main" id="{5B6337D7-EF4A-437B-98C9-7A76CBDDE797}"/>
              </a:ext>
            </a:extLst>
          </p:cNvPr>
          <p:cNvSpPr txBox="1"/>
          <p:nvPr userDrawn="1">
            <p:custDataLst>
              <p:tags r:id="rId8"/>
            </p:custDataLst>
          </p:nvPr>
        </p:nvSpPr>
        <p:spPr bwMode="auto">
          <a:xfrm>
            <a:off x="2001479" y="9833798"/>
            <a:ext cx="3096343" cy="288000"/>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a:solidFill>
                  <a:srgbClr val="928285"/>
                </a:solidFill>
                <a:latin typeface="Arial" panose="020B0604020202020204" pitchFamily="34" charset="0"/>
                <a:ea typeface="Verdana" pitchFamily="34" charset="0"/>
                <a:cs typeface="Arial" panose="020B0604020202020204" pitchFamily="34" charset="0"/>
              </a:rPr>
              <a:t>Copyright © Infineon Technologies AG 2023. All rights reserved.</a:t>
            </a:r>
            <a:endParaRPr lang="en-US" sz="800" kern="0" dirty="0">
              <a:solidFill>
                <a:srgbClr val="928285"/>
              </a:solidFill>
              <a:latin typeface="Arial" panose="020B0604020202020204" pitchFamily="34" charset="0"/>
              <a:ea typeface="Verdana" pitchFamily="34" charset="0"/>
              <a:cs typeface="Arial" panose="020B0604020202020204" pitchFamily="34" charset="0"/>
            </a:endParaRPr>
          </a:p>
        </p:txBody>
      </p:sp>
      <p:sp>
        <p:nvSpPr>
          <p:cNvPr id="16" name="empower_classification_attention_placeholder" hidden="1">
            <a:extLst>
              <a:ext uri="{FF2B5EF4-FFF2-40B4-BE49-F238E27FC236}">
                <a16:creationId xmlns:a16="http://schemas.microsoft.com/office/drawing/2014/main" id="{07AA87B6-2D72-4228-A7D0-DDCA437050BF}"/>
              </a:ext>
            </a:extLst>
          </p:cNvPr>
          <p:cNvSpPr txBox="1"/>
          <p:nvPr userDrawn="1">
            <p:custDataLst>
              <p:tags r:id="rId9"/>
            </p:custDataLst>
          </p:nvPr>
        </p:nvSpPr>
        <p:spPr bwMode="auto">
          <a:xfrm>
            <a:off x="3063723" y="426585"/>
            <a:ext cx="971855" cy="288000"/>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de-DE" sz="800" b="1" kern="0">
                <a:solidFill>
                  <a:srgbClr val="E30034"/>
                </a:solidFill>
                <a:latin typeface="Arial" panose="020B0604020202020204" pitchFamily="34" charset="0"/>
                <a:ea typeface="Verdana" pitchFamily="34" charset="0"/>
                <a:cs typeface="Arial" panose="020B0604020202020204" pitchFamily="34" charset="0"/>
              </a:rPr>
              <a:t>no marking</a:t>
            </a:r>
            <a:endParaRPr lang="de-DE" sz="800" b="1" kern="0" dirty="0">
              <a:solidFill>
                <a:srgbClr val="E30034"/>
              </a:solidFill>
              <a:latin typeface="Arial" panose="020B0604020202020204" pitchFamily="34" charset="0"/>
              <a:ea typeface="Verdana" pitchFamily="34" charset="0"/>
              <a:cs typeface="Arial" panose="020B0604020202020204" pitchFamily="34" charset="0"/>
            </a:endParaRPr>
          </a:p>
        </p:txBody>
      </p:sp>
      <p:sp>
        <p:nvSpPr>
          <p:cNvPr id="6" name="empower_classification_placeholder" hidden="1">
            <a:extLst>
              <a:ext uri="{FF2B5EF4-FFF2-40B4-BE49-F238E27FC236}">
                <a16:creationId xmlns:a16="http://schemas.microsoft.com/office/drawing/2014/main" id="{162FD7ED-CC36-4F26-ADD4-95B9EFF2AE3D}"/>
              </a:ext>
            </a:extLst>
          </p:cNvPr>
          <p:cNvSpPr txBox="1"/>
          <p:nvPr userDrawn="1">
            <p:custDataLst>
              <p:tags r:id="rId10"/>
            </p:custDataLst>
          </p:nvPr>
        </p:nvSpPr>
        <p:spPr bwMode="auto">
          <a:xfrm>
            <a:off x="3062327" y="426585"/>
            <a:ext cx="973251" cy="288000"/>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de-DE" sz="800" b="1" kern="0">
                <a:solidFill>
                  <a:srgbClr val="928285"/>
                </a:solidFill>
                <a:latin typeface="Arial" panose="020B0604020202020204" pitchFamily="34" charset="0"/>
                <a:ea typeface="Verdana" pitchFamily="34" charset="0"/>
                <a:cs typeface="Arial" panose="020B0604020202020204" pitchFamily="34" charset="0"/>
              </a:rPr>
              <a:t>no marking</a:t>
            </a:r>
            <a:endParaRPr lang="de-DE" sz="800" b="1" kern="0" dirty="0">
              <a:solidFill>
                <a:srgbClr val="928285"/>
              </a:solidFill>
              <a:latin typeface="Arial" panose="020B0604020202020204" pitchFamily="34" charset="0"/>
              <a:ea typeface="Verdana" pitchFamily="34" charset="0"/>
              <a:cs typeface="Arial" panose="020B0604020202020204" pitchFamily="34" charset="0"/>
            </a:endParaRPr>
          </a:p>
        </p:txBody>
      </p:sp>
      <p:sp>
        <p:nvSpPr>
          <p:cNvPr id="14" name="empower_date_placeholder">
            <a:extLst>
              <a:ext uri="{FF2B5EF4-FFF2-40B4-BE49-F238E27FC236}">
                <a16:creationId xmlns:a16="http://schemas.microsoft.com/office/drawing/2014/main" id="{17C46F5C-5E8F-4CC2-80E6-B88261E13B5B}"/>
              </a:ext>
            </a:extLst>
          </p:cNvPr>
          <p:cNvSpPr txBox="1"/>
          <p:nvPr userDrawn="1">
            <p:custDataLst>
              <p:tags r:id="rId11"/>
            </p:custDataLst>
          </p:nvPr>
        </p:nvSpPr>
        <p:spPr bwMode="auto">
          <a:xfrm>
            <a:off x="489309" y="9833798"/>
            <a:ext cx="612000" cy="2880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de-DE" sz="800" kern="0">
                <a:solidFill>
                  <a:srgbClr val="928285"/>
                </a:solidFill>
                <a:latin typeface="Arial" panose="020B0604020202020204" pitchFamily="34" charset="0"/>
                <a:ea typeface="Verdana" pitchFamily="34" charset="0"/>
                <a:cs typeface="Arial" panose="020B0604020202020204" pitchFamily="34" charset="0"/>
              </a:rPr>
              <a:t>Jun 2023</a:t>
            </a:r>
            <a:endParaRPr lang="de-DE" sz="800" kern="0" dirty="0">
              <a:solidFill>
                <a:srgbClr val="928285"/>
              </a:solidFill>
              <a:latin typeface="Arial" panose="020B0604020202020204" pitchFamily="34" charset="0"/>
              <a:ea typeface="Verdana" pitchFamily="34" charset="0"/>
              <a:cs typeface="Arial" panose="020B0604020202020204" pitchFamily="34" charset="0"/>
            </a:endParaRPr>
          </a:p>
        </p:txBody>
      </p:sp>
      <p:pic>
        <p:nvPicPr>
          <p:cNvPr id="26" name="Logo"/>
          <p:cNvPicPr>
            <a:picLocks noChangeAspect="1" noChangeArrowheads="1"/>
          </p:cNvPicPr>
          <p:nvPr/>
        </p:nvPicPr>
        <p:blipFill>
          <a:blip r:embed="rId12" cstate="print"/>
          <a:srcRect/>
          <a:stretch>
            <a:fillRect/>
          </a:stretch>
        </p:blipFill>
        <p:spPr bwMode="auto">
          <a:xfrm>
            <a:off x="5657072" y="295163"/>
            <a:ext cx="880886" cy="419422"/>
          </a:xfrm>
          <a:prstGeom prst="rect">
            <a:avLst/>
          </a:prstGeom>
          <a:noFill/>
          <a:ln w="9525">
            <a:noFill/>
            <a:miter lim="800000"/>
            <a:headEnd/>
            <a:tailEnd/>
          </a:ln>
          <a:effectLst/>
        </p:spPr>
      </p:pic>
    </p:spTree>
    <p:extLst>
      <p:ext uri="{BB962C8B-B14F-4D97-AF65-F5344CB8AC3E}">
        <p14:creationId xmlns:p14="http://schemas.microsoft.com/office/powerpoint/2010/main" val="359428692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8" Type="http://schemas.openxmlformats.org/officeDocument/2006/relationships/tags" Target="../tags/tag200.xml"/><Relationship Id="rId3" Type="http://schemas.openxmlformats.org/officeDocument/2006/relationships/tags" Target="../tags/tag195.xml"/><Relationship Id="rId7" Type="http://schemas.openxmlformats.org/officeDocument/2006/relationships/tags" Target="../tags/tag199.xml"/><Relationship Id="rId12" Type="http://schemas.openxmlformats.org/officeDocument/2006/relationships/image" Target="../media/image7.png"/><Relationship Id="rId2" Type="http://schemas.openxmlformats.org/officeDocument/2006/relationships/tags" Target="../tags/tag194.xml"/><Relationship Id="rId1" Type="http://schemas.openxmlformats.org/officeDocument/2006/relationships/theme" Target="../theme/theme2.xml"/><Relationship Id="rId6" Type="http://schemas.openxmlformats.org/officeDocument/2006/relationships/tags" Target="../tags/tag198.xml"/><Relationship Id="rId11" Type="http://schemas.openxmlformats.org/officeDocument/2006/relationships/tags" Target="../tags/tag203.xml"/><Relationship Id="rId5" Type="http://schemas.openxmlformats.org/officeDocument/2006/relationships/tags" Target="../tags/tag197.xml"/><Relationship Id="rId10" Type="http://schemas.openxmlformats.org/officeDocument/2006/relationships/tags" Target="../tags/tag202.xml"/><Relationship Id="rId4" Type="http://schemas.openxmlformats.org/officeDocument/2006/relationships/tags" Target="../tags/tag196.xml"/><Relationship Id="rId9" Type="http://schemas.openxmlformats.org/officeDocument/2006/relationships/tags" Target="../tags/tag20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6" name="Slide"/>
          <p:cNvSpPr>
            <a:spLocks noGrp="1" noRot="1" noChangeAspect="1" noChangeArrowheads="1" noTextEdit="1"/>
          </p:cNvSpPr>
          <p:nvPr>
            <p:ph type="sldImg" idx="2"/>
          </p:nvPr>
        </p:nvSpPr>
        <p:spPr bwMode="auto">
          <a:xfrm>
            <a:off x="454025" y="1012825"/>
            <a:ext cx="6191250" cy="3482975"/>
          </a:xfrm>
          <a:prstGeom prst="rect">
            <a:avLst/>
          </a:prstGeom>
          <a:noFill/>
          <a:ln w="9525">
            <a:solidFill>
              <a:srgbClr val="000000"/>
            </a:solidFill>
            <a:miter lim="800000"/>
            <a:headEnd/>
            <a:tailEnd/>
          </a:ln>
          <a:effectLst/>
        </p:spPr>
      </p:sp>
      <p:sp>
        <p:nvSpPr>
          <p:cNvPr id="84997" name="Notes"/>
          <p:cNvSpPr>
            <a:spLocks noGrp="1" noChangeArrowheads="1"/>
          </p:cNvSpPr>
          <p:nvPr>
            <p:ph type="body" sz="quarter" idx="3"/>
          </p:nvPr>
        </p:nvSpPr>
        <p:spPr bwMode="auto">
          <a:xfrm>
            <a:off x="453306" y="4757266"/>
            <a:ext cx="6191968" cy="478323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Enter Notes</a:t>
            </a:r>
          </a:p>
        </p:txBody>
      </p:sp>
      <p:sp>
        <p:nvSpPr>
          <p:cNvPr id="28" name="Header Placeholder" hidden="1"/>
          <p:cNvSpPr>
            <a:spLocks noGrp="1" noChangeArrowheads="1"/>
          </p:cNvSpPr>
          <p:nvPr>
            <p:ph type="hdr" sz="quarter"/>
            <p:custDataLst>
              <p:tags r:id="rId2"/>
            </p:custDataLst>
          </p:nvPr>
        </p:nvSpPr>
        <p:spPr bwMode="auto">
          <a:xfrm>
            <a:off x="7099300" y="0"/>
            <a:ext cx="0" cy="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defTabSz="955819">
              <a:defRPr sz="100">
                <a:noFill/>
                <a:latin typeface="Arial" panose="020B0604020202020204" pitchFamily="34" charset="0"/>
                <a:cs typeface="Arial" panose="020B0604020202020204" pitchFamily="34" charset="0"/>
              </a:defRPr>
            </a:lvl1pPr>
          </a:lstStyle>
          <a:p>
            <a:endParaRPr lang="en-US" sz="100" dirty="0"/>
          </a:p>
        </p:txBody>
      </p:sp>
      <p:sp>
        <p:nvSpPr>
          <p:cNvPr id="10" name="Footer Placeholder" hidden="1"/>
          <p:cNvSpPr>
            <a:spLocks noGrp="1"/>
          </p:cNvSpPr>
          <p:nvPr>
            <p:ph type="ftr" sz="quarter" idx="4"/>
            <p:custDataLst>
              <p:tags r:id="rId3"/>
            </p:custDataLst>
          </p:nvPr>
        </p:nvSpPr>
        <p:spPr>
          <a:xfrm>
            <a:off x="7099300" y="10234613"/>
            <a:ext cx="0" cy="0"/>
          </a:xfrm>
          <a:prstGeom prst="rect">
            <a:avLst/>
          </a:prstGeom>
        </p:spPr>
        <p:txBody>
          <a:bodyPr vert="horz" lIns="91440" tIns="45720" rIns="91440" bIns="45720" rtlCol="0" anchor="ctr"/>
          <a:lstStyle>
            <a:lvl1pPr algn="ctr">
              <a:defRPr sz="100">
                <a:noFill/>
                <a:latin typeface="Verdana" pitchFamily="34" charset="0"/>
                <a:ea typeface="Verdana" pitchFamily="34" charset="0"/>
                <a:cs typeface="Verdana" pitchFamily="34" charset="0"/>
              </a:defRPr>
            </a:lvl1pPr>
          </a:lstStyle>
          <a:p>
            <a:r>
              <a:rPr lang="en-US" dirty="0">
                <a:latin typeface="Arial" panose="020B0604020202020204" pitchFamily="34" charset="0"/>
                <a:cs typeface="Arial" panose="020B0604020202020204" pitchFamily="34" charset="0"/>
              </a:rPr>
              <a:t>Copyright © Infineon Technologies AG 2020. All rights reserved.</a:t>
            </a:r>
          </a:p>
          <a:p>
            <a:r>
              <a:rPr lang="en-US" b="1" dirty="0">
                <a:latin typeface="Arial" panose="020B0604020202020204" pitchFamily="34" charset="0"/>
                <a:cs typeface="Arial" panose="020B0604020202020204" pitchFamily="34" charset="0"/>
              </a:rPr>
              <a:t>restricted</a:t>
            </a:r>
          </a:p>
        </p:txBody>
      </p:sp>
      <p:sp>
        <p:nvSpPr>
          <p:cNvPr id="11" name="Date Placeholder" hidden="1"/>
          <p:cNvSpPr>
            <a:spLocks noGrp="1"/>
          </p:cNvSpPr>
          <p:nvPr>
            <p:ph type="dt" idx="1"/>
            <p:custDataLst>
              <p:tags r:id="rId4"/>
            </p:custDataLst>
          </p:nvPr>
        </p:nvSpPr>
        <p:spPr>
          <a:xfrm>
            <a:off x="7099300" y="10234613"/>
            <a:ext cx="0" cy="0"/>
          </a:xfrm>
          <a:prstGeom prst="rect">
            <a:avLst/>
          </a:prstGeom>
        </p:spPr>
        <p:txBody>
          <a:bodyPr vert="horz" lIns="91440" tIns="45720" rIns="91440" bIns="45720" rtlCol="0" anchor="ctr"/>
          <a:lstStyle>
            <a:lvl1pPr algn="l">
              <a:defRPr sz="100">
                <a:noFill/>
                <a:latin typeface="Arial" panose="020B0604020202020204" pitchFamily="34" charset="0"/>
                <a:ea typeface="Verdana" pitchFamily="34" charset="0"/>
                <a:cs typeface="Arial" panose="020B0604020202020204" pitchFamily="34" charset="0"/>
              </a:defRPr>
            </a:lvl1pPr>
          </a:lstStyle>
          <a:p>
            <a:r>
              <a:rPr lang="en-US" dirty="0"/>
              <a:t>2020-09-28</a:t>
            </a:r>
          </a:p>
          <a:p>
            <a:endParaRPr lang="en-US" dirty="0"/>
          </a:p>
        </p:txBody>
      </p:sp>
      <p:sp>
        <p:nvSpPr>
          <p:cNvPr id="12" name="Slide Number Placeholder"/>
          <p:cNvSpPr>
            <a:spLocks noGrp="1"/>
          </p:cNvSpPr>
          <p:nvPr>
            <p:ph type="sldNum" sz="quarter" idx="5"/>
          </p:nvPr>
        </p:nvSpPr>
        <p:spPr>
          <a:xfrm>
            <a:off x="6033274" y="9833798"/>
            <a:ext cx="612000" cy="288000"/>
          </a:xfrm>
          <a:prstGeom prst="rect">
            <a:avLst/>
          </a:prstGeom>
        </p:spPr>
        <p:txBody>
          <a:bodyPr vert="horz" lIns="0" tIns="0" rIns="0" bIns="0" rtlCol="0" anchor="ctr"/>
          <a:lstStyle>
            <a:lvl1pPr algn="r">
              <a:defRPr sz="800">
                <a:solidFill>
                  <a:srgbClr val="928285"/>
                </a:solidFill>
                <a:latin typeface="Verdana" pitchFamily="34" charset="0"/>
                <a:ea typeface="Verdana" pitchFamily="34" charset="0"/>
                <a:cs typeface="Verdana" pitchFamily="34" charset="0"/>
              </a:defRPr>
            </a:lvl1pPr>
          </a:lstStyle>
          <a:p>
            <a:fld id="{4165D906-55BD-49C5-997D-27A40DB53D15}" type="slidenum">
              <a:rPr lang="en-US">
                <a:latin typeface="Arial" panose="020B0604020202020204" pitchFamily="34" charset="0"/>
                <a:cs typeface="Arial" panose="020B0604020202020204" pitchFamily="34" charset="0"/>
              </a:rPr>
              <a:pPr/>
              <a:t>‹#›</a:t>
            </a:fld>
            <a:endParaRPr lang="en-US" dirty="0">
              <a:latin typeface="Arial" panose="020B0604020202020204" pitchFamily="34" charset="0"/>
              <a:cs typeface="Arial" panose="020B0604020202020204" pitchFamily="34" charset="0"/>
            </a:endParaRPr>
          </a:p>
        </p:txBody>
      </p:sp>
      <p:sp>
        <p:nvSpPr>
          <p:cNvPr id="2" name="empower_document_placeholder" hidden="1">
            <a:extLst>
              <a:ext uri="{FF2B5EF4-FFF2-40B4-BE49-F238E27FC236}">
                <a16:creationId xmlns:a16="http://schemas.microsoft.com/office/drawing/2014/main" id="{E8AE2277-2635-47CE-8461-F921E010AD66}"/>
              </a:ext>
            </a:extLst>
          </p:cNvPr>
          <p:cNvSpPr txBox="1"/>
          <p:nvPr userDrawn="1">
            <p:custDataLst>
              <p:tags r:id="rId5"/>
            </p:custDataLst>
          </p:nvPr>
        </p:nvSpPr>
        <p:spPr bwMode="auto">
          <a:xfrm>
            <a:off x="453306" y="426585"/>
            <a:ext cx="2592000" cy="2880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de-DE" sz="800" kern="0">
                <a:solidFill>
                  <a:srgbClr val="928285"/>
                </a:solidFill>
                <a:latin typeface="Arial" panose="020B0604020202020204" pitchFamily="34" charset="0"/>
                <a:ea typeface="Verdana" pitchFamily="34" charset="0"/>
                <a:cs typeface="Arial" panose="020B0604020202020204" pitchFamily="34" charset="0"/>
              </a:rPr>
              <a:t>[Owner:   Doc ID:   Vers.: ]</a:t>
            </a:r>
            <a:endParaRPr lang="de-DE" sz="800" kern="0" dirty="0">
              <a:solidFill>
                <a:srgbClr val="928285"/>
              </a:solidFill>
              <a:latin typeface="Arial" panose="020B0604020202020204" pitchFamily="34" charset="0"/>
              <a:ea typeface="Verdana" pitchFamily="34" charset="0"/>
              <a:cs typeface="Arial" panose="020B0604020202020204" pitchFamily="34" charset="0"/>
            </a:endParaRPr>
          </a:p>
        </p:txBody>
      </p:sp>
      <p:sp>
        <p:nvSpPr>
          <p:cNvPr id="3" name="empower_proprietary_placeholder">
            <a:extLst>
              <a:ext uri="{FF2B5EF4-FFF2-40B4-BE49-F238E27FC236}">
                <a16:creationId xmlns:a16="http://schemas.microsoft.com/office/drawing/2014/main" id="{1ED6373F-3656-4DFD-9B9C-BC0ABABA2CBF}"/>
              </a:ext>
            </a:extLst>
          </p:cNvPr>
          <p:cNvSpPr txBox="1"/>
          <p:nvPr userDrawn="1">
            <p:custDataLst>
              <p:tags r:id="rId6"/>
            </p:custDataLst>
          </p:nvPr>
        </p:nvSpPr>
        <p:spPr bwMode="auto">
          <a:xfrm>
            <a:off x="5673274" y="9545798"/>
            <a:ext cx="972000" cy="2880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de-DE" sz="800" b="1" kern="0">
                <a:solidFill>
                  <a:srgbClr val="E30034"/>
                </a:solidFill>
                <a:latin typeface="Arial" panose="020B0604020202020204" pitchFamily="34" charset="0"/>
                <a:ea typeface="Verdana" pitchFamily="34" charset="0"/>
                <a:cs typeface="Arial" panose="020B0604020202020204" pitchFamily="34" charset="0"/>
              </a:rPr>
              <a:t>Infineon Proprietary</a:t>
            </a:r>
            <a:endParaRPr lang="de-DE" sz="800" b="1" kern="0" dirty="0">
              <a:solidFill>
                <a:srgbClr val="E30034"/>
              </a:solidFill>
              <a:latin typeface="Arial" panose="020B0604020202020204" pitchFamily="34" charset="0"/>
              <a:ea typeface="Verdana" pitchFamily="34" charset="0"/>
              <a:cs typeface="Arial" panose="020B0604020202020204" pitchFamily="34" charset="0"/>
            </a:endParaRPr>
          </a:p>
        </p:txBody>
      </p:sp>
      <p:sp>
        <p:nvSpPr>
          <p:cNvPr id="4" name="empower_draft_placeholder" hidden="1">
            <a:extLst>
              <a:ext uri="{FF2B5EF4-FFF2-40B4-BE49-F238E27FC236}">
                <a16:creationId xmlns:a16="http://schemas.microsoft.com/office/drawing/2014/main" id="{3D3123B4-E08C-4CCD-9703-AD1F689F1FB7}"/>
              </a:ext>
            </a:extLst>
          </p:cNvPr>
          <p:cNvSpPr txBox="1"/>
          <p:nvPr userDrawn="1">
            <p:custDataLst>
              <p:tags r:id="rId7"/>
            </p:custDataLst>
          </p:nvPr>
        </p:nvSpPr>
        <p:spPr bwMode="auto">
          <a:xfrm>
            <a:off x="453306" y="9545798"/>
            <a:ext cx="360362" cy="2880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de-DE" sz="800" b="1" kern="0">
                <a:solidFill>
                  <a:srgbClr val="E30034"/>
                </a:solidFill>
                <a:latin typeface="Arial" panose="020B0604020202020204" pitchFamily="34" charset="0"/>
                <a:ea typeface="Verdana" pitchFamily="34" charset="0"/>
                <a:cs typeface="Arial" panose="020B0604020202020204" pitchFamily="34" charset="0"/>
              </a:rPr>
              <a:t>- DRAFT -</a:t>
            </a:r>
            <a:endParaRPr lang="de-DE" sz="800" b="1" kern="0" dirty="0">
              <a:solidFill>
                <a:srgbClr val="E30034"/>
              </a:solidFill>
              <a:latin typeface="Arial" panose="020B0604020202020204" pitchFamily="34" charset="0"/>
              <a:ea typeface="Verdana" pitchFamily="34" charset="0"/>
              <a:cs typeface="Arial" panose="020B0604020202020204" pitchFamily="34" charset="0"/>
            </a:endParaRPr>
          </a:p>
        </p:txBody>
      </p:sp>
      <p:sp>
        <p:nvSpPr>
          <p:cNvPr id="5" name="empower_footer_placeholder">
            <a:extLst>
              <a:ext uri="{FF2B5EF4-FFF2-40B4-BE49-F238E27FC236}">
                <a16:creationId xmlns:a16="http://schemas.microsoft.com/office/drawing/2014/main" id="{7E51E007-F5B3-45C7-900F-9B0FFE9F37F6}"/>
              </a:ext>
            </a:extLst>
          </p:cNvPr>
          <p:cNvSpPr txBox="1"/>
          <p:nvPr userDrawn="1">
            <p:custDataLst>
              <p:tags r:id="rId8"/>
            </p:custDataLst>
          </p:nvPr>
        </p:nvSpPr>
        <p:spPr bwMode="auto">
          <a:xfrm>
            <a:off x="2001479" y="9833798"/>
            <a:ext cx="3096343" cy="288000"/>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a:solidFill>
                  <a:srgbClr val="928285"/>
                </a:solidFill>
                <a:latin typeface="Arial" panose="020B0604020202020204" pitchFamily="34" charset="0"/>
                <a:ea typeface="Verdana" pitchFamily="34" charset="0"/>
                <a:cs typeface="Arial" panose="020B0604020202020204" pitchFamily="34" charset="0"/>
              </a:rPr>
              <a:t>Copyright © Infineon Technologies AG 2023. All rights reserved.</a:t>
            </a:r>
            <a:endParaRPr lang="en-US" sz="800" kern="0" dirty="0">
              <a:solidFill>
                <a:srgbClr val="928285"/>
              </a:solidFill>
              <a:latin typeface="Arial" panose="020B0604020202020204" pitchFamily="34" charset="0"/>
              <a:ea typeface="Verdana" pitchFamily="34" charset="0"/>
              <a:cs typeface="Arial" panose="020B0604020202020204" pitchFamily="34" charset="0"/>
            </a:endParaRPr>
          </a:p>
        </p:txBody>
      </p:sp>
      <p:sp>
        <p:nvSpPr>
          <p:cNvPr id="6" name="empower_classification_attention_placeholder" hidden="1">
            <a:extLst>
              <a:ext uri="{FF2B5EF4-FFF2-40B4-BE49-F238E27FC236}">
                <a16:creationId xmlns:a16="http://schemas.microsoft.com/office/drawing/2014/main" id="{CD1E0C77-9862-4B96-A3C1-8F3320EB5330}"/>
              </a:ext>
            </a:extLst>
          </p:cNvPr>
          <p:cNvSpPr txBox="1"/>
          <p:nvPr userDrawn="1">
            <p:custDataLst>
              <p:tags r:id="rId9"/>
            </p:custDataLst>
          </p:nvPr>
        </p:nvSpPr>
        <p:spPr bwMode="auto">
          <a:xfrm>
            <a:off x="3063723" y="426585"/>
            <a:ext cx="971855" cy="288000"/>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de-DE" sz="800" b="1" kern="0">
                <a:solidFill>
                  <a:srgbClr val="E30034"/>
                </a:solidFill>
                <a:latin typeface="Arial" panose="020B0604020202020204" pitchFamily="34" charset="0"/>
                <a:ea typeface="Verdana" pitchFamily="34" charset="0"/>
                <a:cs typeface="Arial" panose="020B0604020202020204" pitchFamily="34" charset="0"/>
              </a:rPr>
              <a:t>no marking</a:t>
            </a:r>
            <a:endParaRPr lang="de-DE" sz="800" b="1" kern="0" dirty="0">
              <a:solidFill>
                <a:srgbClr val="E30034"/>
              </a:solidFill>
              <a:latin typeface="Arial" panose="020B0604020202020204" pitchFamily="34" charset="0"/>
              <a:ea typeface="Verdana" pitchFamily="34" charset="0"/>
              <a:cs typeface="Arial" panose="020B0604020202020204" pitchFamily="34" charset="0"/>
            </a:endParaRPr>
          </a:p>
        </p:txBody>
      </p:sp>
      <p:sp>
        <p:nvSpPr>
          <p:cNvPr id="7" name="empower_classification_placeholder" hidden="1">
            <a:extLst>
              <a:ext uri="{FF2B5EF4-FFF2-40B4-BE49-F238E27FC236}">
                <a16:creationId xmlns:a16="http://schemas.microsoft.com/office/drawing/2014/main" id="{9F464BB7-63C3-4B8A-A50E-5FC32FA6A18F}"/>
              </a:ext>
            </a:extLst>
          </p:cNvPr>
          <p:cNvSpPr txBox="1"/>
          <p:nvPr userDrawn="1">
            <p:custDataLst>
              <p:tags r:id="rId10"/>
            </p:custDataLst>
          </p:nvPr>
        </p:nvSpPr>
        <p:spPr bwMode="auto">
          <a:xfrm>
            <a:off x="3062327" y="426585"/>
            <a:ext cx="973251" cy="288000"/>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de-DE" sz="800" b="1" kern="0">
                <a:solidFill>
                  <a:srgbClr val="928285"/>
                </a:solidFill>
                <a:latin typeface="Arial" panose="020B0604020202020204" pitchFamily="34" charset="0"/>
                <a:ea typeface="Verdana" pitchFamily="34" charset="0"/>
                <a:cs typeface="Arial" panose="020B0604020202020204" pitchFamily="34" charset="0"/>
              </a:rPr>
              <a:t>no marking</a:t>
            </a:r>
            <a:endParaRPr lang="de-DE" sz="800" b="1" kern="0" dirty="0">
              <a:solidFill>
                <a:srgbClr val="928285"/>
              </a:solidFill>
              <a:latin typeface="Arial" panose="020B0604020202020204" pitchFamily="34" charset="0"/>
              <a:ea typeface="Verdana" pitchFamily="34" charset="0"/>
              <a:cs typeface="Arial" panose="020B0604020202020204" pitchFamily="34" charset="0"/>
            </a:endParaRPr>
          </a:p>
        </p:txBody>
      </p:sp>
      <p:sp>
        <p:nvSpPr>
          <p:cNvPr id="8" name="empower_date_placeholder">
            <a:extLst>
              <a:ext uri="{FF2B5EF4-FFF2-40B4-BE49-F238E27FC236}">
                <a16:creationId xmlns:a16="http://schemas.microsoft.com/office/drawing/2014/main" id="{7E930412-6BBA-43BF-B0D5-11DDE46E471E}"/>
              </a:ext>
            </a:extLst>
          </p:cNvPr>
          <p:cNvSpPr txBox="1"/>
          <p:nvPr userDrawn="1">
            <p:custDataLst>
              <p:tags r:id="rId11"/>
            </p:custDataLst>
          </p:nvPr>
        </p:nvSpPr>
        <p:spPr bwMode="auto">
          <a:xfrm>
            <a:off x="453306" y="9833798"/>
            <a:ext cx="612000" cy="2880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de-DE" sz="800" kern="0">
                <a:solidFill>
                  <a:srgbClr val="928285"/>
                </a:solidFill>
                <a:latin typeface="Arial" panose="020B0604020202020204" pitchFamily="34" charset="0"/>
                <a:ea typeface="Verdana" pitchFamily="34" charset="0"/>
                <a:cs typeface="Arial" panose="020B0604020202020204" pitchFamily="34" charset="0"/>
              </a:rPr>
              <a:t>Jun 2023</a:t>
            </a:r>
            <a:endParaRPr lang="de-DE" sz="800" kern="0" dirty="0">
              <a:solidFill>
                <a:srgbClr val="928285"/>
              </a:solidFill>
              <a:latin typeface="Arial" panose="020B0604020202020204" pitchFamily="34" charset="0"/>
              <a:ea typeface="Verdana" pitchFamily="34" charset="0"/>
              <a:cs typeface="Arial" panose="020B0604020202020204" pitchFamily="34" charset="0"/>
            </a:endParaRPr>
          </a:p>
        </p:txBody>
      </p:sp>
      <p:pic>
        <p:nvPicPr>
          <p:cNvPr id="32" name="Logo"/>
          <p:cNvPicPr>
            <a:picLocks noChangeAspect="1" noChangeArrowheads="1"/>
          </p:cNvPicPr>
          <p:nvPr/>
        </p:nvPicPr>
        <p:blipFill>
          <a:blip r:embed="rId12" cstate="print"/>
          <a:srcRect/>
          <a:stretch>
            <a:fillRect/>
          </a:stretch>
        </p:blipFill>
        <p:spPr bwMode="auto">
          <a:xfrm>
            <a:off x="5657072" y="295163"/>
            <a:ext cx="880886" cy="419422"/>
          </a:xfrm>
          <a:prstGeom prst="rect">
            <a:avLst/>
          </a:prstGeom>
          <a:noFill/>
          <a:ln w="9525">
            <a:noFill/>
            <a:miter lim="800000"/>
            <a:headEnd/>
            <a:tailEnd/>
          </a:ln>
          <a:effectLst/>
        </p:spPr>
      </p:pic>
    </p:spTree>
    <p:extLst>
      <p:ext uri="{BB962C8B-B14F-4D97-AF65-F5344CB8AC3E}">
        <p14:creationId xmlns:p14="http://schemas.microsoft.com/office/powerpoint/2010/main" val="123004185"/>
      </p:ext>
    </p:extLst>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609585" algn="l" rtl="0" fontAlgn="base">
      <a:spcBef>
        <a:spcPct val="30000"/>
      </a:spcBef>
      <a:spcAft>
        <a:spcPct val="0"/>
      </a:spcAft>
      <a:defRPr sz="1600" kern="1200">
        <a:solidFill>
          <a:srgbClr val="00214A"/>
        </a:solidFill>
        <a:latin typeface="Verdana" pitchFamily="34" charset="0"/>
        <a:ea typeface="+mn-ea"/>
        <a:cs typeface="+mn-cs"/>
      </a:defRPr>
    </a:lvl2pPr>
    <a:lvl3pPr marL="1219170" algn="l" rtl="0" fontAlgn="base">
      <a:spcBef>
        <a:spcPct val="30000"/>
      </a:spcBef>
      <a:spcAft>
        <a:spcPct val="0"/>
      </a:spcAft>
      <a:defRPr sz="1600" kern="1200">
        <a:solidFill>
          <a:srgbClr val="00214A"/>
        </a:solidFill>
        <a:latin typeface="Verdana" pitchFamily="34" charset="0"/>
        <a:ea typeface="+mn-ea"/>
        <a:cs typeface="+mn-cs"/>
      </a:defRPr>
    </a:lvl3pPr>
    <a:lvl4pPr marL="1828754" algn="l" rtl="0" fontAlgn="base">
      <a:spcBef>
        <a:spcPct val="30000"/>
      </a:spcBef>
      <a:spcAft>
        <a:spcPct val="0"/>
      </a:spcAft>
      <a:defRPr sz="1600" kern="1200">
        <a:solidFill>
          <a:srgbClr val="00214A"/>
        </a:solidFill>
        <a:latin typeface="Verdana" pitchFamily="34" charset="0"/>
        <a:ea typeface="+mn-ea"/>
        <a:cs typeface="+mn-cs"/>
      </a:defRPr>
    </a:lvl4pPr>
    <a:lvl5pPr marL="2438339" algn="l" rtl="0" fontAlgn="base">
      <a:spcBef>
        <a:spcPct val="30000"/>
      </a:spcBef>
      <a:spcAft>
        <a:spcPct val="0"/>
      </a:spcAft>
      <a:defRPr sz="1600" kern="1200">
        <a:solidFill>
          <a:srgbClr val="00214A"/>
        </a:solidFill>
        <a:latin typeface="Verdana"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16513EE-6E20-4A3A-BC3F-116B53B7C3ED}"/>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FXSHAPE"/>
          <p:cNvSpPr>
            <a:spLocks noGrp="1" noRot="1" noChangeAspect="1"/>
          </p:cNvSpPr>
          <p:nvPr>
            <p:ph type="sldImg"/>
          </p:nvPr>
        </p:nvSpPr>
        <p:spPr>
          <a:xfrm>
            <a:off x="-603250" y="982663"/>
            <a:ext cx="8004175" cy="4503737"/>
          </a:xfrm>
        </p:spPr>
      </p:sp>
      <p:sp>
        <p:nvSpPr>
          <p:cNvPr id="3" name="IFXSHAPE"/>
          <p:cNvSpPr>
            <a:spLocks noGrp="1"/>
          </p:cNvSpPr>
          <p:nvPr>
            <p:ph type="body" idx="1"/>
          </p:nvPr>
        </p:nvSpPr>
        <p:spPr/>
        <p:txBody>
          <a:bodyPr/>
          <a:lstStyle/>
          <a:p>
            <a:endParaRPr lang="en-US" dirty="0"/>
          </a:p>
        </p:txBody>
      </p:sp>
      <p:sp>
        <p:nvSpPr>
          <p:cNvPr id="4" name="IFXSHAPE"/>
          <p:cNvSpPr>
            <a:spLocks noGrp="1"/>
          </p:cNvSpPr>
          <p:nvPr>
            <p:ph type="hdr" sz="quarter" idx="10"/>
          </p:nvPr>
        </p:nvSpPr>
        <p:spPr/>
        <p:txBody>
          <a:bodyPr/>
          <a:lstStyle/>
          <a:p>
            <a:endParaRPr lang="en-US" dirty="0">
              <a:solidFill>
                <a:srgbClr val="00214A"/>
              </a:solidFill>
            </a:endParaRPr>
          </a:p>
        </p:txBody>
      </p:sp>
      <p:sp>
        <p:nvSpPr>
          <p:cNvPr id="5" name="IFXSHAPE"/>
          <p:cNvSpPr>
            <a:spLocks noGrp="1"/>
          </p:cNvSpPr>
          <p:nvPr>
            <p:ph type="ftr" sz="quarter" idx="11"/>
          </p:nvPr>
        </p:nvSpPr>
        <p:spPr/>
        <p:txBody>
          <a:bodyPr/>
          <a:lstStyle/>
          <a:p>
            <a:r>
              <a:rPr lang="en-US"/>
              <a:t>Copyright © Infineon Technologies AG 2020. All rights reserved.</a:t>
            </a:r>
          </a:p>
          <a:p>
            <a:r>
              <a:rPr lang="en-US" b="1"/>
              <a:t>restricted</a:t>
            </a:r>
            <a:endParaRPr lang="en-US" b="1" dirty="0">
              <a:solidFill>
                <a:srgbClr val="E30034"/>
              </a:solidFill>
            </a:endParaRPr>
          </a:p>
        </p:txBody>
      </p:sp>
      <p:sp>
        <p:nvSpPr>
          <p:cNvPr id="6" name="IFXSHAPE"/>
          <p:cNvSpPr>
            <a:spLocks noGrp="1"/>
          </p:cNvSpPr>
          <p:nvPr>
            <p:ph type="dt" idx="12"/>
          </p:nvPr>
        </p:nvSpPr>
        <p:spPr/>
        <p:txBody>
          <a:bodyPr/>
          <a:lstStyle/>
          <a:p>
            <a:r>
              <a:rPr lang="en-US"/>
              <a:t>2020-03-27</a:t>
            </a:r>
          </a:p>
          <a:p>
            <a:endParaRPr lang="en-US"/>
          </a:p>
        </p:txBody>
      </p:sp>
      <p:sp>
        <p:nvSpPr>
          <p:cNvPr id="7" name="IFXSHAPE"/>
          <p:cNvSpPr>
            <a:spLocks noGrp="1"/>
          </p:cNvSpPr>
          <p:nvPr>
            <p:ph type="sldNum" sz="quarter" idx="13"/>
          </p:nvPr>
        </p:nvSpPr>
        <p:spPr/>
        <p:txBody>
          <a:bodyPr/>
          <a:lstStyle/>
          <a:p>
            <a:fld id="{4165D906-55BD-49C5-997D-27A40DB53D15}" type="slidenum">
              <a:rPr lang="en-US" smtClean="0"/>
              <a:pPr/>
              <a:t>11</a:t>
            </a:fld>
            <a:endParaRPr lang="en-US"/>
          </a:p>
          <a:p>
            <a:endParaRPr lang="en-US"/>
          </a:p>
        </p:txBody>
      </p:sp>
    </p:spTree>
    <p:extLst>
      <p:ext uri="{BB962C8B-B14F-4D97-AF65-F5344CB8AC3E}">
        <p14:creationId xmlns:p14="http://schemas.microsoft.com/office/powerpoint/2010/main" val="3394913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FXSHAPE"/>
          <p:cNvSpPr>
            <a:spLocks noGrp="1" noRot="1" noChangeAspect="1"/>
          </p:cNvSpPr>
          <p:nvPr>
            <p:ph type="sldImg"/>
          </p:nvPr>
        </p:nvSpPr>
        <p:spPr>
          <a:xfrm>
            <a:off x="-603250" y="982663"/>
            <a:ext cx="8004175" cy="4503737"/>
          </a:xfrm>
        </p:spPr>
      </p:sp>
      <p:sp>
        <p:nvSpPr>
          <p:cNvPr id="3" name="IFXSHAPE"/>
          <p:cNvSpPr>
            <a:spLocks noGrp="1"/>
          </p:cNvSpPr>
          <p:nvPr>
            <p:ph type="body" idx="1"/>
          </p:nvPr>
        </p:nvSpPr>
        <p:spPr/>
        <p:txBody>
          <a:bodyPr/>
          <a:lstStyle/>
          <a:p>
            <a:endParaRPr lang="en-US" dirty="0"/>
          </a:p>
        </p:txBody>
      </p:sp>
      <p:sp>
        <p:nvSpPr>
          <p:cNvPr id="4" name="IFXSHAPE"/>
          <p:cNvSpPr>
            <a:spLocks noGrp="1"/>
          </p:cNvSpPr>
          <p:nvPr>
            <p:ph type="hdr" sz="quarter" idx="10"/>
          </p:nvPr>
        </p:nvSpPr>
        <p:spPr/>
        <p:txBody>
          <a:bodyPr/>
          <a:lstStyle/>
          <a:p>
            <a:endParaRPr lang="en-US" dirty="0">
              <a:solidFill>
                <a:srgbClr val="00214A"/>
              </a:solidFill>
            </a:endParaRPr>
          </a:p>
        </p:txBody>
      </p:sp>
      <p:sp>
        <p:nvSpPr>
          <p:cNvPr id="5" name="IFXSHAPE"/>
          <p:cNvSpPr>
            <a:spLocks noGrp="1"/>
          </p:cNvSpPr>
          <p:nvPr>
            <p:ph type="ftr" sz="quarter" idx="11"/>
          </p:nvPr>
        </p:nvSpPr>
        <p:spPr/>
        <p:txBody>
          <a:bodyPr/>
          <a:lstStyle/>
          <a:p>
            <a:r>
              <a:rPr lang="en-US"/>
              <a:t>Copyright © Infineon Technologies AG 2020. All rights reserved.</a:t>
            </a:r>
          </a:p>
          <a:p>
            <a:r>
              <a:rPr lang="en-US" b="1"/>
              <a:t>restricted</a:t>
            </a:r>
            <a:endParaRPr lang="en-US" b="1" dirty="0">
              <a:solidFill>
                <a:srgbClr val="E30034"/>
              </a:solidFill>
            </a:endParaRPr>
          </a:p>
        </p:txBody>
      </p:sp>
      <p:sp>
        <p:nvSpPr>
          <p:cNvPr id="6" name="IFXSHAPE"/>
          <p:cNvSpPr>
            <a:spLocks noGrp="1"/>
          </p:cNvSpPr>
          <p:nvPr>
            <p:ph type="dt" idx="12"/>
          </p:nvPr>
        </p:nvSpPr>
        <p:spPr/>
        <p:txBody>
          <a:bodyPr/>
          <a:lstStyle/>
          <a:p>
            <a:r>
              <a:rPr lang="en-US"/>
              <a:t>2020-03-27</a:t>
            </a:r>
          </a:p>
          <a:p>
            <a:endParaRPr lang="en-US"/>
          </a:p>
        </p:txBody>
      </p:sp>
      <p:sp>
        <p:nvSpPr>
          <p:cNvPr id="7" name="IFXSHAPE"/>
          <p:cNvSpPr>
            <a:spLocks noGrp="1"/>
          </p:cNvSpPr>
          <p:nvPr>
            <p:ph type="sldNum" sz="quarter" idx="13"/>
          </p:nvPr>
        </p:nvSpPr>
        <p:spPr/>
        <p:txBody>
          <a:bodyPr/>
          <a:lstStyle/>
          <a:p>
            <a:fld id="{4165D906-55BD-49C5-997D-27A40DB53D15}" type="slidenum">
              <a:rPr lang="en-US" smtClean="0"/>
              <a:pPr/>
              <a:t>12</a:t>
            </a:fld>
            <a:endParaRPr lang="en-US"/>
          </a:p>
          <a:p>
            <a:endParaRPr lang="en-US"/>
          </a:p>
        </p:txBody>
      </p:sp>
    </p:spTree>
    <p:extLst>
      <p:ext uri="{BB962C8B-B14F-4D97-AF65-F5344CB8AC3E}">
        <p14:creationId xmlns:p14="http://schemas.microsoft.com/office/powerpoint/2010/main" val="3015710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FXSHAPE"/>
          <p:cNvSpPr>
            <a:spLocks noGrp="1" noRot="1" noChangeAspect="1"/>
          </p:cNvSpPr>
          <p:nvPr>
            <p:ph type="sldImg"/>
          </p:nvPr>
        </p:nvSpPr>
        <p:spPr>
          <a:xfrm>
            <a:off x="-603250" y="982663"/>
            <a:ext cx="8004175" cy="4503737"/>
          </a:xfrm>
        </p:spPr>
      </p:sp>
      <p:sp>
        <p:nvSpPr>
          <p:cNvPr id="3" name="IFXSHAPE"/>
          <p:cNvSpPr>
            <a:spLocks noGrp="1"/>
          </p:cNvSpPr>
          <p:nvPr>
            <p:ph type="body" idx="1"/>
          </p:nvPr>
        </p:nvSpPr>
        <p:spPr/>
        <p:txBody>
          <a:bodyPr>
            <a:normAutofit/>
          </a:bodyPr>
          <a:lstStyle/>
          <a:p>
            <a:endParaRPr lang="en-US" dirty="0">
              <a:solidFill>
                <a:schemeClr val="tx1"/>
              </a:solidFill>
            </a:endParaRPr>
          </a:p>
        </p:txBody>
      </p:sp>
      <p:sp>
        <p:nvSpPr>
          <p:cNvPr id="4" name="IFXSHAPE"/>
          <p:cNvSpPr>
            <a:spLocks noGrp="1"/>
          </p:cNvSpPr>
          <p:nvPr>
            <p:ph type="hdr" sz="quarter" idx="10"/>
          </p:nvPr>
        </p:nvSpPr>
        <p:spPr/>
        <p:txBody>
          <a:bodyPr/>
          <a:lstStyle/>
          <a:p>
            <a:pPr marL="0" marR="0" lvl="0" indent="0" algn="l" defTabSz="955819"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IFXSHAPE"/>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pitchFamily="34" charset="0"/>
                <a:ea typeface="Verdana" pitchFamily="34" charset="0"/>
              </a:rPr>
              <a:t>Copyright © Infineon Technologies AG 2020. All rights reserved.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Verdana" pitchFamily="34" charset="0"/>
                <a:ea typeface="Verdana" pitchFamily="34" charset="0"/>
              </a:rPr>
              <a:t>restricted</a:t>
            </a:r>
            <a:endParaRPr kumimoji="0" lang="en-US" sz="800" b="1" i="0" u="none" strike="noStrike" kern="1200" cap="none" spc="0" normalizeH="0" baseline="0" noProof="0" dirty="0">
              <a:ln>
                <a:noFill/>
              </a:ln>
              <a:solidFill>
                <a:srgbClr val="000000"/>
              </a:solidFill>
              <a:effectLst/>
              <a:uLnTx/>
              <a:uFillTx/>
              <a:latin typeface="Verdana" pitchFamily="34" charset="0"/>
              <a:ea typeface="Verdana" pitchFamily="34" charset="0"/>
            </a:endParaRPr>
          </a:p>
        </p:txBody>
      </p:sp>
      <p:sp>
        <p:nvSpPr>
          <p:cNvPr id="6" name="IFXSHAPE"/>
          <p:cNvSpPr>
            <a:spLocks noGrp="1"/>
          </p:cNvSpPr>
          <p:nvPr>
            <p:ph type="dt"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rPr>
              <a:t>2020-03-27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endParaRPr>
          </a:p>
        </p:txBody>
      </p:sp>
      <p:sp>
        <p:nvSpPr>
          <p:cNvPr id="7" name="IFXSHAPE"/>
          <p:cNvSpPr>
            <a:spLocks noGrp="1"/>
          </p:cNvSpPr>
          <p:nvPr>
            <p:ph type="sldNum" sz="quarter"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5E1CB4-6977-43BF-ACA9-CC28B9D6A559}" type="slidenum">
              <a:rPr kumimoji="0" lang="en-US" sz="800" b="0" i="0" u="none" strike="noStrike" kern="1200" cap="none" spc="0" normalizeH="0" baseline="0" noProof="0" smtClean="0">
                <a:ln>
                  <a:noFill/>
                </a:ln>
                <a:solidFill>
                  <a:srgbClr val="000000"/>
                </a:solidFill>
                <a:effectLst/>
                <a:uLnTx/>
                <a:uFillTx/>
                <a:latin typeface="Verdana" pitchFamily="34" charset="0"/>
                <a:ea typeface="Verdana"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800" b="0" i="0" u="none" strike="noStrike" kern="1200" cap="none" spc="0" normalizeH="0" baseline="0" noProof="0">
              <a:ln>
                <a:noFill/>
              </a:ln>
              <a:solidFill>
                <a:srgbClr val="000000"/>
              </a:solidFill>
              <a:effectLst/>
              <a:uLnTx/>
              <a:uFillTx/>
              <a:latin typeface="Verdana" pitchFamily="34" charset="0"/>
              <a:ea typeface="Verdana"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Verdana" pitchFamily="34" charset="0"/>
              <a:ea typeface="Verdana" pitchFamily="34" charset="0"/>
            </a:endParaRPr>
          </a:p>
        </p:txBody>
      </p:sp>
    </p:spTree>
    <p:extLst>
      <p:ext uri="{BB962C8B-B14F-4D97-AF65-F5344CB8AC3E}">
        <p14:creationId xmlns:p14="http://schemas.microsoft.com/office/powerpoint/2010/main" val="1408848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FXSHAPE"/>
          <p:cNvSpPr>
            <a:spLocks noGrp="1" noRot="1" noChangeAspect="1"/>
          </p:cNvSpPr>
          <p:nvPr>
            <p:ph type="sldImg"/>
          </p:nvPr>
        </p:nvSpPr>
        <p:spPr>
          <a:xfrm>
            <a:off x="454025" y="1012825"/>
            <a:ext cx="6191250" cy="3482975"/>
          </a:xfrm>
        </p:spPr>
      </p:sp>
      <p:sp>
        <p:nvSpPr>
          <p:cNvPr id="13" name="IFXSHAPE"/>
          <p:cNvSpPr>
            <a:spLocks noGrp="1"/>
          </p:cNvSpPr>
          <p:nvPr>
            <p:ph type="body" idx="3"/>
          </p:nvPr>
        </p:nvSpPr>
        <p:spPr>
          <a:xfrm>
            <a:off x="453306" y="4708042"/>
            <a:ext cx="6191968" cy="4832456"/>
          </a:xfrm>
        </p:spPr>
        <p:txBody>
          <a:bodyPr/>
          <a:lstStyle/>
          <a:p>
            <a:endParaRPr lang="de-DE" dirty="0">
              <a:solidFill>
                <a:schemeClr val="tx1"/>
              </a:solidFill>
            </a:endParaRPr>
          </a:p>
        </p:txBody>
      </p:sp>
      <p:sp>
        <p:nvSpPr>
          <p:cNvPr id="14" name="IFXSHAPE"/>
          <p:cNvSpPr>
            <a:spLocks noGrp="1"/>
          </p:cNvSpPr>
          <p:nvPr>
            <p:ph type="hdr" sz="quarter"/>
          </p:nvPr>
        </p:nvSpPr>
        <p:spPr>
          <a:xfrm>
            <a:off x="454025" y="295163"/>
            <a:ext cx="4422857" cy="419422"/>
          </a:xfrm>
        </p:spPr>
        <p:txBody>
          <a:bodyPr/>
          <a:lstStyle/>
          <a:p>
            <a:endParaRPr lang="de-DE" dirty="0"/>
          </a:p>
        </p:txBody>
      </p:sp>
      <p:sp>
        <p:nvSpPr>
          <p:cNvPr id="15" name="IFXSHAPE"/>
          <p:cNvSpPr>
            <a:spLocks noGrp="1"/>
          </p:cNvSpPr>
          <p:nvPr>
            <p:ph type="ftr" sz="quarter" idx="4"/>
          </p:nvPr>
        </p:nvSpPr>
        <p:spPr>
          <a:xfrm>
            <a:off x="1317625" y="9940925"/>
            <a:ext cx="4824411" cy="144933"/>
          </a:xfrm>
        </p:spPr>
        <p:txBody>
          <a:bodyPr/>
          <a:lstStyle/>
          <a:p>
            <a:r>
              <a:rPr lang="de-DE" dirty="0">
                <a:latin typeface="Arial" panose="020B0604020202020204" pitchFamily="34" charset="0"/>
                <a:cs typeface="Arial" panose="020B0604020202020204" pitchFamily="34" charset="0"/>
              </a:rPr>
              <a:t>Copyright © Infineon Technologies AG 2020. All rights reserved.</a:t>
            </a:r>
          </a:p>
          <a:p>
            <a:r>
              <a:rPr lang="de-DE" b="1" dirty="0">
                <a:latin typeface="Arial" panose="020B0604020202020204" pitchFamily="34" charset="0"/>
                <a:cs typeface="Arial" panose="020B0604020202020204" pitchFamily="34" charset="0"/>
              </a:rPr>
              <a:t>restricted</a:t>
            </a:r>
            <a:endParaRPr lang="de-DE" b="1" dirty="0">
              <a:solidFill>
                <a:srgbClr val="E30034"/>
              </a:solidFill>
              <a:latin typeface="Arial" panose="020B0604020202020204" pitchFamily="34" charset="0"/>
              <a:cs typeface="Arial" panose="020B0604020202020204" pitchFamily="34" charset="0"/>
            </a:endParaRPr>
          </a:p>
        </p:txBody>
      </p:sp>
      <p:sp>
        <p:nvSpPr>
          <p:cNvPr id="16" name="IFXSHAPE"/>
          <p:cNvSpPr>
            <a:spLocks noGrp="1"/>
          </p:cNvSpPr>
          <p:nvPr>
            <p:ph type="dt" idx="1"/>
          </p:nvPr>
        </p:nvSpPr>
        <p:spPr>
          <a:xfrm>
            <a:off x="453306" y="9940925"/>
            <a:ext cx="864320" cy="144933"/>
          </a:xfrm>
        </p:spPr>
        <p:txBody>
          <a:bodyPr/>
          <a:lstStyle/>
          <a:p>
            <a:r>
              <a:rPr lang="de-DE" dirty="0"/>
              <a:t>2020-09-29</a:t>
            </a:r>
          </a:p>
          <a:p>
            <a:endParaRPr lang="de-DE" dirty="0"/>
          </a:p>
        </p:txBody>
      </p:sp>
      <p:sp>
        <p:nvSpPr>
          <p:cNvPr id="17" name="IFXSHAPE"/>
          <p:cNvSpPr>
            <a:spLocks noGrp="1"/>
          </p:cNvSpPr>
          <p:nvPr>
            <p:ph type="sldNum" sz="quarter" idx="5"/>
          </p:nvPr>
        </p:nvSpPr>
        <p:spPr>
          <a:xfrm>
            <a:off x="6142037" y="9940925"/>
            <a:ext cx="503237" cy="144933"/>
          </a:xfrm>
        </p:spPr>
        <p:txBody>
          <a:bodyPr/>
          <a:lstStyle/>
          <a:p>
            <a:fld id="{4165D906-55BD-49C5-997D-27A40DB53D15}" type="slidenum">
              <a:rPr lang="de-DE">
                <a:latin typeface="Arial" panose="020B0604020202020204" pitchFamily="34" charset="0"/>
                <a:cs typeface="Arial" panose="020B0604020202020204" pitchFamily="34" charset="0"/>
              </a:rPr>
              <a:pPr/>
              <a:t>14</a:t>
            </a:fld>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178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1012825"/>
            <a:ext cx="6191250" cy="3482975"/>
          </a:xfrm>
        </p:spPr>
      </p:sp>
      <p:sp>
        <p:nvSpPr>
          <p:cNvPr id="3" name="Notes Placeholder 2"/>
          <p:cNvSpPr>
            <a:spLocks noGrp="1"/>
          </p:cNvSpPr>
          <p:nvPr>
            <p:ph type="body" idx="1"/>
          </p:nvPr>
        </p:nvSpPr>
        <p:spPr/>
        <p:txBody>
          <a:bodyPr/>
          <a:lstStyle/>
          <a:p>
            <a:r>
              <a:rPr lang="en-US" dirty="0"/>
              <a:t>Our measurements and simulations on typical EV Charger topologies showed that when switching form Silicon to Silicon Carbide you can safe up to 1% on the DCDC stage and up to 0.8% on the AC-DC stage, resulting in a total saving of about 1.8%</a:t>
            </a:r>
          </a:p>
          <a:p>
            <a:r>
              <a:rPr lang="en-US" dirty="0"/>
              <a:t>But what does this mean for the application?</a:t>
            </a:r>
          </a:p>
          <a:p>
            <a:r>
              <a:rPr lang="en-US" b="1" dirty="0"/>
              <a:t>&lt;CLICK&gt; </a:t>
            </a:r>
            <a:r>
              <a:rPr lang="en-US" dirty="0"/>
              <a:t>This saving enables about 33% higher power density </a:t>
            </a:r>
          </a:p>
          <a:p>
            <a:pPr marL="165415" indent="-165415">
              <a:buFont typeface="Arial" panose="020B0604020202020204" pitchFamily="34" charset="0"/>
              <a:buChar char="•"/>
            </a:pPr>
            <a:r>
              <a:rPr lang="en-US" dirty="0"/>
              <a:t>what enables smaller designs and less weight e.g. for realizing DC </a:t>
            </a:r>
            <a:r>
              <a:rPr lang="en-US" dirty="0" err="1"/>
              <a:t>wallbox</a:t>
            </a:r>
            <a:r>
              <a:rPr lang="en-US" dirty="0"/>
              <a:t> applications</a:t>
            </a:r>
          </a:p>
          <a:p>
            <a:pPr marL="165415" indent="-165415">
              <a:buFont typeface="Arial" panose="020B0604020202020204" pitchFamily="34" charset="0"/>
              <a:buChar char="•"/>
            </a:pPr>
            <a:r>
              <a:rPr lang="en-US" dirty="0"/>
              <a:t>Or a higher power utilization within the same space to realize higher charging powers and with this faster charging</a:t>
            </a:r>
          </a:p>
          <a:p>
            <a:r>
              <a:rPr lang="en-US" b="1" dirty="0"/>
              <a:t>&lt;CLICK&gt;</a:t>
            </a:r>
            <a:r>
              <a:rPr lang="en-US" dirty="0"/>
              <a:t> Less cooling effort will have also additional benefits:</a:t>
            </a:r>
          </a:p>
          <a:p>
            <a:pPr marL="165415" indent="-165415">
              <a:buFont typeface="Arial" panose="020B0604020202020204" pitchFamily="34" charset="0"/>
              <a:buChar char="•"/>
            </a:pPr>
            <a:r>
              <a:rPr lang="en-US" dirty="0"/>
              <a:t>By reducing the mechanical cooling effort you reduce also the amount of mechanical components like fans and filter mats what results in an increased reliability to improve the charger uptime</a:t>
            </a:r>
          </a:p>
          <a:p>
            <a:pPr marL="165415" indent="-165415">
              <a:buFont typeface="Arial" panose="020B0604020202020204" pitchFamily="34" charset="0"/>
              <a:buChar char="•"/>
            </a:pPr>
            <a:r>
              <a:rPr lang="en-US" dirty="0"/>
              <a:t>Less cooling also results in lower noise levels for usage of chargers in residential areas</a:t>
            </a:r>
          </a:p>
          <a:p>
            <a:pPr marL="165415" indent="-165415">
              <a:buFont typeface="Arial" panose="020B0604020202020204" pitchFamily="34" charset="0"/>
              <a:buChar char="•"/>
            </a:pPr>
            <a:endParaRPr lang="en-US" dirty="0"/>
          </a:p>
          <a:p>
            <a:r>
              <a:rPr lang="en-US" b="1" dirty="0"/>
              <a:t>&lt;CLICK&gt; </a:t>
            </a:r>
            <a:r>
              <a:rPr lang="en-US" dirty="0"/>
              <a:t>Last but not least it of course also saves Energy costs and CO2 savings that sum up for 100kW charging power to about 550€ per year energy cost savings and 7 tons of CO2 savings.</a:t>
            </a:r>
          </a:p>
          <a:p>
            <a:r>
              <a:rPr lang="en-US" b="1" dirty="0"/>
              <a:t>&lt;NEXT PAGE&gt;</a:t>
            </a:r>
          </a:p>
        </p:txBody>
      </p:sp>
      <p:sp>
        <p:nvSpPr>
          <p:cNvPr id="4" name="Header Placeholder 3"/>
          <p:cNvSpPr>
            <a:spLocks noGrp="1"/>
          </p:cNvSpPr>
          <p:nvPr>
            <p:ph type="hdr" sz="quarter" idx="10"/>
          </p:nvPr>
        </p:nvSpPr>
        <p:spPr/>
        <p:txBody>
          <a:bodyPr/>
          <a:lstStyle/>
          <a:p>
            <a:pPr marL="0" marR="0" lvl="0" indent="0" algn="l" defTabSz="955819" rtl="0" eaLnBrk="1" fontAlgn="base" latinLnBrk="0" hangingPunct="1">
              <a:lnSpc>
                <a:spcPct val="100000"/>
              </a:lnSpc>
              <a:spcBef>
                <a:spcPct val="0"/>
              </a:spcBef>
              <a:spcAft>
                <a:spcPct val="0"/>
              </a:spcAft>
              <a:buClrTx/>
              <a:buSzTx/>
              <a:buFontTx/>
              <a:buNone/>
              <a:tabLst/>
              <a:defRPr/>
            </a:pPr>
            <a:endParaRPr kumimoji="0" lang="en-US" sz="1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0" i="0" u="none" strike="noStrike" kern="1200" cap="none" spc="0" normalizeH="0" baseline="0" noProof="0" dirty="0">
                <a:ln>
                  <a:noFill/>
                </a:ln>
                <a:noFill/>
                <a:effectLst/>
                <a:uLnTx/>
                <a:uFillTx/>
                <a:latin typeface="Arial" panose="020B0604020202020204" pitchFamily="34" charset="0"/>
                <a:ea typeface="Verdana" pitchFamily="34" charset="0"/>
                <a:cs typeface="Arial" panose="020B0604020202020204" pitchFamily="34" charset="0"/>
              </a:rPr>
              <a:t>Copyright © Infineon Technologies AG 2020. All rights reserved.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a:noFill/>
                </a:ln>
                <a:noFill/>
                <a:effectLst/>
                <a:uLnTx/>
                <a:uFillTx/>
                <a:latin typeface="Arial" panose="020B0604020202020204" pitchFamily="34" charset="0"/>
                <a:ea typeface="Verdana" pitchFamily="34" charset="0"/>
                <a:cs typeface="Arial" panose="020B0604020202020204" pitchFamily="34" charset="0"/>
              </a:rPr>
              <a:t>restricted</a:t>
            </a:r>
          </a:p>
        </p:txBody>
      </p:sp>
      <p:sp>
        <p:nvSpPr>
          <p:cNvPr id="6" name="Date Placeholder 5"/>
          <p:cNvSpPr>
            <a:spLocks noGrp="1"/>
          </p:cNvSpPr>
          <p:nvPr>
            <p:ph type="dt"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 b="0" i="0" u="none" strike="noStrike" kern="1200" cap="none" spc="0" normalizeH="0" baseline="0" noProof="0" dirty="0">
                <a:ln>
                  <a:noFill/>
                </a:ln>
                <a:noFill/>
                <a:effectLst/>
                <a:uLnTx/>
                <a:uFillTx/>
                <a:latin typeface="Arial" panose="020B0604020202020204" pitchFamily="34" charset="0"/>
                <a:ea typeface="Verdana" pitchFamily="34" charset="0"/>
                <a:cs typeface="Arial" panose="020B0604020202020204" pitchFamily="34" charset="0"/>
              </a:rPr>
              <a:t>2020-09-28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 b="0" i="0" u="none" strike="noStrike" kern="1200" cap="none" spc="0" normalizeH="0" baseline="0" noProof="0" dirty="0">
              <a:ln>
                <a:noFill/>
              </a:ln>
              <a:noFill/>
              <a:effectLst/>
              <a:uLnTx/>
              <a:uFillTx/>
              <a:latin typeface="Arial" panose="020B0604020202020204" pitchFamily="34" charset="0"/>
              <a:ea typeface="Verdana" pitchFamily="34" charset="0"/>
              <a:cs typeface="Arial" panose="020B0604020202020204" pitchFamily="34" charset="0"/>
            </a:endParaRPr>
          </a:p>
        </p:txBody>
      </p:sp>
      <p:sp>
        <p:nvSpPr>
          <p:cNvPr id="7" name="Slide Number Placeholder 6"/>
          <p:cNvSpPr>
            <a:spLocks noGrp="1"/>
          </p:cNvSpPr>
          <p:nvPr>
            <p:ph type="sldNum" sz="quarter"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5D906-55BD-49C5-997D-27A40DB53D15}" type="slidenum">
              <a:rPr kumimoji="0" lang="en-US" sz="800" b="0" i="0" u="none" strike="noStrike" kern="1200" cap="none" spc="0" normalizeH="0" baseline="0" noProof="0" smtClean="0">
                <a:ln>
                  <a:noFill/>
                </a:ln>
                <a:solidFill>
                  <a:srgbClr val="928285"/>
                </a:solidFill>
                <a:effectLst/>
                <a:uLnTx/>
                <a:uFillTx/>
                <a:latin typeface="Arial" panose="020B0604020202020204" pitchFamily="34" charset="0"/>
                <a:ea typeface="Verdana"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800" b="0" i="0" u="none" strike="noStrike" kern="1200" cap="none" spc="0" normalizeH="0" baseline="0" noProof="0" dirty="0">
              <a:ln>
                <a:noFill/>
              </a:ln>
              <a:solidFill>
                <a:srgbClr val="928285"/>
              </a:solidFill>
              <a:effectLst/>
              <a:uLnTx/>
              <a:uFillTx/>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val="3071081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FXSHAPE"/>
          <p:cNvSpPr>
            <a:spLocks noGrp="1" noRot="1" noChangeAspect="1"/>
          </p:cNvSpPr>
          <p:nvPr>
            <p:ph type="sldImg"/>
          </p:nvPr>
        </p:nvSpPr>
        <p:spPr>
          <a:xfrm>
            <a:off x="454025" y="1012825"/>
            <a:ext cx="6191250" cy="3482975"/>
          </a:xfrm>
        </p:spPr>
      </p:sp>
      <p:sp>
        <p:nvSpPr>
          <p:cNvPr id="8" name="IFXSHAPE"/>
          <p:cNvSpPr>
            <a:spLocks noGrp="1"/>
          </p:cNvSpPr>
          <p:nvPr>
            <p:ph type="body" idx="3"/>
          </p:nvPr>
        </p:nvSpPr>
        <p:spPr>
          <a:xfrm>
            <a:off x="453306" y="4708042"/>
            <a:ext cx="6191968" cy="4832456"/>
          </a:xfrm>
        </p:spPr>
        <p:txBody>
          <a:bodyPr/>
          <a:lstStyle/>
          <a:p>
            <a:endParaRPr lang="de-DE" dirty="0">
              <a:solidFill>
                <a:schemeClr val="tx1"/>
              </a:solidFill>
            </a:endParaRPr>
          </a:p>
        </p:txBody>
      </p:sp>
      <p:sp>
        <p:nvSpPr>
          <p:cNvPr id="9" name="IFXSHAPE"/>
          <p:cNvSpPr>
            <a:spLocks noGrp="1"/>
          </p:cNvSpPr>
          <p:nvPr>
            <p:ph type="hdr" sz="quarter"/>
          </p:nvPr>
        </p:nvSpPr>
        <p:spPr>
          <a:xfrm>
            <a:off x="454025" y="295163"/>
            <a:ext cx="4422857" cy="419422"/>
          </a:xfrm>
        </p:spPr>
        <p:txBody>
          <a:bodyPr/>
          <a:lstStyle/>
          <a:p>
            <a:endParaRPr lang="de-DE" dirty="0"/>
          </a:p>
        </p:txBody>
      </p:sp>
      <p:sp>
        <p:nvSpPr>
          <p:cNvPr id="10" name="IFXSHAPE"/>
          <p:cNvSpPr>
            <a:spLocks noGrp="1"/>
          </p:cNvSpPr>
          <p:nvPr>
            <p:ph type="ftr" sz="quarter" idx="4"/>
          </p:nvPr>
        </p:nvSpPr>
        <p:spPr>
          <a:xfrm>
            <a:off x="1317625" y="9940925"/>
            <a:ext cx="4824411" cy="144933"/>
          </a:xfrm>
        </p:spPr>
        <p:txBody>
          <a:bodyPr/>
          <a:lstStyle/>
          <a:p>
            <a:r>
              <a:rPr lang="de-DE" dirty="0">
                <a:latin typeface="Arial" panose="020B0604020202020204" pitchFamily="34" charset="0"/>
                <a:cs typeface="Arial" panose="020B0604020202020204" pitchFamily="34" charset="0"/>
              </a:rPr>
              <a:t>Copyright © Infineon Technologies AG 2020. All rights reserved.</a:t>
            </a:r>
          </a:p>
          <a:p>
            <a:r>
              <a:rPr lang="de-DE" b="1" dirty="0">
                <a:latin typeface="Arial" panose="020B0604020202020204" pitchFamily="34" charset="0"/>
                <a:cs typeface="Arial" panose="020B0604020202020204" pitchFamily="34" charset="0"/>
              </a:rPr>
              <a:t>restricted</a:t>
            </a:r>
            <a:endParaRPr lang="de-DE" b="1" dirty="0">
              <a:solidFill>
                <a:srgbClr val="E30034"/>
              </a:solidFill>
              <a:latin typeface="Arial" panose="020B0604020202020204" pitchFamily="34" charset="0"/>
              <a:cs typeface="Arial" panose="020B0604020202020204" pitchFamily="34" charset="0"/>
            </a:endParaRPr>
          </a:p>
        </p:txBody>
      </p:sp>
      <p:sp>
        <p:nvSpPr>
          <p:cNvPr id="11" name="IFXSHAPE"/>
          <p:cNvSpPr>
            <a:spLocks noGrp="1"/>
          </p:cNvSpPr>
          <p:nvPr>
            <p:ph type="dt" idx="1"/>
          </p:nvPr>
        </p:nvSpPr>
        <p:spPr>
          <a:xfrm>
            <a:off x="453306" y="9940925"/>
            <a:ext cx="864320" cy="144933"/>
          </a:xfrm>
        </p:spPr>
        <p:txBody>
          <a:bodyPr/>
          <a:lstStyle/>
          <a:p>
            <a:r>
              <a:rPr lang="de-DE" dirty="0"/>
              <a:t>2020-09-29</a:t>
            </a:r>
          </a:p>
          <a:p>
            <a:endParaRPr lang="de-DE" dirty="0"/>
          </a:p>
        </p:txBody>
      </p:sp>
      <p:sp>
        <p:nvSpPr>
          <p:cNvPr id="12" name="IFXSHAPE"/>
          <p:cNvSpPr>
            <a:spLocks noGrp="1"/>
          </p:cNvSpPr>
          <p:nvPr>
            <p:ph type="sldNum" sz="quarter" idx="5"/>
          </p:nvPr>
        </p:nvSpPr>
        <p:spPr>
          <a:xfrm>
            <a:off x="6142037" y="9940925"/>
            <a:ext cx="503237" cy="144933"/>
          </a:xfrm>
        </p:spPr>
        <p:txBody>
          <a:bodyPr/>
          <a:lstStyle/>
          <a:p>
            <a:fld id="{4165D906-55BD-49C5-997D-27A40DB53D15}" type="slidenum">
              <a:rPr lang="de-DE">
                <a:latin typeface="Arial" panose="020B0604020202020204" pitchFamily="34" charset="0"/>
                <a:cs typeface="Arial" panose="020B0604020202020204" pitchFamily="34" charset="0"/>
              </a:rPr>
              <a:pPr/>
              <a:t>16</a:t>
            </a:fld>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025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FXSHAPE"/>
          <p:cNvSpPr>
            <a:spLocks noGrp="1" noRot="1" noChangeAspect="1"/>
          </p:cNvSpPr>
          <p:nvPr>
            <p:ph type="sldImg"/>
          </p:nvPr>
        </p:nvSpPr>
        <p:spPr>
          <a:xfrm>
            <a:off x="454025" y="1012825"/>
            <a:ext cx="6191250" cy="3482975"/>
          </a:xfrm>
        </p:spPr>
      </p:sp>
      <p:sp>
        <p:nvSpPr>
          <p:cNvPr id="8" name="IFXSHAPE"/>
          <p:cNvSpPr>
            <a:spLocks noGrp="1"/>
          </p:cNvSpPr>
          <p:nvPr>
            <p:ph type="body" idx="3"/>
          </p:nvPr>
        </p:nvSpPr>
        <p:spPr>
          <a:xfrm>
            <a:off x="453306" y="4708042"/>
            <a:ext cx="6191968" cy="4832456"/>
          </a:xfrm>
        </p:spPr>
        <p:txBody>
          <a:bodyPr/>
          <a:lstStyle/>
          <a:p>
            <a:endParaRPr lang="de-DE" dirty="0">
              <a:solidFill>
                <a:schemeClr val="tx1"/>
              </a:solidFill>
            </a:endParaRPr>
          </a:p>
        </p:txBody>
      </p:sp>
      <p:sp>
        <p:nvSpPr>
          <p:cNvPr id="9" name="IFXSHAPE"/>
          <p:cNvSpPr>
            <a:spLocks noGrp="1"/>
          </p:cNvSpPr>
          <p:nvPr>
            <p:ph type="hdr" sz="quarter"/>
          </p:nvPr>
        </p:nvSpPr>
        <p:spPr>
          <a:xfrm>
            <a:off x="454025" y="295163"/>
            <a:ext cx="4422857" cy="419422"/>
          </a:xfrm>
        </p:spPr>
        <p:txBody>
          <a:bodyPr/>
          <a:lstStyle/>
          <a:p>
            <a:endParaRPr lang="de-DE" dirty="0"/>
          </a:p>
        </p:txBody>
      </p:sp>
      <p:sp>
        <p:nvSpPr>
          <p:cNvPr id="10" name="IFXSHAPE"/>
          <p:cNvSpPr>
            <a:spLocks noGrp="1"/>
          </p:cNvSpPr>
          <p:nvPr>
            <p:ph type="ftr" sz="quarter" idx="4"/>
          </p:nvPr>
        </p:nvSpPr>
        <p:spPr>
          <a:xfrm>
            <a:off x="1317625" y="9940925"/>
            <a:ext cx="4824411" cy="144933"/>
          </a:xfrm>
        </p:spPr>
        <p:txBody>
          <a:bodyPr/>
          <a:lstStyle/>
          <a:p>
            <a:r>
              <a:rPr lang="de-DE" dirty="0">
                <a:latin typeface="Arial" panose="020B0604020202020204" pitchFamily="34" charset="0"/>
                <a:cs typeface="Arial" panose="020B0604020202020204" pitchFamily="34" charset="0"/>
              </a:rPr>
              <a:t>Copyright © Infineon Technologies AG 2020. All rights reserved.</a:t>
            </a:r>
          </a:p>
          <a:p>
            <a:r>
              <a:rPr lang="de-DE" b="1" dirty="0">
                <a:latin typeface="Arial" panose="020B0604020202020204" pitchFamily="34" charset="0"/>
                <a:cs typeface="Arial" panose="020B0604020202020204" pitchFamily="34" charset="0"/>
              </a:rPr>
              <a:t>restricted</a:t>
            </a:r>
            <a:endParaRPr lang="de-DE" b="1" dirty="0">
              <a:solidFill>
                <a:srgbClr val="E30034"/>
              </a:solidFill>
              <a:latin typeface="Arial" panose="020B0604020202020204" pitchFamily="34" charset="0"/>
              <a:cs typeface="Arial" panose="020B0604020202020204" pitchFamily="34" charset="0"/>
            </a:endParaRPr>
          </a:p>
        </p:txBody>
      </p:sp>
      <p:sp>
        <p:nvSpPr>
          <p:cNvPr id="11" name="IFXSHAPE"/>
          <p:cNvSpPr>
            <a:spLocks noGrp="1"/>
          </p:cNvSpPr>
          <p:nvPr>
            <p:ph type="dt" idx="1"/>
          </p:nvPr>
        </p:nvSpPr>
        <p:spPr>
          <a:xfrm>
            <a:off x="453306" y="9940925"/>
            <a:ext cx="864320" cy="144933"/>
          </a:xfrm>
        </p:spPr>
        <p:txBody>
          <a:bodyPr/>
          <a:lstStyle/>
          <a:p>
            <a:r>
              <a:rPr lang="de-DE" dirty="0"/>
              <a:t>2020-09-29</a:t>
            </a:r>
          </a:p>
          <a:p>
            <a:endParaRPr lang="de-DE" dirty="0"/>
          </a:p>
        </p:txBody>
      </p:sp>
      <p:sp>
        <p:nvSpPr>
          <p:cNvPr id="12" name="IFXSHAPE"/>
          <p:cNvSpPr>
            <a:spLocks noGrp="1"/>
          </p:cNvSpPr>
          <p:nvPr>
            <p:ph type="sldNum" sz="quarter" idx="5"/>
          </p:nvPr>
        </p:nvSpPr>
        <p:spPr>
          <a:xfrm>
            <a:off x="6142037" y="9940925"/>
            <a:ext cx="503237" cy="144933"/>
          </a:xfrm>
        </p:spPr>
        <p:txBody>
          <a:bodyPr/>
          <a:lstStyle/>
          <a:p>
            <a:fld id="{4165D906-55BD-49C5-997D-27A40DB53D15}" type="slidenum">
              <a:rPr lang="de-DE">
                <a:latin typeface="Arial" panose="020B0604020202020204" pitchFamily="34" charset="0"/>
                <a:cs typeface="Arial" panose="020B0604020202020204" pitchFamily="34" charset="0"/>
              </a:rPr>
              <a:pPr/>
              <a:t>17</a:t>
            </a:fld>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460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FXSHAPE"/>
          <p:cNvSpPr>
            <a:spLocks noGrp="1" noRot="1" noChangeAspect="1"/>
          </p:cNvSpPr>
          <p:nvPr>
            <p:ph type="sldImg"/>
          </p:nvPr>
        </p:nvSpPr>
        <p:spPr>
          <a:xfrm>
            <a:off x="454025" y="1012825"/>
            <a:ext cx="6191250" cy="3482975"/>
          </a:xfrm>
        </p:spPr>
      </p:sp>
      <p:sp>
        <p:nvSpPr>
          <p:cNvPr id="8" name="IFXSHAPE"/>
          <p:cNvSpPr>
            <a:spLocks noGrp="1"/>
          </p:cNvSpPr>
          <p:nvPr>
            <p:ph type="body" idx="3"/>
          </p:nvPr>
        </p:nvSpPr>
        <p:spPr>
          <a:xfrm>
            <a:off x="453306" y="4708042"/>
            <a:ext cx="6191968" cy="4832456"/>
          </a:xfrm>
        </p:spPr>
        <p:txBody>
          <a:bodyPr/>
          <a:lstStyle/>
          <a:p>
            <a:endParaRPr lang="de-DE" dirty="0">
              <a:solidFill>
                <a:schemeClr val="tx1"/>
              </a:solidFill>
            </a:endParaRPr>
          </a:p>
        </p:txBody>
      </p:sp>
      <p:sp>
        <p:nvSpPr>
          <p:cNvPr id="9" name="IFXSHAPE"/>
          <p:cNvSpPr>
            <a:spLocks noGrp="1"/>
          </p:cNvSpPr>
          <p:nvPr>
            <p:ph type="hdr" sz="quarter"/>
          </p:nvPr>
        </p:nvSpPr>
        <p:spPr>
          <a:xfrm>
            <a:off x="454025" y="295163"/>
            <a:ext cx="4422857" cy="419422"/>
          </a:xfrm>
        </p:spPr>
        <p:txBody>
          <a:bodyPr/>
          <a:lstStyle/>
          <a:p>
            <a:endParaRPr lang="de-DE" dirty="0"/>
          </a:p>
        </p:txBody>
      </p:sp>
      <p:sp>
        <p:nvSpPr>
          <p:cNvPr id="10" name="IFXSHAPE"/>
          <p:cNvSpPr>
            <a:spLocks noGrp="1"/>
          </p:cNvSpPr>
          <p:nvPr>
            <p:ph type="ftr" sz="quarter" idx="4"/>
          </p:nvPr>
        </p:nvSpPr>
        <p:spPr>
          <a:xfrm>
            <a:off x="1317625" y="9940925"/>
            <a:ext cx="4824411" cy="144933"/>
          </a:xfrm>
        </p:spPr>
        <p:txBody>
          <a:bodyPr/>
          <a:lstStyle/>
          <a:p>
            <a:r>
              <a:rPr lang="de-DE" dirty="0">
                <a:latin typeface="Arial" panose="020B0604020202020204" pitchFamily="34" charset="0"/>
                <a:cs typeface="Arial" panose="020B0604020202020204" pitchFamily="34" charset="0"/>
              </a:rPr>
              <a:t>Copyright © Infineon Technologies AG 2020. All rights reserved.</a:t>
            </a:r>
          </a:p>
          <a:p>
            <a:r>
              <a:rPr lang="de-DE" b="1" dirty="0">
                <a:latin typeface="Arial" panose="020B0604020202020204" pitchFamily="34" charset="0"/>
                <a:cs typeface="Arial" panose="020B0604020202020204" pitchFamily="34" charset="0"/>
              </a:rPr>
              <a:t>restricted</a:t>
            </a:r>
            <a:endParaRPr lang="de-DE" b="1" dirty="0">
              <a:solidFill>
                <a:srgbClr val="E30034"/>
              </a:solidFill>
              <a:latin typeface="Arial" panose="020B0604020202020204" pitchFamily="34" charset="0"/>
              <a:cs typeface="Arial" panose="020B0604020202020204" pitchFamily="34" charset="0"/>
            </a:endParaRPr>
          </a:p>
        </p:txBody>
      </p:sp>
      <p:sp>
        <p:nvSpPr>
          <p:cNvPr id="11" name="IFXSHAPE"/>
          <p:cNvSpPr>
            <a:spLocks noGrp="1"/>
          </p:cNvSpPr>
          <p:nvPr>
            <p:ph type="dt" idx="1"/>
          </p:nvPr>
        </p:nvSpPr>
        <p:spPr>
          <a:xfrm>
            <a:off x="453306" y="9940925"/>
            <a:ext cx="864320" cy="144933"/>
          </a:xfrm>
        </p:spPr>
        <p:txBody>
          <a:bodyPr/>
          <a:lstStyle/>
          <a:p>
            <a:r>
              <a:rPr lang="de-DE" dirty="0"/>
              <a:t>2020-09-29</a:t>
            </a:r>
          </a:p>
          <a:p>
            <a:endParaRPr lang="de-DE" dirty="0"/>
          </a:p>
        </p:txBody>
      </p:sp>
      <p:sp>
        <p:nvSpPr>
          <p:cNvPr id="12" name="IFXSHAPE"/>
          <p:cNvSpPr>
            <a:spLocks noGrp="1"/>
          </p:cNvSpPr>
          <p:nvPr>
            <p:ph type="sldNum" sz="quarter" idx="5"/>
          </p:nvPr>
        </p:nvSpPr>
        <p:spPr>
          <a:xfrm>
            <a:off x="6142037" y="9940925"/>
            <a:ext cx="503237" cy="144933"/>
          </a:xfrm>
        </p:spPr>
        <p:txBody>
          <a:bodyPr/>
          <a:lstStyle/>
          <a:p>
            <a:fld id="{4165D906-55BD-49C5-997D-27A40DB53D15}" type="slidenum">
              <a:rPr lang="de-DE">
                <a:latin typeface="Arial" panose="020B0604020202020204" pitchFamily="34" charset="0"/>
                <a:cs typeface="Arial" panose="020B0604020202020204" pitchFamily="34" charset="0"/>
              </a:rPr>
              <a:pPr/>
              <a:t>18</a:t>
            </a:fld>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189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FXSHAPE"/>
          <p:cNvSpPr>
            <a:spLocks noGrp="1" noRot="1" noChangeAspect="1"/>
          </p:cNvSpPr>
          <p:nvPr>
            <p:ph type="sldImg"/>
          </p:nvPr>
        </p:nvSpPr>
        <p:spPr>
          <a:xfrm>
            <a:off x="454025" y="1012825"/>
            <a:ext cx="6191250" cy="3482975"/>
          </a:xfrm>
        </p:spPr>
      </p:sp>
      <p:sp>
        <p:nvSpPr>
          <p:cNvPr id="8" name="IFXSHAPE"/>
          <p:cNvSpPr>
            <a:spLocks noGrp="1"/>
          </p:cNvSpPr>
          <p:nvPr>
            <p:ph type="body" idx="3"/>
          </p:nvPr>
        </p:nvSpPr>
        <p:spPr>
          <a:xfrm>
            <a:off x="453306" y="4708042"/>
            <a:ext cx="6191968" cy="4832456"/>
          </a:xfrm>
        </p:spPr>
        <p:txBody>
          <a:bodyPr/>
          <a:lstStyle/>
          <a:p>
            <a:endParaRPr lang="en-US" dirty="0">
              <a:solidFill>
                <a:schemeClr val="tx1"/>
              </a:solidFill>
            </a:endParaRPr>
          </a:p>
        </p:txBody>
      </p:sp>
      <p:sp>
        <p:nvSpPr>
          <p:cNvPr id="9" name="IFXSHAPE"/>
          <p:cNvSpPr>
            <a:spLocks noGrp="1"/>
          </p:cNvSpPr>
          <p:nvPr>
            <p:ph type="hdr" sz="quarter"/>
          </p:nvPr>
        </p:nvSpPr>
        <p:spPr>
          <a:xfrm>
            <a:off x="454025" y="295163"/>
            <a:ext cx="4422857" cy="419422"/>
          </a:xfrm>
        </p:spPr>
        <p:txBody>
          <a:bodyPr/>
          <a:lstStyle/>
          <a:p>
            <a:endParaRPr lang="en-US" dirty="0"/>
          </a:p>
        </p:txBody>
      </p:sp>
      <p:sp>
        <p:nvSpPr>
          <p:cNvPr id="10" name="IFXSHAPE"/>
          <p:cNvSpPr>
            <a:spLocks noGrp="1"/>
          </p:cNvSpPr>
          <p:nvPr>
            <p:ph type="ftr" sz="quarter" idx="4"/>
          </p:nvPr>
        </p:nvSpPr>
        <p:spPr>
          <a:xfrm>
            <a:off x="1317625" y="9940925"/>
            <a:ext cx="4824411" cy="144933"/>
          </a:xfrm>
        </p:spPr>
        <p:txBody>
          <a:bodyPr/>
          <a:lstStyle/>
          <a:p>
            <a:r>
              <a:rPr lang="en-US">
                <a:latin typeface="Arial" panose="020B0604020202020204" pitchFamily="34" charset="0"/>
                <a:cs typeface="Arial" panose="020B0604020202020204" pitchFamily="34" charset="0"/>
              </a:rPr>
              <a:t>Copyright © Infineon Technologies AG 2020. All rights reserved.</a:t>
            </a:r>
          </a:p>
          <a:p>
            <a:r>
              <a:rPr lang="en-US" b="1">
                <a:latin typeface="Arial" panose="020B0604020202020204" pitchFamily="34" charset="0"/>
                <a:cs typeface="Arial" panose="020B0604020202020204" pitchFamily="34" charset="0"/>
              </a:rPr>
              <a:t>restricted</a:t>
            </a:r>
            <a:endParaRPr lang="en-US" b="1" dirty="0">
              <a:solidFill>
                <a:srgbClr val="E30034"/>
              </a:solidFill>
              <a:latin typeface="Arial" panose="020B0604020202020204" pitchFamily="34" charset="0"/>
              <a:cs typeface="Arial" panose="020B0604020202020204" pitchFamily="34" charset="0"/>
            </a:endParaRPr>
          </a:p>
        </p:txBody>
      </p:sp>
      <p:sp>
        <p:nvSpPr>
          <p:cNvPr id="11" name="IFXSHAPE"/>
          <p:cNvSpPr>
            <a:spLocks noGrp="1"/>
          </p:cNvSpPr>
          <p:nvPr>
            <p:ph type="dt" idx="1"/>
          </p:nvPr>
        </p:nvSpPr>
        <p:spPr>
          <a:xfrm>
            <a:off x="453306" y="9940925"/>
            <a:ext cx="864320" cy="144933"/>
          </a:xfrm>
        </p:spPr>
        <p:txBody>
          <a:bodyPr/>
          <a:lstStyle/>
          <a:p>
            <a:r>
              <a:rPr lang="en-US"/>
              <a:t>2020-09-29</a:t>
            </a:r>
          </a:p>
          <a:p>
            <a:endParaRPr lang="en-US" dirty="0"/>
          </a:p>
        </p:txBody>
      </p:sp>
      <p:sp>
        <p:nvSpPr>
          <p:cNvPr id="12" name="IFXSHAPE"/>
          <p:cNvSpPr>
            <a:spLocks noGrp="1"/>
          </p:cNvSpPr>
          <p:nvPr>
            <p:ph type="sldNum" sz="quarter" idx="5"/>
          </p:nvPr>
        </p:nvSpPr>
        <p:spPr>
          <a:xfrm>
            <a:off x="6142037" y="9940925"/>
            <a:ext cx="503237" cy="144933"/>
          </a:xfrm>
        </p:spPr>
        <p:txBody>
          <a:bodyPr/>
          <a:lstStyle/>
          <a:p>
            <a:fld id="{4165D906-55BD-49C5-997D-27A40DB53D15}" type="slidenum">
              <a:rPr lang="en-US" smtClean="0">
                <a:latin typeface="Arial" panose="020B0604020202020204" pitchFamily="34" charset="0"/>
                <a:cs typeface="Arial" panose="020B0604020202020204" pitchFamily="34" charset="0"/>
              </a:rPr>
              <a:pPr/>
              <a:t>19</a:t>
            </a:fld>
            <a:endParaRPr lang="en-US">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680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dirty="0"/>
              <a:t>Within the DC charging its is all about the use cases: the market can be roughly divided in 3 classical use cases : residential, commercial Mid-Power and High Power Chargers . </a:t>
            </a:r>
          </a:p>
          <a:p>
            <a:pPr lvl="0"/>
            <a:endParaRPr lang="de-DE" sz="1000" dirty="0"/>
          </a:p>
          <a:p>
            <a:pPr lvl="0"/>
            <a:r>
              <a:rPr lang="de-DE" sz="1000" dirty="0"/>
              <a:t>This table gives an overview on the key characteristics of them.</a:t>
            </a:r>
          </a:p>
          <a:p>
            <a:pPr marL="171450" lvl="0" indent="-171450">
              <a:buFont typeface="Arial" panose="020B0604020202020204" pitchFamily="34" charset="0"/>
              <a:buChar char="•"/>
            </a:pPr>
            <a:r>
              <a:rPr lang="de-DE" sz="1000" dirty="0"/>
              <a:t>For the user main characteristic is the time needed to charge a battery and the place of charger installation.</a:t>
            </a:r>
          </a:p>
          <a:p>
            <a:pPr marL="171450" lvl="0" indent="-171450">
              <a:buFont typeface="Arial" panose="020B0604020202020204" pitchFamily="34" charset="0"/>
              <a:buChar char="•"/>
            </a:pPr>
            <a:r>
              <a:rPr lang="de-DE" sz="1000" dirty="0"/>
              <a:t>Technially this is reflected on charger side by diffrent typical output powers </a:t>
            </a:r>
          </a:p>
          <a:p>
            <a:pPr marL="171450" lvl="0" indent="-171450">
              <a:buFont typeface="Arial" panose="020B0604020202020204" pitchFamily="34" charset="0"/>
              <a:buChar char="•"/>
            </a:pPr>
            <a:r>
              <a:rPr lang="de-DE" sz="1000" dirty="0"/>
              <a:t>and on number and size of the sub-power modules that are used, </a:t>
            </a:r>
          </a:p>
          <a:p>
            <a:pPr marL="171450" lvl="0" indent="-171450">
              <a:buFont typeface="Arial" panose="020B0604020202020204" pitchFamily="34" charset="0"/>
              <a:buChar char="•"/>
            </a:pPr>
            <a:r>
              <a:rPr lang="de-DE" sz="1000" dirty="0"/>
              <a:t>as-well as in the interfaces to the users like methode of connectivity, HMI and methode of identification or payement.</a:t>
            </a:r>
          </a:p>
          <a:p>
            <a:pPr lvl="0"/>
            <a:endParaRPr lang="de-DE" sz="1000" dirty="0"/>
          </a:p>
          <a:p>
            <a:pPr lvl="0"/>
            <a:r>
              <a:rPr lang="de-DE" sz="1000" dirty="0"/>
              <a:t>For us the output power combined with the power concept translates into power component selection. In particular whether Si or SiC and whether discrete components or modules are preferred. And last but not least on the beyond power requirements and offering.</a:t>
            </a:r>
          </a:p>
        </p:txBody>
      </p:sp>
      <p:sp>
        <p:nvSpPr>
          <p:cNvPr id="7" name="Slide Number Placeholder 6"/>
          <p:cNvSpPr>
            <a:spLocks noGrp="1"/>
          </p:cNvSpPr>
          <p:nvPr>
            <p:ph type="sldNum" sz="quarter" idx="13"/>
          </p:nvPr>
        </p:nvSpPr>
        <p:spPr/>
        <p:txBody>
          <a:bodyPr/>
          <a:lstStyle/>
          <a:p>
            <a:pPr defTabSz="882213">
              <a:defRPr/>
            </a:pPr>
            <a:fld id="{4165D906-55BD-49C5-997D-27A40DB53D15}" type="slidenum">
              <a:rPr lang="en-US">
                <a:latin typeface="Arial" panose="020B0604020202020204" pitchFamily="34" charset="0"/>
                <a:cs typeface="Arial" panose="020B0604020202020204" pitchFamily="34" charset="0"/>
              </a:rPr>
              <a:pPr defTabSz="882213">
                <a:defRPr/>
              </a:pPr>
              <a:t>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731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DC EV Charging will play an important role for the success of xEV penetration</a:t>
            </a:r>
          </a:p>
          <a:p>
            <a:r>
              <a:rPr lang="en-US" dirty="0"/>
              <a:t>DC EV Charger market is expected to grow with about 16% CARG 2023-2028</a:t>
            </a:r>
          </a:p>
          <a:p>
            <a:r>
              <a:rPr lang="en-US" dirty="0"/>
              <a:t>Especially the highway charging infrastructure will have to grow above average, helping to boost the CAGR </a:t>
            </a:r>
          </a:p>
          <a:p>
            <a:r>
              <a:rPr lang="en-US" dirty="0"/>
              <a:t>	for 50…200kW to 19% </a:t>
            </a:r>
          </a:p>
          <a:p>
            <a:r>
              <a:rPr lang="en-US" dirty="0"/>
              <a:t>	and for &gt;200kW even to 31%</a:t>
            </a:r>
          </a:p>
          <a:p>
            <a:r>
              <a:rPr lang="en-US" dirty="0"/>
              <a:t> </a:t>
            </a:r>
          </a:p>
          <a:p>
            <a:r>
              <a:rPr lang="en-US" dirty="0"/>
              <a:t>This above AVG CAGR for higher powers will also fuel the semiconductor content growth to a 20% CAGR and by this makes it an important contributor to Infineon’s growth</a:t>
            </a:r>
          </a:p>
          <a:p>
            <a:endParaRPr lang="en-US" dirty="0"/>
          </a:p>
          <a:p>
            <a:r>
              <a:rPr lang="en-US" dirty="0"/>
              <a:t>(Internal Comment:  This information is one of the latest official sources. We see the market much more aggressive and try to get customer feedback based on this official information to improve our Market Model for improving our production forecast)</a:t>
            </a:r>
          </a:p>
        </p:txBody>
      </p:sp>
      <p:sp>
        <p:nvSpPr>
          <p:cNvPr id="4" name="Header Placeholder 3"/>
          <p:cNvSpPr>
            <a:spLocks noGrp="1"/>
          </p:cNvSpPr>
          <p:nvPr>
            <p:ph type="hdr" sz="quarter" idx="10"/>
          </p:nvPr>
        </p:nvSpPr>
        <p:spPr/>
        <p:txBody>
          <a:bodyPr/>
          <a:lstStyle/>
          <a:p>
            <a:endParaRPr lang="en-US" sz="100" dirty="0"/>
          </a:p>
        </p:txBody>
      </p:sp>
      <p:sp>
        <p:nvSpPr>
          <p:cNvPr id="5" name="Footer Placeholder 4"/>
          <p:cNvSpPr>
            <a:spLocks noGrp="1"/>
          </p:cNvSpPr>
          <p:nvPr>
            <p:ph type="ftr" sz="quarter" idx="11"/>
          </p:nvPr>
        </p:nvSpPr>
        <p:spPr/>
        <p:txBody>
          <a:bodyPr/>
          <a:lstStyle/>
          <a:p>
            <a:r>
              <a:rPr lang="en-US" dirty="0">
                <a:latin typeface="Arial" panose="020B0604020202020204" pitchFamily="34" charset="0"/>
                <a:cs typeface="Arial" panose="020B0604020202020204" pitchFamily="34" charset="0"/>
              </a:rPr>
              <a:t>Copyright © Infineon Technologies AG 2020. All rights reserved.</a:t>
            </a:r>
          </a:p>
          <a:p>
            <a:r>
              <a:rPr lang="en-US" b="1" dirty="0">
                <a:latin typeface="Arial" panose="020B0604020202020204" pitchFamily="34" charset="0"/>
                <a:cs typeface="Arial" panose="020B0604020202020204" pitchFamily="34" charset="0"/>
              </a:rPr>
              <a:t>restricted</a:t>
            </a:r>
          </a:p>
        </p:txBody>
      </p:sp>
      <p:sp>
        <p:nvSpPr>
          <p:cNvPr id="6" name="Date Placeholder 5"/>
          <p:cNvSpPr>
            <a:spLocks noGrp="1"/>
          </p:cNvSpPr>
          <p:nvPr>
            <p:ph type="dt" idx="12"/>
          </p:nvPr>
        </p:nvSpPr>
        <p:spPr/>
        <p:txBody>
          <a:bodyPr/>
          <a:lstStyle/>
          <a:p>
            <a:r>
              <a:rPr lang="en-US" dirty="0"/>
              <a:t>2020-09-28</a:t>
            </a:r>
          </a:p>
          <a:p>
            <a:endParaRPr lang="en-US" dirty="0"/>
          </a:p>
        </p:txBody>
      </p:sp>
      <p:sp>
        <p:nvSpPr>
          <p:cNvPr id="7" name="Slide Number Placeholder 6"/>
          <p:cNvSpPr>
            <a:spLocks noGrp="1"/>
          </p:cNvSpPr>
          <p:nvPr>
            <p:ph type="sldNum" sz="quarter" idx="13"/>
          </p:nvPr>
        </p:nvSpPr>
        <p:spPr/>
        <p:txBody>
          <a:bodyPr/>
          <a:lstStyle/>
          <a:p>
            <a:fld id="{4165D906-55BD-49C5-997D-27A40DB53D15}" type="slidenum">
              <a:rPr lang="en-US" smtClean="0">
                <a:latin typeface="Arial" panose="020B0604020202020204" pitchFamily="34" charset="0"/>
                <a:cs typeface="Arial" panose="020B0604020202020204" pitchFamily="34" charset="0"/>
              </a:rPr>
              <a:pPr/>
              <a:t>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4104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FXSHAPE"/>
          <p:cNvSpPr>
            <a:spLocks noGrp="1" noRot="1" noChangeAspect="1"/>
          </p:cNvSpPr>
          <p:nvPr>
            <p:ph type="sldImg"/>
          </p:nvPr>
        </p:nvSpPr>
        <p:spPr>
          <a:xfrm>
            <a:off x="454025" y="1012825"/>
            <a:ext cx="6191250" cy="3482975"/>
          </a:xfrm>
        </p:spPr>
      </p:sp>
      <p:sp>
        <p:nvSpPr>
          <p:cNvPr id="8" name="IFXSHAPE"/>
          <p:cNvSpPr>
            <a:spLocks noGrp="1"/>
          </p:cNvSpPr>
          <p:nvPr>
            <p:ph type="body" idx="3"/>
          </p:nvPr>
        </p:nvSpPr>
        <p:spPr>
          <a:xfrm>
            <a:off x="453306" y="4708042"/>
            <a:ext cx="6191968" cy="4832456"/>
          </a:xfrm>
        </p:spPr>
        <p:txBody>
          <a:bodyPr/>
          <a:lstStyle/>
          <a:p>
            <a:r>
              <a:rPr lang="de-DE" dirty="0">
                <a:solidFill>
                  <a:schemeClr val="tx1"/>
                </a:solidFill>
              </a:rPr>
              <a:t>The </a:t>
            </a:r>
            <a:r>
              <a:rPr lang="de-DE" b="1" dirty="0">
                <a:solidFill>
                  <a:schemeClr val="tx1"/>
                </a:solidFill>
              </a:rPr>
              <a:t>key trends</a:t>
            </a:r>
            <a:r>
              <a:rPr lang="de-DE" dirty="0">
                <a:solidFill>
                  <a:schemeClr val="tx1"/>
                </a:solidFill>
              </a:rPr>
              <a:t>, linked to EV Charging, give some </a:t>
            </a:r>
            <a:r>
              <a:rPr lang="de-DE" b="1" dirty="0">
                <a:solidFill>
                  <a:schemeClr val="tx1"/>
                </a:solidFill>
              </a:rPr>
              <a:t>answers why Silicon Carbide</a:t>
            </a:r>
            <a:r>
              <a:rPr lang="de-DE" dirty="0">
                <a:solidFill>
                  <a:schemeClr val="tx1"/>
                </a:solidFill>
              </a:rPr>
              <a:t> is the perfect fit for this application:</a:t>
            </a:r>
          </a:p>
          <a:p>
            <a:r>
              <a:rPr lang="de-DE" b="1" dirty="0">
                <a:solidFill>
                  <a:schemeClr val="tx1"/>
                </a:solidFill>
              </a:rPr>
              <a:t>&lt;CLICK&gt; </a:t>
            </a:r>
            <a:r>
              <a:rPr lang="de-DE" dirty="0">
                <a:solidFill>
                  <a:schemeClr val="tx1"/>
                </a:solidFill>
              </a:rPr>
              <a:t>all EV Charging systems have to </a:t>
            </a:r>
            <a:r>
              <a:rPr lang="de-DE" b="1" dirty="0">
                <a:solidFill>
                  <a:schemeClr val="tx1"/>
                </a:solidFill>
              </a:rPr>
              <a:t>fulfill harsh operating modes.</a:t>
            </a:r>
            <a:r>
              <a:rPr lang="de-DE" dirty="0">
                <a:solidFill>
                  <a:schemeClr val="tx1"/>
                </a:solidFill>
              </a:rPr>
              <a:t> And this is different to Photovoltaic or other power supply applications. While PV for example is typically operating one mode delivering power out of PV and usually has small- and typically smooth on-off cycles , EV Charging has to survive at high power cycles , changing operation modes, and high temperature cycles due to rapid power exchange.</a:t>
            </a:r>
          </a:p>
          <a:p>
            <a:r>
              <a:rPr lang="de-DE" dirty="0">
                <a:solidFill>
                  <a:schemeClr val="tx1"/>
                </a:solidFill>
              </a:rPr>
              <a:t>On top, the environmental specs are similar harsh like photovoltaic: high humidity, reliable cooling and low noise are key enabler for todays designs.</a:t>
            </a:r>
          </a:p>
          <a:p>
            <a:endParaRPr lang="de-DE" b="1" dirty="0">
              <a:solidFill>
                <a:schemeClr val="tx1"/>
              </a:solidFill>
            </a:endParaRPr>
          </a:p>
          <a:p>
            <a:r>
              <a:rPr lang="de-DE" b="1" dirty="0">
                <a:solidFill>
                  <a:schemeClr val="tx1"/>
                </a:solidFill>
              </a:rPr>
              <a:t>&lt;CLICK&gt; </a:t>
            </a:r>
            <a:r>
              <a:rPr lang="de-DE" dirty="0">
                <a:solidFill>
                  <a:schemeClr val="tx1"/>
                </a:solidFill>
              </a:rPr>
              <a:t>Low noise is also one of the reasons why next generations have the need to move towards higher efficiencies, as this helps to reduce noisy, mechanical cooling and by this also is increasing the reliability.</a:t>
            </a:r>
            <a:br>
              <a:rPr lang="de-DE" dirty="0">
                <a:solidFill>
                  <a:schemeClr val="tx1"/>
                </a:solidFill>
              </a:rPr>
            </a:br>
            <a:r>
              <a:rPr lang="de-DE" dirty="0">
                <a:solidFill>
                  <a:schemeClr val="tx1"/>
                </a:solidFill>
              </a:rPr>
              <a:t>But Silicon Carbide is not only enabler for high efficiency. With breakdown voltages of 1200 V and above Silicon Carbide can meet the requirement of wide voltage ranges of 150 to 1000V with significantly less compontents compared to a typical Silicon based solution.</a:t>
            </a:r>
          </a:p>
          <a:p>
            <a:r>
              <a:rPr lang="de-DE" dirty="0">
                <a:solidFill>
                  <a:schemeClr val="tx1"/>
                </a:solidFill>
              </a:rPr>
              <a:t>Last but not least we also see higher adoption of bi-directionality and energy integration coming. With this not only power concepts for bi-directional power transfer are required and with this also the need for highly efficient active front end PFCs. Even more,  for the higher power charging stations or bigger </a:t>
            </a:r>
            <a:r>
              <a:rPr lang="en-US" sz="1200" kern="1200" dirty="0">
                <a:solidFill>
                  <a:schemeClr val="tx1"/>
                </a:solidFill>
                <a:effectLst/>
                <a:latin typeface="Arial" panose="020B0604020202020204" pitchFamily="34" charset="0"/>
                <a:ea typeface="+mn-ea"/>
                <a:cs typeface="Arial" panose="020B0604020202020204" pitchFamily="34" charset="0"/>
              </a:rPr>
              <a:t>installations</a:t>
            </a:r>
            <a:r>
              <a:rPr lang="de-DE" dirty="0">
                <a:solidFill>
                  <a:schemeClr val="tx1"/>
                </a:solidFill>
              </a:rPr>
              <a:t> parks Photovoltaik and energy storage integration will become important, which results in unify designs on module level between EV Charging and PV + Storage designs.</a:t>
            </a:r>
          </a:p>
          <a:p>
            <a:endParaRPr lang="de-DE" dirty="0">
              <a:solidFill>
                <a:schemeClr val="tx1"/>
              </a:solidFill>
            </a:endParaRPr>
          </a:p>
          <a:p>
            <a:r>
              <a:rPr lang="de-DE" b="1" dirty="0">
                <a:solidFill>
                  <a:schemeClr val="tx1"/>
                </a:solidFill>
              </a:rPr>
              <a:t>&lt;CLICK&gt;</a:t>
            </a:r>
            <a:endParaRPr lang="de-DE" dirty="0">
              <a:solidFill>
                <a:schemeClr val="tx1"/>
              </a:solidFill>
            </a:endParaRPr>
          </a:p>
          <a:p>
            <a:r>
              <a:rPr lang="de-DE" dirty="0">
                <a:solidFill>
                  <a:schemeClr val="tx1"/>
                </a:solidFill>
              </a:rPr>
              <a:t>Looking more into the future we do identify higher adoption of bi-directionality and energy integration, here not only power concepts for bi-directional power transfer are important, but also several communication standards and services to be implemented , thus high demand for beyond power products. For the higher power charging stations or bigger </a:t>
            </a:r>
            <a:r>
              <a:rPr lang="en-US" sz="1200" kern="1200" dirty="0">
                <a:solidFill>
                  <a:schemeClr val="tx1"/>
                </a:solidFill>
                <a:effectLst/>
                <a:latin typeface="Arial" panose="020B0604020202020204" pitchFamily="34" charset="0"/>
                <a:ea typeface="+mn-ea"/>
                <a:cs typeface="Arial" panose="020B0604020202020204" pitchFamily="34" charset="0"/>
              </a:rPr>
              <a:t>installations</a:t>
            </a:r>
            <a:r>
              <a:rPr lang="de-DE" dirty="0">
                <a:solidFill>
                  <a:schemeClr val="tx1"/>
                </a:solidFill>
              </a:rPr>
              <a:t> parks PV and storage integration will become important which results in unify designs on module level between EV Charging and PV + Storage designs.</a:t>
            </a:r>
          </a:p>
          <a:p>
            <a:endParaRPr lang="de-DE" dirty="0">
              <a:solidFill>
                <a:schemeClr val="tx1"/>
              </a:solidFill>
            </a:endParaRPr>
          </a:p>
          <a:p>
            <a:r>
              <a:rPr lang="de-DE" dirty="0">
                <a:solidFill>
                  <a:schemeClr val="tx1"/>
                </a:solidFill>
              </a:rPr>
              <a:t>Finally later this decade the next sector of so called heavy or logistic mobility is expected to be electrified and battery or full electric solutions supposed to win against hydrogen in the mass mainly due to much higher energy budget (generation + </a:t>
            </a:r>
            <a:r>
              <a:rPr lang="en-US" sz="1200" kern="1200" dirty="0">
                <a:solidFill>
                  <a:schemeClr val="tx1"/>
                </a:solidFill>
                <a:effectLst/>
                <a:latin typeface="Arial" panose="020B0604020202020204" pitchFamily="34" charset="0"/>
                <a:ea typeface="+mn-ea"/>
                <a:cs typeface="Arial" panose="020B0604020202020204" pitchFamily="34" charset="0"/>
              </a:rPr>
              <a:t>consumption </a:t>
            </a:r>
            <a:r>
              <a:rPr lang="de-DE" dirty="0">
                <a:solidFill>
                  <a:schemeClr val="tx1"/>
                </a:solidFill>
              </a:rPr>
              <a:t>of a BEV truck is with &gt;80% , 30% more efficient vs hydrogen)</a:t>
            </a:r>
          </a:p>
          <a:p>
            <a:r>
              <a:rPr lang="de-DE" dirty="0">
                <a:solidFill>
                  <a:schemeClr val="tx1"/>
                </a:solidFill>
              </a:rPr>
              <a:t>Heavy fleet electrification will bring new challenges on the charging standards =&gt; so called megawatt charger is in upcoming specification (see separate slide for that)</a:t>
            </a:r>
          </a:p>
          <a:p>
            <a:endParaRPr lang="de-DE" dirty="0">
              <a:solidFill>
                <a:schemeClr val="tx1"/>
              </a:solidFill>
            </a:endParaRPr>
          </a:p>
          <a:p>
            <a:endParaRPr lang="de-DE" dirty="0">
              <a:solidFill>
                <a:schemeClr val="tx1"/>
              </a:solidFill>
            </a:endParaRPr>
          </a:p>
          <a:p>
            <a:endParaRPr lang="de-DE" dirty="0">
              <a:solidFill>
                <a:schemeClr val="tx1"/>
              </a:solidFill>
            </a:endParaRPr>
          </a:p>
          <a:p>
            <a:r>
              <a:rPr lang="de-DE" dirty="0">
                <a:solidFill>
                  <a:schemeClr val="tx1"/>
                </a:solidFill>
              </a:rPr>
              <a:t>-------------</a:t>
            </a:r>
          </a:p>
          <a:p>
            <a:endParaRPr lang="de-DE" dirty="0">
              <a:solidFill>
                <a:schemeClr val="tx1"/>
              </a:solidFill>
            </a:endParaRPr>
          </a:p>
          <a:p>
            <a:endParaRPr lang="de-DE" dirty="0">
              <a:solidFill>
                <a:schemeClr val="tx1"/>
              </a:solidFill>
            </a:endParaRPr>
          </a:p>
          <a:p>
            <a:r>
              <a:rPr lang="de-DE" b="1" dirty="0">
                <a:solidFill>
                  <a:schemeClr val="tx1"/>
                </a:solidFill>
              </a:rPr>
              <a:t>&lt;CLICK&gt; </a:t>
            </a:r>
            <a:r>
              <a:rPr lang="de-DE" b="0" dirty="0">
                <a:solidFill>
                  <a:schemeClr val="tx1"/>
                </a:solidFill>
              </a:rPr>
              <a:t>How all those trends can be addressed with the help of Silicon Carbide, we nicely demonstrate with our EV Charging Reference Designs</a:t>
            </a:r>
          </a:p>
          <a:p>
            <a:endParaRPr lang="de-DE" dirty="0">
              <a:solidFill>
                <a:schemeClr val="tx1"/>
              </a:solidFill>
            </a:endParaRPr>
          </a:p>
        </p:txBody>
      </p:sp>
      <p:sp>
        <p:nvSpPr>
          <p:cNvPr id="9" name="IFXSHAPE"/>
          <p:cNvSpPr>
            <a:spLocks noGrp="1"/>
          </p:cNvSpPr>
          <p:nvPr>
            <p:ph type="hdr" sz="quarter"/>
          </p:nvPr>
        </p:nvSpPr>
        <p:spPr>
          <a:xfrm>
            <a:off x="454025" y="295163"/>
            <a:ext cx="4422857" cy="419422"/>
          </a:xfrm>
        </p:spPr>
        <p:txBody>
          <a:bodyPr/>
          <a:lstStyle/>
          <a:p>
            <a:pPr marL="0" marR="0" lvl="0" indent="0" algn="l" defTabSz="955819" rtl="0" eaLnBrk="1" fontAlgn="base" latinLnBrk="0" hangingPunct="1">
              <a:lnSpc>
                <a:spcPct val="100000"/>
              </a:lnSpc>
              <a:spcBef>
                <a:spcPct val="0"/>
              </a:spcBef>
              <a:spcAft>
                <a:spcPct val="0"/>
              </a:spcAft>
              <a:buClrTx/>
              <a:buSzTx/>
              <a:buFontTx/>
              <a:buNone/>
              <a:tabLst/>
              <a:defRPr/>
            </a:pPr>
            <a:endParaRPr kumimoji="0" lang="de-DE" sz="1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endParaRPr>
          </a:p>
        </p:txBody>
      </p:sp>
      <p:sp>
        <p:nvSpPr>
          <p:cNvPr id="10" name="IFXSHAPE"/>
          <p:cNvSpPr>
            <a:spLocks noGrp="1"/>
          </p:cNvSpPr>
          <p:nvPr>
            <p:ph type="ftr" sz="quarter" idx="4"/>
          </p:nvPr>
        </p:nvSpPr>
        <p:spPr>
          <a:xfrm>
            <a:off x="1317625" y="9940925"/>
            <a:ext cx="4824411" cy="144933"/>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 b="0" i="0" u="none" strike="noStrike" kern="1200" cap="none" spc="0" normalizeH="0" baseline="0" noProof="0">
                <a:ln>
                  <a:noFill/>
                </a:ln>
                <a:noFill/>
                <a:effectLst/>
                <a:uLnTx/>
                <a:uFillTx/>
                <a:latin typeface="Arial" panose="020B0604020202020204" pitchFamily="34" charset="0"/>
                <a:ea typeface="Verdana" pitchFamily="34" charset="0"/>
                <a:cs typeface="Arial" panose="020B0604020202020204" pitchFamily="34" charset="0"/>
              </a:rPr>
              <a:t>Copyright © Infineon Technologies AG 2020. All rights reserved.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 b="1" i="0" u="none" strike="noStrike" kern="1200" cap="none" spc="0" normalizeH="0" baseline="0" noProof="0">
                <a:ln>
                  <a:noFill/>
                </a:ln>
                <a:noFill/>
                <a:effectLst/>
                <a:uLnTx/>
                <a:uFillTx/>
                <a:latin typeface="Arial" panose="020B0604020202020204" pitchFamily="34" charset="0"/>
                <a:ea typeface="Verdana" pitchFamily="34" charset="0"/>
                <a:cs typeface="Arial" panose="020B0604020202020204" pitchFamily="34" charset="0"/>
              </a:rPr>
              <a:t>restricted</a:t>
            </a:r>
            <a:endParaRPr kumimoji="0" lang="de-DE" sz="100" b="1" i="0" u="none" strike="noStrike" kern="1200" cap="none" spc="0" normalizeH="0" baseline="0" noProof="0" dirty="0">
              <a:ln>
                <a:noFill/>
              </a:ln>
              <a:solidFill>
                <a:srgbClr val="E30034"/>
              </a:solidFill>
              <a:effectLst/>
              <a:uLnTx/>
              <a:uFillTx/>
              <a:latin typeface="Arial" panose="020B0604020202020204" pitchFamily="34" charset="0"/>
              <a:ea typeface="Verdana" pitchFamily="34" charset="0"/>
              <a:cs typeface="Arial" panose="020B0604020202020204" pitchFamily="34" charset="0"/>
            </a:endParaRPr>
          </a:p>
        </p:txBody>
      </p:sp>
      <p:sp>
        <p:nvSpPr>
          <p:cNvPr id="11" name="IFXSHAPE"/>
          <p:cNvSpPr>
            <a:spLocks noGrp="1"/>
          </p:cNvSpPr>
          <p:nvPr>
            <p:ph type="dt" idx="1"/>
          </p:nvPr>
        </p:nvSpPr>
        <p:spPr>
          <a:xfrm>
            <a:off x="453306" y="9940925"/>
            <a:ext cx="864320" cy="144933"/>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 b="0" i="0" u="none" strike="noStrike" kern="1200" cap="none" spc="0" normalizeH="0" baseline="0" noProof="0">
                <a:ln>
                  <a:noFill/>
                </a:ln>
                <a:noFill/>
                <a:effectLst/>
                <a:uLnTx/>
                <a:uFillTx/>
                <a:latin typeface="Arial" panose="020B0604020202020204" pitchFamily="34" charset="0"/>
                <a:ea typeface="Verdana" pitchFamily="34" charset="0"/>
                <a:cs typeface="Arial" panose="020B0604020202020204" pitchFamily="34" charset="0"/>
              </a:rPr>
              <a:t>2020-09-29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00" b="0" i="0" u="none" strike="noStrike" kern="1200" cap="none" spc="0" normalizeH="0" baseline="0" noProof="0" dirty="0">
              <a:ln>
                <a:noFill/>
              </a:ln>
              <a:noFill/>
              <a:effectLst/>
              <a:uLnTx/>
              <a:uFillTx/>
              <a:latin typeface="Arial" panose="020B0604020202020204" pitchFamily="34" charset="0"/>
              <a:ea typeface="Verdana" pitchFamily="34" charset="0"/>
              <a:cs typeface="Arial" panose="020B0604020202020204" pitchFamily="34" charset="0"/>
            </a:endParaRPr>
          </a:p>
        </p:txBody>
      </p:sp>
      <p:sp>
        <p:nvSpPr>
          <p:cNvPr id="12" name="IFXSHAPE"/>
          <p:cNvSpPr>
            <a:spLocks noGrp="1"/>
          </p:cNvSpPr>
          <p:nvPr>
            <p:ph type="sldNum" sz="quarter" idx="5"/>
          </p:nvPr>
        </p:nvSpPr>
        <p:spPr>
          <a:xfrm>
            <a:off x="6142037" y="9940925"/>
            <a:ext cx="503237" cy="144933"/>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5D906-55BD-49C5-997D-27A40DB53D15}" type="slidenum">
              <a:rPr kumimoji="0" lang="de-DE" sz="800" b="0" i="0" u="none" strike="noStrike" kern="1200" cap="none" spc="0" normalizeH="0" baseline="0" noProof="0" smtClean="0">
                <a:ln>
                  <a:noFill/>
                </a:ln>
                <a:solidFill>
                  <a:srgbClr val="928285"/>
                </a:solidFill>
                <a:effectLst/>
                <a:uLnTx/>
                <a:uFillTx/>
                <a:latin typeface="Arial" panose="020B0604020202020204" pitchFamily="34" charset="0"/>
                <a:ea typeface="Verdana"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de-DE" sz="800" b="0" i="0" u="none" strike="noStrike" kern="1200" cap="none" spc="0" normalizeH="0" baseline="0" noProof="0">
              <a:ln>
                <a:noFill/>
              </a:ln>
              <a:solidFill>
                <a:srgbClr val="928285"/>
              </a:solidFill>
              <a:effectLst/>
              <a:uLnTx/>
              <a:uFillTx/>
              <a:latin typeface="Arial" panose="020B0604020202020204" pitchFamily="34" charset="0"/>
              <a:ea typeface="Verdana"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928285"/>
              </a:solidFill>
              <a:effectLst/>
              <a:uLnTx/>
              <a:uFillTx/>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val="367406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1012825"/>
            <a:ext cx="6191250" cy="348297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55819"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rPr>
              <a:t>Copyright © Infineon Technologies AG 2020. All rights reserved.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rPr>
              <a:t>restricted</a:t>
            </a:r>
            <a:endParaRPr kumimoji="0" lang="en-US" sz="800" b="1" i="0" u="none" strike="noStrike" kern="1200" cap="none" spc="0" normalizeH="0" baseline="0" noProof="0" dirty="0">
              <a:ln>
                <a:noFill/>
              </a:ln>
              <a:solidFill>
                <a:srgbClr val="E30034"/>
              </a:solidFill>
              <a:effectLst/>
              <a:uLnTx/>
              <a:uFillTx/>
              <a:latin typeface="Arial" panose="020B0604020202020204" pitchFamily="34" charset="0"/>
              <a:ea typeface="Verdana" pitchFamily="34" charset="0"/>
              <a:cs typeface="Arial" panose="020B0604020202020204" pitchFamily="34" charset="0"/>
            </a:endParaRPr>
          </a:p>
        </p:txBody>
      </p:sp>
      <p:sp>
        <p:nvSpPr>
          <p:cNvPr id="6" name="Date Placeholder 5"/>
          <p:cNvSpPr>
            <a:spLocks noGrp="1"/>
          </p:cNvSpPr>
          <p:nvPr>
            <p:ph type="dt"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rPr>
              <a:t>2020-12-16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endParaRPr>
          </a:p>
        </p:txBody>
      </p:sp>
      <p:sp>
        <p:nvSpPr>
          <p:cNvPr id="7" name="Slide Number Placeholder 6"/>
          <p:cNvSpPr>
            <a:spLocks noGrp="1"/>
          </p:cNvSpPr>
          <p:nvPr>
            <p:ph type="sldNum" sz="quarter"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5D906-55BD-49C5-997D-27A40DB53D15}"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Verdana"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val="4120089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Header Placeholder 3"/>
          <p:cNvSpPr>
            <a:spLocks noGrp="1"/>
          </p:cNvSpPr>
          <p:nvPr>
            <p:ph type="hdr" sz="quarter"/>
          </p:nvPr>
        </p:nvSpPr>
        <p:spPr/>
        <p:txBody>
          <a:bodyPr/>
          <a:lstStyle/>
          <a:p>
            <a:endParaRPr lang="de-DE" sz="100" dirty="0"/>
          </a:p>
        </p:txBody>
      </p:sp>
      <p:sp>
        <p:nvSpPr>
          <p:cNvPr id="5" name="Footer Placeholder 4"/>
          <p:cNvSpPr>
            <a:spLocks noGrp="1"/>
          </p:cNvSpPr>
          <p:nvPr>
            <p:ph type="ftr" sz="quarter" idx="4"/>
          </p:nvPr>
        </p:nvSpPr>
        <p:spPr/>
        <p:txBody>
          <a:bodyPr/>
          <a:lstStyle/>
          <a:p>
            <a:r>
              <a:rPr lang="de-DE" dirty="0">
                <a:latin typeface="Arial" panose="020B0604020202020204" pitchFamily="34" charset="0"/>
                <a:cs typeface="Arial" panose="020B0604020202020204" pitchFamily="34" charset="0"/>
              </a:rPr>
              <a:t>Copyright © Infineon Technologies AG 2020. All rights reserved.</a:t>
            </a:r>
          </a:p>
          <a:p>
            <a:r>
              <a:rPr lang="de-DE" b="1" dirty="0">
                <a:latin typeface="Arial" panose="020B0604020202020204" pitchFamily="34" charset="0"/>
                <a:cs typeface="Arial" panose="020B0604020202020204" pitchFamily="34" charset="0"/>
              </a:rPr>
              <a:t>restricted</a:t>
            </a:r>
          </a:p>
        </p:txBody>
      </p:sp>
      <p:sp>
        <p:nvSpPr>
          <p:cNvPr id="6" name="Date Placeholder 5"/>
          <p:cNvSpPr>
            <a:spLocks noGrp="1"/>
          </p:cNvSpPr>
          <p:nvPr>
            <p:ph type="dt" idx="1"/>
          </p:nvPr>
        </p:nvSpPr>
        <p:spPr/>
        <p:txBody>
          <a:bodyPr/>
          <a:lstStyle/>
          <a:p>
            <a:r>
              <a:rPr lang="de-DE" dirty="0"/>
              <a:t>2020-09-28</a:t>
            </a:r>
          </a:p>
          <a:p>
            <a:endParaRPr lang="de-DE" dirty="0"/>
          </a:p>
        </p:txBody>
      </p:sp>
      <p:sp>
        <p:nvSpPr>
          <p:cNvPr id="7" name="Slide Number Placeholder 6"/>
          <p:cNvSpPr>
            <a:spLocks noGrp="1"/>
          </p:cNvSpPr>
          <p:nvPr>
            <p:ph type="sldNum" sz="quarter" idx="5"/>
          </p:nvPr>
        </p:nvSpPr>
        <p:spPr/>
        <p:txBody>
          <a:bodyPr/>
          <a:lstStyle/>
          <a:p>
            <a:fld id="{4165D906-55BD-49C5-997D-27A40DB53D15}" type="slidenum">
              <a:rPr lang="de-DE">
                <a:latin typeface="Arial" panose="020B0604020202020204" pitchFamily="34" charset="0"/>
                <a:cs typeface="Arial" panose="020B0604020202020204" pitchFamily="34" charset="0"/>
              </a:rPr>
              <a:pPr/>
              <a:t>7</a:t>
            </a:fld>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151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FXSHAPE"/>
          <p:cNvSpPr>
            <a:spLocks noGrp="1" noRot="1" noChangeAspect="1"/>
          </p:cNvSpPr>
          <p:nvPr>
            <p:ph type="sldImg"/>
          </p:nvPr>
        </p:nvSpPr>
        <p:spPr>
          <a:xfrm>
            <a:off x="-577850" y="1012825"/>
            <a:ext cx="8255000" cy="4643438"/>
          </a:xfrm>
        </p:spPr>
      </p:sp>
      <p:sp>
        <p:nvSpPr>
          <p:cNvPr id="3" name="IFXSHAPE"/>
          <p:cNvSpPr>
            <a:spLocks noGrp="1"/>
          </p:cNvSpPr>
          <p:nvPr>
            <p:ph type="body" idx="1"/>
          </p:nvPr>
        </p:nvSpPr>
        <p:spPr/>
        <p:txBody>
          <a:bodyPr/>
          <a:lstStyle/>
          <a:p>
            <a:endParaRPr lang="de-DE" dirty="0"/>
          </a:p>
        </p:txBody>
      </p:sp>
      <p:sp>
        <p:nvSpPr>
          <p:cNvPr id="4" name="IFXSHAPE"/>
          <p:cNvSpPr>
            <a:spLocks noGrp="1"/>
          </p:cNvSpPr>
          <p:nvPr>
            <p:ph type="hdr" sz="quarter" idx="10"/>
          </p:nvPr>
        </p:nvSpPr>
        <p:spPr/>
        <p:txBody>
          <a:bodyPr/>
          <a:lstStyle/>
          <a:p>
            <a:pPr marL="0" marR="0" lvl="0" indent="0" algn="l" defTabSz="955819"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214A"/>
              </a:solidFill>
              <a:effectLst/>
              <a:uLnTx/>
              <a:uFillTx/>
              <a:latin typeface="Arial" panose="020B0604020202020204" pitchFamily="34" charset="0"/>
              <a:ea typeface="+mn-ea"/>
              <a:cs typeface="Arial" panose="020B0604020202020204" pitchFamily="34" charset="0"/>
            </a:endParaRPr>
          </a:p>
        </p:txBody>
      </p:sp>
      <p:sp>
        <p:nvSpPr>
          <p:cNvPr id="5" name="IFXSHAPE"/>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rPr>
              <a:t>Copyright © Infineon Technologies AG 2021. All rights reserved.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E30034"/>
                </a:solidFill>
                <a:effectLst/>
                <a:uLnTx/>
                <a:uFillTx/>
                <a:latin typeface="Arial" panose="020B0604020202020204" pitchFamily="34" charset="0"/>
                <a:ea typeface="Verdana" pitchFamily="34" charset="0"/>
                <a:cs typeface="Arial" panose="020B0604020202020204" pitchFamily="34" charset="0"/>
              </a:rPr>
              <a:t>confidential</a:t>
            </a:r>
            <a:endParaRPr kumimoji="0" lang="en-US" sz="800" b="1" i="0" u="none" strike="noStrike" kern="1200" cap="none" spc="0" normalizeH="0" baseline="0" noProof="0" dirty="0">
              <a:ln>
                <a:noFill/>
              </a:ln>
              <a:solidFill>
                <a:srgbClr val="E30034"/>
              </a:solidFill>
              <a:effectLst/>
              <a:uLnTx/>
              <a:uFillTx/>
              <a:latin typeface="Arial" panose="020B0604020202020204" pitchFamily="34" charset="0"/>
              <a:ea typeface="Verdana" pitchFamily="34" charset="0"/>
              <a:cs typeface="Arial" panose="020B0604020202020204" pitchFamily="34" charset="0"/>
            </a:endParaRPr>
          </a:p>
        </p:txBody>
      </p:sp>
      <p:sp>
        <p:nvSpPr>
          <p:cNvPr id="6" name="IFXSHAPE"/>
          <p:cNvSpPr>
            <a:spLocks noGrp="1"/>
          </p:cNvSpPr>
          <p:nvPr>
            <p:ph type="dt"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rPr>
              <a:t>2021-03-11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endParaRPr>
          </a:p>
        </p:txBody>
      </p:sp>
      <p:sp>
        <p:nvSpPr>
          <p:cNvPr id="7" name="IFXSHAPE"/>
          <p:cNvSpPr>
            <a:spLocks noGrp="1"/>
          </p:cNvSpPr>
          <p:nvPr>
            <p:ph type="sldNum" sz="quarter"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4FBD1-D3EA-4AD4-8060-E1D3300F9A54}"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Verdana"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val="4091984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FXSHAPE"/>
          <p:cNvSpPr>
            <a:spLocks noGrp="1" noRot="1" noChangeAspect="1"/>
          </p:cNvSpPr>
          <p:nvPr>
            <p:ph type="sldImg"/>
          </p:nvPr>
        </p:nvSpPr>
        <p:spPr>
          <a:xfrm>
            <a:off x="-601663" y="982663"/>
            <a:ext cx="8004176" cy="4502150"/>
          </a:xfrm>
        </p:spPr>
      </p:sp>
      <p:sp>
        <p:nvSpPr>
          <p:cNvPr id="3" name="IFXSHAPE"/>
          <p:cNvSpPr>
            <a:spLocks noGrp="1"/>
          </p:cNvSpPr>
          <p:nvPr>
            <p:ph type="body" idx="1"/>
          </p:nvPr>
        </p:nvSpPr>
        <p:spPr/>
        <p:txBody>
          <a:bodyPr/>
          <a:lstStyle/>
          <a:p>
            <a:endParaRPr lang="en-US" dirty="0"/>
          </a:p>
        </p:txBody>
      </p:sp>
      <p:sp>
        <p:nvSpPr>
          <p:cNvPr id="4" name="IFXSHAPE"/>
          <p:cNvSpPr>
            <a:spLocks noGrp="1"/>
          </p:cNvSpPr>
          <p:nvPr>
            <p:ph type="hdr" sz="quarter" idx="10"/>
          </p:nvPr>
        </p:nvSpPr>
        <p:spPr/>
        <p:txBody>
          <a:bodyPr/>
          <a:lstStyle/>
          <a:p>
            <a:endParaRPr lang="en-US" dirty="0">
              <a:solidFill>
                <a:srgbClr val="00214A"/>
              </a:solidFill>
            </a:endParaRPr>
          </a:p>
        </p:txBody>
      </p:sp>
      <p:sp>
        <p:nvSpPr>
          <p:cNvPr id="5" name="IFXSHAPE"/>
          <p:cNvSpPr>
            <a:spLocks noGrp="1"/>
          </p:cNvSpPr>
          <p:nvPr>
            <p:ph type="ftr" sz="quarter" idx="11"/>
          </p:nvPr>
        </p:nvSpPr>
        <p:spPr/>
        <p:txBody>
          <a:bodyPr/>
          <a:lstStyle/>
          <a:p>
            <a:r>
              <a:rPr lang="en-US"/>
              <a:t>Copyright © Infineon Technologies AG 2020. All rights reserved.</a:t>
            </a:r>
          </a:p>
          <a:p>
            <a:r>
              <a:rPr lang="en-US" b="1"/>
              <a:t>restricted</a:t>
            </a:r>
            <a:endParaRPr lang="en-US" b="1" dirty="0">
              <a:solidFill>
                <a:srgbClr val="E30034"/>
              </a:solidFill>
            </a:endParaRPr>
          </a:p>
        </p:txBody>
      </p:sp>
      <p:sp>
        <p:nvSpPr>
          <p:cNvPr id="6" name="IFXSHAPE"/>
          <p:cNvSpPr>
            <a:spLocks noGrp="1"/>
          </p:cNvSpPr>
          <p:nvPr>
            <p:ph type="dt" idx="12"/>
          </p:nvPr>
        </p:nvSpPr>
        <p:spPr/>
        <p:txBody>
          <a:bodyPr/>
          <a:lstStyle/>
          <a:p>
            <a:r>
              <a:rPr lang="en-US"/>
              <a:t>2020-03-27</a:t>
            </a:r>
          </a:p>
          <a:p>
            <a:endParaRPr lang="en-US"/>
          </a:p>
        </p:txBody>
      </p:sp>
      <p:sp>
        <p:nvSpPr>
          <p:cNvPr id="7" name="IFXSHAPE"/>
          <p:cNvSpPr>
            <a:spLocks noGrp="1"/>
          </p:cNvSpPr>
          <p:nvPr>
            <p:ph type="sldNum" sz="quarter" idx="13"/>
          </p:nvPr>
        </p:nvSpPr>
        <p:spPr/>
        <p:txBody>
          <a:bodyPr/>
          <a:lstStyle/>
          <a:p>
            <a:fld id="{4165D906-55BD-49C5-997D-27A40DB53D15}" type="slidenum">
              <a:rPr lang="en-US" smtClean="0"/>
              <a:pPr/>
              <a:t>9</a:t>
            </a:fld>
            <a:endParaRPr lang="en-US"/>
          </a:p>
          <a:p>
            <a:endParaRPr lang="en-US"/>
          </a:p>
        </p:txBody>
      </p:sp>
    </p:spTree>
    <p:extLst>
      <p:ext uri="{BB962C8B-B14F-4D97-AF65-F5344CB8AC3E}">
        <p14:creationId xmlns:p14="http://schemas.microsoft.com/office/powerpoint/2010/main" val="3937578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FXSHAPE"/>
          <p:cNvSpPr>
            <a:spLocks noGrp="1" noRot="1" noChangeAspect="1"/>
          </p:cNvSpPr>
          <p:nvPr>
            <p:ph type="sldImg"/>
          </p:nvPr>
        </p:nvSpPr>
        <p:spPr>
          <a:xfrm>
            <a:off x="-577850" y="1012825"/>
            <a:ext cx="8255000" cy="4643438"/>
          </a:xfrm>
        </p:spPr>
      </p:sp>
      <p:sp>
        <p:nvSpPr>
          <p:cNvPr id="3" name="IFXSHAPE"/>
          <p:cNvSpPr>
            <a:spLocks noGrp="1"/>
          </p:cNvSpPr>
          <p:nvPr>
            <p:ph type="body" idx="1"/>
          </p:nvPr>
        </p:nvSpPr>
        <p:spPr/>
        <p:txBody>
          <a:bodyPr/>
          <a:lstStyle/>
          <a:p>
            <a:endParaRPr lang="de-DE"/>
          </a:p>
        </p:txBody>
      </p:sp>
      <p:sp>
        <p:nvSpPr>
          <p:cNvPr id="4" name="IFXSHAPE"/>
          <p:cNvSpPr>
            <a:spLocks noGrp="1"/>
          </p:cNvSpPr>
          <p:nvPr>
            <p:ph type="hdr" sz="quarter" idx="10"/>
          </p:nvPr>
        </p:nvSpPr>
        <p:spPr/>
        <p:txBody>
          <a:bodyPr/>
          <a:lstStyle/>
          <a:p>
            <a:pPr marL="0" marR="0" lvl="0" indent="0" algn="l" defTabSz="955819"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IFXSHAPE"/>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rPr>
              <a:t>Copyright © Infineon Technologies AG 2021. All rights reserved.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rPr>
              <a:t>restricted</a:t>
            </a:r>
            <a:endParaRPr kumimoji="0" lang="en-US" sz="800" b="1" i="0" u="none" strike="noStrike" kern="1200" cap="none" spc="0" normalizeH="0" baseline="0" noProof="0" dirty="0">
              <a:ln>
                <a:noFill/>
              </a:ln>
              <a:solidFill>
                <a:srgbClr val="E30034"/>
              </a:solidFill>
              <a:effectLst/>
              <a:uLnTx/>
              <a:uFillTx/>
              <a:latin typeface="Arial" panose="020B0604020202020204" pitchFamily="34" charset="0"/>
              <a:ea typeface="Verdana" pitchFamily="34" charset="0"/>
              <a:cs typeface="Arial" panose="020B0604020202020204" pitchFamily="34" charset="0"/>
            </a:endParaRPr>
          </a:p>
        </p:txBody>
      </p:sp>
      <p:sp>
        <p:nvSpPr>
          <p:cNvPr id="6" name="IFXSHAPE"/>
          <p:cNvSpPr>
            <a:spLocks noGrp="1"/>
          </p:cNvSpPr>
          <p:nvPr>
            <p:ph type="dt"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rPr>
              <a:t>2021-11-09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endParaRPr>
          </a:p>
        </p:txBody>
      </p:sp>
      <p:sp>
        <p:nvSpPr>
          <p:cNvPr id="7" name="IFXSHAPE"/>
          <p:cNvSpPr>
            <a:spLocks noGrp="1"/>
          </p:cNvSpPr>
          <p:nvPr>
            <p:ph type="sldNum" sz="quarter"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5D906-55BD-49C5-997D-27A40DB53D15}"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Verdana"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val="34429393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3.png"/><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image" Target="../media/image2.jp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slideMaster" Target="../slideMasters/slideMaster1.xml"/><Relationship Id="rId5" Type="http://schemas.openxmlformats.org/officeDocument/2006/relationships/tags" Target="../tags/tag10.xml"/><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102.xml"/><Relationship Id="rId13" Type="http://schemas.openxmlformats.org/officeDocument/2006/relationships/tags" Target="../tags/tag107.xml"/><Relationship Id="rId3" Type="http://schemas.openxmlformats.org/officeDocument/2006/relationships/tags" Target="../tags/tag97.xml"/><Relationship Id="rId7" Type="http://schemas.openxmlformats.org/officeDocument/2006/relationships/tags" Target="../tags/tag101.xml"/><Relationship Id="rId12" Type="http://schemas.openxmlformats.org/officeDocument/2006/relationships/tags" Target="../tags/tag106.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tags" Target="../tags/tag105.xml"/><Relationship Id="rId5" Type="http://schemas.openxmlformats.org/officeDocument/2006/relationships/tags" Target="../tags/tag99.xml"/><Relationship Id="rId10" Type="http://schemas.openxmlformats.org/officeDocument/2006/relationships/tags" Target="../tags/tag104.xml"/><Relationship Id="rId4" Type="http://schemas.openxmlformats.org/officeDocument/2006/relationships/tags" Target="../tags/tag98.xml"/><Relationship Id="rId9" Type="http://schemas.openxmlformats.org/officeDocument/2006/relationships/tags" Target="../tags/tag103.xml"/><Relationship Id="rId1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tags" Target="../tags/tag120.xml"/><Relationship Id="rId3" Type="http://schemas.openxmlformats.org/officeDocument/2006/relationships/tags" Target="../tags/tag110.xml"/><Relationship Id="rId7" Type="http://schemas.openxmlformats.org/officeDocument/2006/relationships/tags" Target="../tags/tag114.xml"/><Relationship Id="rId12" Type="http://schemas.openxmlformats.org/officeDocument/2006/relationships/tags" Target="../tags/tag11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tags" Target="../tags/tag118.xml"/><Relationship Id="rId5" Type="http://schemas.openxmlformats.org/officeDocument/2006/relationships/tags" Target="../tags/tag112.xml"/><Relationship Id="rId10" Type="http://schemas.openxmlformats.org/officeDocument/2006/relationships/tags" Target="../tags/tag117.xml"/><Relationship Id="rId4" Type="http://schemas.openxmlformats.org/officeDocument/2006/relationships/tags" Target="../tags/tag111.xml"/><Relationship Id="rId9" Type="http://schemas.openxmlformats.org/officeDocument/2006/relationships/tags" Target="../tags/tag116.xml"/><Relationship Id="rId1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tags" Target="../tags/tag133.xml"/><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tags" Target="../tags/tag132.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5" Type="http://schemas.openxmlformats.org/officeDocument/2006/relationships/tags" Target="../tags/tag125.xml"/><Relationship Id="rId10" Type="http://schemas.openxmlformats.org/officeDocument/2006/relationships/tags" Target="../tags/tag130.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tags" Target="../tags/tag146.xml"/><Relationship Id="rId3" Type="http://schemas.openxmlformats.org/officeDocument/2006/relationships/tags" Target="../tags/tag136.xml"/><Relationship Id="rId7" Type="http://schemas.openxmlformats.org/officeDocument/2006/relationships/tags" Target="../tags/tag140.xml"/><Relationship Id="rId12" Type="http://schemas.openxmlformats.org/officeDocument/2006/relationships/tags" Target="../tags/tag145.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tags" Target="../tags/tag144.xml"/><Relationship Id="rId5" Type="http://schemas.openxmlformats.org/officeDocument/2006/relationships/tags" Target="../tags/tag138.xml"/><Relationship Id="rId10" Type="http://schemas.openxmlformats.org/officeDocument/2006/relationships/tags" Target="../tags/tag143.xml"/><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tags" Target="../tags/tag159.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tags" Target="../tags/tag158.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tags" Target="../tags/tag172.xml"/><Relationship Id="rId3" Type="http://schemas.openxmlformats.org/officeDocument/2006/relationships/tags" Target="../tags/tag162.xml"/><Relationship Id="rId7" Type="http://schemas.openxmlformats.org/officeDocument/2006/relationships/tags" Target="../tags/tag166.xml"/><Relationship Id="rId12" Type="http://schemas.openxmlformats.org/officeDocument/2006/relationships/tags" Target="../tags/tag171.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tags" Target="../tags/tag170.xml"/><Relationship Id="rId5" Type="http://schemas.openxmlformats.org/officeDocument/2006/relationships/tags" Target="../tags/tag164.xml"/><Relationship Id="rId10" Type="http://schemas.openxmlformats.org/officeDocument/2006/relationships/tags" Target="../tags/tag169.xml"/><Relationship Id="rId4" Type="http://schemas.openxmlformats.org/officeDocument/2006/relationships/tags" Target="../tags/tag163.xml"/><Relationship Id="rId9" Type="http://schemas.openxmlformats.org/officeDocument/2006/relationships/tags" Target="../tags/tag168.xml"/><Relationship Id="rId1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slideMaster" Target="../slideMasters/slideMaster1.xml"/><Relationship Id="rId3" Type="http://schemas.openxmlformats.org/officeDocument/2006/relationships/tags" Target="../tags/tag175.xml"/><Relationship Id="rId7" Type="http://schemas.openxmlformats.org/officeDocument/2006/relationships/tags" Target="../tags/tag179.xml"/><Relationship Id="rId12" Type="http://schemas.openxmlformats.org/officeDocument/2006/relationships/tags" Target="../tags/tag184.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5" Type="http://schemas.openxmlformats.org/officeDocument/2006/relationships/tags" Target="../tags/tag177.xml"/><Relationship Id="rId10" Type="http://schemas.openxmlformats.org/officeDocument/2006/relationships/tags" Target="../tags/tag182.xml"/><Relationship Id="rId4" Type="http://schemas.openxmlformats.org/officeDocument/2006/relationships/tags" Target="../tags/tag176.xml"/><Relationship Id="rId9" Type="http://schemas.openxmlformats.org/officeDocument/2006/relationships/tags" Target="../tags/tag18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slideMaster" Target="../slideMasters/slideMaster1.xml"/><Relationship Id="rId4" Type="http://schemas.openxmlformats.org/officeDocument/2006/relationships/tags" Target="../tags/tag18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1.xml"/><Relationship Id="rId7" Type="http://schemas.openxmlformats.org/officeDocument/2006/relationships/image" Target="../media/image6.png"/><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slideMaster" Target="../slideMasters/slideMaster1.xml"/><Relationship Id="rId5" Type="http://schemas.openxmlformats.org/officeDocument/2006/relationships/tags" Target="../tags/tag193.xml"/><Relationship Id="rId4" Type="http://schemas.openxmlformats.org/officeDocument/2006/relationships/tags" Target="../tags/tag192.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3.xml"/><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3.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4.jpg"/><Relationship Id="rId5" Type="http://schemas.openxmlformats.org/officeDocument/2006/relationships/tags" Target="../tags/tag20.xml"/><Relationship Id="rId10" Type="http://schemas.openxmlformats.org/officeDocument/2006/relationships/slideMaster" Target="../slideMasters/slideMaster1.xml"/><Relationship Id="rId4" Type="http://schemas.openxmlformats.org/officeDocument/2006/relationships/tags" Target="../tags/tag19.xml"/><Relationship Id="rId9" Type="http://schemas.openxmlformats.org/officeDocument/2006/relationships/tags" Target="../tags/tag24.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3.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slideMaster" Target="../slideMasters/slideMaster1.xml"/><Relationship Id="rId5" Type="http://schemas.openxmlformats.org/officeDocument/2006/relationships/tags" Target="../tags/tag29.xml"/><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tags" Target="../tags/tag47.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tags" Target="../tags/tag46.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tags" Target="../tags/tag45.xml"/><Relationship Id="rId5" Type="http://schemas.openxmlformats.org/officeDocument/2006/relationships/tags" Target="../tags/tag39.xml"/><Relationship Id="rId10" Type="http://schemas.openxmlformats.org/officeDocument/2006/relationships/tags" Target="../tags/tag44.xml"/><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3" Type="http://schemas.openxmlformats.org/officeDocument/2006/relationships/tags" Target="../tags/tag50.xml"/><Relationship Id="rId7" Type="http://schemas.openxmlformats.org/officeDocument/2006/relationships/tags" Target="../tags/tag54.xml"/><Relationship Id="rId12" Type="http://schemas.openxmlformats.org/officeDocument/2006/relationships/tags" Target="../tags/tag59.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5" Type="http://schemas.openxmlformats.org/officeDocument/2006/relationships/tags" Target="../tags/tag52.xml"/><Relationship Id="rId10" Type="http://schemas.openxmlformats.org/officeDocument/2006/relationships/tags" Target="../tags/tag57.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tags" Target="../tags/tag73.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tags" Target="../tags/tag72.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0" Type="http://schemas.openxmlformats.org/officeDocument/2006/relationships/tags" Target="../tags/tag70.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1.xml"/><Relationship Id="rId5" Type="http://schemas.openxmlformats.org/officeDocument/2006/relationships/tags" Target="../tags/tag78.xml"/><Relationship Id="rId4" Type="http://schemas.openxmlformats.org/officeDocument/2006/relationships/tags" Target="../tags/tag7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5.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tags" Target="../tags/tag94.xml"/><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tags" Target="../tags/tag93.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tags" Target="../tags/tag92.xml"/><Relationship Id="rId5" Type="http://schemas.openxmlformats.org/officeDocument/2006/relationships/tags" Target="../tags/tag86.xml"/><Relationship Id="rId10" Type="http://schemas.openxmlformats.org/officeDocument/2006/relationships/tags" Target="../tags/tag91.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1">
    <p:bg>
      <p:bgPr>
        <a:solidFill>
          <a:schemeClr val="bg1"/>
        </a:solidFill>
        <a:effectLst/>
      </p:bgPr>
    </p:bg>
    <p:spTree>
      <p:nvGrpSpPr>
        <p:cNvPr id="1" name=""/>
        <p:cNvGrpSpPr/>
        <p:nvPr/>
      </p:nvGrpSpPr>
      <p:grpSpPr>
        <a:xfrm>
          <a:off x="0" y="0"/>
          <a:ext cx="0" cy="0"/>
          <a:chOff x="0" y="0"/>
          <a:chExt cx="0" cy="0"/>
        </a:xfrm>
      </p:grpSpPr>
      <p:sp>
        <p:nvSpPr>
          <p:cNvPr id="6" name="LOGO PROTECTION" hidden="1">
            <a:extLst>
              <a:ext uri="{FF2B5EF4-FFF2-40B4-BE49-F238E27FC236}">
                <a16:creationId xmlns:a16="http://schemas.microsoft.com/office/drawing/2014/main" id="{193C101A-31DD-4FCB-8E69-ED3C115F16E0}"/>
              </a:ext>
            </a:extLst>
          </p:cNvPr>
          <p:cNvSpPr/>
          <p:nvPr>
            <p:custDataLst>
              <p:tags r:id="rId1"/>
            </p:custDataLst>
          </p:nvPr>
        </p:nvSpPr>
        <p:spPr bwMode="auto">
          <a:xfrm>
            <a:off x="9624391" y="5337212"/>
            <a:ext cx="2060717" cy="1116123"/>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baseline="0" noProof="0" dirty="0">
              <a:latin typeface="+mn-lt"/>
              <a:ea typeface="+mn-ea"/>
              <a:cs typeface="+mn-cs"/>
            </a:endParaRPr>
          </a:p>
        </p:txBody>
      </p:sp>
      <p:sp>
        <p:nvSpPr>
          <p:cNvPr id="8" name="Background White">
            <a:extLst>
              <a:ext uri="{FF2B5EF4-FFF2-40B4-BE49-F238E27FC236}">
                <a16:creationId xmlns:a16="http://schemas.microsoft.com/office/drawing/2014/main" id="{9FD1694A-5725-40E5-AC10-2A7A68B981E5}"/>
              </a:ext>
            </a:extLst>
          </p:cNvPr>
          <p:cNvSpPr/>
          <p:nvPr/>
        </p:nvSpPr>
        <p:spPr bwMode="auto">
          <a:xfrm>
            <a:off x="0" y="0"/>
            <a:ext cx="12193200" cy="6858000"/>
          </a:xfrm>
          <a:prstGeom prst="rect">
            <a:avLst/>
          </a:prstGeom>
          <a:solidFill>
            <a:schemeClr val="bg1"/>
          </a:solidFill>
          <a:ln w="9525">
            <a:noFill/>
            <a:miter lim="800000"/>
            <a:headEnd/>
            <a:tailEnd/>
          </a:ln>
        </p:spPr>
        <p:txBody>
          <a:bodyPr wrap="square" lIns="96000" tIns="96000" rIns="96000" bIns="96000" rtlCol="0" anchor="ctr"/>
          <a:lstStyle/>
          <a:p>
            <a:pPr algn="ctr" eaLnBrk="0" hangingPunct="0"/>
            <a:endParaRPr lang="en-US" sz="2133" baseline="0" noProof="0" dirty="0">
              <a:latin typeface="+mn-lt"/>
              <a:ea typeface="+mn-ea"/>
              <a:cs typeface="+mn-cs"/>
            </a:endParaRPr>
          </a:p>
        </p:txBody>
      </p:sp>
      <p:sp>
        <p:nvSpPr>
          <p:cNvPr id="23" name="Crystal Picture Placeholder">
            <a:extLst>
              <a:ext uri="{FF2B5EF4-FFF2-40B4-BE49-F238E27FC236}">
                <a16:creationId xmlns:a16="http://schemas.microsoft.com/office/drawing/2014/main" id="{5805FCC4-D045-0733-8C95-81CAFF95804B}"/>
              </a:ext>
            </a:extLst>
          </p:cNvPr>
          <p:cNvSpPr>
            <a:spLocks noGrp="1"/>
          </p:cNvSpPr>
          <p:nvPr>
            <p:ph type="pic" sz="quarter" idx="15"/>
          </p:nvPr>
        </p:nvSpPr>
        <p:spPr>
          <a:xfrm>
            <a:off x="3" y="2"/>
            <a:ext cx="12191999" cy="3743997"/>
          </a:xfrm>
          <a:custGeom>
            <a:avLst/>
            <a:gdLst>
              <a:gd name="connsiteX0" fmla="*/ 0 w 12191999"/>
              <a:gd name="connsiteY0" fmla="*/ 0 h 3743997"/>
              <a:gd name="connsiteX1" fmla="*/ 12191999 w 12191999"/>
              <a:gd name="connsiteY1" fmla="*/ 0 h 3743997"/>
              <a:gd name="connsiteX2" fmla="*/ 12191999 w 12191999"/>
              <a:gd name="connsiteY2" fmla="*/ 3726156 h 3743997"/>
              <a:gd name="connsiteX3" fmla="*/ 3063660 w 12191999"/>
              <a:gd name="connsiteY3" fmla="*/ 2179105 h 3743997"/>
              <a:gd name="connsiteX4" fmla="*/ 387 w 12191999"/>
              <a:gd name="connsiteY4" fmla="*/ 3726157 h 3743997"/>
              <a:gd name="connsiteX5" fmla="*/ 387 w 12191999"/>
              <a:gd name="connsiteY5" fmla="*/ 3743997 h 3743997"/>
              <a:gd name="connsiteX6" fmla="*/ 0 w 12191999"/>
              <a:gd name="connsiteY6" fmla="*/ 3743997 h 374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3743997">
                <a:moveTo>
                  <a:pt x="0" y="0"/>
                </a:moveTo>
                <a:lnTo>
                  <a:pt x="12191999" y="0"/>
                </a:lnTo>
                <a:lnTo>
                  <a:pt x="12191999" y="3726156"/>
                </a:lnTo>
                <a:lnTo>
                  <a:pt x="3063660" y="2179105"/>
                </a:lnTo>
                <a:lnTo>
                  <a:pt x="387" y="3726157"/>
                </a:lnTo>
                <a:lnTo>
                  <a:pt x="387" y="3743997"/>
                </a:lnTo>
                <a:lnTo>
                  <a:pt x="0" y="3743997"/>
                </a:lnTo>
                <a:close/>
              </a:path>
            </a:pathLst>
          </a:custGeom>
          <a:blipFill>
            <a:blip r:embed="rId12"/>
            <a:stretch>
              <a:fillRect/>
            </a:stretch>
          </a:blipFill>
        </p:spPr>
        <p:txBody>
          <a:bodyPr wrap="square" tIns="1296000">
            <a:noAutofit/>
          </a:bodyPr>
          <a:lstStyle>
            <a:lvl1pPr marL="0" indent="0" algn="ctr">
              <a:buNone/>
              <a:defRPr/>
            </a:lvl1pPr>
          </a:lstStyle>
          <a:p>
            <a:r>
              <a:rPr lang="en-US"/>
              <a:t>Click icon to add picture</a:t>
            </a:r>
            <a:endParaRPr lang="de-DE"/>
          </a:p>
        </p:txBody>
      </p:sp>
      <p:sp>
        <p:nvSpPr>
          <p:cNvPr id="30" name="Subtitle"/>
          <p:cNvSpPr>
            <a:spLocks noGrp="1"/>
          </p:cNvSpPr>
          <p:nvPr>
            <p:ph type="subTitle" idx="1" hasCustomPrompt="1"/>
          </p:nvPr>
        </p:nvSpPr>
        <p:spPr>
          <a:xfrm>
            <a:off x="624000" y="5641951"/>
            <a:ext cx="8280000" cy="612000"/>
          </a:xfrm>
          <a:prstGeom prst="rect">
            <a:avLst/>
          </a:prstGeom>
        </p:spPr>
        <p:txBody>
          <a:bodyPr vert="horz" wrap="square" lIns="0" tIns="0" rIns="0" bIns="0" rtlCol="0" anchor="b" anchorCtr="0">
            <a:noAutofit/>
          </a:bodyPr>
          <a:lstStyle>
            <a:lvl1pPr marL="0" indent="0" algn="l">
              <a:spcAft>
                <a:spcPts val="0"/>
              </a:spcAft>
              <a:buNone/>
              <a:defRPr lang="en-GB" sz="1800" baseline="0" noProof="0" dirty="0">
                <a:solidFill>
                  <a:schemeClr val="tx1"/>
                </a:solidFill>
                <a:latin typeface="+mn-lt"/>
                <a:ea typeface="+mn-ea"/>
                <a:cs typeface="+mn-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US" noProof="0" dirty="0"/>
              <a:t>Author (department)</a:t>
            </a:r>
            <a:br>
              <a:rPr lang="en-US" noProof="0" dirty="0"/>
            </a:br>
            <a:r>
              <a:rPr lang="en-US" noProof="0" dirty="0"/>
              <a:t>Date</a:t>
            </a:r>
          </a:p>
        </p:txBody>
      </p:sp>
      <p:sp>
        <p:nvSpPr>
          <p:cNvPr id="15" name="Title">
            <a:extLst>
              <a:ext uri="{FF2B5EF4-FFF2-40B4-BE49-F238E27FC236}">
                <a16:creationId xmlns:a16="http://schemas.microsoft.com/office/drawing/2014/main" id="{26638A09-FAF0-40AC-917E-C2B12C875E5A}"/>
              </a:ext>
            </a:extLst>
          </p:cNvPr>
          <p:cNvSpPr>
            <a:spLocks noGrp="1"/>
          </p:cNvSpPr>
          <p:nvPr>
            <p:ph type="ctrTitle" hasCustomPrompt="1"/>
            <p:custDataLst>
              <p:tags r:id="rId2"/>
            </p:custDataLst>
          </p:nvPr>
        </p:nvSpPr>
        <p:spPr>
          <a:xfrm>
            <a:off x="624000" y="4163051"/>
            <a:ext cx="8280000" cy="1118901"/>
          </a:xfrm>
        </p:spPr>
        <p:txBody>
          <a:bodyPr bIns="0" anchor="b">
            <a:normAutofit/>
          </a:bodyPr>
          <a:lstStyle>
            <a:lvl1pPr algn="l">
              <a:defRPr sz="3600" baseline="0">
                <a:latin typeface="+mj-lt"/>
                <a:ea typeface="+mj-ea"/>
                <a:cs typeface="+mj-cs"/>
              </a:defRPr>
            </a:lvl1pPr>
          </a:lstStyle>
          <a:p>
            <a:r>
              <a:rPr lang="en-US" noProof="0" dirty="0"/>
              <a:t>Please type in title</a:t>
            </a:r>
          </a:p>
        </p:txBody>
      </p:sp>
      <p:sp>
        <p:nvSpPr>
          <p:cNvPr id="9" name="empower_classification_attention_placeholder" hidden="1">
            <a:extLst>
              <a:ext uri="{FF2B5EF4-FFF2-40B4-BE49-F238E27FC236}">
                <a16:creationId xmlns:a16="http://schemas.microsoft.com/office/drawing/2014/main" id="{542ADA73-329E-4D35-A040-712B75800F88}"/>
              </a:ext>
            </a:extLst>
          </p:cNvPr>
          <p:cNvSpPr txBox="1"/>
          <p:nvPr>
            <p:custDataLst>
              <p:tags r:id="rId3"/>
            </p:custDataLst>
          </p:nvPr>
        </p:nvSpPr>
        <p:spPr bwMode="auto">
          <a:xfrm>
            <a:off x="5411800" y="6500314"/>
            <a:ext cx="1368401" cy="288925"/>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baseline="0" noProof="0">
                <a:solidFill>
                  <a:schemeClr val="tx2"/>
                </a:solidFill>
                <a:latin typeface="+mn-lt"/>
                <a:ea typeface="+mn-ea"/>
                <a:cs typeface="+mn-cs"/>
              </a:rPr>
              <a:t>no marking</a:t>
            </a:r>
            <a:endParaRPr lang="en-US" sz="800" b="1" kern="0" baseline="0" noProof="0" dirty="0">
              <a:solidFill>
                <a:schemeClr val="tx2"/>
              </a:solidFill>
              <a:latin typeface="+mn-lt"/>
              <a:ea typeface="+mn-ea"/>
              <a:cs typeface="+mn-cs"/>
            </a:endParaRPr>
          </a:p>
        </p:txBody>
      </p:sp>
      <p:sp>
        <p:nvSpPr>
          <p:cNvPr id="10" name="empower_classification_placeholder" hidden="1">
            <a:extLst>
              <a:ext uri="{FF2B5EF4-FFF2-40B4-BE49-F238E27FC236}">
                <a16:creationId xmlns:a16="http://schemas.microsoft.com/office/drawing/2014/main" id="{2D16A7B9-CA23-4C66-B2AF-3682EAAE8159}"/>
              </a:ext>
            </a:extLst>
          </p:cNvPr>
          <p:cNvSpPr txBox="1"/>
          <p:nvPr>
            <p:custDataLst>
              <p:tags r:id="rId4"/>
            </p:custDataLst>
          </p:nvPr>
        </p:nvSpPr>
        <p:spPr bwMode="auto">
          <a:xfrm>
            <a:off x="5412000" y="6500314"/>
            <a:ext cx="1368000" cy="288925"/>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baseline="0" noProof="0">
                <a:solidFill>
                  <a:schemeClr val="tx1"/>
                </a:solidFill>
                <a:latin typeface="+mn-lt"/>
                <a:ea typeface="+mn-ea"/>
                <a:cs typeface="+mn-cs"/>
              </a:rPr>
              <a:t>no marking</a:t>
            </a:r>
            <a:endParaRPr lang="en-US" sz="800" kern="0" baseline="0" noProof="0" dirty="0">
              <a:solidFill>
                <a:schemeClr val="tx1"/>
              </a:solidFill>
              <a:latin typeface="+mn-lt"/>
              <a:ea typeface="+mn-ea"/>
              <a:cs typeface="+mn-cs"/>
            </a:endParaRPr>
          </a:p>
        </p:txBody>
      </p:sp>
      <p:sp>
        <p:nvSpPr>
          <p:cNvPr id="11" name="empower_document_placeholder" hidden="1">
            <a:extLst>
              <a:ext uri="{FF2B5EF4-FFF2-40B4-BE49-F238E27FC236}">
                <a16:creationId xmlns:a16="http://schemas.microsoft.com/office/drawing/2014/main" id="{7FE25D73-2664-463A-AF80-DF3E4E2CB8B6}"/>
              </a:ext>
            </a:extLst>
          </p:cNvPr>
          <p:cNvSpPr txBox="1"/>
          <p:nvPr>
            <p:custDataLst>
              <p:tags r:id="rId5"/>
            </p:custDataLst>
          </p:nvPr>
        </p:nvSpPr>
        <p:spPr bwMode="auto">
          <a:xfrm>
            <a:off x="624000" y="6500314"/>
            <a:ext cx="3240087" cy="288925"/>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baseline="0" noProof="0">
                <a:solidFill>
                  <a:schemeClr val="tx1"/>
                </a:solidFill>
                <a:latin typeface="+mn-lt"/>
                <a:ea typeface="+mn-ea"/>
                <a:cs typeface="+mn-cs"/>
              </a:rPr>
              <a:t>[Owner:   Doc ID:   Vers.: ]</a:t>
            </a:r>
            <a:endParaRPr lang="en-US" sz="800" kern="0" baseline="0" noProof="0" dirty="0">
              <a:solidFill>
                <a:schemeClr val="tx1"/>
              </a:solidFill>
              <a:latin typeface="+mn-lt"/>
              <a:ea typeface="+mn-ea"/>
              <a:cs typeface="+mn-cs"/>
            </a:endParaRPr>
          </a:p>
        </p:txBody>
      </p:sp>
      <p:sp>
        <p:nvSpPr>
          <p:cNvPr id="12" name="empower_draft_placeholder" hidden="1">
            <a:extLst>
              <a:ext uri="{FF2B5EF4-FFF2-40B4-BE49-F238E27FC236}">
                <a16:creationId xmlns:a16="http://schemas.microsoft.com/office/drawing/2014/main" id="{9769B1E2-E46B-4957-AEBB-2CD1EAF09328}"/>
              </a:ext>
            </a:extLst>
          </p:cNvPr>
          <p:cNvSpPr txBox="1"/>
          <p:nvPr>
            <p:custDataLst>
              <p:tags r:id="rId6"/>
            </p:custDataLst>
          </p:nvPr>
        </p:nvSpPr>
        <p:spPr bwMode="auto">
          <a:xfrm>
            <a:off x="4350044" y="6501239"/>
            <a:ext cx="576000" cy="288000"/>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baseline="0" noProof="0">
                <a:solidFill>
                  <a:schemeClr val="tx2"/>
                </a:solidFill>
                <a:latin typeface="+mn-lt"/>
                <a:ea typeface="+mn-ea"/>
                <a:cs typeface="+mn-cs"/>
              </a:rPr>
              <a:t>- DRAFT -</a:t>
            </a:r>
            <a:endParaRPr lang="en-US" sz="800" b="1" kern="0" baseline="0" noProof="0" dirty="0">
              <a:solidFill>
                <a:schemeClr val="tx2"/>
              </a:solidFill>
              <a:latin typeface="+mn-lt"/>
              <a:ea typeface="+mn-ea"/>
              <a:cs typeface="+mn-cs"/>
            </a:endParaRPr>
          </a:p>
        </p:txBody>
      </p:sp>
      <p:sp>
        <p:nvSpPr>
          <p:cNvPr id="2" name="MIO_AGENDA_IGNORE_NAVIGATION" hidden="1">
            <a:extLst>
              <a:ext uri="{FF2B5EF4-FFF2-40B4-BE49-F238E27FC236}">
                <a16:creationId xmlns:a16="http://schemas.microsoft.com/office/drawing/2014/main" id="{03AF05FD-8ED3-440D-B616-18664CA13DD2}"/>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dirty="0">
              <a:latin typeface="+mn-lt"/>
              <a:ea typeface="+mn-ea"/>
              <a:cs typeface="+mn-cs"/>
            </a:endParaRPr>
          </a:p>
        </p:txBody>
      </p:sp>
      <p:sp>
        <p:nvSpPr>
          <p:cNvPr id="16" name="MIO_AGENDA_IGNORE_CHAPTER_REFERENCE" hidden="1">
            <a:extLst>
              <a:ext uri="{FF2B5EF4-FFF2-40B4-BE49-F238E27FC236}">
                <a16:creationId xmlns:a16="http://schemas.microsoft.com/office/drawing/2014/main" id="{E0053FF2-2ADB-4CE0-850C-04ADE25DFF5B}"/>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dirty="0">
              <a:latin typeface="+mn-lt"/>
              <a:ea typeface="+mn-ea"/>
              <a:cs typeface="+mn-cs"/>
            </a:endParaRPr>
          </a:p>
        </p:txBody>
      </p:sp>
      <p:sp>
        <p:nvSpPr>
          <p:cNvPr id="17" name="Date Placeholder 16" hidden="1">
            <a:extLst>
              <a:ext uri="{FF2B5EF4-FFF2-40B4-BE49-F238E27FC236}">
                <a16:creationId xmlns:a16="http://schemas.microsoft.com/office/drawing/2014/main" id="{B19EA23C-BCB4-4E72-A8B3-AFF05FD396BC}"/>
              </a:ext>
            </a:extLst>
          </p:cNvPr>
          <p:cNvSpPr>
            <a:spLocks noGrp="1"/>
          </p:cNvSpPr>
          <p:nvPr>
            <p:ph type="dt" sz="half" idx="10"/>
            <p:custDataLst>
              <p:tags r:id="rId7"/>
            </p:custDataLst>
          </p:nvPr>
        </p:nvSpPr>
        <p:spPr/>
        <p:txBody>
          <a:bodyPr/>
          <a:lstStyle/>
          <a:p>
            <a:endParaRPr lang="en-US" b="1" dirty="0"/>
          </a:p>
        </p:txBody>
      </p:sp>
      <p:sp>
        <p:nvSpPr>
          <p:cNvPr id="18" name="Footer Placeholder 17" hidden="1">
            <a:extLst>
              <a:ext uri="{FF2B5EF4-FFF2-40B4-BE49-F238E27FC236}">
                <a16:creationId xmlns:a16="http://schemas.microsoft.com/office/drawing/2014/main" id="{271BB539-26D3-4B9C-9F13-4E382668BE89}"/>
              </a:ext>
            </a:extLst>
          </p:cNvPr>
          <p:cNvSpPr>
            <a:spLocks noGrp="1"/>
          </p:cNvSpPr>
          <p:nvPr>
            <p:ph type="ftr" sz="quarter" idx="11"/>
            <p:custDataLst>
              <p:tags r:id="rId8"/>
            </p:custDataLst>
          </p:nvPr>
        </p:nvSpPr>
        <p:spPr/>
        <p:txBody>
          <a:bodyPr/>
          <a:lstStyle/>
          <a:p>
            <a:endParaRPr lang="en-US" dirty="0"/>
          </a:p>
        </p:txBody>
      </p:sp>
      <p:sp>
        <p:nvSpPr>
          <p:cNvPr id="19" name="Slide Number Placeholder 18" hidden="1">
            <a:extLst>
              <a:ext uri="{FF2B5EF4-FFF2-40B4-BE49-F238E27FC236}">
                <a16:creationId xmlns:a16="http://schemas.microsoft.com/office/drawing/2014/main" id="{970E7400-5A78-4596-8A13-DC8308CA511D}"/>
              </a:ext>
            </a:extLst>
          </p:cNvPr>
          <p:cNvSpPr>
            <a:spLocks noGrp="1"/>
          </p:cNvSpPr>
          <p:nvPr>
            <p:ph type="sldNum" sz="quarter" idx="12"/>
            <p:custDataLst>
              <p:tags r:id="rId9"/>
            </p:custDataLst>
          </p:nvPr>
        </p:nvSpPr>
        <p:spPr/>
        <p:txBody>
          <a:bodyPr/>
          <a:lstStyle/>
          <a:p>
            <a:r>
              <a:rPr lang="en-US"/>
              <a:t> </a:t>
            </a:r>
            <a:endParaRPr lang="en-US" dirty="0"/>
          </a:p>
        </p:txBody>
      </p:sp>
      <p:sp>
        <p:nvSpPr>
          <p:cNvPr id="3" name="MIO_Placeholder_Mapping" hidden="1">
            <a:extLst>
              <a:ext uri="{FF2B5EF4-FFF2-40B4-BE49-F238E27FC236}">
                <a16:creationId xmlns:a16="http://schemas.microsoft.com/office/drawing/2014/main" id="{C370ED20-2DD7-4652-95B4-6C73AD11EB7F}"/>
              </a:ext>
            </a:extLst>
          </p:cNvPr>
          <p:cNvSpPr/>
          <p:nvPr userDrawn="1">
            <p:custDataLst>
              <p:tags r:id="rId10"/>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pic>
        <p:nvPicPr>
          <p:cNvPr id="20" name="LOGO">
            <a:extLst>
              <a:ext uri="{FF2B5EF4-FFF2-40B4-BE49-F238E27FC236}">
                <a16:creationId xmlns:a16="http://schemas.microsoft.com/office/drawing/2014/main" id="{6B56D54D-5DB0-4E94-B345-B1ECC46FD7C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8355" y="5453288"/>
            <a:ext cx="1830253" cy="800431"/>
          </a:xfrm>
          <a:prstGeom prst="rect">
            <a:avLst/>
          </a:prstGeom>
        </p:spPr>
      </p:pic>
    </p:spTree>
    <p:extLst>
      <p:ext uri="{BB962C8B-B14F-4D97-AF65-F5344CB8AC3E}">
        <p14:creationId xmlns:p14="http://schemas.microsoft.com/office/powerpoint/2010/main" val="455361232"/>
      </p:ext>
    </p:extLst>
  </p:cSld>
  <p:clrMapOvr>
    <a:masterClrMapping/>
  </p:clrMapOvr>
  <p:hf hd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reserve="1">
  <p:cSld name="Row | 2 columns">
    <p:spTree>
      <p:nvGrpSpPr>
        <p:cNvPr id="1" name=""/>
        <p:cNvGrpSpPr/>
        <p:nvPr/>
      </p:nvGrpSpPr>
      <p:grpSpPr>
        <a:xfrm>
          <a:off x="0" y="0"/>
          <a:ext cx="0" cy="0"/>
          <a:chOff x="0" y="0"/>
          <a:chExt cx="0" cy="0"/>
        </a:xfrm>
      </p:grpSpPr>
      <p:sp>
        <p:nvSpPr>
          <p:cNvPr id="10" name="empower_additionalText_placeholder" hidden="1">
            <a:extLst>
              <a:ext uri="{FF2B5EF4-FFF2-40B4-BE49-F238E27FC236}">
                <a16:creationId xmlns:a16="http://schemas.microsoft.com/office/drawing/2014/main" id="{ECAA0892-68E2-4E2E-9B18-4A8DC40F0E11}"/>
              </a:ext>
            </a:extLst>
          </p:cNvPr>
          <p:cNvSpPr txBox="1"/>
          <p:nvPr>
            <p:custDataLst>
              <p:tags r:id="rId1"/>
            </p:custDataLst>
          </p:nvPr>
        </p:nvSpPr>
        <p:spPr bwMode="auto">
          <a:xfrm>
            <a:off x="2531796" y="6489341"/>
            <a:ext cx="1728000" cy="361459"/>
          </a:xfrm>
          <a:prstGeom prst="rect">
            <a:avLst/>
          </a:prstGeom>
          <a:noFill/>
          <a:ln w="9525">
            <a:noFill/>
            <a:miter lim="800000"/>
            <a:headEnd/>
            <a:tailEnd/>
          </a:ln>
          <a:effectLst/>
        </p:spPr>
        <p:txBody>
          <a:bodyPr wrap="none" lIns="0" tIns="0" rIns="0" bIns="0" rtlCol="0" anchor="ctr" anchorCtr="0">
            <a:noAutofit/>
          </a:bodyPr>
          <a:lstStyle>
            <a:defPPr>
              <a:defRPr lang="en-US"/>
            </a:defPPr>
            <a:lvl1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defRPr sz="800" b="1" kern="0">
                <a:solidFill>
                  <a:srgbClr val="E30034"/>
                </a:solidFill>
                <a:latin typeface="Arial" panose="020B0604020202020204" pitchFamily="34" charset="0"/>
                <a:ea typeface="Verdana" pitchFamily="34" charset="0"/>
                <a:cs typeface="Arial" panose="020B0604020202020204" pitchFamily="34" charset="0"/>
              </a:defRPr>
            </a:lvl1pPr>
          </a:lstStyle>
          <a:p>
            <a:pPr lvl="0" algn="l"/>
            <a:endParaRPr lang="en-US" noProof="0">
              <a:solidFill>
                <a:schemeClr val="tx1"/>
              </a:solidFill>
              <a:latin typeface="+mn-lt"/>
              <a:ea typeface="+mn-ea"/>
              <a:cs typeface="+mn-cs"/>
            </a:endParaRPr>
          </a:p>
        </p:txBody>
      </p:sp>
      <p:sp>
        <p:nvSpPr>
          <p:cNvPr id="13" name="empower_document_placeholder" hidden="1">
            <a:extLst>
              <a:ext uri="{FF2B5EF4-FFF2-40B4-BE49-F238E27FC236}">
                <a16:creationId xmlns:a16="http://schemas.microsoft.com/office/drawing/2014/main" id="{D16A0514-897C-427C-A5CD-34FCB4F6BF11}"/>
              </a:ext>
            </a:extLst>
          </p:cNvPr>
          <p:cNvSpPr txBox="1"/>
          <p:nvPr>
            <p:custDataLst>
              <p:tags r:id="rId2"/>
            </p:custDataLst>
          </p:nvPr>
        </p:nvSpPr>
        <p:spPr bwMode="auto">
          <a:xfrm rot="16200000">
            <a:off x="10757888" y="4960337"/>
            <a:ext cx="2592000" cy="250825"/>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700" kern="0" noProof="0">
                <a:solidFill>
                  <a:schemeClr val="tx1"/>
                </a:solidFill>
                <a:latin typeface="+mn-lt"/>
                <a:ea typeface="+mn-ea"/>
                <a:cs typeface="+mn-cs"/>
              </a:rPr>
              <a:t>[Owner:   Doc ID:   Vers.: ]</a:t>
            </a:r>
          </a:p>
        </p:txBody>
      </p:sp>
      <p:sp>
        <p:nvSpPr>
          <p:cNvPr id="15" name="empower_proprietary_placeholder">
            <a:extLst>
              <a:ext uri="{FF2B5EF4-FFF2-40B4-BE49-F238E27FC236}">
                <a16:creationId xmlns:a16="http://schemas.microsoft.com/office/drawing/2014/main" id="{A6FCF5E5-2935-4FDA-903C-EA43A699BD82}"/>
              </a:ext>
            </a:extLst>
          </p:cNvPr>
          <p:cNvSpPr txBox="1"/>
          <p:nvPr>
            <p:custDataLst>
              <p:tags r:id="rId3"/>
            </p:custDataLst>
          </p:nvPr>
        </p:nvSpPr>
        <p:spPr bwMode="auto">
          <a:xfrm>
            <a:off x="9444480" y="6489341"/>
            <a:ext cx="972000" cy="361459"/>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Infineon Proprietary</a:t>
            </a:r>
          </a:p>
        </p:txBody>
      </p:sp>
      <p:sp>
        <p:nvSpPr>
          <p:cNvPr id="17" name="empower_draft_placeholder" hidden="1">
            <a:extLst>
              <a:ext uri="{FF2B5EF4-FFF2-40B4-BE49-F238E27FC236}">
                <a16:creationId xmlns:a16="http://schemas.microsoft.com/office/drawing/2014/main" id="{115A00C6-A501-466D-A34B-23C1071DA39E}"/>
              </a:ext>
            </a:extLst>
          </p:cNvPr>
          <p:cNvSpPr txBox="1"/>
          <p:nvPr>
            <p:custDataLst>
              <p:tags r:id="rId4"/>
            </p:custDataLst>
          </p:nvPr>
        </p:nvSpPr>
        <p:spPr bwMode="auto">
          <a:xfrm>
            <a:off x="8761190" y="6489341"/>
            <a:ext cx="360362"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 DRAFT -</a:t>
            </a:r>
            <a:endParaRPr lang="en-US" sz="800" b="1" kern="0" noProof="0" dirty="0">
              <a:solidFill>
                <a:schemeClr val="tx2"/>
              </a:solidFill>
              <a:latin typeface="+mn-lt"/>
              <a:ea typeface="+mn-ea"/>
              <a:cs typeface="+mn-cs"/>
            </a:endParaRPr>
          </a:p>
        </p:txBody>
      </p:sp>
      <p:sp>
        <p:nvSpPr>
          <p:cNvPr id="19" name="empower_footer_placeholder">
            <a:extLst>
              <a:ext uri="{FF2B5EF4-FFF2-40B4-BE49-F238E27FC236}">
                <a16:creationId xmlns:a16="http://schemas.microsoft.com/office/drawing/2014/main" id="{0C8DD3BC-73D2-4101-B037-359F1B42B434}"/>
              </a:ext>
            </a:extLst>
          </p:cNvPr>
          <p:cNvSpPr txBox="1"/>
          <p:nvPr>
            <p:custDataLst>
              <p:tags r:id="rId5"/>
            </p:custDataLst>
          </p:nvPr>
        </p:nvSpPr>
        <p:spPr bwMode="auto">
          <a:xfrm>
            <a:off x="4547828" y="6489341"/>
            <a:ext cx="3096343" cy="361459"/>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Copyright © Infineon Technologies AG 2023. All rights reserved.</a:t>
            </a:r>
          </a:p>
        </p:txBody>
      </p:sp>
      <p:sp>
        <p:nvSpPr>
          <p:cNvPr id="21" name="empower_classification_attention_placeholder" hidden="1">
            <a:extLst>
              <a:ext uri="{FF2B5EF4-FFF2-40B4-BE49-F238E27FC236}">
                <a16:creationId xmlns:a16="http://schemas.microsoft.com/office/drawing/2014/main" id="{D39CEC28-75A6-43F3-9DE9-2436F3F4D9C6}"/>
              </a:ext>
            </a:extLst>
          </p:cNvPr>
          <p:cNvSpPr txBox="1">
            <a:spLocks/>
          </p:cNvSpPr>
          <p:nvPr>
            <p:custDataLst>
              <p:tags r:id="rId6"/>
            </p:custDataLst>
          </p:nvPr>
        </p:nvSpPr>
        <p:spPr bwMode="auto">
          <a:xfrm>
            <a:off x="1238188" y="6489341"/>
            <a:ext cx="971855"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no marking</a:t>
            </a:r>
          </a:p>
        </p:txBody>
      </p:sp>
      <p:sp>
        <p:nvSpPr>
          <p:cNvPr id="23" name="empower_classification_placeholder" hidden="1">
            <a:extLst>
              <a:ext uri="{FF2B5EF4-FFF2-40B4-BE49-F238E27FC236}">
                <a16:creationId xmlns:a16="http://schemas.microsoft.com/office/drawing/2014/main" id="{FC21F178-EFAA-49DE-A35E-72E2C0CA3B0B}"/>
              </a:ext>
            </a:extLst>
          </p:cNvPr>
          <p:cNvSpPr txBox="1">
            <a:spLocks/>
          </p:cNvSpPr>
          <p:nvPr>
            <p:custDataLst>
              <p:tags r:id="rId7"/>
            </p:custDataLst>
          </p:nvPr>
        </p:nvSpPr>
        <p:spPr bwMode="auto">
          <a:xfrm>
            <a:off x="1238188" y="6489341"/>
            <a:ext cx="973251"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no marking</a:t>
            </a:r>
          </a:p>
        </p:txBody>
      </p:sp>
      <p:sp>
        <p:nvSpPr>
          <p:cNvPr id="25" name="empower_date_placeholder">
            <a:extLst>
              <a:ext uri="{FF2B5EF4-FFF2-40B4-BE49-F238E27FC236}">
                <a16:creationId xmlns:a16="http://schemas.microsoft.com/office/drawing/2014/main" id="{43B2B732-8EC3-4F44-986D-B5DAC6EA77C1}"/>
              </a:ext>
            </a:extLst>
          </p:cNvPr>
          <p:cNvSpPr txBox="1"/>
          <p:nvPr>
            <p:custDataLst>
              <p:tags r:id="rId8"/>
            </p:custDataLst>
          </p:nvPr>
        </p:nvSpPr>
        <p:spPr bwMode="auto">
          <a:xfrm>
            <a:off x="334963" y="6489341"/>
            <a:ext cx="612000" cy="361459"/>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Jun 2023</a:t>
            </a:r>
            <a:endParaRPr lang="en-US" sz="800" kern="0" noProof="0" dirty="0">
              <a:solidFill>
                <a:schemeClr val="tx1"/>
              </a:solidFill>
              <a:latin typeface="+mn-lt"/>
              <a:ea typeface="+mn-ea"/>
              <a:cs typeface="+mn-cs"/>
            </a:endParaRPr>
          </a:p>
        </p:txBody>
      </p:sp>
      <p:sp>
        <p:nvSpPr>
          <p:cNvPr id="7" name="Content Top"/>
          <p:cNvSpPr>
            <a:spLocks noGrp="1"/>
          </p:cNvSpPr>
          <p:nvPr>
            <p:ph sz="quarter" idx="13" hasCustomPrompt="1"/>
          </p:nvPr>
        </p:nvSpPr>
        <p:spPr>
          <a:xfrm>
            <a:off x="334800" y="1268412"/>
            <a:ext cx="11520000" cy="2340000"/>
          </a:xfrm>
          <a:prstGeom prst="rect">
            <a:avLst/>
          </a:prstGeo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Bottom Left"/>
          <p:cNvSpPr>
            <a:spLocks noGrp="1"/>
          </p:cNvSpPr>
          <p:nvPr>
            <p:ph sz="quarter" idx="14" hasCustomPrompt="1"/>
          </p:nvPr>
        </p:nvSpPr>
        <p:spPr>
          <a:xfrm>
            <a:off x="334800" y="3860801"/>
            <a:ext cx="5688000" cy="2520951"/>
          </a:xfrm>
          <a:prstGeom prst="rect">
            <a:avLst/>
          </a:prstGeo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Bottom Right"/>
          <p:cNvSpPr>
            <a:spLocks noGrp="1"/>
          </p:cNvSpPr>
          <p:nvPr>
            <p:ph sz="quarter" idx="15" hasCustomPrompt="1"/>
          </p:nvPr>
        </p:nvSpPr>
        <p:spPr>
          <a:xfrm>
            <a:off x="6166800" y="3860801"/>
            <a:ext cx="5688000" cy="2520951"/>
          </a:xfrm>
          <a:prstGeom prst="rect">
            <a:avLst/>
          </a:prstGeo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a:extLst>
              <a:ext uri="{FF2B5EF4-FFF2-40B4-BE49-F238E27FC236}">
                <a16:creationId xmlns:a16="http://schemas.microsoft.com/office/drawing/2014/main" id="{3ADACDEE-D42E-4EEF-8504-614B0FC9EF75}"/>
              </a:ext>
            </a:extLst>
          </p:cNvPr>
          <p:cNvSpPr>
            <a:spLocks noGrp="1"/>
          </p:cNvSpPr>
          <p:nvPr>
            <p:ph type="title" hasCustomPrompt="1"/>
          </p:nvPr>
        </p:nvSpPr>
        <p:spPr/>
        <p:txBody>
          <a:bodyPr/>
          <a:lstStyle>
            <a:lvl1pPr>
              <a:defRPr baseline="0">
                <a:latin typeface="+mj-lt"/>
                <a:ea typeface="+mj-ea"/>
                <a:cs typeface="+mj-cs"/>
              </a:defRPr>
            </a:lvl1pPr>
          </a:lstStyle>
          <a:p>
            <a:r>
              <a:rPr lang="en-US" noProof="0"/>
              <a:t>Click to edit title</a:t>
            </a:r>
          </a:p>
        </p:txBody>
      </p:sp>
      <p:sp>
        <p:nvSpPr>
          <p:cNvPr id="8" name="LOGO PROTECTION" hidden="1">
            <a:extLst>
              <a:ext uri="{FF2B5EF4-FFF2-40B4-BE49-F238E27FC236}">
                <a16:creationId xmlns:a16="http://schemas.microsoft.com/office/drawing/2014/main" id="{9F595BB6-F050-434C-AF4B-533D75C5E5D3}"/>
              </a:ext>
            </a:extLst>
          </p:cNvPr>
          <p:cNvSpPr/>
          <p:nvPr>
            <p:custDataLst>
              <p:tags r:id="rId9"/>
            </p:custDataLst>
          </p:nvPr>
        </p:nvSpPr>
        <p:spPr bwMode="auto">
          <a:xfrm>
            <a:off x="10131283" y="1"/>
            <a:ext cx="2060717" cy="836712"/>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noProof="0">
              <a:latin typeface="+mn-lt"/>
              <a:ea typeface="+mn-ea"/>
              <a:cs typeface="+mn-cs"/>
            </a:endParaRPr>
          </a:p>
        </p:txBody>
      </p:sp>
      <p:sp>
        <p:nvSpPr>
          <p:cNvPr id="2" name="Date Placeholder 1" hidden="1">
            <a:extLst>
              <a:ext uri="{FF2B5EF4-FFF2-40B4-BE49-F238E27FC236}">
                <a16:creationId xmlns:a16="http://schemas.microsoft.com/office/drawing/2014/main" id="{3ABBB783-BFC3-406F-9AE2-14E6D55F43A3}"/>
              </a:ext>
            </a:extLst>
          </p:cNvPr>
          <p:cNvSpPr>
            <a:spLocks noGrp="1"/>
          </p:cNvSpPr>
          <p:nvPr>
            <p:ph type="dt" sz="half" idx="16"/>
            <p:custDataLst>
              <p:tags r:id="rId10"/>
            </p:custDataLst>
          </p:nvPr>
        </p:nvSpPr>
        <p:spPr/>
        <p:txBody>
          <a:bodyPr/>
          <a:lstStyle/>
          <a:p>
            <a:endParaRPr lang="en-US" b="1" dirty="0"/>
          </a:p>
        </p:txBody>
      </p:sp>
      <p:sp>
        <p:nvSpPr>
          <p:cNvPr id="12" name="Footer Placeholder 11" hidden="1">
            <a:extLst>
              <a:ext uri="{FF2B5EF4-FFF2-40B4-BE49-F238E27FC236}">
                <a16:creationId xmlns:a16="http://schemas.microsoft.com/office/drawing/2014/main" id="{7DAA9CDC-CAD4-4554-97D9-7059E95FE638}"/>
              </a:ext>
            </a:extLst>
          </p:cNvPr>
          <p:cNvSpPr>
            <a:spLocks noGrp="1"/>
          </p:cNvSpPr>
          <p:nvPr>
            <p:ph type="ftr" sz="quarter" idx="17"/>
            <p:custDataLst>
              <p:tags r:id="rId11"/>
            </p:custDataLst>
          </p:nvPr>
        </p:nvSpPr>
        <p:spPr/>
        <p:txBody>
          <a:bodyPr/>
          <a:lstStyle/>
          <a:p>
            <a:endParaRPr lang="en-US" dirty="0"/>
          </a:p>
        </p:txBody>
      </p:sp>
      <p:sp>
        <p:nvSpPr>
          <p:cNvPr id="14" name="Slide Number Placeholder 13" hidden="1">
            <a:extLst>
              <a:ext uri="{FF2B5EF4-FFF2-40B4-BE49-F238E27FC236}">
                <a16:creationId xmlns:a16="http://schemas.microsoft.com/office/drawing/2014/main" id="{07C82FBB-C728-405A-8E31-DE02DA8D9177}"/>
              </a:ext>
            </a:extLst>
          </p:cNvPr>
          <p:cNvSpPr>
            <a:spLocks noGrp="1"/>
          </p:cNvSpPr>
          <p:nvPr>
            <p:ph type="sldNum" sz="quarter" idx="18"/>
            <p:custDataLst>
              <p:tags r:id="rId12"/>
            </p:custDataLst>
          </p:nvPr>
        </p:nvSpPr>
        <p:spPr/>
        <p:txBody>
          <a:bodyPr/>
          <a:lstStyle/>
          <a:p>
            <a:r>
              <a:rPr lang="en-US"/>
              <a:t> </a:t>
            </a:r>
            <a:endParaRPr lang="en-US" dirty="0"/>
          </a:p>
        </p:txBody>
      </p:sp>
      <p:sp>
        <p:nvSpPr>
          <p:cNvPr id="3" name="MIO_Placeholder_Mapping" hidden="1">
            <a:extLst>
              <a:ext uri="{FF2B5EF4-FFF2-40B4-BE49-F238E27FC236}">
                <a16:creationId xmlns:a16="http://schemas.microsoft.com/office/drawing/2014/main" id="{03708507-303A-4696-8A49-D64DA70EAF1B}"/>
              </a:ext>
            </a:extLst>
          </p:cNvPr>
          <p:cNvSpPr/>
          <p:nvPr userDrawn="1">
            <p:custDataLst>
              <p:tags r:id="rId13"/>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Tree>
  </p:cSld>
  <p:clrMapOvr>
    <a:masterClrMapping/>
  </p:clrMapOvr>
  <p:hf hdr="0" dt="0"/>
  <p:extLst>
    <p:ext uri="{DCECCB84-F9BA-43D5-87BE-67443E8EF086}">
      <p15:sldGuideLst xmlns:p15="http://schemas.microsoft.com/office/powerpoint/2012/main">
        <p15:guide id="1" orient="horz" pos="2273">
          <p15:clr>
            <a:srgbClr val="FBAE40"/>
          </p15:clr>
        </p15:guide>
        <p15:guide id="2" orient="horz" pos="799">
          <p15:clr>
            <a:srgbClr val="FBAE40"/>
          </p15:clr>
        </p15:guide>
        <p15:guide id="3" orient="horz" pos="4020">
          <p15:clr>
            <a:srgbClr val="FBAE40"/>
          </p15:clr>
        </p15:guide>
        <p15:guide id="4" pos="7469">
          <p15:clr>
            <a:srgbClr val="FBAE40"/>
          </p15:clr>
        </p15:guide>
        <p15:guide id="5" pos="3885">
          <p15:clr>
            <a:srgbClr val="FBAE40"/>
          </p15:clr>
        </p15:guide>
        <p15:guide id="6" pos="3795">
          <p15:clr>
            <a:srgbClr val="FBAE40"/>
          </p15:clr>
        </p15:guide>
        <p15:guide id="7" pos="211">
          <p15:clr>
            <a:srgbClr val="FBAE40"/>
          </p15:clr>
        </p15:guide>
        <p15:guide id="8" orient="horz" pos="24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xOverObj" preserve="1">
  <p:cSld name="Row | 2 columns | row">
    <p:spTree>
      <p:nvGrpSpPr>
        <p:cNvPr id="1" name=""/>
        <p:cNvGrpSpPr/>
        <p:nvPr/>
      </p:nvGrpSpPr>
      <p:grpSpPr>
        <a:xfrm>
          <a:off x="0" y="0"/>
          <a:ext cx="0" cy="0"/>
          <a:chOff x="0" y="0"/>
          <a:chExt cx="0" cy="0"/>
        </a:xfrm>
      </p:grpSpPr>
      <p:sp>
        <p:nvSpPr>
          <p:cNvPr id="12" name="empower_additionalText_placeholder" hidden="1">
            <a:extLst>
              <a:ext uri="{FF2B5EF4-FFF2-40B4-BE49-F238E27FC236}">
                <a16:creationId xmlns:a16="http://schemas.microsoft.com/office/drawing/2014/main" id="{C812AE9A-81D7-4AE8-BC9F-85686450823C}"/>
              </a:ext>
            </a:extLst>
          </p:cNvPr>
          <p:cNvSpPr txBox="1"/>
          <p:nvPr>
            <p:custDataLst>
              <p:tags r:id="rId1"/>
            </p:custDataLst>
          </p:nvPr>
        </p:nvSpPr>
        <p:spPr bwMode="auto">
          <a:xfrm>
            <a:off x="2531796" y="6489341"/>
            <a:ext cx="1728000" cy="361459"/>
          </a:xfrm>
          <a:prstGeom prst="rect">
            <a:avLst/>
          </a:prstGeom>
          <a:noFill/>
          <a:ln w="9525">
            <a:noFill/>
            <a:miter lim="800000"/>
            <a:headEnd/>
            <a:tailEnd/>
          </a:ln>
          <a:effectLst/>
        </p:spPr>
        <p:txBody>
          <a:bodyPr wrap="none" lIns="0" tIns="0" rIns="0" bIns="0" rtlCol="0" anchor="ctr" anchorCtr="0">
            <a:noAutofit/>
          </a:bodyPr>
          <a:lstStyle>
            <a:defPPr>
              <a:defRPr lang="en-US"/>
            </a:defPPr>
            <a:lvl1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defRPr sz="800" b="1" kern="0">
                <a:solidFill>
                  <a:srgbClr val="E30034"/>
                </a:solidFill>
                <a:latin typeface="Arial" panose="020B0604020202020204" pitchFamily="34" charset="0"/>
                <a:ea typeface="Verdana" pitchFamily="34" charset="0"/>
                <a:cs typeface="Arial" panose="020B0604020202020204" pitchFamily="34" charset="0"/>
              </a:defRPr>
            </a:lvl1pPr>
          </a:lstStyle>
          <a:p>
            <a:pPr lvl="0" algn="l"/>
            <a:endParaRPr lang="en-US" noProof="0">
              <a:solidFill>
                <a:schemeClr val="tx1"/>
              </a:solidFill>
              <a:latin typeface="+mn-lt"/>
              <a:ea typeface="+mn-ea"/>
              <a:cs typeface="+mn-cs"/>
            </a:endParaRPr>
          </a:p>
        </p:txBody>
      </p:sp>
      <p:sp>
        <p:nvSpPr>
          <p:cNvPr id="10" name="empower_document_placeholder" hidden="1">
            <a:extLst>
              <a:ext uri="{FF2B5EF4-FFF2-40B4-BE49-F238E27FC236}">
                <a16:creationId xmlns:a16="http://schemas.microsoft.com/office/drawing/2014/main" id="{BA8D3527-E357-41F9-99D1-BCEAEC88D703}"/>
              </a:ext>
            </a:extLst>
          </p:cNvPr>
          <p:cNvSpPr txBox="1"/>
          <p:nvPr>
            <p:custDataLst>
              <p:tags r:id="rId2"/>
            </p:custDataLst>
          </p:nvPr>
        </p:nvSpPr>
        <p:spPr bwMode="auto">
          <a:xfrm rot="16200000">
            <a:off x="10757888" y="4960337"/>
            <a:ext cx="2592000" cy="250825"/>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700" kern="0" noProof="0">
                <a:solidFill>
                  <a:schemeClr val="tx1"/>
                </a:solidFill>
                <a:latin typeface="+mn-lt"/>
                <a:ea typeface="+mn-ea"/>
                <a:cs typeface="+mn-cs"/>
              </a:rPr>
              <a:t>[Owner:   Doc ID:   Vers.: ]</a:t>
            </a:r>
          </a:p>
        </p:txBody>
      </p:sp>
      <p:sp>
        <p:nvSpPr>
          <p:cNvPr id="16" name="empower_proprietary_placeholder">
            <a:extLst>
              <a:ext uri="{FF2B5EF4-FFF2-40B4-BE49-F238E27FC236}">
                <a16:creationId xmlns:a16="http://schemas.microsoft.com/office/drawing/2014/main" id="{3A1A2EC5-F603-4F90-ADD8-B8933F3B810B}"/>
              </a:ext>
            </a:extLst>
          </p:cNvPr>
          <p:cNvSpPr txBox="1"/>
          <p:nvPr>
            <p:custDataLst>
              <p:tags r:id="rId3"/>
            </p:custDataLst>
          </p:nvPr>
        </p:nvSpPr>
        <p:spPr bwMode="auto">
          <a:xfrm>
            <a:off x="9444480" y="6489341"/>
            <a:ext cx="972000" cy="361459"/>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Infineon Proprietary</a:t>
            </a:r>
          </a:p>
        </p:txBody>
      </p:sp>
      <p:sp>
        <p:nvSpPr>
          <p:cNvPr id="18" name="empower_draft_placeholder" hidden="1">
            <a:extLst>
              <a:ext uri="{FF2B5EF4-FFF2-40B4-BE49-F238E27FC236}">
                <a16:creationId xmlns:a16="http://schemas.microsoft.com/office/drawing/2014/main" id="{FA03A6F0-5545-409D-93A9-5E09698484A1}"/>
              </a:ext>
            </a:extLst>
          </p:cNvPr>
          <p:cNvSpPr txBox="1"/>
          <p:nvPr>
            <p:custDataLst>
              <p:tags r:id="rId4"/>
            </p:custDataLst>
          </p:nvPr>
        </p:nvSpPr>
        <p:spPr bwMode="auto">
          <a:xfrm>
            <a:off x="8761190" y="6489341"/>
            <a:ext cx="360362"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 DRAFT -</a:t>
            </a:r>
            <a:endParaRPr lang="en-US" sz="800" b="1" kern="0" noProof="0" dirty="0">
              <a:solidFill>
                <a:schemeClr val="tx2"/>
              </a:solidFill>
              <a:latin typeface="+mn-lt"/>
              <a:ea typeface="+mn-ea"/>
              <a:cs typeface="+mn-cs"/>
            </a:endParaRPr>
          </a:p>
        </p:txBody>
      </p:sp>
      <p:sp>
        <p:nvSpPr>
          <p:cNvPr id="20" name="empower_footer_placeholder">
            <a:extLst>
              <a:ext uri="{FF2B5EF4-FFF2-40B4-BE49-F238E27FC236}">
                <a16:creationId xmlns:a16="http://schemas.microsoft.com/office/drawing/2014/main" id="{97E57A33-CDFD-4C72-B657-882682DACB1E}"/>
              </a:ext>
            </a:extLst>
          </p:cNvPr>
          <p:cNvSpPr txBox="1"/>
          <p:nvPr>
            <p:custDataLst>
              <p:tags r:id="rId5"/>
            </p:custDataLst>
          </p:nvPr>
        </p:nvSpPr>
        <p:spPr bwMode="auto">
          <a:xfrm>
            <a:off x="4547828" y="6489341"/>
            <a:ext cx="3096343" cy="361459"/>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Copyright © Infineon Technologies AG 2023. All rights reserved.</a:t>
            </a:r>
          </a:p>
        </p:txBody>
      </p:sp>
      <p:sp>
        <p:nvSpPr>
          <p:cNvPr id="22" name="empower_classification_attention_placeholder" hidden="1">
            <a:extLst>
              <a:ext uri="{FF2B5EF4-FFF2-40B4-BE49-F238E27FC236}">
                <a16:creationId xmlns:a16="http://schemas.microsoft.com/office/drawing/2014/main" id="{5A896D99-24DF-4F81-9EC3-37F5EF05FFED}"/>
              </a:ext>
            </a:extLst>
          </p:cNvPr>
          <p:cNvSpPr txBox="1">
            <a:spLocks/>
          </p:cNvSpPr>
          <p:nvPr>
            <p:custDataLst>
              <p:tags r:id="rId6"/>
            </p:custDataLst>
          </p:nvPr>
        </p:nvSpPr>
        <p:spPr bwMode="auto">
          <a:xfrm>
            <a:off x="1238188" y="6489341"/>
            <a:ext cx="971855"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no marking</a:t>
            </a:r>
          </a:p>
        </p:txBody>
      </p:sp>
      <p:sp>
        <p:nvSpPr>
          <p:cNvPr id="24" name="empower_classification_placeholder" hidden="1">
            <a:extLst>
              <a:ext uri="{FF2B5EF4-FFF2-40B4-BE49-F238E27FC236}">
                <a16:creationId xmlns:a16="http://schemas.microsoft.com/office/drawing/2014/main" id="{F09BE8EF-EBD2-4B7A-9878-8440DC26C91A}"/>
              </a:ext>
            </a:extLst>
          </p:cNvPr>
          <p:cNvSpPr txBox="1">
            <a:spLocks/>
          </p:cNvSpPr>
          <p:nvPr>
            <p:custDataLst>
              <p:tags r:id="rId7"/>
            </p:custDataLst>
          </p:nvPr>
        </p:nvSpPr>
        <p:spPr bwMode="auto">
          <a:xfrm>
            <a:off x="1238188" y="6489341"/>
            <a:ext cx="973251"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no marking</a:t>
            </a:r>
          </a:p>
        </p:txBody>
      </p:sp>
      <p:sp>
        <p:nvSpPr>
          <p:cNvPr id="26" name="empower_date_placeholder">
            <a:extLst>
              <a:ext uri="{FF2B5EF4-FFF2-40B4-BE49-F238E27FC236}">
                <a16:creationId xmlns:a16="http://schemas.microsoft.com/office/drawing/2014/main" id="{99207B66-AFA5-4510-BF1D-29423C34CEF2}"/>
              </a:ext>
            </a:extLst>
          </p:cNvPr>
          <p:cNvSpPr txBox="1"/>
          <p:nvPr>
            <p:custDataLst>
              <p:tags r:id="rId8"/>
            </p:custDataLst>
          </p:nvPr>
        </p:nvSpPr>
        <p:spPr bwMode="auto">
          <a:xfrm>
            <a:off x="334963" y="6489341"/>
            <a:ext cx="612000" cy="361459"/>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Jun 2023</a:t>
            </a:r>
          </a:p>
        </p:txBody>
      </p:sp>
      <p:sp>
        <p:nvSpPr>
          <p:cNvPr id="7" name="Content Top"/>
          <p:cNvSpPr>
            <a:spLocks noGrp="1"/>
          </p:cNvSpPr>
          <p:nvPr>
            <p:ph sz="quarter" idx="13" hasCustomPrompt="1"/>
          </p:nvPr>
        </p:nvSpPr>
        <p:spPr>
          <a:xfrm>
            <a:off x="334433" y="1268412"/>
            <a:ext cx="11521280" cy="1260000"/>
          </a:xfrm>
          <a:prstGeom prst="rect">
            <a:avLst/>
          </a:prstGeom>
        </p:spPr>
        <p:txBody>
          <a:bodyPr/>
          <a:lstStyle>
            <a:lvl1pPr>
              <a:spcAft>
                <a:spcPts val="0"/>
              </a:spcAft>
              <a:defRPr>
                <a:latin typeface="+mn-lt"/>
                <a:ea typeface="+mn-ea"/>
                <a:cs typeface="+mn-cs"/>
              </a:defRPr>
            </a:lvl1pPr>
            <a:lvl2pPr>
              <a:spcAft>
                <a:spcPts val="0"/>
              </a:spcAft>
              <a:defRPr>
                <a:latin typeface="+mn-lt"/>
                <a:ea typeface="+mn-ea"/>
                <a:cs typeface="+mn-cs"/>
              </a:defRPr>
            </a:lvl2pPr>
            <a:lvl3pPr>
              <a:spcAft>
                <a:spcPts val="0"/>
              </a:spcAft>
              <a:defRPr>
                <a:latin typeface="+mn-lt"/>
                <a:ea typeface="+mn-ea"/>
                <a:cs typeface="+mn-cs"/>
              </a:defRPr>
            </a:lvl3pPr>
          </a:lstStyle>
          <a:p>
            <a:pPr lvl="0"/>
            <a:r>
              <a:rPr lang="en-US" noProof="0"/>
              <a:t>Click to edit text</a:t>
            </a:r>
          </a:p>
          <a:p>
            <a:pPr lvl="1"/>
            <a:r>
              <a:rPr lang="en-US" noProof="0"/>
              <a:t>Second level</a:t>
            </a:r>
          </a:p>
          <a:p>
            <a:pPr lvl="2"/>
            <a:r>
              <a:rPr lang="en-US" noProof="0"/>
              <a:t>Third level</a:t>
            </a:r>
          </a:p>
        </p:txBody>
      </p:sp>
      <p:sp>
        <p:nvSpPr>
          <p:cNvPr id="9" name="Content Center Left"/>
          <p:cNvSpPr>
            <a:spLocks noGrp="1"/>
          </p:cNvSpPr>
          <p:nvPr>
            <p:ph sz="quarter" idx="14" hasCustomPrompt="1"/>
          </p:nvPr>
        </p:nvSpPr>
        <p:spPr>
          <a:xfrm>
            <a:off x="334800" y="2780913"/>
            <a:ext cx="5688000" cy="1980000"/>
          </a:xfrm>
          <a:prstGeom prst="rect">
            <a:avLst/>
          </a:prstGeom>
        </p:spPr>
        <p:txBody>
          <a:bodyPr/>
          <a:lstStyle>
            <a:lvl1pPr>
              <a:spcAft>
                <a:spcPts val="0"/>
              </a:spcAft>
              <a:defRPr>
                <a:latin typeface="+mn-lt"/>
                <a:ea typeface="+mn-ea"/>
                <a:cs typeface="+mn-cs"/>
              </a:defRPr>
            </a:lvl1pPr>
            <a:lvl2pPr>
              <a:spcAft>
                <a:spcPts val="0"/>
              </a:spcAft>
              <a:defRPr>
                <a:latin typeface="+mn-lt"/>
                <a:ea typeface="+mn-ea"/>
                <a:cs typeface="+mn-cs"/>
              </a:defRPr>
            </a:lvl2pPr>
            <a:lvl3pPr>
              <a:spcAft>
                <a:spcPts val="0"/>
              </a:spcAft>
              <a:defRPr>
                <a:latin typeface="+mn-lt"/>
                <a:ea typeface="+mn-ea"/>
                <a:cs typeface="+mn-cs"/>
              </a:defRPr>
            </a:lvl3pPr>
            <a:lvl4pPr>
              <a:spcAft>
                <a:spcPts val="0"/>
              </a:spcAft>
              <a:defRPr>
                <a:latin typeface="+mn-lt"/>
                <a:ea typeface="+mn-ea"/>
                <a:cs typeface="+mn-cs"/>
              </a:defRPr>
            </a:lvl4pPr>
            <a:lvl5pPr>
              <a:spcAft>
                <a:spcPts val="0"/>
              </a:spcAft>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Center Right"/>
          <p:cNvSpPr>
            <a:spLocks noGrp="1"/>
          </p:cNvSpPr>
          <p:nvPr>
            <p:ph sz="quarter" idx="15" hasCustomPrompt="1"/>
          </p:nvPr>
        </p:nvSpPr>
        <p:spPr>
          <a:xfrm>
            <a:off x="6167437" y="2780913"/>
            <a:ext cx="5688000" cy="1980000"/>
          </a:xfrm>
          <a:prstGeom prst="rect">
            <a:avLst/>
          </a:prstGeom>
        </p:spPr>
        <p:txBody>
          <a:bodyPr/>
          <a:lstStyle>
            <a:lvl1pPr>
              <a:spcAft>
                <a:spcPts val="0"/>
              </a:spcAft>
              <a:defRPr>
                <a:latin typeface="+mn-lt"/>
                <a:ea typeface="+mn-ea"/>
                <a:cs typeface="+mn-cs"/>
              </a:defRPr>
            </a:lvl1pPr>
            <a:lvl2pPr>
              <a:spcAft>
                <a:spcPts val="0"/>
              </a:spcAft>
              <a:defRPr>
                <a:latin typeface="+mn-lt"/>
                <a:ea typeface="+mn-ea"/>
                <a:cs typeface="+mn-cs"/>
              </a:defRPr>
            </a:lvl2pPr>
            <a:lvl3pPr>
              <a:spcAft>
                <a:spcPts val="0"/>
              </a:spcAft>
              <a:defRPr>
                <a:latin typeface="+mn-lt"/>
                <a:ea typeface="+mn-ea"/>
                <a:cs typeface="+mn-cs"/>
              </a:defRPr>
            </a:lvl3pPr>
            <a:lvl4pPr>
              <a:spcAft>
                <a:spcPts val="0"/>
              </a:spcAft>
              <a:defRPr>
                <a:latin typeface="+mn-lt"/>
                <a:ea typeface="+mn-ea"/>
                <a:cs typeface="+mn-cs"/>
              </a:defRPr>
            </a:lvl4pPr>
            <a:lvl5pPr>
              <a:spcAft>
                <a:spcPts val="0"/>
              </a:spcAft>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Bottom"/>
          <p:cNvSpPr>
            <a:spLocks noGrp="1"/>
          </p:cNvSpPr>
          <p:nvPr>
            <p:ph sz="quarter" idx="16" hasCustomPrompt="1"/>
          </p:nvPr>
        </p:nvSpPr>
        <p:spPr>
          <a:xfrm>
            <a:off x="334433" y="5085186"/>
            <a:ext cx="11521280" cy="1296567"/>
          </a:xfrm>
          <a:prstGeom prst="rect">
            <a:avLst/>
          </a:prstGeom>
        </p:spPr>
        <p:txBody>
          <a:bodyPr/>
          <a:lstStyle>
            <a:lvl1pPr>
              <a:spcAft>
                <a:spcPts val="0"/>
              </a:spcAft>
              <a:defRPr>
                <a:latin typeface="+mn-lt"/>
                <a:ea typeface="+mn-ea"/>
                <a:cs typeface="+mn-cs"/>
              </a:defRPr>
            </a:lvl1pPr>
            <a:lvl2pPr>
              <a:spcAft>
                <a:spcPts val="0"/>
              </a:spcAft>
              <a:defRPr>
                <a:latin typeface="+mn-lt"/>
                <a:ea typeface="+mn-ea"/>
                <a:cs typeface="+mn-cs"/>
              </a:defRPr>
            </a:lvl2pPr>
            <a:lvl3pPr>
              <a:spcAft>
                <a:spcPts val="0"/>
              </a:spcAft>
              <a:defRPr>
                <a:latin typeface="+mn-lt"/>
                <a:ea typeface="+mn-ea"/>
                <a:cs typeface="+mn-cs"/>
              </a:defRPr>
            </a:lvl3pPr>
          </a:lstStyle>
          <a:p>
            <a:pPr lvl="0"/>
            <a:r>
              <a:rPr lang="en-US" noProof="0"/>
              <a:t>Click to edit text</a:t>
            </a:r>
          </a:p>
          <a:p>
            <a:pPr lvl="1"/>
            <a:r>
              <a:rPr lang="en-US" noProof="0"/>
              <a:t>Second level</a:t>
            </a:r>
          </a:p>
          <a:p>
            <a:pPr lvl="2"/>
            <a:r>
              <a:rPr lang="en-US" noProof="0"/>
              <a:t>Third level</a:t>
            </a:r>
          </a:p>
        </p:txBody>
      </p:sp>
      <p:sp>
        <p:nvSpPr>
          <p:cNvPr id="6" name="Title">
            <a:extLst>
              <a:ext uri="{FF2B5EF4-FFF2-40B4-BE49-F238E27FC236}">
                <a16:creationId xmlns:a16="http://schemas.microsoft.com/office/drawing/2014/main" id="{42CB6C61-472A-4F78-8808-601D74D8D1AD}"/>
              </a:ext>
            </a:extLst>
          </p:cNvPr>
          <p:cNvSpPr>
            <a:spLocks noGrp="1"/>
          </p:cNvSpPr>
          <p:nvPr>
            <p:ph type="title" hasCustomPrompt="1"/>
          </p:nvPr>
        </p:nvSpPr>
        <p:spPr/>
        <p:txBody>
          <a:bodyPr/>
          <a:lstStyle>
            <a:lvl1pPr>
              <a:defRPr baseline="0">
                <a:latin typeface="+mj-lt"/>
                <a:ea typeface="+mj-ea"/>
                <a:cs typeface="+mj-cs"/>
              </a:defRPr>
            </a:lvl1pPr>
          </a:lstStyle>
          <a:p>
            <a:r>
              <a:rPr lang="en-US" noProof="0"/>
              <a:t>Click to edit title</a:t>
            </a:r>
          </a:p>
        </p:txBody>
      </p:sp>
      <p:sp>
        <p:nvSpPr>
          <p:cNvPr id="8" name="LOGO PROTECTION" hidden="1">
            <a:extLst>
              <a:ext uri="{FF2B5EF4-FFF2-40B4-BE49-F238E27FC236}">
                <a16:creationId xmlns:a16="http://schemas.microsoft.com/office/drawing/2014/main" id="{878DF235-2AD8-4C82-A0BD-D1BDFC873704}"/>
              </a:ext>
            </a:extLst>
          </p:cNvPr>
          <p:cNvSpPr/>
          <p:nvPr>
            <p:custDataLst>
              <p:tags r:id="rId9"/>
            </p:custDataLst>
          </p:nvPr>
        </p:nvSpPr>
        <p:spPr bwMode="auto">
          <a:xfrm>
            <a:off x="10131283" y="1"/>
            <a:ext cx="2060717" cy="836712"/>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noProof="0">
              <a:latin typeface="+mn-lt"/>
              <a:ea typeface="+mn-ea"/>
              <a:cs typeface="+mn-cs"/>
            </a:endParaRPr>
          </a:p>
        </p:txBody>
      </p:sp>
      <p:sp>
        <p:nvSpPr>
          <p:cNvPr id="2" name="Date Placeholder 1" hidden="1">
            <a:extLst>
              <a:ext uri="{FF2B5EF4-FFF2-40B4-BE49-F238E27FC236}">
                <a16:creationId xmlns:a16="http://schemas.microsoft.com/office/drawing/2014/main" id="{A9104FB9-0912-4A0F-BBB7-DF055F829451}"/>
              </a:ext>
            </a:extLst>
          </p:cNvPr>
          <p:cNvSpPr>
            <a:spLocks noGrp="1"/>
          </p:cNvSpPr>
          <p:nvPr>
            <p:ph type="dt" sz="half" idx="17"/>
            <p:custDataLst>
              <p:tags r:id="rId10"/>
            </p:custDataLst>
          </p:nvPr>
        </p:nvSpPr>
        <p:spPr/>
        <p:txBody>
          <a:bodyPr/>
          <a:lstStyle/>
          <a:p>
            <a:endParaRPr lang="en-US" b="1" dirty="0"/>
          </a:p>
        </p:txBody>
      </p:sp>
      <p:sp>
        <p:nvSpPr>
          <p:cNvPr id="14" name="Footer Placeholder 13" hidden="1">
            <a:extLst>
              <a:ext uri="{FF2B5EF4-FFF2-40B4-BE49-F238E27FC236}">
                <a16:creationId xmlns:a16="http://schemas.microsoft.com/office/drawing/2014/main" id="{E424A36D-7777-4A82-B12F-96CE1F877678}"/>
              </a:ext>
            </a:extLst>
          </p:cNvPr>
          <p:cNvSpPr>
            <a:spLocks noGrp="1"/>
          </p:cNvSpPr>
          <p:nvPr>
            <p:ph type="ftr" sz="quarter" idx="18"/>
            <p:custDataLst>
              <p:tags r:id="rId11"/>
            </p:custDataLst>
          </p:nvPr>
        </p:nvSpPr>
        <p:spPr/>
        <p:txBody>
          <a:bodyPr/>
          <a:lstStyle/>
          <a:p>
            <a:endParaRPr lang="en-US" dirty="0"/>
          </a:p>
        </p:txBody>
      </p:sp>
      <p:sp>
        <p:nvSpPr>
          <p:cNvPr id="15" name="Slide Number Placeholder 14" hidden="1">
            <a:extLst>
              <a:ext uri="{FF2B5EF4-FFF2-40B4-BE49-F238E27FC236}">
                <a16:creationId xmlns:a16="http://schemas.microsoft.com/office/drawing/2014/main" id="{E1CCD2B2-40D2-43D5-80C4-5322AD403334}"/>
              </a:ext>
            </a:extLst>
          </p:cNvPr>
          <p:cNvSpPr>
            <a:spLocks noGrp="1"/>
          </p:cNvSpPr>
          <p:nvPr>
            <p:ph type="sldNum" sz="quarter" idx="19"/>
            <p:custDataLst>
              <p:tags r:id="rId12"/>
            </p:custDataLst>
          </p:nvPr>
        </p:nvSpPr>
        <p:spPr/>
        <p:txBody>
          <a:bodyPr/>
          <a:lstStyle/>
          <a:p>
            <a:r>
              <a:rPr lang="en-US"/>
              <a:t> </a:t>
            </a:r>
            <a:endParaRPr lang="en-US" dirty="0"/>
          </a:p>
        </p:txBody>
      </p:sp>
      <p:sp>
        <p:nvSpPr>
          <p:cNvPr id="3" name="MIO_Placeholder_Mapping" hidden="1">
            <a:extLst>
              <a:ext uri="{FF2B5EF4-FFF2-40B4-BE49-F238E27FC236}">
                <a16:creationId xmlns:a16="http://schemas.microsoft.com/office/drawing/2014/main" id="{1235F132-B0A2-4CF3-A146-5DF950DFB464}"/>
              </a:ext>
            </a:extLst>
          </p:cNvPr>
          <p:cNvSpPr/>
          <p:nvPr userDrawn="1">
            <p:custDataLst>
              <p:tags r:id="rId13"/>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Tree>
  </p:cSld>
  <p:clrMapOvr>
    <a:masterClrMapping/>
  </p:clrMapOvr>
  <p:hf hdr="0" dt="0"/>
  <p:extLst>
    <p:ext uri="{DCECCB84-F9BA-43D5-87BE-67443E8EF086}">
      <p15:sldGuideLst xmlns:p15="http://schemas.microsoft.com/office/powerpoint/2012/main">
        <p15:guide id="1" pos="3885">
          <p15:clr>
            <a:srgbClr val="FBAE40"/>
          </p15:clr>
        </p15:guide>
        <p15:guide id="2" pos="3795">
          <p15:clr>
            <a:srgbClr val="FBAE40"/>
          </p15:clr>
        </p15:guide>
        <p15:guide id="3" pos="211">
          <p15:clr>
            <a:srgbClr val="FBAE40"/>
          </p15:clr>
        </p15:guide>
        <p15:guide id="4" pos="7469">
          <p15:clr>
            <a:srgbClr val="FBAE40"/>
          </p15:clr>
        </p15:guide>
        <p15:guide id="5" orient="horz" pos="799">
          <p15:clr>
            <a:srgbClr val="FBAE40"/>
          </p15:clr>
        </p15:guide>
        <p15:guide id="6" orient="horz" pos="1593">
          <p15:clr>
            <a:srgbClr val="FBAE40"/>
          </p15:clr>
        </p15:guide>
        <p15:guide id="7" orient="horz" pos="1752">
          <p15:clr>
            <a:srgbClr val="FBAE40"/>
          </p15:clr>
        </p15:guide>
        <p15:guide id="8" orient="horz" pos="2999">
          <p15:clr>
            <a:srgbClr val="FBAE40"/>
          </p15:clr>
        </p15:guide>
        <p15:guide id="9" orient="horz" pos="3203">
          <p15:clr>
            <a:srgbClr val="FBAE40"/>
          </p15:clr>
        </p15:guide>
        <p15:guide id="10" orient="horz" pos="40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3 columns">
    <p:spTree>
      <p:nvGrpSpPr>
        <p:cNvPr id="1" name=""/>
        <p:cNvGrpSpPr/>
        <p:nvPr/>
      </p:nvGrpSpPr>
      <p:grpSpPr>
        <a:xfrm>
          <a:off x="0" y="0"/>
          <a:ext cx="0" cy="0"/>
          <a:chOff x="0" y="0"/>
          <a:chExt cx="0" cy="0"/>
        </a:xfrm>
      </p:grpSpPr>
      <p:sp>
        <p:nvSpPr>
          <p:cNvPr id="10" name="empower_additionalText_placeholder" hidden="1">
            <a:extLst>
              <a:ext uri="{FF2B5EF4-FFF2-40B4-BE49-F238E27FC236}">
                <a16:creationId xmlns:a16="http://schemas.microsoft.com/office/drawing/2014/main" id="{7FB993A8-52D6-439E-9FD7-796FB1371096}"/>
              </a:ext>
            </a:extLst>
          </p:cNvPr>
          <p:cNvSpPr txBox="1"/>
          <p:nvPr>
            <p:custDataLst>
              <p:tags r:id="rId1"/>
            </p:custDataLst>
          </p:nvPr>
        </p:nvSpPr>
        <p:spPr bwMode="auto">
          <a:xfrm>
            <a:off x="2531796" y="6489700"/>
            <a:ext cx="1728000" cy="361100"/>
          </a:xfrm>
          <a:prstGeom prst="rect">
            <a:avLst/>
          </a:prstGeom>
          <a:noFill/>
          <a:ln w="9525">
            <a:noFill/>
            <a:miter lim="800000"/>
            <a:headEnd/>
            <a:tailEnd/>
          </a:ln>
          <a:effectLst/>
        </p:spPr>
        <p:txBody>
          <a:bodyPr wrap="none" lIns="0" tIns="0" rIns="0" bIns="0" rtlCol="0" anchor="ctr" anchorCtr="0">
            <a:noAutofit/>
          </a:bodyPr>
          <a:lstStyle>
            <a:defPPr>
              <a:defRPr lang="en-US"/>
            </a:defPPr>
            <a:lvl1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defRPr sz="800" b="1" kern="0">
                <a:solidFill>
                  <a:srgbClr val="E30034"/>
                </a:solidFill>
                <a:latin typeface="Arial" panose="020B0604020202020204" pitchFamily="34" charset="0"/>
                <a:ea typeface="Verdana" pitchFamily="34" charset="0"/>
                <a:cs typeface="Arial" panose="020B0604020202020204" pitchFamily="34" charset="0"/>
              </a:defRPr>
            </a:lvl1pPr>
          </a:lstStyle>
          <a:p>
            <a:pPr lvl="0" algn="l"/>
            <a:endParaRPr lang="en-US" noProof="0">
              <a:solidFill>
                <a:schemeClr val="tx1"/>
              </a:solidFill>
              <a:latin typeface="+mn-lt"/>
              <a:ea typeface="+mn-ea"/>
              <a:cs typeface="+mn-cs"/>
            </a:endParaRPr>
          </a:p>
        </p:txBody>
      </p:sp>
      <p:sp>
        <p:nvSpPr>
          <p:cNvPr id="13" name="empower_document_placeholder" hidden="1">
            <a:extLst>
              <a:ext uri="{FF2B5EF4-FFF2-40B4-BE49-F238E27FC236}">
                <a16:creationId xmlns:a16="http://schemas.microsoft.com/office/drawing/2014/main" id="{112013B0-A00B-4A1F-90FB-E2E8B2F86D5D}"/>
              </a:ext>
            </a:extLst>
          </p:cNvPr>
          <p:cNvSpPr txBox="1"/>
          <p:nvPr>
            <p:custDataLst>
              <p:tags r:id="rId2"/>
            </p:custDataLst>
          </p:nvPr>
        </p:nvSpPr>
        <p:spPr bwMode="auto">
          <a:xfrm rot="16200000">
            <a:off x="10757888" y="4960337"/>
            <a:ext cx="2592000" cy="250825"/>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700" kern="0" noProof="0">
                <a:solidFill>
                  <a:schemeClr val="tx1"/>
                </a:solidFill>
                <a:latin typeface="+mn-lt"/>
                <a:ea typeface="+mn-ea"/>
                <a:cs typeface="+mn-cs"/>
              </a:rPr>
              <a:t>[Owner:   Doc ID:   Vers.: ]</a:t>
            </a:r>
          </a:p>
        </p:txBody>
      </p:sp>
      <p:sp>
        <p:nvSpPr>
          <p:cNvPr id="15" name="empower_proprietary_placeholder">
            <a:extLst>
              <a:ext uri="{FF2B5EF4-FFF2-40B4-BE49-F238E27FC236}">
                <a16:creationId xmlns:a16="http://schemas.microsoft.com/office/drawing/2014/main" id="{FC3769D5-91E6-43B0-BC4B-C0040A71CFD6}"/>
              </a:ext>
            </a:extLst>
          </p:cNvPr>
          <p:cNvSpPr txBox="1"/>
          <p:nvPr>
            <p:custDataLst>
              <p:tags r:id="rId3"/>
            </p:custDataLst>
          </p:nvPr>
        </p:nvSpPr>
        <p:spPr bwMode="auto">
          <a:xfrm>
            <a:off x="9444480" y="6489700"/>
            <a:ext cx="972000" cy="3611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Infineon Proprietary</a:t>
            </a:r>
          </a:p>
        </p:txBody>
      </p:sp>
      <p:sp>
        <p:nvSpPr>
          <p:cNvPr id="17" name="empower_draft_placeholder" hidden="1">
            <a:extLst>
              <a:ext uri="{FF2B5EF4-FFF2-40B4-BE49-F238E27FC236}">
                <a16:creationId xmlns:a16="http://schemas.microsoft.com/office/drawing/2014/main" id="{B0E0CB85-0435-4FEC-B2B6-D19200B62923}"/>
              </a:ext>
            </a:extLst>
          </p:cNvPr>
          <p:cNvSpPr txBox="1"/>
          <p:nvPr>
            <p:custDataLst>
              <p:tags r:id="rId4"/>
            </p:custDataLst>
          </p:nvPr>
        </p:nvSpPr>
        <p:spPr bwMode="auto">
          <a:xfrm>
            <a:off x="8761190" y="6489700"/>
            <a:ext cx="360362"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 DRAFT -</a:t>
            </a:r>
            <a:endParaRPr lang="en-US" sz="800" b="1" kern="0" noProof="0" dirty="0">
              <a:solidFill>
                <a:schemeClr val="tx2"/>
              </a:solidFill>
              <a:latin typeface="+mn-lt"/>
              <a:ea typeface="+mn-ea"/>
              <a:cs typeface="+mn-cs"/>
            </a:endParaRPr>
          </a:p>
        </p:txBody>
      </p:sp>
      <p:sp>
        <p:nvSpPr>
          <p:cNvPr id="19" name="empower_footer_placeholder">
            <a:extLst>
              <a:ext uri="{FF2B5EF4-FFF2-40B4-BE49-F238E27FC236}">
                <a16:creationId xmlns:a16="http://schemas.microsoft.com/office/drawing/2014/main" id="{557CA6BF-F2F9-417F-A2FD-035F1FC85693}"/>
              </a:ext>
            </a:extLst>
          </p:cNvPr>
          <p:cNvSpPr txBox="1"/>
          <p:nvPr>
            <p:custDataLst>
              <p:tags r:id="rId5"/>
            </p:custDataLst>
          </p:nvPr>
        </p:nvSpPr>
        <p:spPr bwMode="auto">
          <a:xfrm>
            <a:off x="4547828" y="6489700"/>
            <a:ext cx="3096343" cy="361100"/>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Copyright © Infineon Technologies AG 2023. All rights reserved.</a:t>
            </a:r>
          </a:p>
        </p:txBody>
      </p:sp>
      <p:sp>
        <p:nvSpPr>
          <p:cNvPr id="21" name="empower_classification_attention_placeholder" hidden="1">
            <a:extLst>
              <a:ext uri="{FF2B5EF4-FFF2-40B4-BE49-F238E27FC236}">
                <a16:creationId xmlns:a16="http://schemas.microsoft.com/office/drawing/2014/main" id="{8C605CA2-9EAD-450F-BC1B-8D9AF92E5875}"/>
              </a:ext>
            </a:extLst>
          </p:cNvPr>
          <p:cNvSpPr txBox="1">
            <a:spLocks/>
          </p:cNvSpPr>
          <p:nvPr>
            <p:custDataLst>
              <p:tags r:id="rId6"/>
            </p:custDataLst>
          </p:nvPr>
        </p:nvSpPr>
        <p:spPr bwMode="auto">
          <a:xfrm>
            <a:off x="1238188" y="6489700"/>
            <a:ext cx="971855"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no marking</a:t>
            </a:r>
          </a:p>
        </p:txBody>
      </p:sp>
      <p:sp>
        <p:nvSpPr>
          <p:cNvPr id="23" name="empower_classification_placeholder" hidden="1">
            <a:extLst>
              <a:ext uri="{FF2B5EF4-FFF2-40B4-BE49-F238E27FC236}">
                <a16:creationId xmlns:a16="http://schemas.microsoft.com/office/drawing/2014/main" id="{4E82CE8C-8E20-4C1A-B65C-F8A30CF5A153}"/>
              </a:ext>
            </a:extLst>
          </p:cNvPr>
          <p:cNvSpPr txBox="1">
            <a:spLocks/>
          </p:cNvSpPr>
          <p:nvPr>
            <p:custDataLst>
              <p:tags r:id="rId7"/>
            </p:custDataLst>
          </p:nvPr>
        </p:nvSpPr>
        <p:spPr bwMode="auto">
          <a:xfrm>
            <a:off x="1238188" y="6489700"/>
            <a:ext cx="973251"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no marking</a:t>
            </a:r>
          </a:p>
        </p:txBody>
      </p:sp>
      <p:sp>
        <p:nvSpPr>
          <p:cNvPr id="25" name="empower_date_placeholder">
            <a:extLst>
              <a:ext uri="{FF2B5EF4-FFF2-40B4-BE49-F238E27FC236}">
                <a16:creationId xmlns:a16="http://schemas.microsoft.com/office/drawing/2014/main" id="{D96F0A90-37BC-4B0D-A29D-8711C51DD447}"/>
              </a:ext>
            </a:extLst>
          </p:cNvPr>
          <p:cNvSpPr txBox="1"/>
          <p:nvPr>
            <p:custDataLst>
              <p:tags r:id="rId8"/>
            </p:custDataLst>
          </p:nvPr>
        </p:nvSpPr>
        <p:spPr bwMode="auto">
          <a:xfrm>
            <a:off x="334963" y="6489700"/>
            <a:ext cx="612000" cy="3611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Jun 2023</a:t>
            </a:r>
          </a:p>
        </p:txBody>
      </p:sp>
      <p:sp>
        <p:nvSpPr>
          <p:cNvPr id="7" name="Content Left"/>
          <p:cNvSpPr>
            <a:spLocks noGrp="1"/>
          </p:cNvSpPr>
          <p:nvPr>
            <p:ph sz="quarter" idx="13" hasCustomPrompt="1"/>
          </p:nvPr>
        </p:nvSpPr>
        <p:spPr>
          <a:xfrm>
            <a:off x="334800" y="1268414"/>
            <a:ext cx="3744384" cy="5113337"/>
          </a:xfrm>
          <a:prstGeom prst="rect">
            <a:avLst/>
          </a:prstGeo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Center"/>
          <p:cNvSpPr>
            <a:spLocks noGrp="1"/>
          </p:cNvSpPr>
          <p:nvPr>
            <p:ph sz="quarter" idx="14" hasCustomPrompt="1"/>
          </p:nvPr>
        </p:nvSpPr>
        <p:spPr>
          <a:xfrm>
            <a:off x="4262399" y="1268414"/>
            <a:ext cx="3672000" cy="5113337"/>
          </a:xfrm>
          <a:prstGeom prst="rect">
            <a:avLst/>
          </a:prstGeo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Right"/>
          <p:cNvSpPr>
            <a:spLocks noGrp="1"/>
          </p:cNvSpPr>
          <p:nvPr>
            <p:ph sz="quarter" idx="15" hasCustomPrompt="1"/>
          </p:nvPr>
        </p:nvSpPr>
        <p:spPr>
          <a:xfrm>
            <a:off x="8113184" y="1268414"/>
            <a:ext cx="3744416" cy="5113337"/>
          </a:xfrm>
          <a:prstGeom prst="rect">
            <a:avLst/>
          </a:prstGeo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a:extLst>
              <a:ext uri="{FF2B5EF4-FFF2-40B4-BE49-F238E27FC236}">
                <a16:creationId xmlns:a16="http://schemas.microsoft.com/office/drawing/2014/main" id="{7A635AE4-FE20-4282-BFFD-96EBDCED60D9}"/>
              </a:ext>
            </a:extLst>
          </p:cNvPr>
          <p:cNvSpPr>
            <a:spLocks noGrp="1"/>
          </p:cNvSpPr>
          <p:nvPr>
            <p:ph type="title" hasCustomPrompt="1"/>
          </p:nvPr>
        </p:nvSpPr>
        <p:spPr/>
        <p:txBody>
          <a:bodyPr/>
          <a:lstStyle>
            <a:lvl1pPr>
              <a:defRPr baseline="0">
                <a:latin typeface="+mj-lt"/>
                <a:ea typeface="+mj-ea"/>
                <a:cs typeface="+mj-cs"/>
              </a:defRPr>
            </a:lvl1pPr>
          </a:lstStyle>
          <a:p>
            <a:r>
              <a:rPr lang="en-US" noProof="0"/>
              <a:t>Click to edit title</a:t>
            </a:r>
          </a:p>
        </p:txBody>
      </p:sp>
      <p:sp>
        <p:nvSpPr>
          <p:cNvPr id="8" name="LOGO PROTECTION" hidden="1">
            <a:extLst>
              <a:ext uri="{FF2B5EF4-FFF2-40B4-BE49-F238E27FC236}">
                <a16:creationId xmlns:a16="http://schemas.microsoft.com/office/drawing/2014/main" id="{96E14A5B-9E91-4287-8D3D-9F9C469D8ECA}"/>
              </a:ext>
            </a:extLst>
          </p:cNvPr>
          <p:cNvSpPr/>
          <p:nvPr>
            <p:custDataLst>
              <p:tags r:id="rId9"/>
            </p:custDataLst>
          </p:nvPr>
        </p:nvSpPr>
        <p:spPr bwMode="auto">
          <a:xfrm>
            <a:off x="10131283" y="1"/>
            <a:ext cx="2060717" cy="836712"/>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noProof="0">
              <a:latin typeface="+mn-lt"/>
              <a:ea typeface="+mn-ea"/>
              <a:cs typeface="+mn-cs"/>
            </a:endParaRPr>
          </a:p>
        </p:txBody>
      </p:sp>
      <p:sp>
        <p:nvSpPr>
          <p:cNvPr id="2" name="Date Placeholder 1" hidden="1">
            <a:extLst>
              <a:ext uri="{FF2B5EF4-FFF2-40B4-BE49-F238E27FC236}">
                <a16:creationId xmlns:a16="http://schemas.microsoft.com/office/drawing/2014/main" id="{210BD89C-2BAC-459E-A79D-05B6C0B33362}"/>
              </a:ext>
            </a:extLst>
          </p:cNvPr>
          <p:cNvSpPr>
            <a:spLocks noGrp="1"/>
          </p:cNvSpPr>
          <p:nvPr>
            <p:ph type="dt" sz="half" idx="16"/>
            <p:custDataLst>
              <p:tags r:id="rId10"/>
            </p:custDataLst>
          </p:nvPr>
        </p:nvSpPr>
        <p:spPr/>
        <p:txBody>
          <a:bodyPr/>
          <a:lstStyle/>
          <a:p>
            <a:endParaRPr lang="en-US" b="1" dirty="0"/>
          </a:p>
        </p:txBody>
      </p:sp>
      <p:sp>
        <p:nvSpPr>
          <p:cNvPr id="12" name="Footer Placeholder 11" hidden="1">
            <a:extLst>
              <a:ext uri="{FF2B5EF4-FFF2-40B4-BE49-F238E27FC236}">
                <a16:creationId xmlns:a16="http://schemas.microsoft.com/office/drawing/2014/main" id="{13A018B2-30A4-435D-A599-2BE57EAB5CBC}"/>
              </a:ext>
            </a:extLst>
          </p:cNvPr>
          <p:cNvSpPr>
            <a:spLocks noGrp="1"/>
          </p:cNvSpPr>
          <p:nvPr>
            <p:ph type="ftr" sz="quarter" idx="17"/>
            <p:custDataLst>
              <p:tags r:id="rId11"/>
            </p:custDataLst>
          </p:nvPr>
        </p:nvSpPr>
        <p:spPr/>
        <p:txBody>
          <a:bodyPr/>
          <a:lstStyle/>
          <a:p>
            <a:endParaRPr lang="en-US" dirty="0"/>
          </a:p>
        </p:txBody>
      </p:sp>
      <p:sp>
        <p:nvSpPr>
          <p:cNvPr id="14" name="Slide Number Placeholder 13" hidden="1">
            <a:extLst>
              <a:ext uri="{FF2B5EF4-FFF2-40B4-BE49-F238E27FC236}">
                <a16:creationId xmlns:a16="http://schemas.microsoft.com/office/drawing/2014/main" id="{B6CA23A5-CFDD-4B39-B853-6A18A878BFBF}"/>
              </a:ext>
            </a:extLst>
          </p:cNvPr>
          <p:cNvSpPr>
            <a:spLocks noGrp="1"/>
          </p:cNvSpPr>
          <p:nvPr>
            <p:ph type="sldNum" sz="quarter" idx="18"/>
            <p:custDataLst>
              <p:tags r:id="rId12"/>
            </p:custDataLst>
          </p:nvPr>
        </p:nvSpPr>
        <p:spPr/>
        <p:txBody>
          <a:bodyPr/>
          <a:lstStyle/>
          <a:p>
            <a:r>
              <a:rPr lang="en-US"/>
              <a:t> </a:t>
            </a:r>
            <a:endParaRPr lang="en-US" dirty="0"/>
          </a:p>
        </p:txBody>
      </p:sp>
      <p:sp>
        <p:nvSpPr>
          <p:cNvPr id="3" name="MIO_Placeholder_Mapping" hidden="1">
            <a:extLst>
              <a:ext uri="{FF2B5EF4-FFF2-40B4-BE49-F238E27FC236}">
                <a16:creationId xmlns:a16="http://schemas.microsoft.com/office/drawing/2014/main" id="{226441E8-60EA-42A3-B978-BA612ACACF40}"/>
              </a:ext>
            </a:extLst>
          </p:cNvPr>
          <p:cNvSpPr/>
          <p:nvPr userDrawn="1">
            <p:custDataLst>
              <p:tags r:id="rId13"/>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Tree>
  </p:cSld>
  <p:clrMapOvr>
    <a:masterClrMapping/>
  </p:clrMapOvr>
  <p:hf hdr="0" dt="0"/>
  <p:extLst>
    <p:ext uri="{DCECCB84-F9BA-43D5-87BE-67443E8EF086}">
      <p15:sldGuideLst xmlns:p15="http://schemas.microsoft.com/office/powerpoint/2012/main">
        <p15:guide id="1" orient="horz" pos="4020">
          <p15:clr>
            <a:srgbClr val="FBAE40"/>
          </p15:clr>
        </p15:guide>
        <p15:guide id="2" orient="horz" pos="799">
          <p15:clr>
            <a:srgbClr val="FBAE40"/>
          </p15:clr>
        </p15:guide>
        <p15:guide id="3" pos="4997">
          <p15:clr>
            <a:srgbClr val="FBAE40"/>
          </p15:clr>
        </p15:guide>
        <p15:guide id="4" pos="2683">
          <p15:clr>
            <a:srgbClr val="FBAE40"/>
          </p15:clr>
        </p15:guide>
        <p15:guide id="5" pos="2570">
          <p15:clr>
            <a:srgbClr val="FBAE40"/>
          </p15:clr>
        </p15:guide>
        <p15:guide id="6" pos="5110">
          <p15:clr>
            <a:srgbClr val="FBAE40"/>
          </p15:clr>
        </p15:guide>
        <p15:guide id="7" pos="211">
          <p15:clr>
            <a:srgbClr val="FBAE40"/>
          </p15:clr>
        </p15:guide>
        <p15:guide id="8" pos="746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Row | 3 columns">
    <p:spTree>
      <p:nvGrpSpPr>
        <p:cNvPr id="1" name=""/>
        <p:cNvGrpSpPr/>
        <p:nvPr/>
      </p:nvGrpSpPr>
      <p:grpSpPr>
        <a:xfrm>
          <a:off x="0" y="0"/>
          <a:ext cx="0" cy="0"/>
          <a:chOff x="0" y="0"/>
          <a:chExt cx="0" cy="0"/>
        </a:xfrm>
      </p:grpSpPr>
      <p:sp>
        <p:nvSpPr>
          <p:cNvPr id="12" name="empower_additionalText_placeholder" hidden="1">
            <a:extLst>
              <a:ext uri="{FF2B5EF4-FFF2-40B4-BE49-F238E27FC236}">
                <a16:creationId xmlns:a16="http://schemas.microsoft.com/office/drawing/2014/main" id="{488416C1-009C-4276-862C-859A39D89869}"/>
              </a:ext>
            </a:extLst>
          </p:cNvPr>
          <p:cNvSpPr txBox="1"/>
          <p:nvPr>
            <p:custDataLst>
              <p:tags r:id="rId1"/>
            </p:custDataLst>
          </p:nvPr>
        </p:nvSpPr>
        <p:spPr bwMode="auto">
          <a:xfrm>
            <a:off x="2531796" y="6489341"/>
            <a:ext cx="1728000" cy="361459"/>
          </a:xfrm>
          <a:prstGeom prst="rect">
            <a:avLst/>
          </a:prstGeom>
          <a:noFill/>
          <a:ln w="9525">
            <a:noFill/>
            <a:miter lim="800000"/>
            <a:headEnd/>
            <a:tailEnd/>
          </a:ln>
          <a:effectLst/>
        </p:spPr>
        <p:txBody>
          <a:bodyPr wrap="none" lIns="0" tIns="0" rIns="0" bIns="0" rtlCol="0" anchor="ctr" anchorCtr="0">
            <a:noAutofit/>
          </a:bodyPr>
          <a:lstStyle>
            <a:defPPr>
              <a:defRPr lang="en-US"/>
            </a:defPPr>
            <a:lvl1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defRPr sz="800" b="1" kern="0">
                <a:solidFill>
                  <a:srgbClr val="E30034"/>
                </a:solidFill>
                <a:latin typeface="Arial" panose="020B0604020202020204" pitchFamily="34" charset="0"/>
                <a:ea typeface="Verdana" pitchFamily="34" charset="0"/>
                <a:cs typeface="Arial" panose="020B0604020202020204" pitchFamily="34" charset="0"/>
              </a:defRPr>
            </a:lvl1pPr>
          </a:lstStyle>
          <a:p>
            <a:pPr lvl="0" algn="l"/>
            <a:endParaRPr lang="en-US" noProof="0">
              <a:solidFill>
                <a:schemeClr val="tx1"/>
              </a:solidFill>
              <a:latin typeface="+mn-lt"/>
              <a:ea typeface="+mn-ea"/>
              <a:cs typeface="+mn-cs"/>
            </a:endParaRPr>
          </a:p>
        </p:txBody>
      </p:sp>
      <p:sp>
        <p:nvSpPr>
          <p:cNvPr id="10" name="empower_document_placeholder" hidden="1">
            <a:extLst>
              <a:ext uri="{FF2B5EF4-FFF2-40B4-BE49-F238E27FC236}">
                <a16:creationId xmlns:a16="http://schemas.microsoft.com/office/drawing/2014/main" id="{B192327F-A51B-41E2-B3F1-79934B282903}"/>
              </a:ext>
            </a:extLst>
          </p:cNvPr>
          <p:cNvSpPr txBox="1"/>
          <p:nvPr>
            <p:custDataLst>
              <p:tags r:id="rId2"/>
            </p:custDataLst>
          </p:nvPr>
        </p:nvSpPr>
        <p:spPr bwMode="auto">
          <a:xfrm rot="16200000">
            <a:off x="10757888" y="4960337"/>
            <a:ext cx="2592000" cy="250825"/>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700" kern="0" noProof="0">
                <a:solidFill>
                  <a:schemeClr val="tx1"/>
                </a:solidFill>
                <a:latin typeface="+mn-lt"/>
                <a:ea typeface="+mn-ea"/>
                <a:cs typeface="+mn-cs"/>
              </a:rPr>
              <a:t>[Owner:   Doc ID:   Vers.: ]</a:t>
            </a:r>
          </a:p>
        </p:txBody>
      </p:sp>
      <p:sp>
        <p:nvSpPr>
          <p:cNvPr id="16" name="empower_proprietary_placeholder">
            <a:extLst>
              <a:ext uri="{FF2B5EF4-FFF2-40B4-BE49-F238E27FC236}">
                <a16:creationId xmlns:a16="http://schemas.microsoft.com/office/drawing/2014/main" id="{EE529511-279F-4E8D-B98F-7745CB480D72}"/>
              </a:ext>
            </a:extLst>
          </p:cNvPr>
          <p:cNvSpPr txBox="1"/>
          <p:nvPr>
            <p:custDataLst>
              <p:tags r:id="rId3"/>
            </p:custDataLst>
          </p:nvPr>
        </p:nvSpPr>
        <p:spPr bwMode="auto">
          <a:xfrm>
            <a:off x="9444480" y="6489341"/>
            <a:ext cx="972000" cy="361459"/>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Infineon Proprietary</a:t>
            </a:r>
          </a:p>
        </p:txBody>
      </p:sp>
      <p:sp>
        <p:nvSpPr>
          <p:cNvPr id="18" name="empower_draft_placeholder" hidden="1">
            <a:extLst>
              <a:ext uri="{FF2B5EF4-FFF2-40B4-BE49-F238E27FC236}">
                <a16:creationId xmlns:a16="http://schemas.microsoft.com/office/drawing/2014/main" id="{7712C297-5B52-4E05-AEC3-8C81F2A74EE5}"/>
              </a:ext>
            </a:extLst>
          </p:cNvPr>
          <p:cNvSpPr txBox="1"/>
          <p:nvPr>
            <p:custDataLst>
              <p:tags r:id="rId4"/>
            </p:custDataLst>
          </p:nvPr>
        </p:nvSpPr>
        <p:spPr bwMode="auto">
          <a:xfrm>
            <a:off x="8761190" y="6489341"/>
            <a:ext cx="360362"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 DRAFT -</a:t>
            </a:r>
            <a:endParaRPr lang="en-US" sz="800" b="1" kern="0" noProof="0" dirty="0">
              <a:solidFill>
                <a:schemeClr val="tx2"/>
              </a:solidFill>
              <a:latin typeface="+mn-lt"/>
              <a:ea typeface="+mn-ea"/>
              <a:cs typeface="+mn-cs"/>
            </a:endParaRPr>
          </a:p>
        </p:txBody>
      </p:sp>
      <p:sp>
        <p:nvSpPr>
          <p:cNvPr id="20" name="empower_footer_placeholder">
            <a:extLst>
              <a:ext uri="{FF2B5EF4-FFF2-40B4-BE49-F238E27FC236}">
                <a16:creationId xmlns:a16="http://schemas.microsoft.com/office/drawing/2014/main" id="{C492E0D9-97C5-4A27-B585-4460769C4D67}"/>
              </a:ext>
            </a:extLst>
          </p:cNvPr>
          <p:cNvSpPr txBox="1"/>
          <p:nvPr>
            <p:custDataLst>
              <p:tags r:id="rId5"/>
            </p:custDataLst>
          </p:nvPr>
        </p:nvSpPr>
        <p:spPr bwMode="auto">
          <a:xfrm>
            <a:off x="4547828" y="6489341"/>
            <a:ext cx="3096343" cy="361459"/>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Copyright © Infineon Technologies AG 2023. All rights reserved.</a:t>
            </a:r>
          </a:p>
        </p:txBody>
      </p:sp>
      <p:sp>
        <p:nvSpPr>
          <p:cNvPr id="22" name="empower_classification_attention_placeholder" hidden="1">
            <a:extLst>
              <a:ext uri="{FF2B5EF4-FFF2-40B4-BE49-F238E27FC236}">
                <a16:creationId xmlns:a16="http://schemas.microsoft.com/office/drawing/2014/main" id="{EB4DD739-504C-48CA-BA98-DEE0B3A91EAB}"/>
              </a:ext>
            </a:extLst>
          </p:cNvPr>
          <p:cNvSpPr txBox="1">
            <a:spLocks/>
          </p:cNvSpPr>
          <p:nvPr>
            <p:custDataLst>
              <p:tags r:id="rId6"/>
            </p:custDataLst>
          </p:nvPr>
        </p:nvSpPr>
        <p:spPr bwMode="auto">
          <a:xfrm>
            <a:off x="1238188" y="6489341"/>
            <a:ext cx="971855"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no marking</a:t>
            </a:r>
          </a:p>
        </p:txBody>
      </p:sp>
      <p:sp>
        <p:nvSpPr>
          <p:cNvPr id="24" name="empower_classification_placeholder" hidden="1">
            <a:extLst>
              <a:ext uri="{FF2B5EF4-FFF2-40B4-BE49-F238E27FC236}">
                <a16:creationId xmlns:a16="http://schemas.microsoft.com/office/drawing/2014/main" id="{D547197E-1EC3-47AA-B644-4B7771421A2B}"/>
              </a:ext>
            </a:extLst>
          </p:cNvPr>
          <p:cNvSpPr txBox="1"/>
          <p:nvPr>
            <p:custDataLst>
              <p:tags r:id="rId7"/>
            </p:custDataLst>
          </p:nvPr>
        </p:nvSpPr>
        <p:spPr bwMode="auto">
          <a:xfrm>
            <a:off x="1238188" y="6489341"/>
            <a:ext cx="973251"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no marking</a:t>
            </a:r>
          </a:p>
        </p:txBody>
      </p:sp>
      <p:sp>
        <p:nvSpPr>
          <p:cNvPr id="26" name="empower_date_placeholder">
            <a:extLst>
              <a:ext uri="{FF2B5EF4-FFF2-40B4-BE49-F238E27FC236}">
                <a16:creationId xmlns:a16="http://schemas.microsoft.com/office/drawing/2014/main" id="{5B4084F1-8114-4C22-84F5-3D14817A7904}"/>
              </a:ext>
            </a:extLst>
          </p:cNvPr>
          <p:cNvSpPr txBox="1"/>
          <p:nvPr>
            <p:custDataLst>
              <p:tags r:id="rId8"/>
            </p:custDataLst>
          </p:nvPr>
        </p:nvSpPr>
        <p:spPr bwMode="auto">
          <a:xfrm>
            <a:off x="334963" y="6489341"/>
            <a:ext cx="612000" cy="361459"/>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Jun 2023</a:t>
            </a:r>
          </a:p>
        </p:txBody>
      </p:sp>
      <p:sp>
        <p:nvSpPr>
          <p:cNvPr id="7" name="Content Top"/>
          <p:cNvSpPr>
            <a:spLocks noGrp="1"/>
          </p:cNvSpPr>
          <p:nvPr>
            <p:ph sz="quarter" idx="13" hasCustomPrompt="1"/>
          </p:nvPr>
        </p:nvSpPr>
        <p:spPr>
          <a:xfrm>
            <a:off x="334800" y="1268414"/>
            <a:ext cx="11521280" cy="1368425"/>
          </a:xfrm>
          <a:prstGeom prst="rect">
            <a:avLst/>
          </a:prstGeom>
        </p:spPr>
        <p:txBody>
          <a:bodyPr/>
          <a:lstStyle>
            <a:lvl1pPr>
              <a:spcAft>
                <a:spcPts val="0"/>
              </a:spcAft>
              <a:defRPr>
                <a:latin typeface="+mn-lt"/>
                <a:ea typeface="+mn-ea"/>
                <a:cs typeface="+mn-cs"/>
              </a:defRPr>
            </a:lvl1pPr>
            <a:lvl2pPr>
              <a:spcAft>
                <a:spcPts val="0"/>
              </a:spcAft>
              <a:defRPr>
                <a:latin typeface="+mn-lt"/>
                <a:ea typeface="+mn-ea"/>
                <a:cs typeface="+mn-cs"/>
              </a:defRPr>
            </a:lvl2pPr>
            <a:lvl3pPr>
              <a:spcAft>
                <a:spcPts val="0"/>
              </a:spcAft>
              <a:defRPr>
                <a:latin typeface="+mn-lt"/>
                <a:ea typeface="+mn-ea"/>
                <a:cs typeface="+mn-cs"/>
              </a:defRPr>
            </a:lvl3pPr>
          </a:lstStyle>
          <a:p>
            <a:pPr lvl="0"/>
            <a:r>
              <a:rPr lang="en-US" noProof="0"/>
              <a:t>Click to edit text</a:t>
            </a:r>
          </a:p>
          <a:p>
            <a:pPr lvl="1"/>
            <a:r>
              <a:rPr lang="en-US" noProof="0"/>
              <a:t>Second level</a:t>
            </a:r>
          </a:p>
          <a:p>
            <a:pPr lvl="2"/>
            <a:r>
              <a:rPr lang="en-US" noProof="0"/>
              <a:t>Third level</a:t>
            </a:r>
          </a:p>
        </p:txBody>
      </p:sp>
      <p:sp>
        <p:nvSpPr>
          <p:cNvPr id="9" name="Content Left"/>
          <p:cNvSpPr>
            <a:spLocks noGrp="1"/>
          </p:cNvSpPr>
          <p:nvPr>
            <p:ph sz="quarter" idx="14" hasCustomPrompt="1"/>
          </p:nvPr>
        </p:nvSpPr>
        <p:spPr>
          <a:xfrm>
            <a:off x="334800" y="2781300"/>
            <a:ext cx="3744000" cy="3600451"/>
          </a:xfrm>
          <a:prstGeom prst="rect">
            <a:avLst/>
          </a:prstGeom>
        </p:spPr>
        <p:txBody>
          <a:bodyPr/>
          <a:lstStyle>
            <a:lvl1pPr>
              <a:spcAft>
                <a:spcPts val="0"/>
              </a:spcAft>
              <a:defRPr>
                <a:latin typeface="+mn-lt"/>
                <a:ea typeface="+mn-ea"/>
                <a:cs typeface="+mn-cs"/>
              </a:defRPr>
            </a:lvl1pPr>
            <a:lvl2pPr>
              <a:spcAft>
                <a:spcPts val="0"/>
              </a:spcAft>
              <a:defRPr>
                <a:latin typeface="+mn-lt"/>
                <a:ea typeface="+mn-ea"/>
                <a:cs typeface="+mn-cs"/>
              </a:defRPr>
            </a:lvl2pPr>
            <a:lvl3pPr>
              <a:spcAft>
                <a:spcPts val="0"/>
              </a:spcAft>
              <a:defRPr>
                <a:latin typeface="+mn-lt"/>
                <a:ea typeface="+mn-ea"/>
                <a:cs typeface="+mn-cs"/>
              </a:defRPr>
            </a:lvl3pPr>
            <a:lvl4pPr>
              <a:spcAft>
                <a:spcPts val="0"/>
              </a:spcAft>
              <a:defRPr>
                <a:latin typeface="+mn-lt"/>
                <a:ea typeface="+mn-ea"/>
                <a:cs typeface="+mn-cs"/>
              </a:defRPr>
            </a:lvl4pPr>
            <a:lvl5pPr>
              <a:spcAft>
                <a:spcPts val="0"/>
              </a:spcAft>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Center"/>
          <p:cNvSpPr>
            <a:spLocks noGrp="1"/>
          </p:cNvSpPr>
          <p:nvPr>
            <p:ph sz="quarter" idx="15" hasCustomPrompt="1"/>
          </p:nvPr>
        </p:nvSpPr>
        <p:spPr>
          <a:xfrm>
            <a:off x="4259262" y="2781300"/>
            <a:ext cx="3673475" cy="3600451"/>
          </a:xfrm>
          <a:prstGeom prst="rect">
            <a:avLst/>
          </a:prstGeom>
        </p:spPr>
        <p:txBody>
          <a:bodyPr/>
          <a:lstStyle>
            <a:lvl1pPr>
              <a:spcAft>
                <a:spcPts val="0"/>
              </a:spcAft>
              <a:defRPr>
                <a:latin typeface="+mn-lt"/>
                <a:ea typeface="+mn-ea"/>
                <a:cs typeface="+mn-cs"/>
              </a:defRPr>
            </a:lvl1pPr>
            <a:lvl2pPr>
              <a:spcAft>
                <a:spcPts val="0"/>
              </a:spcAft>
              <a:defRPr>
                <a:latin typeface="+mn-lt"/>
                <a:ea typeface="+mn-ea"/>
                <a:cs typeface="+mn-cs"/>
              </a:defRPr>
            </a:lvl2pPr>
            <a:lvl3pPr>
              <a:spcAft>
                <a:spcPts val="0"/>
              </a:spcAft>
              <a:defRPr>
                <a:latin typeface="+mn-lt"/>
                <a:ea typeface="+mn-ea"/>
                <a:cs typeface="+mn-cs"/>
              </a:defRPr>
            </a:lvl3pPr>
            <a:lvl4pPr>
              <a:spcAft>
                <a:spcPts val="0"/>
              </a:spcAft>
              <a:defRPr>
                <a:latin typeface="+mn-lt"/>
                <a:ea typeface="+mn-ea"/>
                <a:cs typeface="+mn-cs"/>
              </a:defRPr>
            </a:lvl4pPr>
            <a:lvl5pPr>
              <a:spcAft>
                <a:spcPts val="0"/>
              </a:spcAft>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Right"/>
          <p:cNvSpPr>
            <a:spLocks noGrp="1"/>
          </p:cNvSpPr>
          <p:nvPr>
            <p:ph sz="quarter" idx="16" hasCustomPrompt="1"/>
          </p:nvPr>
        </p:nvSpPr>
        <p:spPr>
          <a:xfrm>
            <a:off x="8113186" y="2781300"/>
            <a:ext cx="3744383" cy="3600451"/>
          </a:xfrm>
          <a:prstGeom prst="rect">
            <a:avLst/>
          </a:prstGeom>
        </p:spPr>
        <p:txBody>
          <a:bodyPr/>
          <a:lstStyle>
            <a:lvl1pPr>
              <a:spcAft>
                <a:spcPts val="0"/>
              </a:spcAft>
              <a:defRPr>
                <a:latin typeface="+mn-lt"/>
                <a:ea typeface="+mn-ea"/>
                <a:cs typeface="+mn-cs"/>
              </a:defRPr>
            </a:lvl1pPr>
            <a:lvl2pPr>
              <a:spcAft>
                <a:spcPts val="0"/>
              </a:spcAft>
              <a:defRPr>
                <a:latin typeface="+mn-lt"/>
                <a:ea typeface="+mn-ea"/>
                <a:cs typeface="+mn-cs"/>
              </a:defRPr>
            </a:lvl2pPr>
            <a:lvl3pPr>
              <a:spcAft>
                <a:spcPts val="0"/>
              </a:spcAft>
              <a:defRPr>
                <a:latin typeface="+mn-lt"/>
                <a:ea typeface="+mn-ea"/>
                <a:cs typeface="+mn-cs"/>
              </a:defRPr>
            </a:lvl3pPr>
            <a:lvl4pPr>
              <a:spcAft>
                <a:spcPts val="0"/>
              </a:spcAft>
              <a:defRPr>
                <a:latin typeface="+mn-lt"/>
                <a:ea typeface="+mn-ea"/>
                <a:cs typeface="+mn-cs"/>
              </a:defRPr>
            </a:lvl4pPr>
            <a:lvl5pPr>
              <a:spcAft>
                <a:spcPts val="0"/>
              </a:spcAft>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a:extLst>
              <a:ext uri="{FF2B5EF4-FFF2-40B4-BE49-F238E27FC236}">
                <a16:creationId xmlns:a16="http://schemas.microsoft.com/office/drawing/2014/main" id="{6C581746-1B2C-4D98-9755-6221A3ED9E38}"/>
              </a:ext>
            </a:extLst>
          </p:cNvPr>
          <p:cNvSpPr>
            <a:spLocks noGrp="1"/>
          </p:cNvSpPr>
          <p:nvPr>
            <p:ph type="title" hasCustomPrompt="1"/>
          </p:nvPr>
        </p:nvSpPr>
        <p:spPr/>
        <p:txBody>
          <a:bodyPr/>
          <a:lstStyle>
            <a:lvl1pPr>
              <a:defRPr baseline="0">
                <a:latin typeface="+mj-lt"/>
                <a:ea typeface="+mj-ea"/>
                <a:cs typeface="+mj-cs"/>
              </a:defRPr>
            </a:lvl1pPr>
          </a:lstStyle>
          <a:p>
            <a:r>
              <a:rPr lang="en-US" noProof="0"/>
              <a:t>Click to edit title</a:t>
            </a:r>
          </a:p>
        </p:txBody>
      </p:sp>
      <p:sp>
        <p:nvSpPr>
          <p:cNvPr id="8" name="LOGO PROTECTION" hidden="1">
            <a:extLst>
              <a:ext uri="{FF2B5EF4-FFF2-40B4-BE49-F238E27FC236}">
                <a16:creationId xmlns:a16="http://schemas.microsoft.com/office/drawing/2014/main" id="{7AAAECD1-71D2-46B6-BF2D-6007823BA888}"/>
              </a:ext>
            </a:extLst>
          </p:cNvPr>
          <p:cNvSpPr/>
          <p:nvPr>
            <p:custDataLst>
              <p:tags r:id="rId9"/>
            </p:custDataLst>
          </p:nvPr>
        </p:nvSpPr>
        <p:spPr bwMode="auto">
          <a:xfrm>
            <a:off x="10131283" y="1"/>
            <a:ext cx="2060717" cy="836712"/>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noProof="0">
              <a:latin typeface="+mn-lt"/>
              <a:ea typeface="+mn-ea"/>
              <a:cs typeface="+mn-cs"/>
            </a:endParaRPr>
          </a:p>
        </p:txBody>
      </p:sp>
      <p:sp>
        <p:nvSpPr>
          <p:cNvPr id="2" name="Date Placeholder 1" hidden="1">
            <a:extLst>
              <a:ext uri="{FF2B5EF4-FFF2-40B4-BE49-F238E27FC236}">
                <a16:creationId xmlns:a16="http://schemas.microsoft.com/office/drawing/2014/main" id="{EA8AF054-4363-4E54-A605-8A5E7CD05422}"/>
              </a:ext>
            </a:extLst>
          </p:cNvPr>
          <p:cNvSpPr>
            <a:spLocks noGrp="1"/>
          </p:cNvSpPr>
          <p:nvPr>
            <p:ph type="dt" sz="half" idx="17"/>
            <p:custDataLst>
              <p:tags r:id="rId10"/>
            </p:custDataLst>
          </p:nvPr>
        </p:nvSpPr>
        <p:spPr/>
        <p:txBody>
          <a:bodyPr/>
          <a:lstStyle/>
          <a:p>
            <a:endParaRPr lang="en-US" b="1" dirty="0"/>
          </a:p>
        </p:txBody>
      </p:sp>
      <p:sp>
        <p:nvSpPr>
          <p:cNvPr id="14" name="Footer Placeholder 13" hidden="1">
            <a:extLst>
              <a:ext uri="{FF2B5EF4-FFF2-40B4-BE49-F238E27FC236}">
                <a16:creationId xmlns:a16="http://schemas.microsoft.com/office/drawing/2014/main" id="{C839DAF8-6F4C-441B-B45B-348B7EA8B4B3}"/>
              </a:ext>
            </a:extLst>
          </p:cNvPr>
          <p:cNvSpPr>
            <a:spLocks noGrp="1"/>
          </p:cNvSpPr>
          <p:nvPr>
            <p:ph type="ftr" sz="quarter" idx="18"/>
            <p:custDataLst>
              <p:tags r:id="rId11"/>
            </p:custDataLst>
          </p:nvPr>
        </p:nvSpPr>
        <p:spPr/>
        <p:txBody>
          <a:bodyPr/>
          <a:lstStyle/>
          <a:p>
            <a:endParaRPr lang="en-US" dirty="0"/>
          </a:p>
        </p:txBody>
      </p:sp>
      <p:sp>
        <p:nvSpPr>
          <p:cNvPr id="15" name="Slide Number Placeholder 14" hidden="1">
            <a:extLst>
              <a:ext uri="{FF2B5EF4-FFF2-40B4-BE49-F238E27FC236}">
                <a16:creationId xmlns:a16="http://schemas.microsoft.com/office/drawing/2014/main" id="{0CBA086A-526B-43F0-BEDE-EC3219CC7834}"/>
              </a:ext>
            </a:extLst>
          </p:cNvPr>
          <p:cNvSpPr>
            <a:spLocks noGrp="1"/>
          </p:cNvSpPr>
          <p:nvPr>
            <p:ph type="sldNum" sz="quarter" idx="19"/>
            <p:custDataLst>
              <p:tags r:id="rId12"/>
            </p:custDataLst>
          </p:nvPr>
        </p:nvSpPr>
        <p:spPr/>
        <p:txBody>
          <a:bodyPr/>
          <a:lstStyle/>
          <a:p>
            <a:r>
              <a:rPr lang="en-US"/>
              <a:t> </a:t>
            </a:r>
            <a:endParaRPr lang="en-US" dirty="0"/>
          </a:p>
        </p:txBody>
      </p:sp>
      <p:sp>
        <p:nvSpPr>
          <p:cNvPr id="3" name="MIO_Placeholder_Mapping" hidden="1">
            <a:extLst>
              <a:ext uri="{FF2B5EF4-FFF2-40B4-BE49-F238E27FC236}">
                <a16:creationId xmlns:a16="http://schemas.microsoft.com/office/drawing/2014/main" id="{F76E7CBE-7230-4110-85FB-3718D4B81343}"/>
              </a:ext>
            </a:extLst>
          </p:cNvPr>
          <p:cNvSpPr/>
          <p:nvPr userDrawn="1">
            <p:custDataLst>
              <p:tags r:id="rId13"/>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Tree>
  </p:cSld>
  <p:clrMapOvr>
    <a:masterClrMapping/>
  </p:clrMapOvr>
  <p:hf hdr="0" dt="0"/>
  <p:extLst>
    <p:ext uri="{DCECCB84-F9BA-43D5-87BE-67443E8EF086}">
      <p15:sldGuideLst xmlns:p15="http://schemas.microsoft.com/office/powerpoint/2012/main">
        <p15:guide id="1" pos="4997">
          <p15:clr>
            <a:srgbClr val="FBAE40"/>
          </p15:clr>
        </p15:guide>
        <p15:guide id="2" pos="5110">
          <p15:clr>
            <a:srgbClr val="FBAE40"/>
          </p15:clr>
        </p15:guide>
        <p15:guide id="3" pos="7469">
          <p15:clr>
            <a:srgbClr val="FBAE40"/>
          </p15:clr>
        </p15:guide>
        <p15:guide id="4" pos="2683">
          <p15:clr>
            <a:srgbClr val="FBAE40"/>
          </p15:clr>
        </p15:guide>
        <p15:guide id="5" pos="2570">
          <p15:clr>
            <a:srgbClr val="FBAE40"/>
          </p15:clr>
        </p15:guide>
        <p15:guide id="6" pos="211">
          <p15:clr>
            <a:srgbClr val="FBAE40"/>
          </p15:clr>
        </p15:guide>
        <p15:guide id="7" orient="horz" pos="799">
          <p15:clr>
            <a:srgbClr val="FBAE40"/>
          </p15:clr>
        </p15:guide>
        <p15:guide id="8" orient="horz" pos="4020">
          <p15:clr>
            <a:srgbClr val="FBAE40"/>
          </p15:clr>
        </p15:guide>
        <p15:guide id="9" orient="horz" pos="1661">
          <p15:clr>
            <a:srgbClr val="FBAE40"/>
          </p15:clr>
        </p15:guide>
        <p15:guide id="10" orient="horz" pos="17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4 columns">
    <p:spTree>
      <p:nvGrpSpPr>
        <p:cNvPr id="1" name=""/>
        <p:cNvGrpSpPr/>
        <p:nvPr/>
      </p:nvGrpSpPr>
      <p:grpSpPr>
        <a:xfrm>
          <a:off x="0" y="0"/>
          <a:ext cx="0" cy="0"/>
          <a:chOff x="0" y="0"/>
          <a:chExt cx="0" cy="0"/>
        </a:xfrm>
      </p:grpSpPr>
      <p:sp>
        <p:nvSpPr>
          <p:cNvPr id="11" name="empower_additionalText_placeholder" hidden="1">
            <a:extLst>
              <a:ext uri="{FF2B5EF4-FFF2-40B4-BE49-F238E27FC236}">
                <a16:creationId xmlns:a16="http://schemas.microsoft.com/office/drawing/2014/main" id="{5BFFD0DD-DDFD-422B-86D9-F164E68C0538}"/>
              </a:ext>
            </a:extLst>
          </p:cNvPr>
          <p:cNvSpPr txBox="1"/>
          <p:nvPr>
            <p:custDataLst>
              <p:tags r:id="rId1"/>
            </p:custDataLst>
          </p:nvPr>
        </p:nvSpPr>
        <p:spPr bwMode="auto">
          <a:xfrm>
            <a:off x="2531796" y="6489341"/>
            <a:ext cx="1728000" cy="361459"/>
          </a:xfrm>
          <a:prstGeom prst="rect">
            <a:avLst/>
          </a:prstGeom>
          <a:noFill/>
          <a:ln w="9525">
            <a:noFill/>
            <a:miter lim="800000"/>
            <a:headEnd/>
            <a:tailEnd/>
          </a:ln>
          <a:effectLst/>
        </p:spPr>
        <p:txBody>
          <a:bodyPr wrap="none" lIns="0" tIns="0" rIns="0" bIns="0" rtlCol="0" anchor="ctr" anchorCtr="0">
            <a:noAutofit/>
          </a:bodyPr>
          <a:lstStyle>
            <a:defPPr>
              <a:defRPr lang="en-US"/>
            </a:defPPr>
            <a:lvl1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defRPr sz="800" b="1" kern="0">
                <a:solidFill>
                  <a:srgbClr val="E30034"/>
                </a:solidFill>
                <a:latin typeface="Arial" panose="020B0604020202020204" pitchFamily="34" charset="0"/>
                <a:ea typeface="Verdana" pitchFamily="34" charset="0"/>
                <a:cs typeface="Arial" panose="020B0604020202020204" pitchFamily="34" charset="0"/>
              </a:defRPr>
            </a:lvl1pPr>
          </a:lstStyle>
          <a:p>
            <a:pPr lvl="0" algn="l"/>
            <a:endParaRPr lang="en-US" noProof="0">
              <a:solidFill>
                <a:schemeClr val="tx1"/>
              </a:solidFill>
              <a:latin typeface="+mn-lt"/>
              <a:ea typeface="+mn-ea"/>
              <a:cs typeface="+mn-cs"/>
            </a:endParaRPr>
          </a:p>
        </p:txBody>
      </p:sp>
      <p:sp>
        <p:nvSpPr>
          <p:cNvPr id="5" name="empower_document_placeholder" hidden="1">
            <a:extLst>
              <a:ext uri="{FF2B5EF4-FFF2-40B4-BE49-F238E27FC236}">
                <a16:creationId xmlns:a16="http://schemas.microsoft.com/office/drawing/2014/main" id="{DF070F93-7F88-456A-894C-885F8AC591A3}"/>
              </a:ext>
            </a:extLst>
          </p:cNvPr>
          <p:cNvSpPr txBox="1"/>
          <p:nvPr>
            <p:custDataLst>
              <p:tags r:id="rId2"/>
            </p:custDataLst>
          </p:nvPr>
        </p:nvSpPr>
        <p:spPr bwMode="auto">
          <a:xfrm rot="16200000">
            <a:off x="10757888" y="4960337"/>
            <a:ext cx="2592000" cy="250825"/>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700" kern="0" noProof="0">
                <a:solidFill>
                  <a:schemeClr val="tx1"/>
                </a:solidFill>
                <a:latin typeface="+mn-lt"/>
                <a:ea typeface="+mn-ea"/>
                <a:cs typeface="+mn-cs"/>
              </a:rPr>
              <a:t>[Owner:   Doc ID:   Vers.: ]</a:t>
            </a:r>
          </a:p>
        </p:txBody>
      </p:sp>
      <p:sp>
        <p:nvSpPr>
          <p:cNvPr id="6" name="empower_proprietary_placeholder">
            <a:extLst>
              <a:ext uri="{FF2B5EF4-FFF2-40B4-BE49-F238E27FC236}">
                <a16:creationId xmlns:a16="http://schemas.microsoft.com/office/drawing/2014/main" id="{9A5FF993-F527-4569-A066-E8D346767DE0}"/>
              </a:ext>
            </a:extLst>
          </p:cNvPr>
          <p:cNvSpPr txBox="1"/>
          <p:nvPr>
            <p:custDataLst>
              <p:tags r:id="rId3"/>
            </p:custDataLst>
          </p:nvPr>
        </p:nvSpPr>
        <p:spPr bwMode="auto">
          <a:xfrm>
            <a:off x="9444480" y="6489341"/>
            <a:ext cx="972000" cy="361459"/>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Infineon Proprietary</a:t>
            </a:r>
          </a:p>
        </p:txBody>
      </p:sp>
      <p:sp>
        <p:nvSpPr>
          <p:cNvPr id="7" name="empower_draft_placeholder" hidden="1">
            <a:extLst>
              <a:ext uri="{FF2B5EF4-FFF2-40B4-BE49-F238E27FC236}">
                <a16:creationId xmlns:a16="http://schemas.microsoft.com/office/drawing/2014/main" id="{709C3987-21ED-4B60-B90F-837FB1F2A7A5}"/>
              </a:ext>
            </a:extLst>
          </p:cNvPr>
          <p:cNvSpPr txBox="1"/>
          <p:nvPr>
            <p:custDataLst>
              <p:tags r:id="rId4"/>
            </p:custDataLst>
          </p:nvPr>
        </p:nvSpPr>
        <p:spPr bwMode="auto">
          <a:xfrm>
            <a:off x="8761190" y="6489341"/>
            <a:ext cx="360362"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 DRAFT -</a:t>
            </a:r>
            <a:endParaRPr lang="en-US" sz="800" b="1" kern="0" noProof="0" dirty="0">
              <a:solidFill>
                <a:schemeClr val="tx2"/>
              </a:solidFill>
              <a:latin typeface="+mn-lt"/>
              <a:ea typeface="+mn-ea"/>
              <a:cs typeface="+mn-cs"/>
            </a:endParaRPr>
          </a:p>
        </p:txBody>
      </p:sp>
      <p:sp>
        <p:nvSpPr>
          <p:cNvPr id="9" name="empower_footer_placeholder">
            <a:extLst>
              <a:ext uri="{FF2B5EF4-FFF2-40B4-BE49-F238E27FC236}">
                <a16:creationId xmlns:a16="http://schemas.microsoft.com/office/drawing/2014/main" id="{C33D0117-4C9D-47FC-BBAF-7D90814DB7C7}"/>
              </a:ext>
            </a:extLst>
          </p:cNvPr>
          <p:cNvSpPr txBox="1"/>
          <p:nvPr>
            <p:custDataLst>
              <p:tags r:id="rId5"/>
            </p:custDataLst>
          </p:nvPr>
        </p:nvSpPr>
        <p:spPr bwMode="auto">
          <a:xfrm>
            <a:off x="4547828" y="6489341"/>
            <a:ext cx="3096343" cy="361459"/>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Copyright © Infineon Technologies AG 2023. All rights reserved.</a:t>
            </a:r>
          </a:p>
        </p:txBody>
      </p:sp>
      <p:sp>
        <p:nvSpPr>
          <p:cNvPr id="10" name="empower_classification_attention_placeholder" hidden="1">
            <a:extLst>
              <a:ext uri="{FF2B5EF4-FFF2-40B4-BE49-F238E27FC236}">
                <a16:creationId xmlns:a16="http://schemas.microsoft.com/office/drawing/2014/main" id="{40F47B66-9156-4480-85AF-99EB0563F553}"/>
              </a:ext>
            </a:extLst>
          </p:cNvPr>
          <p:cNvSpPr txBox="1"/>
          <p:nvPr>
            <p:custDataLst>
              <p:tags r:id="rId6"/>
            </p:custDataLst>
          </p:nvPr>
        </p:nvSpPr>
        <p:spPr bwMode="auto">
          <a:xfrm>
            <a:off x="1238188" y="6489341"/>
            <a:ext cx="971855"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no marking</a:t>
            </a:r>
          </a:p>
        </p:txBody>
      </p:sp>
      <p:sp>
        <p:nvSpPr>
          <p:cNvPr id="14" name="empower_classification_placeholder" hidden="1">
            <a:extLst>
              <a:ext uri="{FF2B5EF4-FFF2-40B4-BE49-F238E27FC236}">
                <a16:creationId xmlns:a16="http://schemas.microsoft.com/office/drawing/2014/main" id="{B1D76006-023D-437E-80D1-B8FC83CA1329}"/>
              </a:ext>
            </a:extLst>
          </p:cNvPr>
          <p:cNvSpPr txBox="1"/>
          <p:nvPr>
            <p:custDataLst>
              <p:tags r:id="rId7"/>
            </p:custDataLst>
          </p:nvPr>
        </p:nvSpPr>
        <p:spPr bwMode="auto">
          <a:xfrm>
            <a:off x="1238188" y="6489341"/>
            <a:ext cx="973251"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no marking</a:t>
            </a:r>
          </a:p>
        </p:txBody>
      </p:sp>
      <p:sp>
        <p:nvSpPr>
          <p:cNvPr id="26" name="empower_date_placeholder">
            <a:extLst>
              <a:ext uri="{FF2B5EF4-FFF2-40B4-BE49-F238E27FC236}">
                <a16:creationId xmlns:a16="http://schemas.microsoft.com/office/drawing/2014/main" id="{71DC81B7-1CCA-48F9-8AB9-34BBC16340CF}"/>
              </a:ext>
            </a:extLst>
          </p:cNvPr>
          <p:cNvSpPr txBox="1"/>
          <p:nvPr>
            <p:custDataLst>
              <p:tags r:id="rId8"/>
            </p:custDataLst>
          </p:nvPr>
        </p:nvSpPr>
        <p:spPr bwMode="auto">
          <a:xfrm>
            <a:off x="334963" y="6489341"/>
            <a:ext cx="612000" cy="361459"/>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Jun 2023</a:t>
            </a:r>
          </a:p>
        </p:txBody>
      </p:sp>
      <p:sp>
        <p:nvSpPr>
          <p:cNvPr id="8" name="Content Left">
            <a:extLst>
              <a:ext uri="{FF2B5EF4-FFF2-40B4-BE49-F238E27FC236}">
                <a16:creationId xmlns:a16="http://schemas.microsoft.com/office/drawing/2014/main" id="{371B7856-37AA-4EBD-9A28-1045DC90A92A}"/>
              </a:ext>
            </a:extLst>
          </p:cNvPr>
          <p:cNvSpPr>
            <a:spLocks noGrp="1"/>
          </p:cNvSpPr>
          <p:nvPr>
            <p:ph sz="quarter" idx="20" hasCustomPrompt="1"/>
          </p:nvPr>
        </p:nvSpPr>
        <p:spPr>
          <a:xfrm>
            <a:off x="334799" y="1268414"/>
            <a:ext cx="2808000" cy="5113338"/>
          </a:xfr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Center Left">
            <a:extLst>
              <a:ext uri="{FF2B5EF4-FFF2-40B4-BE49-F238E27FC236}">
                <a16:creationId xmlns:a16="http://schemas.microsoft.com/office/drawing/2014/main" id="{AB4408A9-DF90-4D32-8AE8-9278539718C0}"/>
              </a:ext>
            </a:extLst>
          </p:cNvPr>
          <p:cNvSpPr>
            <a:spLocks noGrp="1"/>
          </p:cNvSpPr>
          <p:nvPr>
            <p:ph sz="quarter" idx="21" hasCustomPrompt="1"/>
          </p:nvPr>
        </p:nvSpPr>
        <p:spPr>
          <a:xfrm>
            <a:off x="3324225" y="1268414"/>
            <a:ext cx="2663825" cy="5113338"/>
          </a:xfr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Center Right">
            <a:extLst>
              <a:ext uri="{FF2B5EF4-FFF2-40B4-BE49-F238E27FC236}">
                <a16:creationId xmlns:a16="http://schemas.microsoft.com/office/drawing/2014/main" id="{FFF96914-9970-46DB-82A4-AB1B80110378}"/>
              </a:ext>
            </a:extLst>
          </p:cNvPr>
          <p:cNvSpPr>
            <a:spLocks noGrp="1"/>
          </p:cNvSpPr>
          <p:nvPr>
            <p:ph sz="quarter" idx="22" hasCustomPrompt="1"/>
          </p:nvPr>
        </p:nvSpPr>
        <p:spPr>
          <a:xfrm>
            <a:off x="6203950" y="1268414"/>
            <a:ext cx="2663825" cy="5113338"/>
          </a:xfr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Right">
            <a:extLst>
              <a:ext uri="{FF2B5EF4-FFF2-40B4-BE49-F238E27FC236}">
                <a16:creationId xmlns:a16="http://schemas.microsoft.com/office/drawing/2014/main" id="{6803C6B1-D864-4BE6-AE1F-CA280F4DABD8}"/>
              </a:ext>
            </a:extLst>
          </p:cNvPr>
          <p:cNvSpPr>
            <a:spLocks noGrp="1"/>
          </p:cNvSpPr>
          <p:nvPr>
            <p:ph sz="quarter" idx="23" hasCustomPrompt="1"/>
          </p:nvPr>
        </p:nvSpPr>
        <p:spPr>
          <a:xfrm>
            <a:off x="9048750" y="1268414"/>
            <a:ext cx="2807593" cy="5113338"/>
          </a:xfr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itle">
            <a:extLst>
              <a:ext uri="{FF2B5EF4-FFF2-40B4-BE49-F238E27FC236}">
                <a16:creationId xmlns:a16="http://schemas.microsoft.com/office/drawing/2014/main" id="{CDD773CC-FCEC-46C8-A75B-E70A26A7BF5B}"/>
              </a:ext>
            </a:extLst>
          </p:cNvPr>
          <p:cNvSpPr>
            <a:spLocks noGrp="1"/>
          </p:cNvSpPr>
          <p:nvPr>
            <p:ph type="title" hasCustomPrompt="1"/>
          </p:nvPr>
        </p:nvSpPr>
        <p:spPr/>
        <p:txBody>
          <a:bodyPr/>
          <a:lstStyle>
            <a:lvl1pPr>
              <a:defRPr baseline="0">
                <a:latin typeface="+mj-lt"/>
                <a:ea typeface="+mj-ea"/>
                <a:cs typeface="+mj-cs"/>
              </a:defRPr>
            </a:lvl1pPr>
          </a:lstStyle>
          <a:p>
            <a:r>
              <a:rPr lang="en-US" noProof="0"/>
              <a:t>Click to edit title</a:t>
            </a:r>
          </a:p>
        </p:txBody>
      </p:sp>
      <p:sp>
        <p:nvSpPr>
          <p:cNvPr id="4" name="LOGO PROTECTION" hidden="1">
            <a:extLst>
              <a:ext uri="{FF2B5EF4-FFF2-40B4-BE49-F238E27FC236}">
                <a16:creationId xmlns:a16="http://schemas.microsoft.com/office/drawing/2014/main" id="{FC67C23C-8514-4FAA-ABF5-040B63DA67C4}"/>
              </a:ext>
            </a:extLst>
          </p:cNvPr>
          <p:cNvSpPr/>
          <p:nvPr>
            <p:custDataLst>
              <p:tags r:id="rId9"/>
            </p:custDataLst>
          </p:nvPr>
        </p:nvSpPr>
        <p:spPr bwMode="auto">
          <a:xfrm>
            <a:off x="10131283" y="1"/>
            <a:ext cx="2060717" cy="836712"/>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noProof="0">
              <a:latin typeface="+mn-lt"/>
              <a:ea typeface="+mn-ea"/>
              <a:cs typeface="+mn-cs"/>
            </a:endParaRPr>
          </a:p>
        </p:txBody>
      </p:sp>
      <p:sp>
        <p:nvSpPr>
          <p:cNvPr id="2" name="Date Placeholder 1" hidden="1">
            <a:extLst>
              <a:ext uri="{FF2B5EF4-FFF2-40B4-BE49-F238E27FC236}">
                <a16:creationId xmlns:a16="http://schemas.microsoft.com/office/drawing/2014/main" id="{735BE885-8732-4220-942B-E6D8F286274D}"/>
              </a:ext>
            </a:extLst>
          </p:cNvPr>
          <p:cNvSpPr>
            <a:spLocks noGrp="1"/>
          </p:cNvSpPr>
          <p:nvPr>
            <p:ph type="dt" sz="half" idx="24"/>
            <p:custDataLst>
              <p:tags r:id="rId10"/>
            </p:custDataLst>
          </p:nvPr>
        </p:nvSpPr>
        <p:spPr/>
        <p:txBody>
          <a:bodyPr/>
          <a:lstStyle/>
          <a:p>
            <a:endParaRPr lang="en-US" b="1" dirty="0"/>
          </a:p>
        </p:txBody>
      </p:sp>
      <p:sp>
        <p:nvSpPr>
          <p:cNvPr id="13" name="Footer Placeholder 12" hidden="1">
            <a:extLst>
              <a:ext uri="{FF2B5EF4-FFF2-40B4-BE49-F238E27FC236}">
                <a16:creationId xmlns:a16="http://schemas.microsoft.com/office/drawing/2014/main" id="{30570D12-AEFF-4406-B206-CB0D80D8FF49}"/>
              </a:ext>
            </a:extLst>
          </p:cNvPr>
          <p:cNvSpPr>
            <a:spLocks noGrp="1"/>
          </p:cNvSpPr>
          <p:nvPr>
            <p:ph type="ftr" sz="quarter" idx="25"/>
            <p:custDataLst>
              <p:tags r:id="rId11"/>
            </p:custDataLst>
          </p:nvPr>
        </p:nvSpPr>
        <p:spPr/>
        <p:txBody>
          <a:bodyPr/>
          <a:lstStyle/>
          <a:p>
            <a:endParaRPr lang="en-US" dirty="0"/>
          </a:p>
        </p:txBody>
      </p:sp>
      <p:sp>
        <p:nvSpPr>
          <p:cNvPr id="16" name="Slide Number Placeholder 15" hidden="1">
            <a:extLst>
              <a:ext uri="{FF2B5EF4-FFF2-40B4-BE49-F238E27FC236}">
                <a16:creationId xmlns:a16="http://schemas.microsoft.com/office/drawing/2014/main" id="{C49E2653-C8D1-4594-B3A4-0606A88CBB62}"/>
              </a:ext>
            </a:extLst>
          </p:cNvPr>
          <p:cNvSpPr>
            <a:spLocks noGrp="1"/>
          </p:cNvSpPr>
          <p:nvPr>
            <p:ph type="sldNum" sz="quarter" idx="26"/>
            <p:custDataLst>
              <p:tags r:id="rId12"/>
            </p:custDataLst>
          </p:nvPr>
        </p:nvSpPr>
        <p:spPr/>
        <p:txBody>
          <a:bodyPr/>
          <a:lstStyle/>
          <a:p>
            <a:r>
              <a:rPr lang="en-US"/>
              <a:t> </a:t>
            </a:r>
            <a:endParaRPr lang="en-US" dirty="0"/>
          </a:p>
        </p:txBody>
      </p:sp>
      <p:sp>
        <p:nvSpPr>
          <p:cNvPr id="18" name="MIO_Placeholder_Mapping" hidden="1">
            <a:extLst>
              <a:ext uri="{FF2B5EF4-FFF2-40B4-BE49-F238E27FC236}">
                <a16:creationId xmlns:a16="http://schemas.microsoft.com/office/drawing/2014/main" id="{12ADA7AE-DD1C-409A-B0A5-6D14FF7BF270}"/>
              </a:ext>
            </a:extLst>
          </p:cNvPr>
          <p:cNvSpPr/>
          <p:nvPr userDrawn="1">
            <p:custDataLst>
              <p:tags r:id="rId13"/>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Tree>
  </p:cSld>
  <p:clrMapOvr>
    <a:masterClrMapping/>
  </p:clrMapOvr>
  <p:hf hdr="0" dt="0"/>
  <p:extLst>
    <p:ext uri="{DCECCB84-F9BA-43D5-87BE-67443E8EF086}">
      <p15:sldGuideLst xmlns:p15="http://schemas.microsoft.com/office/powerpoint/2012/main">
        <p15:guide id="1" orient="horz" pos="799">
          <p15:clr>
            <a:srgbClr val="FBAE40"/>
          </p15:clr>
        </p15:guide>
        <p15:guide id="2" orient="horz" pos="4020">
          <p15:clr>
            <a:srgbClr val="FBAE40"/>
          </p15:clr>
        </p15:guide>
        <p15:guide id="3" pos="7469">
          <p15:clr>
            <a:srgbClr val="FBAE40"/>
          </p15:clr>
        </p15:guide>
        <p15:guide id="4" pos="211">
          <p15:clr>
            <a:srgbClr val="FBAE40"/>
          </p15:clr>
        </p15:guide>
        <p15:guide id="5" pos="3908">
          <p15:clr>
            <a:srgbClr val="FBAE40"/>
          </p15:clr>
        </p15:guide>
        <p15:guide id="6" pos="3772">
          <p15:clr>
            <a:srgbClr val="FBAE40"/>
          </p15:clr>
        </p15:guide>
        <p15:guide id="7" pos="5586">
          <p15:clr>
            <a:srgbClr val="FBAE40"/>
          </p15:clr>
        </p15:guide>
        <p15:guide id="8" pos="5700">
          <p15:clr>
            <a:srgbClr val="FBAE40"/>
          </p15:clr>
        </p15:guide>
        <p15:guide id="9" pos="1980">
          <p15:clr>
            <a:srgbClr val="FBAE40"/>
          </p15:clr>
        </p15:guide>
        <p15:guide id="10" pos="209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Row | 4 columns">
    <p:spTree>
      <p:nvGrpSpPr>
        <p:cNvPr id="1" name=""/>
        <p:cNvGrpSpPr/>
        <p:nvPr/>
      </p:nvGrpSpPr>
      <p:grpSpPr>
        <a:xfrm>
          <a:off x="0" y="0"/>
          <a:ext cx="0" cy="0"/>
          <a:chOff x="0" y="0"/>
          <a:chExt cx="0" cy="0"/>
        </a:xfrm>
      </p:grpSpPr>
      <p:sp>
        <p:nvSpPr>
          <p:cNvPr id="13" name="empower_additionalText_placeholder" hidden="1">
            <a:extLst>
              <a:ext uri="{FF2B5EF4-FFF2-40B4-BE49-F238E27FC236}">
                <a16:creationId xmlns:a16="http://schemas.microsoft.com/office/drawing/2014/main" id="{598DE9EE-A198-41B5-9814-41C66F96D3B0}"/>
              </a:ext>
            </a:extLst>
          </p:cNvPr>
          <p:cNvSpPr txBox="1"/>
          <p:nvPr>
            <p:custDataLst>
              <p:tags r:id="rId1"/>
            </p:custDataLst>
          </p:nvPr>
        </p:nvSpPr>
        <p:spPr bwMode="auto">
          <a:xfrm>
            <a:off x="2531796" y="6489700"/>
            <a:ext cx="1728000" cy="361100"/>
          </a:xfrm>
          <a:prstGeom prst="rect">
            <a:avLst/>
          </a:prstGeom>
          <a:noFill/>
          <a:ln w="9525">
            <a:noFill/>
            <a:miter lim="800000"/>
            <a:headEnd/>
            <a:tailEnd/>
          </a:ln>
          <a:effectLst/>
        </p:spPr>
        <p:txBody>
          <a:bodyPr wrap="none" lIns="0" tIns="0" rIns="0" bIns="0" rtlCol="0" anchor="ctr" anchorCtr="0">
            <a:noAutofit/>
          </a:bodyPr>
          <a:lstStyle>
            <a:defPPr>
              <a:defRPr lang="en-US"/>
            </a:defPPr>
            <a:lvl1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defRPr sz="800" b="1" kern="0">
                <a:solidFill>
                  <a:srgbClr val="E30034"/>
                </a:solidFill>
                <a:latin typeface="Arial" panose="020B0604020202020204" pitchFamily="34" charset="0"/>
                <a:ea typeface="Verdana" pitchFamily="34" charset="0"/>
                <a:cs typeface="Arial" panose="020B0604020202020204" pitchFamily="34" charset="0"/>
              </a:defRPr>
            </a:lvl1pPr>
          </a:lstStyle>
          <a:p>
            <a:pPr lvl="0" algn="l"/>
            <a:endParaRPr lang="en-US" noProof="0">
              <a:solidFill>
                <a:schemeClr val="tx1"/>
              </a:solidFill>
              <a:latin typeface="+mn-lt"/>
              <a:ea typeface="+mn-ea"/>
              <a:cs typeface="+mn-cs"/>
            </a:endParaRPr>
          </a:p>
        </p:txBody>
      </p:sp>
      <p:sp>
        <p:nvSpPr>
          <p:cNvPr id="5" name="empower_document_placeholder" hidden="1">
            <a:extLst>
              <a:ext uri="{FF2B5EF4-FFF2-40B4-BE49-F238E27FC236}">
                <a16:creationId xmlns:a16="http://schemas.microsoft.com/office/drawing/2014/main" id="{0AFB1D71-5FD7-446C-90B5-1DE68C513BD6}"/>
              </a:ext>
            </a:extLst>
          </p:cNvPr>
          <p:cNvSpPr txBox="1"/>
          <p:nvPr>
            <p:custDataLst>
              <p:tags r:id="rId2"/>
            </p:custDataLst>
          </p:nvPr>
        </p:nvSpPr>
        <p:spPr bwMode="auto">
          <a:xfrm rot="16200000">
            <a:off x="10757888" y="4960337"/>
            <a:ext cx="2592000" cy="250825"/>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700" kern="0" noProof="0">
                <a:solidFill>
                  <a:schemeClr val="tx1"/>
                </a:solidFill>
                <a:latin typeface="+mn-lt"/>
                <a:ea typeface="+mn-ea"/>
                <a:cs typeface="+mn-cs"/>
              </a:rPr>
              <a:t>[Owner:   Doc ID:   Vers.: ]</a:t>
            </a:r>
          </a:p>
        </p:txBody>
      </p:sp>
      <p:sp>
        <p:nvSpPr>
          <p:cNvPr id="6" name="empower_proprietary_placeholder">
            <a:extLst>
              <a:ext uri="{FF2B5EF4-FFF2-40B4-BE49-F238E27FC236}">
                <a16:creationId xmlns:a16="http://schemas.microsoft.com/office/drawing/2014/main" id="{57168C6C-B95E-4260-9301-8D1D5988F67B}"/>
              </a:ext>
            </a:extLst>
          </p:cNvPr>
          <p:cNvSpPr txBox="1"/>
          <p:nvPr>
            <p:custDataLst>
              <p:tags r:id="rId3"/>
            </p:custDataLst>
          </p:nvPr>
        </p:nvSpPr>
        <p:spPr bwMode="auto">
          <a:xfrm>
            <a:off x="9444480" y="6489700"/>
            <a:ext cx="972000" cy="3611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Infineon Proprietary</a:t>
            </a:r>
          </a:p>
        </p:txBody>
      </p:sp>
      <p:sp>
        <p:nvSpPr>
          <p:cNvPr id="7" name="empower_draft_placeholder" hidden="1">
            <a:extLst>
              <a:ext uri="{FF2B5EF4-FFF2-40B4-BE49-F238E27FC236}">
                <a16:creationId xmlns:a16="http://schemas.microsoft.com/office/drawing/2014/main" id="{729E2230-F28C-4139-A2F7-536C0BDB8E99}"/>
              </a:ext>
            </a:extLst>
          </p:cNvPr>
          <p:cNvSpPr txBox="1"/>
          <p:nvPr>
            <p:custDataLst>
              <p:tags r:id="rId4"/>
            </p:custDataLst>
          </p:nvPr>
        </p:nvSpPr>
        <p:spPr bwMode="auto">
          <a:xfrm>
            <a:off x="8761190" y="6489700"/>
            <a:ext cx="360362"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 DRAFT -</a:t>
            </a:r>
            <a:endParaRPr lang="en-US" sz="800" b="1" kern="0" noProof="0" dirty="0">
              <a:solidFill>
                <a:schemeClr val="tx2"/>
              </a:solidFill>
              <a:latin typeface="+mn-lt"/>
              <a:ea typeface="+mn-ea"/>
              <a:cs typeface="+mn-cs"/>
            </a:endParaRPr>
          </a:p>
        </p:txBody>
      </p:sp>
      <p:sp>
        <p:nvSpPr>
          <p:cNvPr id="9" name="empower_footer_placeholder">
            <a:extLst>
              <a:ext uri="{FF2B5EF4-FFF2-40B4-BE49-F238E27FC236}">
                <a16:creationId xmlns:a16="http://schemas.microsoft.com/office/drawing/2014/main" id="{2A98BB16-D9CD-4785-A71C-21C57A554883}"/>
              </a:ext>
            </a:extLst>
          </p:cNvPr>
          <p:cNvSpPr txBox="1"/>
          <p:nvPr>
            <p:custDataLst>
              <p:tags r:id="rId5"/>
            </p:custDataLst>
          </p:nvPr>
        </p:nvSpPr>
        <p:spPr bwMode="auto">
          <a:xfrm>
            <a:off x="4547828" y="6489700"/>
            <a:ext cx="3096343" cy="361100"/>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Copyright © Infineon Technologies AG 2023. All rights reserved.</a:t>
            </a:r>
          </a:p>
        </p:txBody>
      </p:sp>
      <p:sp>
        <p:nvSpPr>
          <p:cNvPr id="10" name="empower_classification_attention_placeholder" hidden="1">
            <a:extLst>
              <a:ext uri="{FF2B5EF4-FFF2-40B4-BE49-F238E27FC236}">
                <a16:creationId xmlns:a16="http://schemas.microsoft.com/office/drawing/2014/main" id="{333A1F8F-A990-434A-92C1-D59A014E7AFF}"/>
              </a:ext>
            </a:extLst>
          </p:cNvPr>
          <p:cNvSpPr txBox="1"/>
          <p:nvPr>
            <p:custDataLst>
              <p:tags r:id="rId6"/>
            </p:custDataLst>
          </p:nvPr>
        </p:nvSpPr>
        <p:spPr bwMode="auto">
          <a:xfrm>
            <a:off x="1238188" y="6489700"/>
            <a:ext cx="971855"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no marking</a:t>
            </a:r>
          </a:p>
        </p:txBody>
      </p:sp>
      <p:sp>
        <p:nvSpPr>
          <p:cNvPr id="11" name="empower_classification_placeholder" hidden="1">
            <a:extLst>
              <a:ext uri="{FF2B5EF4-FFF2-40B4-BE49-F238E27FC236}">
                <a16:creationId xmlns:a16="http://schemas.microsoft.com/office/drawing/2014/main" id="{DBAA7875-DC7B-4CB1-AFAA-A99AEDD01BF7}"/>
              </a:ext>
            </a:extLst>
          </p:cNvPr>
          <p:cNvSpPr txBox="1"/>
          <p:nvPr>
            <p:custDataLst>
              <p:tags r:id="rId7"/>
            </p:custDataLst>
          </p:nvPr>
        </p:nvSpPr>
        <p:spPr bwMode="auto">
          <a:xfrm>
            <a:off x="1238188" y="6489700"/>
            <a:ext cx="973251"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no marking</a:t>
            </a:r>
          </a:p>
        </p:txBody>
      </p:sp>
      <p:sp>
        <p:nvSpPr>
          <p:cNvPr id="15" name="empower_date_placeholder">
            <a:extLst>
              <a:ext uri="{FF2B5EF4-FFF2-40B4-BE49-F238E27FC236}">
                <a16:creationId xmlns:a16="http://schemas.microsoft.com/office/drawing/2014/main" id="{5743D8EF-9336-4669-BBD9-501D062A3DB4}"/>
              </a:ext>
            </a:extLst>
          </p:cNvPr>
          <p:cNvSpPr txBox="1"/>
          <p:nvPr>
            <p:custDataLst>
              <p:tags r:id="rId8"/>
            </p:custDataLst>
          </p:nvPr>
        </p:nvSpPr>
        <p:spPr bwMode="auto">
          <a:xfrm>
            <a:off x="334963" y="6489700"/>
            <a:ext cx="612000" cy="3611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Jun 2023</a:t>
            </a:r>
            <a:endParaRPr lang="en-US" sz="800" kern="0" noProof="0" dirty="0">
              <a:solidFill>
                <a:schemeClr val="tx1"/>
              </a:solidFill>
              <a:latin typeface="+mn-lt"/>
              <a:ea typeface="+mn-ea"/>
              <a:cs typeface="+mn-cs"/>
            </a:endParaRPr>
          </a:p>
        </p:txBody>
      </p:sp>
      <p:sp>
        <p:nvSpPr>
          <p:cNvPr id="8" name="Content Top">
            <a:extLst>
              <a:ext uri="{FF2B5EF4-FFF2-40B4-BE49-F238E27FC236}">
                <a16:creationId xmlns:a16="http://schemas.microsoft.com/office/drawing/2014/main" id="{B528FDA5-64C4-4079-B7B7-97722BA30039}"/>
              </a:ext>
            </a:extLst>
          </p:cNvPr>
          <p:cNvSpPr>
            <a:spLocks noGrp="1"/>
          </p:cNvSpPr>
          <p:nvPr>
            <p:ph sz="quarter" idx="21" hasCustomPrompt="1"/>
          </p:nvPr>
        </p:nvSpPr>
        <p:spPr>
          <a:xfrm>
            <a:off x="334800" y="1268414"/>
            <a:ext cx="11521280" cy="1368425"/>
          </a:xfr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stStyle>
          <a:p>
            <a:pPr lvl="0"/>
            <a:r>
              <a:rPr lang="en-US" noProof="0"/>
              <a:t>Click to edit text</a:t>
            </a:r>
          </a:p>
          <a:p>
            <a:pPr lvl="1"/>
            <a:r>
              <a:rPr lang="en-US" noProof="0"/>
              <a:t>Second level</a:t>
            </a:r>
          </a:p>
          <a:p>
            <a:pPr lvl="2"/>
            <a:r>
              <a:rPr lang="en-US" noProof="0"/>
              <a:t>Third level</a:t>
            </a:r>
          </a:p>
        </p:txBody>
      </p:sp>
      <p:sp>
        <p:nvSpPr>
          <p:cNvPr id="12" name="Content Left">
            <a:extLst>
              <a:ext uri="{FF2B5EF4-FFF2-40B4-BE49-F238E27FC236}">
                <a16:creationId xmlns:a16="http://schemas.microsoft.com/office/drawing/2014/main" id="{11455573-DB68-4634-9EB0-10FDA72EB09C}"/>
              </a:ext>
            </a:extLst>
          </p:cNvPr>
          <p:cNvSpPr>
            <a:spLocks noGrp="1"/>
          </p:cNvSpPr>
          <p:nvPr>
            <p:ph sz="quarter" idx="22" hasCustomPrompt="1"/>
          </p:nvPr>
        </p:nvSpPr>
        <p:spPr>
          <a:xfrm>
            <a:off x="334800" y="2781300"/>
            <a:ext cx="2808000" cy="3600451"/>
          </a:xfr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Content Center Left">
            <a:extLst>
              <a:ext uri="{FF2B5EF4-FFF2-40B4-BE49-F238E27FC236}">
                <a16:creationId xmlns:a16="http://schemas.microsoft.com/office/drawing/2014/main" id="{DF6A34C2-8D0D-4C18-BD01-86B1344A92DF}"/>
              </a:ext>
            </a:extLst>
          </p:cNvPr>
          <p:cNvSpPr>
            <a:spLocks noGrp="1"/>
          </p:cNvSpPr>
          <p:nvPr>
            <p:ph sz="quarter" idx="23" hasCustomPrompt="1"/>
          </p:nvPr>
        </p:nvSpPr>
        <p:spPr>
          <a:xfrm>
            <a:off x="3324225" y="2781300"/>
            <a:ext cx="2663825" cy="3600451"/>
          </a:xfr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Center Right">
            <a:extLst>
              <a:ext uri="{FF2B5EF4-FFF2-40B4-BE49-F238E27FC236}">
                <a16:creationId xmlns:a16="http://schemas.microsoft.com/office/drawing/2014/main" id="{A331F240-D4BB-4096-BFB7-002D583A4FC9}"/>
              </a:ext>
            </a:extLst>
          </p:cNvPr>
          <p:cNvSpPr>
            <a:spLocks noGrp="1"/>
          </p:cNvSpPr>
          <p:nvPr>
            <p:ph sz="quarter" idx="24" hasCustomPrompt="1"/>
          </p:nvPr>
        </p:nvSpPr>
        <p:spPr>
          <a:xfrm>
            <a:off x="6203950" y="2781300"/>
            <a:ext cx="2663825" cy="3600451"/>
          </a:xfr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Content Right">
            <a:extLst>
              <a:ext uri="{FF2B5EF4-FFF2-40B4-BE49-F238E27FC236}">
                <a16:creationId xmlns:a16="http://schemas.microsoft.com/office/drawing/2014/main" id="{2BEB3BE2-22F6-4B6B-AB28-F38AB449DED5}"/>
              </a:ext>
            </a:extLst>
          </p:cNvPr>
          <p:cNvSpPr>
            <a:spLocks noGrp="1"/>
          </p:cNvSpPr>
          <p:nvPr>
            <p:ph sz="quarter" idx="25" hasCustomPrompt="1"/>
          </p:nvPr>
        </p:nvSpPr>
        <p:spPr>
          <a:xfrm>
            <a:off x="9048750" y="2781300"/>
            <a:ext cx="2807593" cy="3600451"/>
          </a:xfr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itle">
            <a:extLst>
              <a:ext uri="{FF2B5EF4-FFF2-40B4-BE49-F238E27FC236}">
                <a16:creationId xmlns:a16="http://schemas.microsoft.com/office/drawing/2014/main" id="{B9A27F18-A46A-4C29-AB62-7BEB5215CA63}"/>
              </a:ext>
            </a:extLst>
          </p:cNvPr>
          <p:cNvSpPr>
            <a:spLocks noGrp="1"/>
          </p:cNvSpPr>
          <p:nvPr>
            <p:ph type="title" hasCustomPrompt="1"/>
          </p:nvPr>
        </p:nvSpPr>
        <p:spPr/>
        <p:txBody>
          <a:bodyPr/>
          <a:lstStyle>
            <a:lvl1pPr>
              <a:defRPr baseline="0">
                <a:latin typeface="+mj-lt"/>
                <a:ea typeface="+mj-ea"/>
                <a:cs typeface="+mj-cs"/>
              </a:defRPr>
            </a:lvl1pPr>
          </a:lstStyle>
          <a:p>
            <a:r>
              <a:rPr lang="en-US" noProof="0"/>
              <a:t>Click to edit title</a:t>
            </a:r>
          </a:p>
        </p:txBody>
      </p:sp>
      <p:sp>
        <p:nvSpPr>
          <p:cNvPr id="4" name="LOGO PROTECTION" hidden="1">
            <a:extLst>
              <a:ext uri="{FF2B5EF4-FFF2-40B4-BE49-F238E27FC236}">
                <a16:creationId xmlns:a16="http://schemas.microsoft.com/office/drawing/2014/main" id="{DDE018F7-7CB9-4F69-872D-4609CBE453C0}"/>
              </a:ext>
            </a:extLst>
          </p:cNvPr>
          <p:cNvSpPr/>
          <p:nvPr>
            <p:custDataLst>
              <p:tags r:id="rId9"/>
            </p:custDataLst>
          </p:nvPr>
        </p:nvSpPr>
        <p:spPr bwMode="auto">
          <a:xfrm>
            <a:off x="10131283" y="1"/>
            <a:ext cx="2060717" cy="836712"/>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noProof="0">
              <a:latin typeface="+mn-lt"/>
              <a:ea typeface="+mn-ea"/>
              <a:cs typeface="+mn-cs"/>
            </a:endParaRPr>
          </a:p>
        </p:txBody>
      </p:sp>
      <p:sp>
        <p:nvSpPr>
          <p:cNvPr id="2" name="Date Placeholder 1" hidden="1">
            <a:extLst>
              <a:ext uri="{FF2B5EF4-FFF2-40B4-BE49-F238E27FC236}">
                <a16:creationId xmlns:a16="http://schemas.microsoft.com/office/drawing/2014/main" id="{580E7AAC-C545-4F05-8939-1B218CC948D8}"/>
              </a:ext>
            </a:extLst>
          </p:cNvPr>
          <p:cNvSpPr>
            <a:spLocks noGrp="1"/>
          </p:cNvSpPr>
          <p:nvPr>
            <p:ph type="dt" sz="half" idx="26"/>
            <p:custDataLst>
              <p:tags r:id="rId10"/>
            </p:custDataLst>
          </p:nvPr>
        </p:nvSpPr>
        <p:spPr/>
        <p:txBody>
          <a:bodyPr/>
          <a:lstStyle/>
          <a:p>
            <a:endParaRPr lang="en-US" b="1" dirty="0"/>
          </a:p>
        </p:txBody>
      </p:sp>
      <p:sp>
        <p:nvSpPr>
          <p:cNvPr id="14" name="Footer Placeholder 13" hidden="1">
            <a:extLst>
              <a:ext uri="{FF2B5EF4-FFF2-40B4-BE49-F238E27FC236}">
                <a16:creationId xmlns:a16="http://schemas.microsoft.com/office/drawing/2014/main" id="{86E86CFC-21FB-497B-BD25-729619D70F13}"/>
              </a:ext>
            </a:extLst>
          </p:cNvPr>
          <p:cNvSpPr>
            <a:spLocks noGrp="1"/>
          </p:cNvSpPr>
          <p:nvPr>
            <p:ph type="ftr" sz="quarter" idx="27"/>
            <p:custDataLst>
              <p:tags r:id="rId11"/>
            </p:custDataLst>
          </p:nvPr>
        </p:nvSpPr>
        <p:spPr/>
        <p:txBody>
          <a:bodyPr/>
          <a:lstStyle/>
          <a:p>
            <a:endParaRPr lang="en-US" dirty="0"/>
          </a:p>
        </p:txBody>
      </p:sp>
      <p:sp>
        <p:nvSpPr>
          <p:cNvPr id="17" name="Slide Number Placeholder 16" hidden="1">
            <a:extLst>
              <a:ext uri="{FF2B5EF4-FFF2-40B4-BE49-F238E27FC236}">
                <a16:creationId xmlns:a16="http://schemas.microsoft.com/office/drawing/2014/main" id="{C7A23CE7-AF5A-4245-A417-6A94DA58E485}"/>
              </a:ext>
            </a:extLst>
          </p:cNvPr>
          <p:cNvSpPr>
            <a:spLocks noGrp="1"/>
          </p:cNvSpPr>
          <p:nvPr>
            <p:ph type="sldNum" sz="quarter" idx="28"/>
            <p:custDataLst>
              <p:tags r:id="rId12"/>
            </p:custDataLst>
          </p:nvPr>
        </p:nvSpPr>
        <p:spPr/>
        <p:txBody>
          <a:bodyPr/>
          <a:lstStyle/>
          <a:p>
            <a:r>
              <a:rPr lang="en-US"/>
              <a:t> </a:t>
            </a:r>
            <a:endParaRPr lang="en-US" dirty="0"/>
          </a:p>
        </p:txBody>
      </p:sp>
      <p:sp>
        <p:nvSpPr>
          <p:cNvPr id="19" name="MIO_Placeholder_Mapping" hidden="1">
            <a:extLst>
              <a:ext uri="{FF2B5EF4-FFF2-40B4-BE49-F238E27FC236}">
                <a16:creationId xmlns:a16="http://schemas.microsoft.com/office/drawing/2014/main" id="{E3241B79-27A8-4873-89EC-D6F0564709E7}"/>
              </a:ext>
            </a:extLst>
          </p:cNvPr>
          <p:cNvSpPr/>
          <p:nvPr userDrawn="1">
            <p:custDataLst>
              <p:tags r:id="rId13"/>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Tree>
  </p:cSld>
  <p:clrMapOvr>
    <a:masterClrMapping/>
  </p:clrMapOvr>
  <p:hf hdr="0" dt="0"/>
  <p:extLst>
    <p:ext uri="{DCECCB84-F9BA-43D5-87BE-67443E8EF086}">
      <p15:sldGuideLst xmlns:p15="http://schemas.microsoft.com/office/powerpoint/2012/main">
        <p15:guide id="1" orient="horz" pos="799">
          <p15:clr>
            <a:srgbClr val="FBAE40"/>
          </p15:clr>
        </p15:guide>
        <p15:guide id="2" orient="horz" pos="1661">
          <p15:clr>
            <a:srgbClr val="FBAE40"/>
          </p15:clr>
        </p15:guide>
        <p15:guide id="3" orient="horz" pos="1752">
          <p15:clr>
            <a:srgbClr val="FBAE40"/>
          </p15:clr>
        </p15:guide>
        <p15:guide id="4" orient="horz" pos="4020">
          <p15:clr>
            <a:srgbClr val="FBAE40"/>
          </p15:clr>
        </p15:guide>
        <p15:guide id="5" pos="1980">
          <p15:clr>
            <a:srgbClr val="FBAE40"/>
          </p15:clr>
        </p15:guide>
        <p15:guide id="6" pos="211">
          <p15:clr>
            <a:srgbClr val="FBAE40"/>
          </p15:clr>
        </p15:guide>
        <p15:guide id="7" pos="2094">
          <p15:clr>
            <a:srgbClr val="FBAE40"/>
          </p15:clr>
        </p15:guide>
        <p15:guide id="8" pos="3772">
          <p15:clr>
            <a:srgbClr val="FBAE40"/>
          </p15:clr>
        </p15:guide>
        <p15:guide id="9" pos="3908">
          <p15:clr>
            <a:srgbClr val="FBAE40"/>
          </p15:clr>
        </p15:guide>
        <p15:guide id="10" pos="5586">
          <p15:clr>
            <a:srgbClr val="FBAE40"/>
          </p15:clr>
        </p15:guide>
        <p15:guide id="11" pos="5700">
          <p15:clr>
            <a:srgbClr val="FBAE40"/>
          </p15:clr>
        </p15:guide>
        <p15:guide id="12" pos="746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5" name="empower_additionalText_placeholder" hidden="1">
            <a:extLst>
              <a:ext uri="{FF2B5EF4-FFF2-40B4-BE49-F238E27FC236}">
                <a16:creationId xmlns:a16="http://schemas.microsoft.com/office/drawing/2014/main" id="{8B492BE2-D2A2-481A-B24A-CDE1C12A85F8}"/>
              </a:ext>
            </a:extLst>
          </p:cNvPr>
          <p:cNvSpPr txBox="1"/>
          <p:nvPr>
            <p:custDataLst>
              <p:tags r:id="rId1"/>
            </p:custDataLst>
          </p:nvPr>
        </p:nvSpPr>
        <p:spPr bwMode="auto">
          <a:xfrm>
            <a:off x="2531796" y="6489700"/>
            <a:ext cx="1728000" cy="361100"/>
          </a:xfrm>
          <a:prstGeom prst="rect">
            <a:avLst/>
          </a:prstGeom>
          <a:noFill/>
          <a:ln w="9525">
            <a:noFill/>
            <a:miter lim="800000"/>
            <a:headEnd/>
            <a:tailEnd/>
          </a:ln>
          <a:effectLst/>
        </p:spPr>
        <p:txBody>
          <a:bodyPr wrap="none" lIns="0" tIns="0" rIns="0" bIns="0" rtlCol="0" anchor="ctr" anchorCtr="0">
            <a:noAutofit/>
          </a:bodyPr>
          <a:lstStyle>
            <a:defPPr>
              <a:defRPr lang="en-US"/>
            </a:defPPr>
            <a:lvl1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defRPr sz="800" b="1" kern="0">
                <a:solidFill>
                  <a:srgbClr val="E30034"/>
                </a:solidFill>
                <a:latin typeface="Arial" panose="020B0604020202020204" pitchFamily="34" charset="0"/>
                <a:ea typeface="Verdana" pitchFamily="34" charset="0"/>
                <a:cs typeface="Arial" panose="020B0604020202020204" pitchFamily="34" charset="0"/>
              </a:defRPr>
            </a:lvl1pPr>
          </a:lstStyle>
          <a:p>
            <a:pPr lvl="0" algn="l"/>
            <a:endParaRPr lang="en-US" baseline="0" noProof="0">
              <a:solidFill>
                <a:schemeClr val="tx1"/>
              </a:solidFill>
              <a:latin typeface="+mn-lt"/>
              <a:ea typeface="+mn-ea"/>
              <a:cs typeface="+mn-cs"/>
            </a:endParaRPr>
          </a:p>
        </p:txBody>
      </p:sp>
      <p:sp>
        <p:nvSpPr>
          <p:cNvPr id="10" name="empower_document_placeholder" hidden="1">
            <a:extLst>
              <a:ext uri="{FF2B5EF4-FFF2-40B4-BE49-F238E27FC236}">
                <a16:creationId xmlns:a16="http://schemas.microsoft.com/office/drawing/2014/main" id="{C269EC22-FB11-4D33-A5AD-970FF7AE0E7D}"/>
              </a:ext>
            </a:extLst>
          </p:cNvPr>
          <p:cNvSpPr txBox="1"/>
          <p:nvPr>
            <p:custDataLst>
              <p:tags r:id="rId2"/>
            </p:custDataLst>
          </p:nvPr>
        </p:nvSpPr>
        <p:spPr bwMode="auto">
          <a:xfrm rot="16200000">
            <a:off x="10757888" y="4960337"/>
            <a:ext cx="2592000" cy="250825"/>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700" kern="0" baseline="0" noProof="0">
                <a:solidFill>
                  <a:schemeClr val="tx1"/>
                </a:solidFill>
                <a:latin typeface="+mn-lt"/>
                <a:ea typeface="+mn-ea"/>
                <a:cs typeface="+mn-cs"/>
              </a:rPr>
              <a:t>[Owner:   Doc ID:   Vers.: ]</a:t>
            </a:r>
          </a:p>
        </p:txBody>
      </p:sp>
      <p:sp>
        <p:nvSpPr>
          <p:cNvPr id="12" name="empower_proprietary_placeholder">
            <a:extLst>
              <a:ext uri="{FF2B5EF4-FFF2-40B4-BE49-F238E27FC236}">
                <a16:creationId xmlns:a16="http://schemas.microsoft.com/office/drawing/2014/main" id="{4B1BF6CA-DC2D-48CD-962D-066217BE39A2}"/>
              </a:ext>
            </a:extLst>
          </p:cNvPr>
          <p:cNvSpPr txBox="1"/>
          <p:nvPr>
            <p:custDataLst>
              <p:tags r:id="rId3"/>
            </p:custDataLst>
          </p:nvPr>
        </p:nvSpPr>
        <p:spPr bwMode="auto">
          <a:xfrm>
            <a:off x="9444480" y="6489700"/>
            <a:ext cx="972000" cy="3611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baseline="0" noProof="0">
                <a:solidFill>
                  <a:schemeClr val="tx1"/>
                </a:solidFill>
                <a:latin typeface="+mn-lt"/>
                <a:ea typeface="+mn-ea"/>
                <a:cs typeface="+mn-cs"/>
              </a:rPr>
              <a:t>Infineon Proprietary</a:t>
            </a:r>
          </a:p>
        </p:txBody>
      </p:sp>
      <p:sp>
        <p:nvSpPr>
          <p:cNvPr id="14" name="empower_draft_placeholder" hidden="1">
            <a:extLst>
              <a:ext uri="{FF2B5EF4-FFF2-40B4-BE49-F238E27FC236}">
                <a16:creationId xmlns:a16="http://schemas.microsoft.com/office/drawing/2014/main" id="{884DECEF-9719-4244-AEE1-2AEA4754457D}"/>
              </a:ext>
            </a:extLst>
          </p:cNvPr>
          <p:cNvSpPr txBox="1"/>
          <p:nvPr>
            <p:custDataLst>
              <p:tags r:id="rId4"/>
            </p:custDataLst>
          </p:nvPr>
        </p:nvSpPr>
        <p:spPr bwMode="auto">
          <a:xfrm>
            <a:off x="8761190" y="6489700"/>
            <a:ext cx="360362"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baseline="0" noProof="0">
                <a:solidFill>
                  <a:schemeClr val="tx2"/>
                </a:solidFill>
                <a:latin typeface="+mn-lt"/>
                <a:ea typeface="+mn-ea"/>
                <a:cs typeface="+mn-cs"/>
              </a:rPr>
              <a:t>- DRAFT -</a:t>
            </a:r>
            <a:endParaRPr lang="en-US" sz="800" b="1" kern="0" baseline="0" noProof="0" dirty="0">
              <a:solidFill>
                <a:schemeClr val="tx2"/>
              </a:solidFill>
              <a:latin typeface="+mn-lt"/>
              <a:ea typeface="+mn-ea"/>
              <a:cs typeface="+mn-cs"/>
            </a:endParaRPr>
          </a:p>
        </p:txBody>
      </p:sp>
      <p:sp>
        <p:nvSpPr>
          <p:cNvPr id="16" name="empower_footer_placeholder">
            <a:extLst>
              <a:ext uri="{FF2B5EF4-FFF2-40B4-BE49-F238E27FC236}">
                <a16:creationId xmlns:a16="http://schemas.microsoft.com/office/drawing/2014/main" id="{4E03D739-7852-4964-A407-6FD3B0FC1EEE}"/>
              </a:ext>
            </a:extLst>
          </p:cNvPr>
          <p:cNvSpPr txBox="1"/>
          <p:nvPr>
            <p:custDataLst>
              <p:tags r:id="rId5"/>
            </p:custDataLst>
          </p:nvPr>
        </p:nvSpPr>
        <p:spPr bwMode="auto">
          <a:xfrm>
            <a:off x="4547828" y="6489700"/>
            <a:ext cx="3096343" cy="361100"/>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baseline="0" noProof="0">
                <a:solidFill>
                  <a:schemeClr val="tx1"/>
                </a:solidFill>
                <a:latin typeface="+mn-lt"/>
                <a:ea typeface="+mn-ea"/>
                <a:cs typeface="+mn-cs"/>
              </a:rPr>
              <a:t>Copyright © Infineon Technologies AG 2023. All rights reserved.</a:t>
            </a:r>
          </a:p>
        </p:txBody>
      </p:sp>
      <p:sp>
        <p:nvSpPr>
          <p:cNvPr id="18" name="empower_classification_attention_placeholder" hidden="1">
            <a:extLst>
              <a:ext uri="{FF2B5EF4-FFF2-40B4-BE49-F238E27FC236}">
                <a16:creationId xmlns:a16="http://schemas.microsoft.com/office/drawing/2014/main" id="{8BB80B65-0382-459F-AC7F-F3D707F65045}"/>
              </a:ext>
            </a:extLst>
          </p:cNvPr>
          <p:cNvSpPr txBox="1"/>
          <p:nvPr>
            <p:custDataLst>
              <p:tags r:id="rId6"/>
            </p:custDataLst>
          </p:nvPr>
        </p:nvSpPr>
        <p:spPr bwMode="auto">
          <a:xfrm>
            <a:off x="1238188" y="6489700"/>
            <a:ext cx="971855"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baseline="0" noProof="0">
                <a:solidFill>
                  <a:schemeClr val="tx2"/>
                </a:solidFill>
                <a:latin typeface="+mn-lt"/>
                <a:ea typeface="+mn-ea"/>
                <a:cs typeface="+mn-cs"/>
              </a:rPr>
              <a:t>no marking</a:t>
            </a:r>
          </a:p>
        </p:txBody>
      </p:sp>
      <p:sp>
        <p:nvSpPr>
          <p:cNvPr id="20" name="empower_classification_placeholder" hidden="1">
            <a:extLst>
              <a:ext uri="{FF2B5EF4-FFF2-40B4-BE49-F238E27FC236}">
                <a16:creationId xmlns:a16="http://schemas.microsoft.com/office/drawing/2014/main" id="{35CA1B3C-86AD-43CD-94E9-5A2E81B7D24E}"/>
              </a:ext>
            </a:extLst>
          </p:cNvPr>
          <p:cNvSpPr txBox="1">
            <a:spLocks/>
          </p:cNvSpPr>
          <p:nvPr>
            <p:custDataLst>
              <p:tags r:id="rId7"/>
            </p:custDataLst>
          </p:nvPr>
        </p:nvSpPr>
        <p:spPr bwMode="auto">
          <a:xfrm>
            <a:off x="1238188" y="6489700"/>
            <a:ext cx="973251"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baseline="0" noProof="0">
                <a:solidFill>
                  <a:schemeClr val="tx1"/>
                </a:solidFill>
                <a:latin typeface="+mn-lt"/>
                <a:ea typeface="+mn-ea"/>
                <a:cs typeface="+mn-cs"/>
              </a:rPr>
              <a:t>no marking</a:t>
            </a:r>
          </a:p>
        </p:txBody>
      </p:sp>
      <p:sp>
        <p:nvSpPr>
          <p:cNvPr id="22" name="empower_date_placeholder">
            <a:extLst>
              <a:ext uri="{FF2B5EF4-FFF2-40B4-BE49-F238E27FC236}">
                <a16:creationId xmlns:a16="http://schemas.microsoft.com/office/drawing/2014/main" id="{8E11CE1F-6424-469C-8957-85A359561FBF}"/>
              </a:ext>
            </a:extLst>
          </p:cNvPr>
          <p:cNvSpPr txBox="1"/>
          <p:nvPr>
            <p:custDataLst>
              <p:tags r:id="rId8"/>
            </p:custDataLst>
          </p:nvPr>
        </p:nvSpPr>
        <p:spPr bwMode="auto">
          <a:xfrm>
            <a:off x="334963" y="6489700"/>
            <a:ext cx="612000" cy="3611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baseline="0" noProof="0">
                <a:solidFill>
                  <a:schemeClr val="tx1"/>
                </a:solidFill>
                <a:latin typeface="+mn-lt"/>
                <a:ea typeface="+mn-ea"/>
                <a:cs typeface="+mn-cs"/>
              </a:rPr>
              <a:t>Jun 2023</a:t>
            </a:r>
          </a:p>
        </p:txBody>
      </p:sp>
      <p:sp>
        <p:nvSpPr>
          <p:cNvPr id="7" name="Date Placeholder 6" hidden="1">
            <a:extLst>
              <a:ext uri="{FF2B5EF4-FFF2-40B4-BE49-F238E27FC236}">
                <a16:creationId xmlns:a16="http://schemas.microsoft.com/office/drawing/2014/main" id="{106A8C73-A6AF-4DF0-8894-BF2EC7AA230E}"/>
              </a:ext>
            </a:extLst>
          </p:cNvPr>
          <p:cNvSpPr>
            <a:spLocks noGrp="1"/>
          </p:cNvSpPr>
          <p:nvPr>
            <p:ph type="dt" sz="half" idx="10"/>
            <p:custDataLst>
              <p:tags r:id="rId9"/>
            </p:custDataLst>
          </p:nvPr>
        </p:nvSpPr>
        <p:spPr/>
        <p:txBody>
          <a:bodyPr/>
          <a:lstStyle/>
          <a:p>
            <a:endParaRPr lang="en-US" b="1" dirty="0"/>
          </a:p>
        </p:txBody>
      </p:sp>
      <p:sp>
        <p:nvSpPr>
          <p:cNvPr id="8" name="Footer Placeholder 7" hidden="1">
            <a:extLst>
              <a:ext uri="{FF2B5EF4-FFF2-40B4-BE49-F238E27FC236}">
                <a16:creationId xmlns:a16="http://schemas.microsoft.com/office/drawing/2014/main" id="{AB7F0ADB-6E9B-485D-93FC-12BF83F0A674}"/>
              </a:ext>
            </a:extLst>
          </p:cNvPr>
          <p:cNvSpPr>
            <a:spLocks noGrp="1"/>
          </p:cNvSpPr>
          <p:nvPr>
            <p:ph type="ftr" sz="quarter" idx="11"/>
            <p:custDataLst>
              <p:tags r:id="rId10"/>
            </p:custDataLst>
          </p:nvPr>
        </p:nvSpPr>
        <p:spPr/>
        <p:txBody>
          <a:bodyPr/>
          <a:lstStyle/>
          <a:p>
            <a:endParaRPr lang="en-US" dirty="0"/>
          </a:p>
        </p:txBody>
      </p:sp>
      <p:sp>
        <p:nvSpPr>
          <p:cNvPr id="9" name="Slide Number Placeholder 8" hidden="1">
            <a:extLst>
              <a:ext uri="{FF2B5EF4-FFF2-40B4-BE49-F238E27FC236}">
                <a16:creationId xmlns:a16="http://schemas.microsoft.com/office/drawing/2014/main" id="{688F703F-EAD1-4063-8445-95277BEEE9A3}"/>
              </a:ext>
            </a:extLst>
          </p:cNvPr>
          <p:cNvSpPr>
            <a:spLocks noGrp="1"/>
          </p:cNvSpPr>
          <p:nvPr>
            <p:ph type="sldNum" sz="quarter" idx="12"/>
            <p:custDataLst>
              <p:tags r:id="rId11"/>
            </p:custDataLst>
          </p:nvPr>
        </p:nvSpPr>
        <p:spPr/>
        <p:txBody>
          <a:bodyPr/>
          <a:lstStyle/>
          <a:p>
            <a:r>
              <a:rPr lang="en-US"/>
              <a:t> </a:t>
            </a:r>
            <a:endParaRPr lang="en-US" dirty="0"/>
          </a:p>
        </p:txBody>
      </p:sp>
      <p:sp>
        <p:nvSpPr>
          <p:cNvPr id="2" name="MIO_Placeholder_Mapping" hidden="1">
            <a:extLst>
              <a:ext uri="{FF2B5EF4-FFF2-40B4-BE49-F238E27FC236}">
                <a16:creationId xmlns:a16="http://schemas.microsoft.com/office/drawing/2014/main" id="{1AE06898-E172-4A77-BE61-DAD235E107B9}"/>
              </a:ext>
            </a:extLst>
          </p:cNvPr>
          <p:cNvSpPr/>
          <p:nvPr userDrawn="1">
            <p:custDataLst>
              <p:tags r:id="rId12"/>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Tree>
  </p:cSld>
  <p:clrMapOvr>
    <a:masterClrMapping/>
  </p:clrMapOvr>
  <p:hf hdr="0" dt="0"/>
  <p:extLst>
    <p:ext uri="{DCECCB84-F9BA-43D5-87BE-67443E8EF086}">
      <p15:sldGuideLst xmlns:p15="http://schemas.microsoft.com/office/powerpoint/2012/main">
        <p15:guide id="1" pos="7469" userDrawn="1">
          <p15:clr>
            <a:srgbClr val="FBAE40"/>
          </p15:clr>
        </p15:guide>
        <p15:guide id="2" pos="211" userDrawn="1">
          <p15:clr>
            <a:srgbClr val="FBAE40"/>
          </p15:clr>
        </p15:guide>
        <p15:guide id="3" orient="horz" pos="4020" userDrawn="1">
          <p15:clr>
            <a:srgbClr val="FBAE40"/>
          </p15:clr>
        </p15:guide>
        <p15:guide id="4" orient="horz" pos="79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Fullpic">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C9A3C9F-7C21-45B3-9124-006DC5D0E647}"/>
              </a:ext>
            </a:extLst>
          </p:cNvPr>
          <p:cNvSpPr>
            <a:spLocks noGrp="1"/>
          </p:cNvSpPr>
          <p:nvPr>
            <p:ph type="pic" sz="quarter" idx="12"/>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12281 h 6858000"/>
              <a:gd name="connsiteX3" fmla="*/ 12192000 w 12192000"/>
              <a:gd name="connsiteY3" fmla="*/ 6823094 h 6858000"/>
              <a:gd name="connsiteX4" fmla="*/ 12192000 w 12192000"/>
              <a:gd name="connsiteY4" fmla="*/ 6858000 h 6858000"/>
              <a:gd name="connsiteX5" fmla="*/ 0 w 12192000"/>
              <a:gd name="connsiteY5" fmla="*/ 6858000 h 6858000"/>
              <a:gd name="connsiteX6" fmla="*/ 0 w 12192000"/>
              <a:gd name="connsiteY6" fmla="*/ 6823094 h 6858000"/>
              <a:gd name="connsiteX7" fmla="*/ 0 w 12192000"/>
              <a:gd name="connsiteY7" fmla="*/ 68122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12281"/>
                </a:lnTo>
                <a:lnTo>
                  <a:pt x="12192000" y="6823094"/>
                </a:lnTo>
                <a:lnTo>
                  <a:pt x="12192000" y="6858000"/>
                </a:lnTo>
                <a:lnTo>
                  <a:pt x="0" y="6858000"/>
                </a:lnTo>
                <a:lnTo>
                  <a:pt x="0" y="6823094"/>
                </a:lnTo>
                <a:lnTo>
                  <a:pt x="0" y="6812281"/>
                </a:lnTo>
                <a:close/>
              </a:path>
            </a:pathLst>
          </a:custGeom>
          <a:solidFill>
            <a:srgbClr val="DCD5D7"/>
          </a:solidFill>
        </p:spPr>
        <p:txBody>
          <a:bodyPr wrap="square" tIns="2880000">
            <a:noAutofit/>
          </a:bodyPr>
          <a:lstStyle>
            <a:lvl1pPr algn="ctr">
              <a:buNone/>
              <a:defRPr baseline="0">
                <a:solidFill>
                  <a:schemeClr val="tx1"/>
                </a:solidFill>
                <a:latin typeface="+mn-lt"/>
                <a:ea typeface="+mn-ea"/>
                <a:cs typeface="+mn-cs"/>
              </a:defRPr>
            </a:lvl1pPr>
          </a:lstStyle>
          <a:p>
            <a:r>
              <a:rPr lang="en-US" noProof="0"/>
              <a:t>Click icon to add picture</a:t>
            </a:r>
            <a:endParaRPr lang="en-US" noProof="0" dirty="0"/>
          </a:p>
        </p:txBody>
      </p:sp>
      <p:sp>
        <p:nvSpPr>
          <p:cNvPr id="3" name="MIO_AGENDA_IGNORE_NAVIGATION" hidden="1">
            <a:extLst>
              <a:ext uri="{FF2B5EF4-FFF2-40B4-BE49-F238E27FC236}">
                <a16:creationId xmlns:a16="http://schemas.microsoft.com/office/drawing/2014/main" id="{298E6853-722D-4D8C-A4A5-A6FCEB4A06C0}"/>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4" name="MIO_AGENDA_IGNORE_CHAPTER_REFERENCE" hidden="1">
            <a:extLst>
              <a:ext uri="{FF2B5EF4-FFF2-40B4-BE49-F238E27FC236}">
                <a16:creationId xmlns:a16="http://schemas.microsoft.com/office/drawing/2014/main" id="{4C952A04-6CCB-455C-887C-1B9A3B0ACD0B}"/>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2" name="Date Placeholder 1" hidden="1">
            <a:extLst>
              <a:ext uri="{FF2B5EF4-FFF2-40B4-BE49-F238E27FC236}">
                <a16:creationId xmlns:a16="http://schemas.microsoft.com/office/drawing/2014/main" id="{E7D6FAC8-11F4-4964-9B25-EE9D1E189D30}"/>
              </a:ext>
            </a:extLst>
          </p:cNvPr>
          <p:cNvSpPr>
            <a:spLocks noGrp="1"/>
          </p:cNvSpPr>
          <p:nvPr>
            <p:ph type="dt" sz="half" idx="13"/>
            <p:custDataLst>
              <p:tags r:id="rId1"/>
            </p:custDataLst>
          </p:nvPr>
        </p:nvSpPr>
        <p:spPr/>
        <p:txBody>
          <a:bodyPr/>
          <a:lstStyle/>
          <a:p>
            <a:endParaRPr lang="en-US" b="1" dirty="0"/>
          </a:p>
        </p:txBody>
      </p:sp>
      <p:sp>
        <p:nvSpPr>
          <p:cNvPr id="5" name="Footer Placeholder 4" hidden="1">
            <a:extLst>
              <a:ext uri="{FF2B5EF4-FFF2-40B4-BE49-F238E27FC236}">
                <a16:creationId xmlns:a16="http://schemas.microsoft.com/office/drawing/2014/main" id="{B6B82CD2-EA5C-4D03-98C1-175706CF32FC}"/>
              </a:ext>
            </a:extLst>
          </p:cNvPr>
          <p:cNvSpPr>
            <a:spLocks noGrp="1"/>
          </p:cNvSpPr>
          <p:nvPr>
            <p:ph type="ftr" sz="quarter" idx="14"/>
            <p:custDataLst>
              <p:tags r:id="rId2"/>
            </p:custDataLst>
          </p:nvPr>
        </p:nvSpPr>
        <p:spPr/>
        <p:txBody>
          <a:bodyPr/>
          <a:lstStyle/>
          <a:p>
            <a:endParaRPr lang="en-US" dirty="0"/>
          </a:p>
        </p:txBody>
      </p:sp>
      <p:sp>
        <p:nvSpPr>
          <p:cNvPr id="6" name="Slide Number Placeholder 5" hidden="1">
            <a:extLst>
              <a:ext uri="{FF2B5EF4-FFF2-40B4-BE49-F238E27FC236}">
                <a16:creationId xmlns:a16="http://schemas.microsoft.com/office/drawing/2014/main" id="{6C4E2716-EC8F-40FC-B4F8-3418FB160B39}"/>
              </a:ext>
            </a:extLst>
          </p:cNvPr>
          <p:cNvSpPr>
            <a:spLocks noGrp="1"/>
          </p:cNvSpPr>
          <p:nvPr>
            <p:ph type="sldNum" sz="quarter" idx="15"/>
            <p:custDataLst>
              <p:tags r:id="rId3"/>
            </p:custDataLst>
          </p:nvPr>
        </p:nvSpPr>
        <p:spPr/>
        <p:txBody>
          <a:bodyPr/>
          <a:lstStyle/>
          <a:p>
            <a:r>
              <a:rPr lang="en-US"/>
              <a:t> </a:t>
            </a:r>
            <a:endParaRPr lang="en-US" dirty="0"/>
          </a:p>
        </p:txBody>
      </p:sp>
      <p:sp>
        <p:nvSpPr>
          <p:cNvPr id="7" name="MIO_Placeholder_Mapping" hidden="1">
            <a:extLst>
              <a:ext uri="{FF2B5EF4-FFF2-40B4-BE49-F238E27FC236}">
                <a16:creationId xmlns:a16="http://schemas.microsoft.com/office/drawing/2014/main" id="{162DC542-CA6E-49F2-AE52-133D584ED71B}"/>
              </a:ext>
            </a:extLst>
          </p:cNvPr>
          <p:cNvSpPr/>
          <p:nvPr userDrawn="1">
            <p:custDataLst>
              <p:tags r:id="rId4"/>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Tree>
    <p:extLst>
      <p:ext uri="{BB962C8B-B14F-4D97-AF65-F5344CB8AC3E}">
        <p14:creationId xmlns:p14="http://schemas.microsoft.com/office/powerpoint/2010/main" val="3943257007"/>
      </p:ext>
    </p:extLst>
  </p:cSld>
  <p:clrMapOvr>
    <a:masterClrMapping/>
  </p:clrMapOvr>
  <p:hf hdr="0" dt="0"/>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Final">
    <p:spTree>
      <p:nvGrpSpPr>
        <p:cNvPr id="1" name=""/>
        <p:cNvGrpSpPr/>
        <p:nvPr/>
      </p:nvGrpSpPr>
      <p:grpSpPr>
        <a:xfrm>
          <a:off x="0" y="0"/>
          <a:ext cx="0" cy="0"/>
          <a:chOff x="0" y="0"/>
          <a:chExt cx="0" cy="0"/>
        </a:xfrm>
      </p:grpSpPr>
      <p:sp>
        <p:nvSpPr>
          <p:cNvPr id="10" name="Background White">
            <a:extLst>
              <a:ext uri="{FF2B5EF4-FFF2-40B4-BE49-F238E27FC236}">
                <a16:creationId xmlns:a16="http://schemas.microsoft.com/office/drawing/2014/main" id="{8739B1C3-A1A6-48E1-B2C4-F4CE3C824436}"/>
              </a:ext>
            </a:extLst>
          </p:cNvPr>
          <p:cNvSpPr/>
          <p:nvPr/>
        </p:nvSpPr>
        <p:spPr bwMode="auto">
          <a:xfrm>
            <a:off x="0" y="0"/>
            <a:ext cx="12192000" cy="6858000"/>
          </a:xfrm>
          <a:prstGeom prst="rect">
            <a:avLst/>
          </a:prstGeom>
          <a:solidFill>
            <a:schemeClr val="bg1"/>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7" name="LOGO PROTECTION" hidden="1">
            <a:extLst>
              <a:ext uri="{FF2B5EF4-FFF2-40B4-BE49-F238E27FC236}">
                <a16:creationId xmlns:a16="http://schemas.microsoft.com/office/drawing/2014/main" id="{8182E335-5A52-4E3C-BCEC-9507D81BA511}"/>
              </a:ext>
            </a:extLst>
          </p:cNvPr>
          <p:cNvSpPr/>
          <p:nvPr>
            <p:custDataLst>
              <p:tags r:id="rId1"/>
            </p:custDataLst>
          </p:nvPr>
        </p:nvSpPr>
        <p:spPr bwMode="auto">
          <a:xfrm>
            <a:off x="2927650" y="1920766"/>
            <a:ext cx="6336702" cy="3088476"/>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6" name="MIO_AGENDA_LAST_SLIDE" hidden="1">
            <a:extLst>
              <a:ext uri="{FF2B5EF4-FFF2-40B4-BE49-F238E27FC236}">
                <a16:creationId xmlns:a16="http://schemas.microsoft.com/office/drawing/2014/main" id="{45591D6F-6D52-44E5-B3AA-2575CCD45201}"/>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12" name="MIO_AGENDA_IGNORE_NAVIGATION" hidden="1">
            <a:extLst>
              <a:ext uri="{FF2B5EF4-FFF2-40B4-BE49-F238E27FC236}">
                <a16:creationId xmlns:a16="http://schemas.microsoft.com/office/drawing/2014/main" id="{C7038F66-C11F-4566-ADAF-A099AF957551}"/>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13" name="MIO_AGENDA_IGNORE_CHAPTER_REFERENCE" hidden="1">
            <a:extLst>
              <a:ext uri="{FF2B5EF4-FFF2-40B4-BE49-F238E27FC236}">
                <a16:creationId xmlns:a16="http://schemas.microsoft.com/office/drawing/2014/main" id="{E0318986-8EA2-446A-AFF2-E8441C3AF8A6}"/>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8" name="Date Placeholder 7" hidden="1">
            <a:extLst>
              <a:ext uri="{FF2B5EF4-FFF2-40B4-BE49-F238E27FC236}">
                <a16:creationId xmlns:a16="http://schemas.microsoft.com/office/drawing/2014/main" id="{087EFA22-3F6E-4210-A8FC-0864CD1DE4EF}"/>
              </a:ext>
            </a:extLst>
          </p:cNvPr>
          <p:cNvSpPr>
            <a:spLocks noGrp="1"/>
          </p:cNvSpPr>
          <p:nvPr>
            <p:ph type="dt" sz="half" idx="10"/>
            <p:custDataLst>
              <p:tags r:id="rId2"/>
            </p:custDataLst>
          </p:nvPr>
        </p:nvSpPr>
        <p:spPr/>
        <p:txBody>
          <a:bodyPr/>
          <a:lstStyle/>
          <a:p>
            <a:endParaRPr lang="en-US" b="1" dirty="0"/>
          </a:p>
        </p:txBody>
      </p:sp>
      <p:sp>
        <p:nvSpPr>
          <p:cNvPr id="14" name="Footer Placeholder 13" hidden="1">
            <a:extLst>
              <a:ext uri="{FF2B5EF4-FFF2-40B4-BE49-F238E27FC236}">
                <a16:creationId xmlns:a16="http://schemas.microsoft.com/office/drawing/2014/main" id="{BDF262C8-30D5-474A-BD81-CA14ACCE51B5}"/>
              </a:ext>
            </a:extLst>
          </p:cNvPr>
          <p:cNvSpPr>
            <a:spLocks noGrp="1"/>
          </p:cNvSpPr>
          <p:nvPr>
            <p:ph type="ftr" sz="quarter" idx="11"/>
            <p:custDataLst>
              <p:tags r:id="rId3"/>
            </p:custDataLst>
          </p:nvPr>
        </p:nvSpPr>
        <p:spPr/>
        <p:txBody>
          <a:bodyPr/>
          <a:lstStyle/>
          <a:p>
            <a:endParaRPr lang="en-US" dirty="0"/>
          </a:p>
        </p:txBody>
      </p:sp>
      <p:sp>
        <p:nvSpPr>
          <p:cNvPr id="15" name="Slide Number Placeholder 14" hidden="1">
            <a:extLst>
              <a:ext uri="{FF2B5EF4-FFF2-40B4-BE49-F238E27FC236}">
                <a16:creationId xmlns:a16="http://schemas.microsoft.com/office/drawing/2014/main" id="{3F1C5DF9-A781-4661-8C3B-816A398ADFDD}"/>
              </a:ext>
            </a:extLst>
          </p:cNvPr>
          <p:cNvSpPr>
            <a:spLocks noGrp="1"/>
          </p:cNvSpPr>
          <p:nvPr>
            <p:ph type="sldNum" sz="quarter" idx="12"/>
            <p:custDataLst>
              <p:tags r:id="rId4"/>
            </p:custDataLst>
          </p:nvPr>
        </p:nvSpPr>
        <p:spPr/>
        <p:txBody>
          <a:bodyPr/>
          <a:lstStyle/>
          <a:p>
            <a:r>
              <a:rPr lang="en-US"/>
              <a:t> </a:t>
            </a:r>
            <a:endParaRPr lang="en-US" dirty="0"/>
          </a:p>
        </p:txBody>
      </p:sp>
      <p:sp>
        <p:nvSpPr>
          <p:cNvPr id="2" name="MIO_Placeholder_Mapping" hidden="1">
            <a:extLst>
              <a:ext uri="{FF2B5EF4-FFF2-40B4-BE49-F238E27FC236}">
                <a16:creationId xmlns:a16="http://schemas.microsoft.com/office/drawing/2014/main" id="{77B07280-C452-41A8-A8A7-B816EB9C3C9E}"/>
              </a:ext>
            </a:extLst>
          </p:cNvPr>
          <p:cNvSpPr/>
          <p:nvPr userDrawn="1">
            <p:custDataLst>
              <p:tags r:id="rId5"/>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pic>
        <p:nvPicPr>
          <p:cNvPr id="16" name="LOGO">
            <a:extLst>
              <a:ext uri="{FF2B5EF4-FFF2-40B4-BE49-F238E27FC236}">
                <a16:creationId xmlns:a16="http://schemas.microsoft.com/office/drawing/2014/main" id="{73CB23E4-ACBF-4CAE-8E36-63B740BD980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6448" y="2755984"/>
            <a:ext cx="3077813" cy="1346031"/>
          </a:xfrm>
          <a:prstGeom prst="rect">
            <a:avLst/>
          </a:prstGeom>
        </p:spPr>
      </p:pic>
    </p:spTree>
    <p:extLst>
      <p:ext uri="{BB962C8B-B14F-4D97-AF65-F5344CB8AC3E}">
        <p14:creationId xmlns:p14="http://schemas.microsoft.com/office/powerpoint/2010/main" val="197727015"/>
      </p:ext>
    </p:extLst>
  </p:cSld>
  <p:clrMapOvr>
    <a:masterClrMapping/>
  </p:clrMapOvr>
  <p:hf hd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2">
    <p:bg>
      <p:bgPr>
        <a:solidFill>
          <a:schemeClr val="bg1"/>
        </a:solidFill>
        <a:effectLst/>
      </p:bgPr>
    </p:bg>
    <p:spTree>
      <p:nvGrpSpPr>
        <p:cNvPr id="1" name=""/>
        <p:cNvGrpSpPr/>
        <p:nvPr/>
      </p:nvGrpSpPr>
      <p:grpSpPr>
        <a:xfrm>
          <a:off x="0" y="0"/>
          <a:ext cx="0" cy="0"/>
          <a:chOff x="0" y="0"/>
          <a:chExt cx="0" cy="0"/>
        </a:xfrm>
      </p:grpSpPr>
      <p:sp>
        <p:nvSpPr>
          <p:cNvPr id="5" name="LOGO PROTECTION" hidden="1">
            <a:extLst>
              <a:ext uri="{FF2B5EF4-FFF2-40B4-BE49-F238E27FC236}">
                <a16:creationId xmlns:a16="http://schemas.microsoft.com/office/drawing/2014/main" id="{501C1CF0-6452-4D4E-9BC7-65EADBD5EEC4}"/>
              </a:ext>
            </a:extLst>
          </p:cNvPr>
          <p:cNvSpPr/>
          <p:nvPr>
            <p:custDataLst>
              <p:tags r:id="rId1"/>
            </p:custDataLst>
          </p:nvPr>
        </p:nvSpPr>
        <p:spPr bwMode="auto">
          <a:xfrm>
            <a:off x="9624391" y="5337212"/>
            <a:ext cx="2060717" cy="1116123"/>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7" name="Background White">
            <a:extLst>
              <a:ext uri="{FF2B5EF4-FFF2-40B4-BE49-F238E27FC236}">
                <a16:creationId xmlns:a16="http://schemas.microsoft.com/office/drawing/2014/main" id="{FBA286CB-2DB7-49EA-ABB9-E63BB6315EDB}"/>
              </a:ext>
            </a:extLst>
          </p:cNvPr>
          <p:cNvSpPr/>
          <p:nvPr/>
        </p:nvSpPr>
        <p:spPr bwMode="auto">
          <a:xfrm>
            <a:off x="0" y="0"/>
            <a:ext cx="12193200" cy="6858000"/>
          </a:xfrm>
          <a:prstGeom prst="rect">
            <a:avLst/>
          </a:prstGeom>
          <a:solidFill>
            <a:schemeClr val="bg1"/>
          </a:solidFill>
          <a:ln w="9525">
            <a:noFill/>
            <a:miter lim="800000"/>
            <a:headEnd/>
            <a:tailEnd/>
          </a:ln>
        </p:spPr>
        <p:txBody>
          <a:bodyPr wrap="square" lIns="96000" tIns="96000" rIns="96000" bIns="96000" rtlCol="0" anchor="ctr"/>
          <a:lstStyle/>
          <a:p>
            <a:pPr algn="ctr" eaLnBrk="0" hangingPunct="0"/>
            <a:endParaRPr lang="en-US" sz="2133" baseline="0" noProof="0">
              <a:latin typeface="+mn-lt"/>
              <a:ea typeface="+mn-ea"/>
              <a:cs typeface="+mn-cs"/>
            </a:endParaRPr>
          </a:p>
        </p:txBody>
      </p:sp>
      <p:sp>
        <p:nvSpPr>
          <p:cNvPr id="27" name="Crystal Picture Placeholder">
            <a:extLst>
              <a:ext uri="{FF2B5EF4-FFF2-40B4-BE49-F238E27FC236}">
                <a16:creationId xmlns:a16="http://schemas.microsoft.com/office/drawing/2014/main" id="{2B034C47-A659-3457-E1A7-79A7F521356A}"/>
              </a:ext>
            </a:extLst>
          </p:cNvPr>
          <p:cNvSpPr>
            <a:spLocks noGrp="1"/>
          </p:cNvSpPr>
          <p:nvPr>
            <p:ph type="pic" sz="quarter" idx="22"/>
          </p:nvPr>
        </p:nvSpPr>
        <p:spPr>
          <a:xfrm>
            <a:off x="-1" y="0"/>
            <a:ext cx="5205158" cy="6858000"/>
          </a:xfrm>
          <a:custGeom>
            <a:avLst/>
            <a:gdLst>
              <a:gd name="connsiteX0" fmla="*/ 0 w 5205158"/>
              <a:gd name="connsiteY0" fmla="*/ 0 h 6858000"/>
              <a:gd name="connsiteX1" fmla="*/ 4377139 w 5205158"/>
              <a:gd name="connsiteY1" fmla="*/ 0 h 6858000"/>
              <a:gd name="connsiteX2" fmla="*/ 5205158 w 5205158"/>
              <a:gd name="connsiteY2" fmla="*/ 1713978 h 6858000"/>
              <a:gd name="connsiteX3" fmla="*/ 4370092 w 5205158"/>
              <a:gd name="connsiteY3" fmla="*/ 6858000 h 6858000"/>
              <a:gd name="connsiteX4" fmla="*/ 0 w 520515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5158" h="6858000">
                <a:moveTo>
                  <a:pt x="0" y="0"/>
                </a:moveTo>
                <a:lnTo>
                  <a:pt x="4377139" y="0"/>
                </a:lnTo>
                <a:lnTo>
                  <a:pt x="5205158" y="1713978"/>
                </a:lnTo>
                <a:lnTo>
                  <a:pt x="4370092" y="6858000"/>
                </a:lnTo>
                <a:lnTo>
                  <a:pt x="0" y="6858000"/>
                </a:lnTo>
                <a:close/>
              </a:path>
            </a:pathLst>
          </a:custGeom>
          <a:blipFill>
            <a:blip r:embed="rId11"/>
            <a:stretch>
              <a:fillRect/>
            </a:stretch>
          </a:blipFill>
        </p:spPr>
        <p:txBody>
          <a:bodyPr wrap="square" tIns="2700000">
            <a:noAutofit/>
          </a:bodyPr>
          <a:lstStyle>
            <a:lvl1pPr marL="0" indent="0" algn="ctr" rtl="0">
              <a:buNone/>
              <a:defRPr/>
            </a:lvl1pPr>
          </a:lstStyle>
          <a:p>
            <a:r>
              <a:rPr lang="en-US"/>
              <a:t>Click icon to add picture</a:t>
            </a:r>
            <a:endParaRPr lang="de-DE"/>
          </a:p>
        </p:txBody>
      </p:sp>
      <p:sp>
        <p:nvSpPr>
          <p:cNvPr id="35" name="Subtitle"/>
          <p:cNvSpPr>
            <a:spLocks noGrp="1"/>
          </p:cNvSpPr>
          <p:nvPr>
            <p:ph type="subTitle" idx="1" hasCustomPrompt="1"/>
          </p:nvPr>
        </p:nvSpPr>
        <p:spPr>
          <a:xfrm>
            <a:off x="5808608" y="3790101"/>
            <a:ext cx="5760000" cy="612000"/>
          </a:xfrm>
          <a:prstGeom prst="rect">
            <a:avLst/>
          </a:prstGeom>
        </p:spPr>
        <p:txBody>
          <a:bodyPr vert="horz" wrap="square" lIns="0" tIns="0" rIns="0" bIns="0" rtlCol="0" anchor="b" anchorCtr="0">
            <a:noAutofit/>
          </a:bodyPr>
          <a:lstStyle>
            <a:lvl1pPr marL="0" indent="0" algn="l">
              <a:spcAft>
                <a:spcPts val="0"/>
              </a:spcAft>
              <a:buNone/>
              <a:defRPr lang="en-GB" sz="1800" baseline="0" noProof="0" dirty="0">
                <a:solidFill>
                  <a:schemeClr val="tx1"/>
                </a:solidFill>
                <a:latin typeface="+mn-lt"/>
                <a:ea typeface="+mn-ea"/>
                <a:cs typeface="+mn-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US" noProof="0" dirty="0"/>
              <a:t>Author (department)</a:t>
            </a:r>
            <a:br>
              <a:rPr lang="en-US" noProof="0" dirty="0"/>
            </a:br>
            <a:r>
              <a:rPr lang="en-US" noProof="0" dirty="0"/>
              <a:t>Date</a:t>
            </a:r>
          </a:p>
        </p:txBody>
      </p:sp>
      <p:sp>
        <p:nvSpPr>
          <p:cNvPr id="15" name="Title">
            <a:extLst>
              <a:ext uri="{FF2B5EF4-FFF2-40B4-BE49-F238E27FC236}">
                <a16:creationId xmlns:a16="http://schemas.microsoft.com/office/drawing/2014/main" id="{0926292C-4FD6-404F-8149-3EB0B4DF87BE}"/>
              </a:ext>
            </a:extLst>
          </p:cNvPr>
          <p:cNvSpPr>
            <a:spLocks noGrp="1"/>
          </p:cNvSpPr>
          <p:nvPr>
            <p:ph type="title" hasCustomPrompt="1"/>
            <p:custDataLst>
              <p:tags r:id="rId2"/>
            </p:custDataLst>
          </p:nvPr>
        </p:nvSpPr>
        <p:spPr>
          <a:xfrm>
            <a:off x="5808608" y="1757203"/>
            <a:ext cx="5760000" cy="1672899"/>
          </a:xfrm>
        </p:spPr>
        <p:txBody>
          <a:bodyPr bIns="0" anchor="b">
            <a:normAutofit/>
          </a:bodyPr>
          <a:lstStyle>
            <a:lvl1pPr algn="l">
              <a:defRPr sz="3600" baseline="0">
                <a:latin typeface="+mj-lt"/>
                <a:ea typeface="+mj-ea"/>
                <a:cs typeface="+mj-cs"/>
              </a:defRPr>
            </a:lvl1pPr>
          </a:lstStyle>
          <a:p>
            <a:r>
              <a:rPr lang="en-US" noProof="0" dirty="0"/>
              <a:t>Please type in title</a:t>
            </a:r>
          </a:p>
        </p:txBody>
      </p:sp>
      <p:sp>
        <p:nvSpPr>
          <p:cNvPr id="8" name="empower_classification_attention_placeholder" hidden="1">
            <a:extLst>
              <a:ext uri="{FF2B5EF4-FFF2-40B4-BE49-F238E27FC236}">
                <a16:creationId xmlns:a16="http://schemas.microsoft.com/office/drawing/2014/main" id="{275E4ACD-2699-4EB4-B72E-2EBE63C205D6}"/>
              </a:ext>
            </a:extLst>
          </p:cNvPr>
          <p:cNvSpPr txBox="1"/>
          <p:nvPr>
            <p:custDataLst>
              <p:tags r:id="rId3"/>
            </p:custDataLst>
          </p:nvPr>
        </p:nvSpPr>
        <p:spPr bwMode="auto">
          <a:xfrm>
            <a:off x="5808608" y="6501600"/>
            <a:ext cx="1368401" cy="288925"/>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baseline="0" noProof="0">
                <a:solidFill>
                  <a:schemeClr val="tx2"/>
                </a:solidFill>
                <a:latin typeface="+mn-lt"/>
                <a:ea typeface="+mn-ea"/>
                <a:cs typeface="+mn-cs"/>
              </a:rPr>
              <a:t>no marking</a:t>
            </a:r>
          </a:p>
        </p:txBody>
      </p:sp>
      <p:sp>
        <p:nvSpPr>
          <p:cNvPr id="9" name="empower_classification_placeholder" hidden="1">
            <a:extLst>
              <a:ext uri="{FF2B5EF4-FFF2-40B4-BE49-F238E27FC236}">
                <a16:creationId xmlns:a16="http://schemas.microsoft.com/office/drawing/2014/main" id="{2E1A11AC-1395-4E21-827C-BF03F1350E73}"/>
              </a:ext>
            </a:extLst>
          </p:cNvPr>
          <p:cNvSpPr txBox="1"/>
          <p:nvPr>
            <p:custDataLst>
              <p:tags r:id="rId4"/>
            </p:custDataLst>
          </p:nvPr>
        </p:nvSpPr>
        <p:spPr bwMode="auto">
          <a:xfrm>
            <a:off x="5808608" y="6501600"/>
            <a:ext cx="1368000" cy="288925"/>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baseline="0" noProof="0">
                <a:solidFill>
                  <a:schemeClr val="tx1"/>
                </a:solidFill>
                <a:latin typeface="+mn-lt"/>
                <a:ea typeface="+mn-ea"/>
                <a:cs typeface="+mn-cs"/>
              </a:rPr>
              <a:t>no marking</a:t>
            </a:r>
            <a:endParaRPr lang="en-US" sz="800" kern="0" baseline="0" noProof="0" dirty="0">
              <a:solidFill>
                <a:schemeClr val="tx1"/>
              </a:solidFill>
              <a:latin typeface="+mn-lt"/>
              <a:ea typeface="+mn-ea"/>
              <a:cs typeface="+mn-cs"/>
            </a:endParaRPr>
          </a:p>
        </p:txBody>
      </p:sp>
      <p:sp>
        <p:nvSpPr>
          <p:cNvPr id="10" name="empower_document_placeholder" hidden="1">
            <a:extLst>
              <a:ext uri="{FF2B5EF4-FFF2-40B4-BE49-F238E27FC236}">
                <a16:creationId xmlns:a16="http://schemas.microsoft.com/office/drawing/2014/main" id="{8A1DAB4F-0FA1-4116-AD11-2FAD7B4CA74A}"/>
              </a:ext>
            </a:extLst>
          </p:cNvPr>
          <p:cNvSpPr txBox="1"/>
          <p:nvPr>
            <p:custDataLst>
              <p:tags r:id="rId5"/>
            </p:custDataLst>
          </p:nvPr>
        </p:nvSpPr>
        <p:spPr bwMode="auto">
          <a:xfrm>
            <a:off x="8328521" y="6501600"/>
            <a:ext cx="3240087" cy="288925"/>
          </a:xfrm>
          <a:prstGeom prst="rect">
            <a:avLst/>
          </a:prstGeom>
          <a:noFill/>
          <a:ln w="9525">
            <a:noFill/>
            <a:miter lim="800000"/>
            <a:headEnd/>
            <a:tailEnd/>
          </a:ln>
          <a:effectLst/>
        </p:spPr>
        <p:txBody>
          <a:bodyPr wrap="none" lIns="0" tIns="0" rIns="0" bIns="0" rtlCol="0" anchor="ctr" anchorCtr="0">
            <a:noAutofit/>
          </a:bodyPr>
          <a:lstStyle/>
          <a:p>
            <a:pPr marL="0" marR="0" indent="0" algn="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baseline="0" noProof="0">
                <a:solidFill>
                  <a:schemeClr val="tx1"/>
                </a:solidFill>
                <a:latin typeface="+mn-lt"/>
                <a:ea typeface="+mn-ea"/>
                <a:cs typeface="+mn-cs"/>
              </a:rPr>
              <a:t>[Owner:   Doc ID:   Vers.: ]</a:t>
            </a:r>
            <a:endParaRPr lang="en-US" sz="800" kern="0" baseline="0" noProof="0" dirty="0">
              <a:solidFill>
                <a:schemeClr val="tx1"/>
              </a:solidFill>
              <a:latin typeface="+mn-lt"/>
              <a:ea typeface="+mn-ea"/>
              <a:cs typeface="+mn-cs"/>
            </a:endParaRPr>
          </a:p>
        </p:txBody>
      </p:sp>
      <p:sp>
        <p:nvSpPr>
          <p:cNvPr id="19" name="empower_draft_placeholder" hidden="1">
            <a:extLst>
              <a:ext uri="{FF2B5EF4-FFF2-40B4-BE49-F238E27FC236}">
                <a16:creationId xmlns:a16="http://schemas.microsoft.com/office/drawing/2014/main" id="{6199DA7C-0CA0-4D66-B211-C7E7EAED8246}"/>
              </a:ext>
            </a:extLst>
          </p:cNvPr>
          <p:cNvSpPr txBox="1"/>
          <p:nvPr userDrawn="1">
            <p:custDataLst>
              <p:tags r:id="rId6"/>
            </p:custDataLst>
          </p:nvPr>
        </p:nvSpPr>
        <p:spPr bwMode="auto">
          <a:xfrm>
            <a:off x="7464565" y="6501239"/>
            <a:ext cx="576000" cy="288000"/>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baseline="0" noProof="0">
                <a:solidFill>
                  <a:schemeClr val="tx2"/>
                </a:solidFill>
                <a:latin typeface="+mn-lt"/>
                <a:ea typeface="+mn-ea"/>
                <a:cs typeface="+mn-cs"/>
              </a:rPr>
              <a:t>- DRAFT -</a:t>
            </a:r>
            <a:endParaRPr lang="en-US" sz="800" b="1" kern="0" baseline="0" noProof="0" dirty="0">
              <a:solidFill>
                <a:schemeClr val="tx2"/>
              </a:solidFill>
              <a:latin typeface="+mn-lt"/>
              <a:ea typeface="+mn-ea"/>
              <a:cs typeface="+mn-cs"/>
            </a:endParaRPr>
          </a:p>
        </p:txBody>
      </p:sp>
      <p:sp>
        <p:nvSpPr>
          <p:cNvPr id="6" name="MIO_AGENDA_IGNORE_NAVIGATION" hidden="1">
            <a:extLst>
              <a:ext uri="{FF2B5EF4-FFF2-40B4-BE49-F238E27FC236}">
                <a16:creationId xmlns:a16="http://schemas.microsoft.com/office/drawing/2014/main" id="{77B7EDDE-B2BF-41DF-B12E-29C55B064D28}"/>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16" name="MIO_AGENDA_IGNORE_CHAPTER_REFERENCE" hidden="1">
            <a:extLst>
              <a:ext uri="{FF2B5EF4-FFF2-40B4-BE49-F238E27FC236}">
                <a16:creationId xmlns:a16="http://schemas.microsoft.com/office/drawing/2014/main" id="{77CD087C-DFE1-43D5-AF8C-29BB0B90F672}"/>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11" name="Date Placeholder 10" hidden="1">
            <a:extLst>
              <a:ext uri="{FF2B5EF4-FFF2-40B4-BE49-F238E27FC236}">
                <a16:creationId xmlns:a16="http://schemas.microsoft.com/office/drawing/2014/main" id="{8A2B950C-C584-4156-BAA9-284D4A5BB0F4}"/>
              </a:ext>
            </a:extLst>
          </p:cNvPr>
          <p:cNvSpPr>
            <a:spLocks noGrp="1"/>
          </p:cNvSpPr>
          <p:nvPr>
            <p:ph type="dt" sz="half" idx="19"/>
            <p:custDataLst>
              <p:tags r:id="rId7"/>
            </p:custDataLst>
          </p:nvPr>
        </p:nvSpPr>
        <p:spPr/>
        <p:txBody>
          <a:bodyPr/>
          <a:lstStyle/>
          <a:p>
            <a:endParaRPr lang="en-US" b="1" dirty="0"/>
          </a:p>
        </p:txBody>
      </p:sp>
      <p:sp>
        <p:nvSpPr>
          <p:cNvPr id="17" name="Footer Placeholder 16" hidden="1">
            <a:extLst>
              <a:ext uri="{FF2B5EF4-FFF2-40B4-BE49-F238E27FC236}">
                <a16:creationId xmlns:a16="http://schemas.microsoft.com/office/drawing/2014/main" id="{05BA39DF-1C65-465A-9ECA-C35A3F0705E9}"/>
              </a:ext>
            </a:extLst>
          </p:cNvPr>
          <p:cNvSpPr>
            <a:spLocks noGrp="1"/>
          </p:cNvSpPr>
          <p:nvPr>
            <p:ph type="ftr" sz="quarter" idx="20"/>
            <p:custDataLst>
              <p:tags r:id="rId8"/>
            </p:custDataLst>
          </p:nvPr>
        </p:nvSpPr>
        <p:spPr/>
        <p:txBody>
          <a:bodyPr/>
          <a:lstStyle/>
          <a:p>
            <a:endParaRPr lang="en-US" dirty="0"/>
          </a:p>
        </p:txBody>
      </p:sp>
      <p:sp>
        <p:nvSpPr>
          <p:cNvPr id="18" name="Slide Number Placeholder 17" hidden="1">
            <a:extLst>
              <a:ext uri="{FF2B5EF4-FFF2-40B4-BE49-F238E27FC236}">
                <a16:creationId xmlns:a16="http://schemas.microsoft.com/office/drawing/2014/main" id="{237973C6-0D90-4AEE-BB6E-AE4A8B5BA26B}"/>
              </a:ext>
            </a:extLst>
          </p:cNvPr>
          <p:cNvSpPr>
            <a:spLocks noGrp="1"/>
          </p:cNvSpPr>
          <p:nvPr>
            <p:ph type="sldNum" sz="quarter" idx="21"/>
            <p:custDataLst>
              <p:tags r:id="rId9"/>
            </p:custDataLst>
          </p:nvPr>
        </p:nvSpPr>
        <p:spPr/>
        <p:txBody>
          <a:bodyPr/>
          <a:lstStyle/>
          <a:p>
            <a:r>
              <a:rPr lang="en-US"/>
              <a:t> </a:t>
            </a:r>
            <a:endParaRPr lang="en-US" dirty="0"/>
          </a:p>
        </p:txBody>
      </p:sp>
      <p:sp>
        <p:nvSpPr>
          <p:cNvPr id="3" name="MIO_Placeholder_Mapping" hidden="1">
            <a:extLst>
              <a:ext uri="{FF2B5EF4-FFF2-40B4-BE49-F238E27FC236}">
                <a16:creationId xmlns:a16="http://schemas.microsoft.com/office/drawing/2014/main" id="{D727B4D6-DF5E-49B7-A837-D207551F221D}"/>
              </a:ext>
            </a:extLst>
          </p:cNvPr>
          <p:cNvSpPr/>
          <p:nvPr userDrawn="1"/>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pic>
        <p:nvPicPr>
          <p:cNvPr id="20" name="LOGO">
            <a:extLst>
              <a:ext uri="{FF2B5EF4-FFF2-40B4-BE49-F238E27FC236}">
                <a16:creationId xmlns:a16="http://schemas.microsoft.com/office/drawing/2014/main" id="{654D0BA7-AB24-4D20-9AAD-D10920623A9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38355" y="5453288"/>
            <a:ext cx="1830253" cy="800431"/>
          </a:xfrm>
          <a:prstGeom prst="rect">
            <a:avLst/>
          </a:prstGeom>
        </p:spPr>
      </p:pic>
    </p:spTree>
    <p:extLst>
      <p:ext uri="{BB962C8B-B14F-4D97-AF65-F5344CB8AC3E}">
        <p14:creationId xmlns:p14="http://schemas.microsoft.com/office/powerpoint/2010/main" val="4192423285"/>
      </p:ext>
    </p:extLst>
  </p:cSld>
  <p:clrMapOvr>
    <a:masterClrMapping/>
  </p:clrMapOvr>
  <p:hf hdr="0" dt="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3">
    <p:bg>
      <p:bgPr>
        <a:solidFill>
          <a:schemeClr val="bg1"/>
        </a:solidFill>
        <a:effectLst/>
      </p:bgPr>
    </p:bg>
    <p:spTree>
      <p:nvGrpSpPr>
        <p:cNvPr id="1" name=""/>
        <p:cNvGrpSpPr/>
        <p:nvPr/>
      </p:nvGrpSpPr>
      <p:grpSpPr>
        <a:xfrm>
          <a:off x="0" y="0"/>
          <a:ext cx="0" cy="0"/>
          <a:chOff x="0" y="0"/>
          <a:chExt cx="0" cy="0"/>
        </a:xfrm>
      </p:grpSpPr>
      <p:sp>
        <p:nvSpPr>
          <p:cNvPr id="5" name="LOGO PROTECTION" hidden="1">
            <a:extLst>
              <a:ext uri="{FF2B5EF4-FFF2-40B4-BE49-F238E27FC236}">
                <a16:creationId xmlns:a16="http://schemas.microsoft.com/office/drawing/2014/main" id="{D04A951B-0B3C-4A20-86D2-B3C8F8FB9563}"/>
              </a:ext>
            </a:extLst>
          </p:cNvPr>
          <p:cNvSpPr/>
          <p:nvPr>
            <p:custDataLst>
              <p:tags r:id="rId1"/>
            </p:custDataLst>
          </p:nvPr>
        </p:nvSpPr>
        <p:spPr bwMode="auto">
          <a:xfrm>
            <a:off x="9624391" y="5337212"/>
            <a:ext cx="2060717" cy="1116123"/>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4" name="Background White">
            <a:extLst>
              <a:ext uri="{FF2B5EF4-FFF2-40B4-BE49-F238E27FC236}">
                <a16:creationId xmlns:a16="http://schemas.microsoft.com/office/drawing/2014/main" id="{1FBC75BD-957B-1EC7-B3A9-8C67FC480706}"/>
              </a:ext>
            </a:extLst>
          </p:cNvPr>
          <p:cNvSpPr/>
          <p:nvPr userDrawn="1"/>
        </p:nvSpPr>
        <p:spPr bwMode="auto">
          <a:xfrm>
            <a:off x="0" y="0"/>
            <a:ext cx="12193200" cy="6858000"/>
          </a:xfrm>
          <a:prstGeom prst="rect">
            <a:avLst/>
          </a:prstGeom>
          <a:solidFill>
            <a:schemeClr val="bg1"/>
          </a:solidFill>
          <a:ln w="9525">
            <a:noFill/>
            <a:miter lim="800000"/>
            <a:headEnd/>
            <a:tailEnd/>
          </a:ln>
        </p:spPr>
        <p:txBody>
          <a:bodyPr wrap="square" lIns="96000" tIns="96000" rIns="96000" bIns="96000" rtlCol="0" anchor="ctr"/>
          <a:lstStyle/>
          <a:p>
            <a:pPr algn="ctr" rtl="0" eaLnBrk="0" hangingPunct="0"/>
            <a:endParaRPr lang="en-US" sz="2133" baseline="0" noProof="0">
              <a:latin typeface="+mn-lt"/>
              <a:ea typeface="+mn-ea"/>
              <a:cs typeface="+mn-cs"/>
            </a:endParaRPr>
          </a:p>
        </p:txBody>
      </p:sp>
      <p:sp>
        <p:nvSpPr>
          <p:cNvPr id="3" name="Crystal Shape">
            <a:extLst>
              <a:ext uri="{FF2B5EF4-FFF2-40B4-BE49-F238E27FC236}">
                <a16:creationId xmlns:a16="http://schemas.microsoft.com/office/drawing/2014/main" id="{2EA7ACC0-9174-0F6F-0B3E-9FE773D0A408}"/>
              </a:ext>
            </a:extLst>
          </p:cNvPr>
          <p:cNvSpPr/>
          <p:nvPr userDrawn="1"/>
        </p:nvSpPr>
        <p:spPr bwMode="auto">
          <a:xfrm>
            <a:off x="2" y="1"/>
            <a:ext cx="12191999" cy="3932241"/>
          </a:xfrm>
          <a:custGeom>
            <a:avLst/>
            <a:gdLst>
              <a:gd name="connsiteX0" fmla="*/ 0 w 12191999"/>
              <a:gd name="connsiteY0" fmla="*/ 0 h 3932241"/>
              <a:gd name="connsiteX1" fmla="*/ 12191999 w 12191999"/>
              <a:gd name="connsiteY1" fmla="*/ 0 h 3932241"/>
              <a:gd name="connsiteX2" fmla="*/ 12191999 w 12191999"/>
              <a:gd name="connsiteY2" fmla="*/ 3726156 h 3932241"/>
              <a:gd name="connsiteX3" fmla="*/ 3063660 w 12191999"/>
              <a:gd name="connsiteY3" fmla="*/ 2179105 h 3932241"/>
              <a:gd name="connsiteX4" fmla="*/ 387 w 12191999"/>
              <a:gd name="connsiteY4" fmla="*/ 3726157 h 3932241"/>
              <a:gd name="connsiteX5" fmla="*/ 387 w 12191999"/>
              <a:gd name="connsiteY5" fmla="*/ 3932241 h 3932241"/>
              <a:gd name="connsiteX6" fmla="*/ 0 w 12191999"/>
              <a:gd name="connsiteY6" fmla="*/ 3932241 h 393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3932241">
                <a:moveTo>
                  <a:pt x="0" y="0"/>
                </a:moveTo>
                <a:lnTo>
                  <a:pt x="12191999" y="0"/>
                </a:lnTo>
                <a:lnTo>
                  <a:pt x="12191999" y="3726156"/>
                </a:lnTo>
                <a:lnTo>
                  <a:pt x="3063660" y="2179105"/>
                </a:lnTo>
                <a:lnTo>
                  <a:pt x="387" y="3726157"/>
                </a:lnTo>
                <a:lnTo>
                  <a:pt x="387" y="3932241"/>
                </a:lnTo>
                <a:lnTo>
                  <a:pt x="0" y="3932241"/>
                </a:lnTo>
                <a:close/>
              </a:path>
            </a:pathLst>
          </a:custGeom>
          <a:solidFill>
            <a:srgbClr val="0A8276"/>
          </a:solidFill>
          <a:ln w="9525">
            <a:noFill/>
            <a:miter lim="800000"/>
            <a:headEnd/>
            <a:tailEnd/>
          </a:ln>
        </p:spPr>
        <p:txBody>
          <a:bodyPr wrap="square" lIns="72000" tIns="72000" rIns="72000" bIns="72000" rtlCol="0" anchor="ctr">
            <a:noAutofit/>
          </a:bodyPr>
          <a:lstStyle/>
          <a:p>
            <a:pPr algn="ctr" defTabSz="576000" rtl="0" eaLnBrk="0" hangingPunct="0">
              <a:lnSpc>
                <a:spcPct val="120000"/>
              </a:lnSpc>
            </a:pPr>
            <a:endParaRPr lang="de-DE" sz="1600" baseline="0" dirty="0">
              <a:solidFill>
                <a:schemeClr val="bg1"/>
              </a:solidFill>
              <a:latin typeface="+mn-lt"/>
              <a:ea typeface="+mn-ea"/>
              <a:cs typeface="+mn-cs"/>
            </a:endParaRPr>
          </a:p>
        </p:txBody>
      </p:sp>
      <p:sp>
        <p:nvSpPr>
          <p:cNvPr id="36" name="Subtitle"/>
          <p:cNvSpPr>
            <a:spLocks noGrp="1"/>
          </p:cNvSpPr>
          <p:nvPr>
            <p:ph type="subTitle" idx="1" hasCustomPrompt="1"/>
          </p:nvPr>
        </p:nvSpPr>
        <p:spPr>
          <a:xfrm>
            <a:off x="624000" y="5641200"/>
            <a:ext cx="8280000" cy="612000"/>
          </a:xfrm>
          <a:prstGeom prst="rect">
            <a:avLst/>
          </a:prstGeom>
        </p:spPr>
        <p:txBody>
          <a:bodyPr vert="horz" wrap="square" lIns="0" tIns="0" rIns="0" bIns="0" rtlCol="0" anchor="b" anchorCtr="0">
            <a:noAutofit/>
          </a:bodyPr>
          <a:lstStyle>
            <a:lvl1pPr marL="0" indent="0" algn="l">
              <a:spcAft>
                <a:spcPts val="0"/>
              </a:spcAft>
              <a:buNone/>
              <a:defRPr lang="en-GB" sz="1800" baseline="0" noProof="0" dirty="0">
                <a:solidFill>
                  <a:schemeClr val="tx1"/>
                </a:solidFill>
                <a:latin typeface="+mn-lt"/>
                <a:ea typeface="+mn-ea"/>
                <a:cs typeface="+mn-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US" noProof="0" dirty="0"/>
              <a:t>Author (department)</a:t>
            </a:r>
            <a:br>
              <a:rPr lang="en-US" noProof="0" dirty="0"/>
            </a:br>
            <a:r>
              <a:rPr lang="en-US" noProof="0" dirty="0"/>
              <a:t>Date</a:t>
            </a:r>
          </a:p>
        </p:txBody>
      </p:sp>
      <p:sp>
        <p:nvSpPr>
          <p:cNvPr id="16" name="Title">
            <a:extLst>
              <a:ext uri="{FF2B5EF4-FFF2-40B4-BE49-F238E27FC236}">
                <a16:creationId xmlns:a16="http://schemas.microsoft.com/office/drawing/2014/main" id="{DDFB9099-E080-4657-A124-1583A7385081}"/>
              </a:ext>
            </a:extLst>
          </p:cNvPr>
          <p:cNvSpPr>
            <a:spLocks noGrp="1"/>
          </p:cNvSpPr>
          <p:nvPr>
            <p:ph type="title" hasCustomPrompt="1"/>
            <p:custDataLst>
              <p:tags r:id="rId2"/>
            </p:custDataLst>
          </p:nvPr>
        </p:nvSpPr>
        <p:spPr>
          <a:xfrm>
            <a:off x="624001" y="4161599"/>
            <a:ext cx="8280000" cy="1119600"/>
          </a:xfrm>
        </p:spPr>
        <p:txBody>
          <a:bodyPr bIns="0" anchor="b">
            <a:normAutofit/>
          </a:bodyPr>
          <a:lstStyle>
            <a:lvl1pPr algn="l">
              <a:defRPr sz="3600" baseline="0">
                <a:latin typeface="+mj-lt"/>
                <a:ea typeface="+mj-ea"/>
                <a:cs typeface="+mj-cs"/>
              </a:defRPr>
            </a:lvl1pPr>
          </a:lstStyle>
          <a:p>
            <a:r>
              <a:rPr lang="en-US" noProof="0" dirty="0"/>
              <a:t>Please type in title</a:t>
            </a:r>
          </a:p>
        </p:txBody>
      </p:sp>
      <p:sp>
        <p:nvSpPr>
          <p:cNvPr id="8" name="empower_classification_attention_placeholder" hidden="1">
            <a:extLst>
              <a:ext uri="{FF2B5EF4-FFF2-40B4-BE49-F238E27FC236}">
                <a16:creationId xmlns:a16="http://schemas.microsoft.com/office/drawing/2014/main" id="{597455C0-1C86-4D66-BC01-C39FC0636301}"/>
              </a:ext>
            </a:extLst>
          </p:cNvPr>
          <p:cNvSpPr txBox="1"/>
          <p:nvPr>
            <p:custDataLst>
              <p:tags r:id="rId3"/>
            </p:custDataLst>
          </p:nvPr>
        </p:nvSpPr>
        <p:spPr bwMode="auto">
          <a:xfrm>
            <a:off x="5411800" y="6501600"/>
            <a:ext cx="1368401" cy="288925"/>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baseline="0" noProof="0">
                <a:solidFill>
                  <a:schemeClr val="tx2"/>
                </a:solidFill>
                <a:latin typeface="+mn-lt"/>
                <a:ea typeface="+mn-ea"/>
                <a:cs typeface="+mn-cs"/>
              </a:rPr>
              <a:t>no marking</a:t>
            </a:r>
          </a:p>
        </p:txBody>
      </p:sp>
      <p:sp>
        <p:nvSpPr>
          <p:cNvPr id="9" name="empower_classification_placeholder" hidden="1">
            <a:extLst>
              <a:ext uri="{FF2B5EF4-FFF2-40B4-BE49-F238E27FC236}">
                <a16:creationId xmlns:a16="http://schemas.microsoft.com/office/drawing/2014/main" id="{F2A69E30-B66A-4640-A0FD-5D2C3EE160B0}"/>
              </a:ext>
            </a:extLst>
          </p:cNvPr>
          <p:cNvSpPr txBox="1"/>
          <p:nvPr>
            <p:custDataLst>
              <p:tags r:id="rId4"/>
            </p:custDataLst>
          </p:nvPr>
        </p:nvSpPr>
        <p:spPr bwMode="auto">
          <a:xfrm>
            <a:off x="5412000" y="6501600"/>
            <a:ext cx="1368000" cy="288925"/>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baseline="0" noProof="0">
                <a:solidFill>
                  <a:schemeClr val="tx1"/>
                </a:solidFill>
                <a:latin typeface="+mn-lt"/>
                <a:ea typeface="+mn-ea"/>
                <a:cs typeface="+mn-cs"/>
              </a:rPr>
              <a:t>no marking</a:t>
            </a:r>
          </a:p>
        </p:txBody>
      </p:sp>
      <p:sp>
        <p:nvSpPr>
          <p:cNvPr id="10" name="empower_document_placeholder" hidden="1">
            <a:extLst>
              <a:ext uri="{FF2B5EF4-FFF2-40B4-BE49-F238E27FC236}">
                <a16:creationId xmlns:a16="http://schemas.microsoft.com/office/drawing/2014/main" id="{96E39437-30C8-4D2C-BDE0-D743E3FA80DD}"/>
              </a:ext>
            </a:extLst>
          </p:cNvPr>
          <p:cNvSpPr txBox="1"/>
          <p:nvPr>
            <p:custDataLst>
              <p:tags r:id="rId5"/>
            </p:custDataLst>
          </p:nvPr>
        </p:nvSpPr>
        <p:spPr bwMode="auto">
          <a:xfrm>
            <a:off x="624000" y="6501600"/>
            <a:ext cx="3240087" cy="288925"/>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baseline="0" noProof="0">
                <a:solidFill>
                  <a:schemeClr val="tx1"/>
                </a:solidFill>
                <a:latin typeface="+mn-lt"/>
                <a:ea typeface="+mn-ea"/>
                <a:cs typeface="+mn-cs"/>
              </a:rPr>
              <a:t>[Owner:   Doc ID:   Vers.: ]</a:t>
            </a:r>
          </a:p>
        </p:txBody>
      </p:sp>
      <p:sp>
        <p:nvSpPr>
          <p:cNvPr id="19" name="empower_draft_placeholder" hidden="1">
            <a:extLst>
              <a:ext uri="{FF2B5EF4-FFF2-40B4-BE49-F238E27FC236}">
                <a16:creationId xmlns:a16="http://schemas.microsoft.com/office/drawing/2014/main" id="{4B8FCDCD-762A-43C6-901A-F85ED8B716CE}"/>
              </a:ext>
            </a:extLst>
          </p:cNvPr>
          <p:cNvSpPr txBox="1"/>
          <p:nvPr userDrawn="1">
            <p:custDataLst>
              <p:tags r:id="rId6"/>
            </p:custDataLst>
          </p:nvPr>
        </p:nvSpPr>
        <p:spPr bwMode="auto">
          <a:xfrm>
            <a:off x="4350044" y="6501239"/>
            <a:ext cx="576000" cy="288000"/>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baseline="0" noProof="0">
                <a:solidFill>
                  <a:schemeClr val="tx2"/>
                </a:solidFill>
                <a:latin typeface="+mn-lt"/>
                <a:ea typeface="+mn-ea"/>
                <a:cs typeface="+mn-cs"/>
              </a:rPr>
              <a:t>- DRAFT -</a:t>
            </a:r>
            <a:endParaRPr lang="en-US" sz="800" b="1" kern="0" baseline="0" noProof="0" dirty="0">
              <a:solidFill>
                <a:schemeClr val="tx2"/>
              </a:solidFill>
              <a:latin typeface="+mn-lt"/>
              <a:ea typeface="+mn-ea"/>
              <a:cs typeface="+mn-cs"/>
            </a:endParaRPr>
          </a:p>
        </p:txBody>
      </p:sp>
      <p:sp>
        <p:nvSpPr>
          <p:cNvPr id="6" name="MIO_AGENDA_IGNORE_NAVIGATION" hidden="1">
            <a:extLst>
              <a:ext uri="{FF2B5EF4-FFF2-40B4-BE49-F238E27FC236}">
                <a16:creationId xmlns:a16="http://schemas.microsoft.com/office/drawing/2014/main" id="{E1EDD075-E4C7-4D42-B9EA-266CAA36278B}"/>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15" name="MIO_AGENDA_IGNORE_CHAPTER_REFERENCE" hidden="1">
            <a:extLst>
              <a:ext uri="{FF2B5EF4-FFF2-40B4-BE49-F238E27FC236}">
                <a16:creationId xmlns:a16="http://schemas.microsoft.com/office/drawing/2014/main" id="{69714F47-DD62-4063-BF75-AE10B75ACD2F}"/>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11" name="Date Placeholder 10" hidden="1">
            <a:extLst>
              <a:ext uri="{FF2B5EF4-FFF2-40B4-BE49-F238E27FC236}">
                <a16:creationId xmlns:a16="http://schemas.microsoft.com/office/drawing/2014/main" id="{C4801112-C226-4D1B-8109-89A1EA6E6950}"/>
              </a:ext>
            </a:extLst>
          </p:cNvPr>
          <p:cNvSpPr>
            <a:spLocks noGrp="1"/>
          </p:cNvSpPr>
          <p:nvPr>
            <p:ph type="dt" sz="half" idx="15"/>
            <p:custDataLst>
              <p:tags r:id="rId7"/>
            </p:custDataLst>
          </p:nvPr>
        </p:nvSpPr>
        <p:spPr/>
        <p:txBody>
          <a:bodyPr/>
          <a:lstStyle/>
          <a:p>
            <a:endParaRPr lang="en-US" b="1" dirty="0"/>
          </a:p>
        </p:txBody>
      </p:sp>
      <p:sp>
        <p:nvSpPr>
          <p:cNvPr id="17" name="Footer Placeholder 16" hidden="1">
            <a:extLst>
              <a:ext uri="{FF2B5EF4-FFF2-40B4-BE49-F238E27FC236}">
                <a16:creationId xmlns:a16="http://schemas.microsoft.com/office/drawing/2014/main" id="{4A132925-95FA-4753-A3A8-100A8B4A5840}"/>
              </a:ext>
            </a:extLst>
          </p:cNvPr>
          <p:cNvSpPr>
            <a:spLocks noGrp="1"/>
          </p:cNvSpPr>
          <p:nvPr>
            <p:ph type="ftr" sz="quarter" idx="16"/>
            <p:custDataLst>
              <p:tags r:id="rId8"/>
            </p:custDataLst>
          </p:nvPr>
        </p:nvSpPr>
        <p:spPr/>
        <p:txBody>
          <a:bodyPr/>
          <a:lstStyle/>
          <a:p>
            <a:endParaRPr lang="en-US" dirty="0"/>
          </a:p>
        </p:txBody>
      </p:sp>
      <p:sp>
        <p:nvSpPr>
          <p:cNvPr id="18" name="Slide Number Placeholder 17" hidden="1">
            <a:extLst>
              <a:ext uri="{FF2B5EF4-FFF2-40B4-BE49-F238E27FC236}">
                <a16:creationId xmlns:a16="http://schemas.microsoft.com/office/drawing/2014/main" id="{90BC69B8-D726-4EBC-AE1A-053251677C8B}"/>
              </a:ext>
            </a:extLst>
          </p:cNvPr>
          <p:cNvSpPr>
            <a:spLocks noGrp="1"/>
          </p:cNvSpPr>
          <p:nvPr>
            <p:ph type="sldNum" sz="quarter" idx="17"/>
            <p:custDataLst>
              <p:tags r:id="rId9"/>
            </p:custDataLst>
          </p:nvPr>
        </p:nvSpPr>
        <p:spPr/>
        <p:txBody>
          <a:bodyPr/>
          <a:lstStyle/>
          <a:p>
            <a:r>
              <a:rPr lang="en-US"/>
              <a:t> </a:t>
            </a:r>
            <a:endParaRPr lang="en-US" dirty="0"/>
          </a:p>
        </p:txBody>
      </p:sp>
      <p:sp>
        <p:nvSpPr>
          <p:cNvPr id="2" name="MIO_Placeholder_Mapping" hidden="1">
            <a:extLst>
              <a:ext uri="{FF2B5EF4-FFF2-40B4-BE49-F238E27FC236}">
                <a16:creationId xmlns:a16="http://schemas.microsoft.com/office/drawing/2014/main" id="{3B046A58-B894-4C62-9312-C4EF9EDFF3F0}"/>
              </a:ext>
            </a:extLst>
          </p:cNvPr>
          <p:cNvSpPr/>
          <p:nvPr userDrawn="1">
            <p:custDataLst>
              <p:tags r:id="rId10"/>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pic>
        <p:nvPicPr>
          <p:cNvPr id="20" name="LOGO">
            <a:extLst>
              <a:ext uri="{FF2B5EF4-FFF2-40B4-BE49-F238E27FC236}">
                <a16:creationId xmlns:a16="http://schemas.microsoft.com/office/drawing/2014/main" id="{970E1343-78A3-40CB-920D-223F7CC40BF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38355" y="5453288"/>
            <a:ext cx="1830253" cy="800431"/>
          </a:xfrm>
          <a:prstGeom prst="rect">
            <a:avLst/>
          </a:prstGeom>
        </p:spPr>
      </p:pic>
    </p:spTree>
    <p:extLst>
      <p:ext uri="{BB962C8B-B14F-4D97-AF65-F5344CB8AC3E}">
        <p14:creationId xmlns:p14="http://schemas.microsoft.com/office/powerpoint/2010/main" val="2281391533"/>
      </p:ext>
    </p:extLst>
  </p:cSld>
  <p:clrMapOvr>
    <a:masterClrMapping/>
  </p:clrMapOvr>
  <p:hf hd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empower_additionalText_placeholder" hidden="1">
            <a:extLst>
              <a:ext uri="{FF2B5EF4-FFF2-40B4-BE49-F238E27FC236}">
                <a16:creationId xmlns:a16="http://schemas.microsoft.com/office/drawing/2014/main" id="{93F7048C-8316-453D-8883-8716B78B0306}"/>
              </a:ext>
            </a:extLst>
          </p:cNvPr>
          <p:cNvSpPr txBox="1"/>
          <p:nvPr>
            <p:custDataLst>
              <p:tags r:id="rId1"/>
            </p:custDataLst>
          </p:nvPr>
        </p:nvSpPr>
        <p:spPr bwMode="auto">
          <a:xfrm>
            <a:off x="2531796" y="6489341"/>
            <a:ext cx="1728000" cy="361459"/>
          </a:xfrm>
          <a:prstGeom prst="rect">
            <a:avLst/>
          </a:prstGeom>
          <a:noFill/>
          <a:ln w="9525">
            <a:noFill/>
            <a:miter lim="800000"/>
            <a:headEnd/>
            <a:tailEnd/>
          </a:ln>
          <a:effectLst/>
        </p:spPr>
        <p:txBody>
          <a:bodyPr wrap="none" lIns="0" tIns="0" rIns="0" bIns="0" rtlCol="0" anchor="ctr" anchorCtr="0">
            <a:noAutofit/>
          </a:bodyPr>
          <a:lstStyle>
            <a:defPPr>
              <a:defRPr lang="en-US"/>
            </a:defPPr>
            <a:lvl1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defRPr sz="800" b="1" kern="0">
                <a:solidFill>
                  <a:srgbClr val="E30034"/>
                </a:solidFill>
                <a:latin typeface="Arial" panose="020B0604020202020204" pitchFamily="34" charset="0"/>
                <a:ea typeface="Verdana" pitchFamily="34" charset="0"/>
                <a:cs typeface="Arial" panose="020B0604020202020204" pitchFamily="34" charset="0"/>
              </a:defRPr>
            </a:lvl1pPr>
          </a:lstStyle>
          <a:p>
            <a:pPr lvl="0" algn="l"/>
            <a:endParaRPr lang="en-US" baseline="0" noProof="0">
              <a:solidFill>
                <a:schemeClr val="tx1"/>
              </a:solidFill>
              <a:latin typeface="+mn-lt"/>
              <a:ea typeface="+mn-ea"/>
              <a:cs typeface="+mn-cs"/>
            </a:endParaRPr>
          </a:p>
        </p:txBody>
      </p:sp>
      <p:sp>
        <p:nvSpPr>
          <p:cNvPr id="10" name="empower_document_placeholder" hidden="1">
            <a:extLst>
              <a:ext uri="{FF2B5EF4-FFF2-40B4-BE49-F238E27FC236}">
                <a16:creationId xmlns:a16="http://schemas.microsoft.com/office/drawing/2014/main" id="{19AD8A63-6441-49F3-BD90-8D4DF9E47EE1}"/>
              </a:ext>
            </a:extLst>
          </p:cNvPr>
          <p:cNvSpPr txBox="1"/>
          <p:nvPr>
            <p:custDataLst>
              <p:tags r:id="rId2"/>
            </p:custDataLst>
          </p:nvPr>
        </p:nvSpPr>
        <p:spPr bwMode="auto">
          <a:xfrm rot="16200000">
            <a:off x="10757888" y="4960337"/>
            <a:ext cx="2592000" cy="250825"/>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700" kern="0" baseline="0" noProof="0">
                <a:solidFill>
                  <a:schemeClr val="tx1"/>
                </a:solidFill>
                <a:latin typeface="+mn-lt"/>
                <a:ea typeface="+mn-ea"/>
                <a:cs typeface="+mn-cs"/>
              </a:rPr>
              <a:t>[Owner:   Doc ID:   Vers.: ]</a:t>
            </a:r>
          </a:p>
        </p:txBody>
      </p:sp>
      <p:sp>
        <p:nvSpPr>
          <p:cNvPr id="12" name="empower_proprietary_placeholder">
            <a:extLst>
              <a:ext uri="{FF2B5EF4-FFF2-40B4-BE49-F238E27FC236}">
                <a16:creationId xmlns:a16="http://schemas.microsoft.com/office/drawing/2014/main" id="{47EE7D08-6A4F-4583-B0FB-2642238529C0}"/>
              </a:ext>
            </a:extLst>
          </p:cNvPr>
          <p:cNvSpPr txBox="1"/>
          <p:nvPr>
            <p:custDataLst>
              <p:tags r:id="rId3"/>
            </p:custDataLst>
          </p:nvPr>
        </p:nvSpPr>
        <p:spPr bwMode="auto">
          <a:xfrm>
            <a:off x="9444480" y="6489341"/>
            <a:ext cx="972000" cy="361459"/>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baseline="0" noProof="0">
                <a:solidFill>
                  <a:schemeClr val="tx1"/>
                </a:solidFill>
                <a:latin typeface="+mn-lt"/>
                <a:ea typeface="+mn-ea"/>
                <a:cs typeface="+mn-cs"/>
              </a:rPr>
              <a:t>Infineon Proprietary</a:t>
            </a:r>
          </a:p>
        </p:txBody>
      </p:sp>
      <p:sp>
        <p:nvSpPr>
          <p:cNvPr id="14" name="empower_draft_placeholder" hidden="1">
            <a:extLst>
              <a:ext uri="{FF2B5EF4-FFF2-40B4-BE49-F238E27FC236}">
                <a16:creationId xmlns:a16="http://schemas.microsoft.com/office/drawing/2014/main" id="{BBB3932D-D47B-4955-93EE-467AC52E4E27}"/>
              </a:ext>
            </a:extLst>
          </p:cNvPr>
          <p:cNvSpPr txBox="1"/>
          <p:nvPr>
            <p:custDataLst>
              <p:tags r:id="rId4"/>
            </p:custDataLst>
          </p:nvPr>
        </p:nvSpPr>
        <p:spPr bwMode="auto">
          <a:xfrm>
            <a:off x="8761190" y="6489341"/>
            <a:ext cx="360362"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baseline="0" noProof="0">
                <a:solidFill>
                  <a:schemeClr val="tx2"/>
                </a:solidFill>
                <a:latin typeface="+mn-lt"/>
                <a:ea typeface="+mn-ea"/>
                <a:cs typeface="+mn-cs"/>
              </a:rPr>
              <a:t>- DRAFT -</a:t>
            </a:r>
            <a:endParaRPr lang="en-US" sz="800" b="1" kern="0" baseline="0" noProof="0" dirty="0">
              <a:solidFill>
                <a:schemeClr val="tx2"/>
              </a:solidFill>
              <a:latin typeface="+mn-lt"/>
              <a:ea typeface="+mn-ea"/>
              <a:cs typeface="+mn-cs"/>
            </a:endParaRPr>
          </a:p>
        </p:txBody>
      </p:sp>
      <p:sp>
        <p:nvSpPr>
          <p:cNvPr id="16" name="empower_footer_placeholder">
            <a:extLst>
              <a:ext uri="{FF2B5EF4-FFF2-40B4-BE49-F238E27FC236}">
                <a16:creationId xmlns:a16="http://schemas.microsoft.com/office/drawing/2014/main" id="{BB857729-3B9C-45BF-8F44-236D56EED406}"/>
              </a:ext>
            </a:extLst>
          </p:cNvPr>
          <p:cNvSpPr txBox="1"/>
          <p:nvPr>
            <p:custDataLst>
              <p:tags r:id="rId5"/>
            </p:custDataLst>
          </p:nvPr>
        </p:nvSpPr>
        <p:spPr bwMode="auto">
          <a:xfrm>
            <a:off x="4547828" y="6489341"/>
            <a:ext cx="3096343" cy="361459"/>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baseline="0" noProof="0">
                <a:solidFill>
                  <a:schemeClr val="tx1"/>
                </a:solidFill>
                <a:latin typeface="+mn-lt"/>
                <a:ea typeface="+mn-ea"/>
                <a:cs typeface="+mn-cs"/>
              </a:rPr>
              <a:t>Copyright © Infineon Technologies AG 2023. All rights reserved.</a:t>
            </a:r>
          </a:p>
        </p:txBody>
      </p:sp>
      <p:sp>
        <p:nvSpPr>
          <p:cNvPr id="18" name="empower_classification_attention_placeholder" hidden="1">
            <a:extLst>
              <a:ext uri="{FF2B5EF4-FFF2-40B4-BE49-F238E27FC236}">
                <a16:creationId xmlns:a16="http://schemas.microsoft.com/office/drawing/2014/main" id="{ED12D396-6789-4220-B5FF-8F4E755A3C76}"/>
              </a:ext>
            </a:extLst>
          </p:cNvPr>
          <p:cNvSpPr txBox="1"/>
          <p:nvPr>
            <p:custDataLst>
              <p:tags r:id="rId6"/>
            </p:custDataLst>
          </p:nvPr>
        </p:nvSpPr>
        <p:spPr bwMode="auto">
          <a:xfrm>
            <a:off x="1238188" y="6489700"/>
            <a:ext cx="971855"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baseline="0" noProof="0">
                <a:solidFill>
                  <a:schemeClr val="tx2"/>
                </a:solidFill>
                <a:latin typeface="+mn-lt"/>
                <a:ea typeface="+mn-ea"/>
                <a:cs typeface="+mn-cs"/>
              </a:rPr>
              <a:t>no marking</a:t>
            </a:r>
          </a:p>
        </p:txBody>
      </p:sp>
      <p:sp>
        <p:nvSpPr>
          <p:cNvPr id="20" name="empower_classification_placeholder" hidden="1">
            <a:extLst>
              <a:ext uri="{FF2B5EF4-FFF2-40B4-BE49-F238E27FC236}">
                <a16:creationId xmlns:a16="http://schemas.microsoft.com/office/drawing/2014/main" id="{37C1E426-F34B-4FFB-A688-C9E251A8BC0B}"/>
              </a:ext>
            </a:extLst>
          </p:cNvPr>
          <p:cNvSpPr txBox="1"/>
          <p:nvPr>
            <p:custDataLst>
              <p:tags r:id="rId7"/>
            </p:custDataLst>
          </p:nvPr>
        </p:nvSpPr>
        <p:spPr bwMode="auto">
          <a:xfrm>
            <a:off x="1238188" y="6489700"/>
            <a:ext cx="973251"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baseline="0" noProof="0">
                <a:solidFill>
                  <a:schemeClr val="tx1"/>
                </a:solidFill>
                <a:latin typeface="+mn-lt"/>
                <a:ea typeface="+mn-ea"/>
                <a:cs typeface="+mn-cs"/>
              </a:rPr>
              <a:t>no marking</a:t>
            </a:r>
          </a:p>
        </p:txBody>
      </p:sp>
      <p:sp>
        <p:nvSpPr>
          <p:cNvPr id="22" name="empower_date_placeholder">
            <a:extLst>
              <a:ext uri="{FF2B5EF4-FFF2-40B4-BE49-F238E27FC236}">
                <a16:creationId xmlns:a16="http://schemas.microsoft.com/office/drawing/2014/main" id="{6976A686-032A-4DD8-ACB2-F6323D2BEB1D}"/>
              </a:ext>
            </a:extLst>
          </p:cNvPr>
          <p:cNvSpPr txBox="1"/>
          <p:nvPr>
            <p:custDataLst>
              <p:tags r:id="rId8"/>
            </p:custDataLst>
          </p:nvPr>
        </p:nvSpPr>
        <p:spPr bwMode="auto">
          <a:xfrm>
            <a:off x="334963" y="6489341"/>
            <a:ext cx="612000" cy="361459"/>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baseline="0" noProof="0">
                <a:solidFill>
                  <a:schemeClr val="tx1"/>
                </a:solidFill>
                <a:latin typeface="+mn-lt"/>
                <a:ea typeface="+mn-ea"/>
                <a:cs typeface="+mn-cs"/>
              </a:rPr>
              <a:t>Jun 2023</a:t>
            </a:r>
          </a:p>
        </p:txBody>
      </p:sp>
      <p:sp>
        <p:nvSpPr>
          <p:cNvPr id="6" name="Title">
            <a:extLst>
              <a:ext uri="{FF2B5EF4-FFF2-40B4-BE49-F238E27FC236}">
                <a16:creationId xmlns:a16="http://schemas.microsoft.com/office/drawing/2014/main" id="{4807386D-5007-41B0-8720-8A575EEBAF43}"/>
              </a:ext>
            </a:extLst>
          </p:cNvPr>
          <p:cNvSpPr>
            <a:spLocks noGrp="1"/>
          </p:cNvSpPr>
          <p:nvPr>
            <p:ph type="title" hasCustomPrompt="1"/>
          </p:nvPr>
        </p:nvSpPr>
        <p:spPr/>
        <p:txBody>
          <a:bodyPr/>
          <a:lstStyle>
            <a:lvl1pPr>
              <a:defRPr baseline="0">
                <a:latin typeface="+mj-lt"/>
                <a:ea typeface="+mj-ea"/>
                <a:cs typeface="+mj-cs"/>
              </a:defRPr>
            </a:lvl1pPr>
          </a:lstStyle>
          <a:p>
            <a:r>
              <a:rPr lang="en-US" noProof="0"/>
              <a:t>Click to edit title</a:t>
            </a:r>
          </a:p>
        </p:txBody>
      </p:sp>
      <p:sp>
        <p:nvSpPr>
          <p:cNvPr id="8" name="LOGO PROTECTION" hidden="1">
            <a:extLst>
              <a:ext uri="{FF2B5EF4-FFF2-40B4-BE49-F238E27FC236}">
                <a16:creationId xmlns:a16="http://schemas.microsoft.com/office/drawing/2014/main" id="{F5FE3C92-21D9-4EC7-8208-A5BA097E9D7D}"/>
              </a:ext>
            </a:extLst>
          </p:cNvPr>
          <p:cNvSpPr/>
          <p:nvPr>
            <p:custDataLst>
              <p:tags r:id="rId9"/>
            </p:custDataLst>
          </p:nvPr>
        </p:nvSpPr>
        <p:spPr bwMode="auto">
          <a:xfrm>
            <a:off x="10131283" y="1"/>
            <a:ext cx="2060717" cy="836712"/>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7" name="Date Placeholder 6" hidden="1">
            <a:extLst>
              <a:ext uri="{FF2B5EF4-FFF2-40B4-BE49-F238E27FC236}">
                <a16:creationId xmlns:a16="http://schemas.microsoft.com/office/drawing/2014/main" id="{D1F9AA12-4C8C-4488-AF38-E06943B19AAF}"/>
              </a:ext>
            </a:extLst>
          </p:cNvPr>
          <p:cNvSpPr>
            <a:spLocks noGrp="1"/>
          </p:cNvSpPr>
          <p:nvPr>
            <p:ph type="dt" sz="half" idx="10"/>
            <p:custDataLst>
              <p:tags r:id="rId10"/>
            </p:custDataLst>
          </p:nvPr>
        </p:nvSpPr>
        <p:spPr/>
        <p:txBody>
          <a:bodyPr/>
          <a:lstStyle/>
          <a:p>
            <a:endParaRPr lang="en-US" b="1" dirty="0"/>
          </a:p>
        </p:txBody>
      </p:sp>
      <p:sp>
        <p:nvSpPr>
          <p:cNvPr id="9" name="Footer Placeholder 8" hidden="1">
            <a:extLst>
              <a:ext uri="{FF2B5EF4-FFF2-40B4-BE49-F238E27FC236}">
                <a16:creationId xmlns:a16="http://schemas.microsoft.com/office/drawing/2014/main" id="{971F8BAB-E178-4122-ADFD-FE4894CC864F}"/>
              </a:ext>
            </a:extLst>
          </p:cNvPr>
          <p:cNvSpPr>
            <a:spLocks noGrp="1"/>
          </p:cNvSpPr>
          <p:nvPr>
            <p:ph type="ftr" sz="quarter" idx="11"/>
            <p:custDataLst>
              <p:tags r:id="rId11"/>
            </p:custDataLst>
          </p:nvPr>
        </p:nvSpPr>
        <p:spPr/>
        <p:txBody>
          <a:bodyPr/>
          <a:lstStyle/>
          <a:p>
            <a:endParaRPr lang="en-US" dirty="0"/>
          </a:p>
        </p:txBody>
      </p:sp>
      <p:sp>
        <p:nvSpPr>
          <p:cNvPr id="11" name="Slide Number Placeholder 10" hidden="1">
            <a:extLst>
              <a:ext uri="{FF2B5EF4-FFF2-40B4-BE49-F238E27FC236}">
                <a16:creationId xmlns:a16="http://schemas.microsoft.com/office/drawing/2014/main" id="{F4BB077B-5178-4306-A596-17CDBFA21A56}"/>
              </a:ext>
            </a:extLst>
          </p:cNvPr>
          <p:cNvSpPr>
            <a:spLocks noGrp="1"/>
          </p:cNvSpPr>
          <p:nvPr>
            <p:ph type="sldNum" sz="quarter" idx="12"/>
            <p:custDataLst>
              <p:tags r:id="rId12"/>
            </p:custDataLst>
          </p:nvPr>
        </p:nvSpPr>
        <p:spPr/>
        <p:txBody>
          <a:bodyPr/>
          <a:lstStyle/>
          <a:p>
            <a:r>
              <a:rPr lang="en-US"/>
              <a:t> </a:t>
            </a:r>
            <a:endParaRPr lang="en-US" dirty="0"/>
          </a:p>
        </p:txBody>
      </p:sp>
      <p:sp>
        <p:nvSpPr>
          <p:cNvPr id="3" name="MIO_Placeholder_Mapping" hidden="1">
            <a:extLst>
              <a:ext uri="{FF2B5EF4-FFF2-40B4-BE49-F238E27FC236}">
                <a16:creationId xmlns:a16="http://schemas.microsoft.com/office/drawing/2014/main" id="{E4D23B78-ED4D-4135-B16E-F5097554D30C}"/>
              </a:ext>
            </a:extLst>
          </p:cNvPr>
          <p:cNvSpPr/>
          <p:nvPr userDrawn="1">
            <p:custDataLst>
              <p:tags r:id="rId13"/>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Tree>
  </p:cSld>
  <p:clrMapOvr>
    <a:masterClrMapping/>
  </p:clrMapOvr>
  <p:hf hdr="0" dt="0"/>
  <p:extLst>
    <p:ext uri="{DCECCB84-F9BA-43D5-87BE-67443E8EF086}">
      <p15:sldGuideLst xmlns:p15="http://schemas.microsoft.com/office/powerpoint/2012/main">
        <p15:guide id="2" orient="horz" pos="4020">
          <p15:clr>
            <a:srgbClr val="FBAE40"/>
          </p15:clr>
        </p15:guide>
        <p15:guide id="3" pos="7469">
          <p15:clr>
            <a:srgbClr val="FBAE40"/>
          </p15:clr>
        </p15:guide>
        <p15:guide id="4" pos="211">
          <p15:clr>
            <a:srgbClr val="FBAE40"/>
          </p15:clr>
        </p15:guide>
        <p15:guide id="15" orient="horz" pos="79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8" name="empower_additionalText_placeholder" hidden="1">
            <a:extLst>
              <a:ext uri="{FF2B5EF4-FFF2-40B4-BE49-F238E27FC236}">
                <a16:creationId xmlns:a16="http://schemas.microsoft.com/office/drawing/2014/main" id="{9D9C4037-B0BC-4E62-B476-A41D0440655D}"/>
              </a:ext>
            </a:extLst>
          </p:cNvPr>
          <p:cNvSpPr txBox="1">
            <a:spLocks/>
          </p:cNvSpPr>
          <p:nvPr>
            <p:custDataLst>
              <p:tags r:id="rId1"/>
            </p:custDataLst>
          </p:nvPr>
        </p:nvSpPr>
        <p:spPr bwMode="auto">
          <a:xfrm>
            <a:off x="2531796" y="6489700"/>
            <a:ext cx="1728000" cy="361100"/>
          </a:xfrm>
          <a:prstGeom prst="rect">
            <a:avLst/>
          </a:prstGeom>
          <a:noFill/>
          <a:ln w="9525">
            <a:noFill/>
            <a:miter lim="800000"/>
            <a:headEnd/>
            <a:tailEnd/>
          </a:ln>
          <a:effectLst/>
        </p:spPr>
        <p:txBody>
          <a:bodyPr wrap="none" lIns="0" tIns="0" rIns="0" bIns="0" rtlCol="0" anchor="ctr" anchorCtr="0">
            <a:noAutofit/>
          </a:bodyPr>
          <a:lstStyle>
            <a:defPPr>
              <a:defRPr lang="en-US"/>
            </a:defPPr>
            <a:lvl1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defRPr sz="800" b="1" kern="0">
                <a:solidFill>
                  <a:srgbClr val="E30034"/>
                </a:solidFill>
                <a:latin typeface="Arial" panose="020B0604020202020204" pitchFamily="34" charset="0"/>
                <a:ea typeface="Verdana" pitchFamily="34" charset="0"/>
                <a:cs typeface="Arial" panose="020B0604020202020204" pitchFamily="34" charset="0"/>
              </a:defRPr>
            </a:lvl1pPr>
          </a:lstStyle>
          <a:p>
            <a:pPr lvl="0" algn="l"/>
            <a:endParaRPr lang="en-US" noProof="0">
              <a:solidFill>
                <a:schemeClr val="tx1"/>
              </a:solidFill>
              <a:latin typeface="+mn-lt"/>
              <a:ea typeface="+mn-ea"/>
              <a:cs typeface="+mn-cs"/>
            </a:endParaRPr>
          </a:p>
        </p:txBody>
      </p:sp>
      <p:sp>
        <p:nvSpPr>
          <p:cNvPr id="11" name="empower_document_placeholder" hidden="1">
            <a:extLst>
              <a:ext uri="{FF2B5EF4-FFF2-40B4-BE49-F238E27FC236}">
                <a16:creationId xmlns:a16="http://schemas.microsoft.com/office/drawing/2014/main" id="{7BEA6DD0-FBBB-494B-9C03-C447E71492A5}"/>
              </a:ext>
            </a:extLst>
          </p:cNvPr>
          <p:cNvSpPr txBox="1"/>
          <p:nvPr>
            <p:custDataLst>
              <p:tags r:id="rId2"/>
            </p:custDataLst>
          </p:nvPr>
        </p:nvSpPr>
        <p:spPr bwMode="auto">
          <a:xfrm rot="16200000">
            <a:off x="10757888" y="4960337"/>
            <a:ext cx="2592000" cy="250825"/>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700" kern="0" noProof="0">
                <a:solidFill>
                  <a:schemeClr val="tx1"/>
                </a:solidFill>
                <a:latin typeface="+mn-lt"/>
                <a:ea typeface="+mn-ea"/>
                <a:cs typeface="+mn-cs"/>
              </a:rPr>
              <a:t>[Owner:   Doc ID:   Vers.: ]</a:t>
            </a:r>
          </a:p>
        </p:txBody>
      </p:sp>
      <p:sp>
        <p:nvSpPr>
          <p:cNvPr id="13" name="empower_proprietary_placeholder">
            <a:extLst>
              <a:ext uri="{FF2B5EF4-FFF2-40B4-BE49-F238E27FC236}">
                <a16:creationId xmlns:a16="http://schemas.microsoft.com/office/drawing/2014/main" id="{295E96AB-B6AB-4A8B-A097-6438B2DA5C51}"/>
              </a:ext>
            </a:extLst>
          </p:cNvPr>
          <p:cNvSpPr txBox="1"/>
          <p:nvPr>
            <p:custDataLst>
              <p:tags r:id="rId3"/>
            </p:custDataLst>
          </p:nvPr>
        </p:nvSpPr>
        <p:spPr bwMode="auto">
          <a:xfrm>
            <a:off x="9444480" y="6489700"/>
            <a:ext cx="972000" cy="3611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Infineon Proprietary</a:t>
            </a:r>
          </a:p>
        </p:txBody>
      </p:sp>
      <p:sp>
        <p:nvSpPr>
          <p:cNvPr id="15" name="empower_draft_placeholder" hidden="1">
            <a:extLst>
              <a:ext uri="{FF2B5EF4-FFF2-40B4-BE49-F238E27FC236}">
                <a16:creationId xmlns:a16="http://schemas.microsoft.com/office/drawing/2014/main" id="{0B3EC6CF-5868-40BD-BF1B-882B13F49F5C}"/>
              </a:ext>
            </a:extLst>
          </p:cNvPr>
          <p:cNvSpPr txBox="1"/>
          <p:nvPr>
            <p:custDataLst>
              <p:tags r:id="rId4"/>
            </p:custDataLst>
          </p:nvPr>
        </p:nvSpPr>
        <p:spPr bwMode="auto">
          <a:xfrm>
            <a:off x="8761190" y="6489700"/>
            <a:ext cx="360362"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 DRAFT -</a:t>
            </a:r>
            <a:endParaRPr lang="en-US" sz="800" b="1" kern="0" noProof="0" dirty="0">
              <a:solidFill>
                <a:schemeClr val="tx2"/>
              </a:solidFill>
              <a:latin typeface="+mn-lt"/>
              <a:ea typeface="+mn-ea"/>
              <a:cs typeface="+mn-cs"/>
            </a:endParaRPr>
          </a:p>
        </p:txBody>
      </p:sp>
      <p:sp>
        <p:nvSpPr>
          <p:cNvPr id="17" name="empower_footer_placeholder">
            <a:extLst>
              <a:ext uri="{FF2B5EF4-FFF2-40B4-BE49-F238E27FC236}">
                <a16:creationId xmlns:a16="http://schemas.microsoft.com/office/drawing/2014/main" id="{FE09BAC5-F3BC-4C51-A794-098F4099C052}"/>
              </a:ext>
            </a:extLst>
          </p:cNvPr>
          <p:cNvSpPr txBox="1"/>
          <p:nvPr>
            <p:custDataLst>
              <p:tags r:id="rId5"/>
            </p:custDataLst>
          </p:nvPr>
        </p:nvSpPr>
        <p:spPr bwMode="auto">
          <a:xfrm>
            <a:off x="4547828" y="6489700"/>
            <a:ext cx="3096343" cy="361100"/>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Copyright © Infineon Technologies AG 2023. All rights reserved.</a:t>
            </a:r>
          </a:p>
        </p:txBody>
      </p:sp>
      <p:sp>
        <p:nvSpPr>
          <p:cNvPr id="19" name="empower_classification_attention_placeholder" hidden="1">
            <a:extLst>
              <a:ext uri="{FF2B5EF4-FFF2-40B4-BE49-F238E27FC236}">
                <a16:creationId xmlns:a16="http://schemas.microsoft.com/office/drawing/2014/main" id="{E695FB18-B641-433F-A03A-D58B93F377B4}"/>
              </a:ext>
            </a:extLst>
          </p:cNvPr>
          <p:cNvSpPr txBox="1"/>
          <p:nvPr>
            <p:custDataLst>
              <p:tags r:id="rId6"/>
            </p:custDataLst>
          </p:nvPr>
        </p:nvSpPr>
        <p:spPr bwMode="auto">
          <a:xfrm>
            <a:off x="1238188" y="6489700"/>
            <a:ext cx="971855"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no marking</a:t>
            </a:r>
          </a:p>
        </p:txBody>
      </p:sp>
      <p:sp>
        <p:nvSpPr>
          <p:cNvPr id="21" name="empower_classification_placeholder" hidden="1">
            <a:extLst>
              <a:ext uri="{FF2B5EF4-FFF2-40B4-BE49-F238E27FC236}">
                <a16:creationId xmlns:a16="http://schemas.microsoft.com/office/drawing/2014/main" id="{6F76DDB4-3F8E-4A82-B473-4784C9B20BC1}"/>
              </a:ext>
            </a:extLst>
          </p:cNvPr>
          <p:cNvSpPr txBox="1"/>
          <p:nvPr>
            <p:custDataLst>
              <p:tags r:id="rId7"/>
            </p:custDataLst>
          </p:nvPr>
        </p:nvSpPr>
        <p:spPr bwMode="auto">
          <a:xfrm>
            <a:off x="1238188" y="6489700"/>
            <a:ext cx="973251"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no marking</a:t>
            </a:r>
          </a:p>
        </p:txBody>
      </p:sp>
      <p:sp>
        <p:nvSpPr>
          <p:cNvPr id="23" name="empower_date_placeholder">
            <a:extLst>
              <a:ext uri="{FF2B5EF4-FFF2-40B4-BE49-F238E27FC236}">
                <a16:creationId xmlns:a16="http://schemas.microsoft.com/office/drawing/2014/main" id="{2C326E6F-F54B-4E77-BCF5-73E6B02466B0}"/>
              </a:ext>
            </a:extLst>
          </p:cNvPr>
          <p:cNvSpPr txBox="1"/>
          <p:nvPr>
            <p:custDataLst>
              <p:tags r:id="rId8"/>
            </p:custDataLst>
          </p:nvPr>
        </p:nvSpPr>
        <p:spPr bwMode="auto">
          <a:xfrm>
            <a:off x="334963" y="6489700"/>
            <a:ext cx="612000" cy="3611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Jun 2023</a:t>
            </a:r>
          </a:p>
        </p:txBody>
      </p:sp>
      <p:sp>
        <p:nvSpPr>
          <p:cNvPr id="7" name="Content"/>
          <p:cNvSpPr>
            <a:spLocks noGrp="1"/>
          </p:cNvSpPr>
          <p:nvPr>
            <p:ph sz="quarter" idx="13" hasCustomPrompt="1"/>
          </p:nvPr>
        </p:nvSpPr>
        <p:spPr>
          <a:xfrm>
            <a:off x="334800" y="1268414"/>
            <a:ext cx="11520000" cy="5113337"/>
          </a:xfrm>
          <a:prstGeom prst="rect">
            <a:avLst/>
          </a:prstGeo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a:extLst>
              <a:ext uri="{FF2B5EF4-FFF2-40B4-BE49-F238E27FC236}">
                <a16:creationId xmlns:a16="http://schemas.microsoft.com/office/drawing/2014/main" id="{2209D2CA-FDE2-4B12-9D75-213CCFE3FA9C}"/>
              </a:ext>
            </a:extLst>
          </p:cNvPr>
          <p:cNvSpPr>
            <a:spLocks noGrp="1"/>
          </p:cNvSpPr>
          <p:nvPr>
            <p:ph type="title" hasCustomPrompt="1"/>
          </p:nvPr>
        </p:nvSpPr>
        <p:spPr/>
        <p:txBody>
          <a:bodyPr/>
          <a:lstStyle>
            <a:lvl1pPr>
              <a:defRPr baseline="0">
                <a:latin typeface="+mj-lt"/>
                <a:ea typeface="+mj-ea"/>
                <a:cs typeface="+mj-cs"/>
              </a:defRPr>
            </a:lvl1pPr>
          </a:lstStyle>
          <a:p>
            <a:r>
              <a:rPr lang="en-US" noProof="0"/>
              <a:t>Click to edit title</a:t>
            </a:r>
          </a:p>
        </p:txBody>
      </p:sp>
      <p:sp>
        <p:nvSpPr>
          <p:cNvPr id="9" name="LOGO PROTECTION" hidden="1">
            <a:extLst>
              <a:ext uri="{FF2B5EF4-FFF2-40B4-BE49-F238E27FC236}">
                <a16:creationId xmlns:a16="http://schemas.microsoft.com/office/drawing/2014/main" id="{DF1FB678-4F92-45E5-9B25-2B5FE93A0952}"/>
              </a:ext>
            </a:extLst>
          </p:cNvPr>
          <p:cNvSpPr/>
          <p:nvPr>
            <p:custDataLst>
              <p:tags r:id="rId9"/>
            </p:custDataLst>
          </p:nvPr>
        </p:nvSpPr>
        <p:spPr bwMode="auto">
          <a:xfrm>
            <a:off x="10131283" y="1"/>
            <a:ext cx="2060717" cy="836712"/>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noProof="0">
              <a:latin typeface="+mn-lt"/>
              <a:ea typeface="+mn-ea"/>
              <a:cs typeface="+mn-cs"/>
            </a:endParaRPr>
          </a:p>
        </p:txBody>
      </p:sp>
      <p:sp>
        <p:nvSpPr>
          <p:cNvPr id="2" name="Date Placeholder 1" hidden="1">
            <a:extLst>
              <a:ext uri="{FF2B5EF4-FFF2-40B4-BE49-F238E27FC236}">
                <a16:creationId xmlns:a16="http://schemas.microsoft.com/office/drawing/2014/main" id="{17B8A1C3-E607-4E28-91A1-A973183FE78F}"/>
              </a:ext>
            </a:extLst>
          </p:cNvPr>
          <p:cNvSpPr>
            <a:spLocks noGrp="1"/>
          </p:cNvSpPr>
          <p:nvPr>
            <p:ph type="dt" sz="half" idx="14"/>
            <p:custDataLst>
              <p:tags r:id="rId10"/>
            </p:custDataLst>
          </p:nvPr>
        </p:nvSpPr>
        <p:spPr/>
        <p:txBody>
          <a:bodyPr/>
          <a:lstStyle/>
          <a:p>
            <a:endParaRPr lang="en-US" b="1" dirty="0"/>
          </a:p>
        </p:txBody>
      </p:sp>
      <p:sp>
        <p:nvSpPr>
          <p:cNvPr id="10" name="Footer Placeholder 9" hidden="1">
            <a:extLst>
              <a:ext uri="{FF2B5EF4-FFF2-40B4-BE49-F238E27FC236}">
                <a16:creationId xmlns:a16="http://schemas.microsoft.com/office/drawing/2014/main" id="{6B901E0B-D453-4CEB-8C35-51C25A27F89D}"/>
              </a:ext>
            </a:extLst>
          </p:cNvPr>
          <p:cNvSpPr>
            <a:spLocks noGrp="1"/>
          </p:cNvSpPr>
          <p:nvPr>
            <p:ph type="ftr" sz="quarter" idx="15"/>
            <p:custDataLst>
              <p:tags r:id="rId11"/>
            </p:custDataLst>
          </p:nvPr>
        </p:nvSpPr>
        <p:spPr/>
        <p:txBody>
          <a:bodyPr/>
          <a:lstStyle/>
          <a:p>
            <a:endParaRPr lang="en-US" dirty="0"/>
          </a:p>
        </p:txBody>
      </p:sp>
      <p:sp>
        <p:nvSpPr>
          <p:cNvPr id="12" name="Slide Number Placeholder 11" hidden="1">
            <a:extLst>
              <a:ext uri="{FF2B5EF4-FFF2-40B4-BE49-F238E27FC236}">
                <a16:creationId xmlns:a16="http://schemas.microsoft.com/office/drawing/2014/main" id="{212E0C1A-F772-4C8C-B2E7-03887DA46ED9}"/>
              </a:ext>
            </a:extLst>
          </p:cNvPr>
          <p:cNvSpPr>
            <a:spLocks noGrp="1"/>
          </p:cNvSpPr>
          <p:nvPr>
            <p:ph type="sldNum" sz="quarter" idx="16"/>
            <p:custDataLst>
              <p:tags r:id="rId12"/>
            </p:custDataLst>
          </p:nvPr>
        </p:nvSpPr>
        <p:spPr/>
        <p:txBody>
          <a:bodyPr/>
          <a:lstStyle/>
          <a:p>
            <a:r>
              <a:rPr lang="en-US"/>
              <a:t> </a:t>
            </a:r>
            <a:endParaRPr lang="en-US" dirty="0"/>
          </a:p>
        </p:txBody>
      </p:sp>
      <p:sp>
        <p:nvSpPr>
          <p:cNvPr id="3" name="MIO_Placeholder_Mapping" hidden="1">
            <a:extLst>
              <a:ext uri="{FF2B5EF4-FFF2-40B4-BE49-F238E27FC236}">
                <a16:creationId xmlns:a16="http://schemas.microsoft.com/office/drawing/2014/main" id="{C0BE19B5-FA3E-481C-ACF3-046C2AA8A91D}"/>
              </a:ext>
            </a:extLst>
          </p:cNvPr>
          <p:cNvSpPr/>
          <p:nvPr userDrawn="1">
            <p:custDataLst>
              <p:tags r:id="rId13"/>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Tree>
  </p:cSld>
  <p:clrMapOvr>
    <a:masterClrMapping/>
  </p:clrMapOvr>
  <p:hf hdr="0" dt="0"/>
  <p:extLst>
    <p:ext uri="{DCECCB84-F9BA-43D5-87BE-67443E8EF086}">
      <p15:sldGuideLst xmlns:p15="http://schemas.microsoft.com/office/powerpoint/2012/main">
        <p15:guide id="1" pos="7469">
          <p15:clr>
            <a:srgbClr val="FBAE40"/>
          </p15:clr>
        </p15:guide>
        <p15:guide id="2" pos="211">
          <p15:clr>
            <a:srgbClr val="FBAE40"/>
          </p15:clr>
        </p15:guide>
        <p15:guide id="3" orient="horz" pos="799">
          <p15:clr>
            <a:srgbClr val="FBAE40"/>
          </p15:clr>
        </p15:guide>
        <p15:guide id="4" orient="horz" pos="40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contents">
    <p:spTree>
      <p:nvGrpSpPr>
        <p:cNvPr id="1" name=""/>
        <p:cNvGrpSpPr/>
        <p:nvPr/>
      </p:nvGrpSpPr>
      <p:grpSpPr>
        <a:xfrm>
          <a:off x="0" y="0"/>
          <a:ext cx="0" cy="0"/>
          <a:chOff x="0" y="0"/>
          <a:chExt cx="0" cy="0"/>
        </a:xfrm>
      </p:grpSpPr>
      <p:sp>
        <p:nvSpPr>
          <p:cNvPr id="10" name="empower_additionalText_placeholder" hidden="1">
            <a:extLst>
              <a:ext uri="{FF2B5EF4-FFF2-40B4-BE49-F238E27FC236}">
                <a16:creationId xmlns:a16="http://schemas.microsoft.com/office/drawing/2014/main" id="{FD35C554-56A1-4651-98F3-FC19B8770A8A}"/>
              </a:ext>
            </a:extLst>
          </p:cNvPr>
          <p:cNvSpPr txBox="1"/>
          <p:nvPr>
            <p:custDataLst>
              <p:tags r:id="rId1"/>
            </p:custDataLst>
          </p:nvPr>
        </p:nvSpPr>
        <p:spPr bwMode="auto">
          <a:xfrm>
            <a:off x="2531796" y="6489700"/>
            <a:ext cx="1728000" cy="361100"/>
          </a:xfrm>
          <a:prstGeom prst="rect">
            <a:avLst/>
          </a:prstGeom>
          <a:noFill/>
          <a:ln w="9525">
            <a:noFill/>
            <a:miter lim="800000"/>
            <a:headEnd/>
            <a:tailEnd/>
          </a:ln>
          <a:effectLst/>
        </p:spPr>
        <p:txBody>
          <a:bodyPr wrap="none" lIns="0" tIns="0" rIns="0" bIns="0" rtlCol="0" anchor="ctr" anchorCtr="0">
            <a:noAutofit/>
          </a:bodyPr>
          <a:lstStyle>
            <a:defPPr>
              <a:defRPr lang="en-US"/>
            </a:defPPr>
            <a:lvl1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defRPr sz="800" b="1" kern="0">
                <a:solidFill>
                  <a:srgbClr val="E30034"/>
                </a:solidFill>
                <a:latin typeface="Arial" panose="020B0604020202020204" pitchFamily="34" charset="0"/>
                <a:ea typeface="Verdana" pitchFamily="34" charset="0"/>
                <a:cs typeface="Arial" panose="020B0604020202020204" pitchFamily="34" charset="0"/>
              </a:defRPr>
            </a:lvl1pPr>
          </a:lstStyle>
          <a:p>
            <a:pPr lvl="0" algn="l"/>
            <a:endParaRPr lang="en-US" noProof="0">
              <a:solidFill>
                <a:schemeClr val="tx1"/>
              </a:solidFill>
              <a:latin typeface="+mn-lt"/>
              <a:ea typeface="+mn-ea"/>
              <a:cs typeface="+mn-cs"/>
            </a:endParaRPr>
          </a:p>
        </p:txBody>
      </p:sp>
      <p:sp>
        <p:nvSpPr>
          <p:cNvPr id="12" name="empower_document_placeholder" hidden="1">
            <a:extLst>
              <a:ext uri="{FF2B5EF4-FFF2-40B4-BE49-F238E27FC236}">
                <a16:creationId xmlns:a16="http://schemas.microsoft.com/office/drawing/2014/main" id="{4FA374A8-328C-4586-BEF8-CF0921FBF7D3}"/>
              </a:ext>
            </a:extLst>
          </p:cNvPr>
          <p:cNvSpPr txBox="1"/>
          <p:nvPr>
            <p:custDataLst>
              <p:tags r:id="rId2"/>
            </p:custDataLst>
          </p:nvPr>
        </p:nvSpPr>
        <p:spPr bwMode="auto">
          <a:xfrm rot="16200000">
            <a:off x="10757888" y="4960337"/>
            <a:ext cx="2592000" cy="250825"/>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700" kern="0" noProof="0">
                <a:solidFill>
                  <a:schemeClr val="tx1"/>
                </a:solidFill>
                <a:latin typeface="+mn-lt"/>
                <a:ea typeface="+mn-ea"/>
                <a:cs typeface="+mn-cs"/>
              </a:rPr>
              <a:t>[Owner:   Doc ID:   Vers.: ]</a:t>
            </a:r>
          </a:p>
        </p:txBody>
      </p:sp>
      <p:sp>
        <p:nvSpPr>
          <p:cNvPr id="14" name="empower_proprietary_placeholder">
            <a:extLst>
              <a:ext uri="{FF2B5EF4-FFF2-40B4-BE49-F238E27FC236}">
                <a16:creationId xmlns:a16="http://schemas.microsoft.com/office/drawing/2014/main" id="{AEB670C2-21D6-4210-BA37-DF3C9B9933BC}"/>
              </a:ext>
            </a:extLst>
          </p:cNvPr>
          <p:cNvSpPr txBox="1"/>
          <p:nvPr>
            <p:custDataLst>
              <p:tags r:id="rId3"/>
            </p:custDataLst>
          </p:nvPr>
        </p:nvSpPr>
        <p:spPr bwMode="auto">
          <a:xfrm>
            <a:off x="9444480" y="6489700"/>
            <a:ext cx="972000" cy="3611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Infineon Proprietary</a:t>
            </a:r>
            <a:endParaRPr lang="en-US" sz="800" b="1" kern="0" noProof="0" dirty="0">
              <a:solidFill>
                <a:schemeClr val="tx1"/>
              </a:solidFill>
              <a:latin typeface="+mn-lt"/>
              <a:ea typeface="+mn-ea"/>
              <a:cs typeface="+mn-cs"/>
            </a:endParaRPr>
          </a:p>
        </p:txBody>
      </p:sp>
      <p:sp>
        <p:nvSpPr>
          <p:cNvPr id="16" name="empower_draft_placeholder" hidden="1">
            <a:extLst>
              <a:ext uri="{FF2B5EF4-FFF2-40B4-BE49-F238E27FC236}">
                <a16:creationId xmlns:a16="http://schemas.microsoft.com/office/drawing/2014/main" id="{21B71886-0324-4B36-AA82-C90CF46385B2}"/>
              </a:ext>
            </a:extLst>
          </p:cNvPr>
          <p:cNvSpPr txBox="1"/>
          <p:nvPr>
            <p:custDataLst>
              <p:tags r:id="rId4"/>
            </p:custDataLst>
          </p:nvPr>
        </p:nvSpPr>
        <p:spPr bwMode="auto">
          <a:xfrm>
            <a:off x="8761190" y="6489700"/>
            <a:ext cx="360362"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 DRAFT -</a:t>
            </a:r>
            <a:endParaRPr lang="en-US" sz="800" b="1" kern="0" noProof="0" dirty="0">
              <a:solidFill>
                <a:schemeClr val="tx2"/>
              </a:solidFill>
              <a:latin typeface="+mn-lt"/>
              <a:ea typeface="+mn-ea"/>
              <a:cs typeface="+mn-cs"/>
            </a:endParaRPr>
          </a:p>
        </p:txBody>
      </p:sp>
      <p:sp>
        <p:nvSpPr>
          <p:cNvPr id="18" name="empower_footer_placeholder">
            <a:extLst>
              <a:ext uri="{FF2B5EF4-FFF2-40B4-BE49-F238E27FC236}">
                <a16:creationId xmlns:a16="http://schemas.microsoft.com/office/drawing/2014/main" id="{DC9834AE-8B30-477E-8C87-5F8E7D7B17A3}"/>
              </a:ext>
            </a:extLst>
          </p:cNvPr>
          <p:cNvSpPr txBox="1"/>
          <p:nvPr>
            <p:custDataLst>
              <p:tags r:id="rId5"/>
            </p:custDataLst>
          </p:nvPr>
        </p:nvSpPr>
        <p:spPr bwMode="auto">
          <a:xfrm>
            <a:off x="4547828" y="6489700"/>
            <a:ext cx="3096343" cy="361100"/>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Copyright © Infineon Technologies AG 2023. All rights reserved.</a:t>
            </a:r>
          </a:p>
        </p:txBody>
      </p:sp>
      <p:sp>
        <p:nvSpPr>
          <p:cNvPr id="20" name="empower_classification_attention_placeholder" hidden="1">
            <a:extLst>
              <a:ext uri="{FF2B5EF4-FFF2-40B4-BE49-F238E27FC236}">
                <a16:creationId xmlns:a16="http://schemas.microsoft.com/office/drawing/2014/main" id="{B5FD8F85-4CB3-489A-86B2-4ABCB308F30D}"/>
              </a:ext>
            </a:extLst>
          </p:cNvPr>
          <p:cNvSpPr txBox="1"/>
          <p:nvPr>
            <p:custDataLst>
              <p:tags r:id="rId6"/>
            </p:custDataLst>
          </p:nvPr>
        </p:nvSpPr>
        <p:spPr bwMode="auto">
          <a:xfrm>
            <a:off x="1238188" y="6489700"/>
            <a:ext cx="971855"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no marking</a:t>
            </a:r>
          </a:p>
        </p:txBody>
      </p:sp>
      <p:sp>
        <p:nvSpPr>
          <p:cNvPr id="22" name="empower_classification_placeholder" hidden="1">
            <a:extLst>
              <a:ext uri="{FF2B5EF4-FFF2-40B4-BE49-F238E27FC236}">
                <a16:creationId xmlns:a16="http://schemas.microsoft.com/office/drawing/2014/main" id="{A254D557-505E-4B08-8C5B-DEA083728C5A}"/>
              </a:ext>
            </a:extLst>
          </p:cNvPr>
          <p:cNvSpPr txBox="1"/>
          <p:nvPr>
            <p:custDataLst>
              <p:tags r:id="rId7"/>
            </p:custDataLst>
          </p:nvPr>
        </p:nvSpPr>
        <p:spPr bwMode="auto">
          <a:xfrm>
            <a:off x="1238188" y="6489700"/>
            <a:ext cx="973251" cy="361100"/>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no marking</a:t>
            </a:r>
            <a:endParaRPr lang="en-US" sz="800" b="1" kern="0" noProof="0" dirty="0">
              <a:solidFill>
                <a:schemeClr val="tx1"/>
              </a:solidFill>
              <a:latin typeface="+mn-lt"/>
              <a:ea typeface="+mn-ea"/>
              <a:cs typeface="+mn-cs"/>
            </a:endParaRPr>
          </a:p>
        </p:txBody>
      </p:sp>
      <p:sp>
        <p:nvSpPr>
          <p:cNvPr id="24" name="empower_date_placeholder">
            <a:extLst>
              <a:ext uri="{FF2B5EF4-FFF2-40B4-BE49-F238E27FC236}">
                <a16:creationId xmlns:a16="http://schemas.microsoft.com/office/drawing/2014/main" id="{6E3D16E2-B858-4F89-B7A0-119FBFC70810}"/>
              </a:ext>
            </a:extLst>
          </p:cNvPr>
          <p:cNvSpPr txBox="1"/>
          <p:nvPr>
            <p:custDataLst>
              <p:tags r:id="rId8"/>
            </p:custDataLst>
          </p:nvPr>
        </p:nvSpPr>
        <p:spPr bwMode="auto">
          <a:xfrm>
            <a:off x="334963" y="6489700"/>
            <a:ext cx="612000" cy="361100"/>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Jun 2023</a:t>
            </a:r>
          </a:p>
        </p:txBody>
      </p:sp>
      <p:sp>
        <p:nvSpPr>
          <p:cNvPr id="7" name="Content Left"/>
          <p:cNvSpPr>
            <a:spLocks noGrp="1"/>
          </p:cNvSpPr>
          <p:nvPr>
            <p:ph sz="quarter" idx="13" hasCustomPrompt="1"/>
          </p:nvPr>
        </p:nvSpPr>
        <p:spPr>
          <a:xfrm>
            <a:off x="334800" y="1268414"/>
            <a:ext cx="5688000" cy="5113337"/>
          </a:xfrm>
          <a:prstGeom prst="rect">
            <a:avLst/>
          </a:prstGeo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Right"/>
          <p:cNvSpPr>
            <a:spLocks noGrp="1"/>
          </p:cNvSpPr>
          <p:nvPr>
            <p:ph sz="quarter" idx="14" hasCustomPrompt="1"/>
          </p:nvPr>
        </p:nvSpPr>
        <p:spPr>
          <a:xfrm>
            <a:off x="6167439" y="1268414"/>
            <a:ext cx="5689202" cy="5113337"/>
          </a:xfrm>
          <a:prstGeom prst="rect">
            <a:avLst/>
          </a:prstGeo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itle">
            <a:extLst>
              <a:ext uri="{FF2B5EF4-FFF2-40B4-BE49-F238E27FC236}">
                <a16:creationId xmlns:a16="http://schemas.microsoft.com/office/drawing/2014/main" id="{373E7DFD-EB78-498B-97A4-CE06BA4BEC4D}"/>
              </a:ext>
            </a:extLst>
          </p:cNvPr>
          <p:cNvSpPr>
            <a:spLocks noGrp="1"/>
          </p:cNvSpPr>
          <p:nvPr>
            <p:ph type="title" hasCustomPrompt="1"/>
          </p:nvPr>
        </p:nvSpPr>
        <p:spPr/>
        <p:txBody>
          <a:bodyPr/>
          <a:lstStyle>
            <a:lvl1pPr>
              <a:defRPr baseline="0">
                <a:latin typeface="+mj-lt"/>
                <a:ea typeface="+mj-ea"/>
                <a:cs typeface="+mj-cs"/>
              </a:defRPr>
            </a:lvl1pPr>
          </a:lstStyle>
          <a:p>
            <a:r>
              <a:rPr lang="en-US" noProof="0"/>
              <a:t>Click to edit title</a:t>
            </a:r>
          </a:p>
        </p:txBody>
      </p:sp>
      <p:sp>
        <p:nvSpPr>
          <p:cNvPr id="8" name="LOGO PROTECTION" hidden="1">
            <a:extLst>
              <a:ext uri="{FF2B5EF4-FFF2-40B4-BE49-F238E27FC236}">
                <a16:creationId xmlns:a16="http://schemas.microsoft.com/office/drawing/2014/main" id="{D623209F-EEBF-4451-AF99-363F6EA35F67}"/>
              </a:ext>
            </a:extLst>
          </p:cNvPr>
          <p:cNvSpPr/>
          <p:nvPr>
            <p:custDataLst>
              <p:tags r:id="rId9"/>
            </p:custDataLst>
          </p:nvPr>
        </p:nvSpPr>
        <p:spPr bwMode="auto">
          <a:xfrm>
            <a:off x="10131283" y="1"/>
            <a:ext cx="2060717" cy="836712"/>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noProof="0">
              <a:latin typeface="+mn-lt"/>
              <a:ea typeface="+mn-ea"/>
              <a:cs typeface="+mn-cs"/>
            </a:endParaRPr>
          </a:p>
        </p:txBody>
      </p:sp>
      <p:sp>
        <p:nvSpPr>
          <p:cNvPr id="2" name="Date Placeholder 1" hidden="1">
            <a:extLst>
              <a:ext uri="{FF2B5EF4-FFF2-40B4-BE49-F238E27FC236}">
                <a16:creationId xmlns:a16="http://schemas.microsoft.com/office/drawing/2014/main" id="{9850AB63-C5F5-4BA2-A73E-BB668324B70F}"/>
              </a:ext>
            </a:extLst>
          </p:cNvPr>
          <p:cNvSpPr>
            <a:spLocks noGrp="1"/>
          </p:cNvSpPr>
          <p:nvPr>
            <p:ph type="dt" sz="half" idx="15"/>
            <p:custDataLst>
              <p:tags r:id="rId10"/>
            </p:custDataLst>
          </p:nvPr>
        </p:nvSpPr>
        <p:spPr/>
        <p:txBody>
          <a:bodyPr/>
          <a:lstStyle/>
          <a:p>
            <a:endParaRPr lang="en-US" b="1" dirty="0"/>
          </a:p>
        </p:txBody>
      </p:sp>
      <p:sp>
        <p:nvSpPr>
          <p:cNvPr id="11" name="Footer Placeholder 10" hidden="1">
            <a:extLst>
              <a:ext uri="{FF2B5EF4-FFF2-40B4-BE49-F238E27FC236}">
                <a16:creationId xmlns:a16="http://schemas.microsoft.com/office/drawing/2014/main" id="{ED18627F-EDFA-45CA-A572-C60F0E37473A}"/>
              </a:ext>
            </a:extLst>
          </p:cNvPr>
          <p:cNvSpPr>
            <a:spLocks noGrp="1"/>
          </p:cNvSpPr>
          <p:nvPr>
            <p:ph type="ftr" sz="quarter" idx="16"/>
            <p:custDataLst>
              <p:tags r:id="rId11"/>
            </p:custDataLst>
          </p:nvPr>
        </p:nvSpPr>
        <p:spPr/>
        <p:txBody>
          <a:bodyPr/>
          <a:lstStyle/>
          <a:p>
            <a:endParaRPr lang="en-US" dirty="0"/>
          </a:p>
        </p:txBody>
      </p:sp>
      <p:sp>
        <p:nvSpPr>
          <p:cNvPr id="13" name="Slide Number Placeholder 12" hidden="1">
            <a:extLst>
              <a:ext uri="{FF2B5EF4-FFF2-40B4-BE49-F238E27FC236}">
                <a16:creationId xmlns:a16="http://schemas.microsoft.com/office/drawing/2014/main" id="{E2FA0071-6D08-45B0-AF4E-22BFCF09E76B}"/>
              </a:ext>
            </a:extLst>
          </p:cNvPr>
          <p:cNvSpPr>
            <a:spLocks noGrp="1"/>
          </p:cNvSpPr>
          <p:nvPr>
            <p:ph type="sldNum" sz="quarter" idx="17"/>
            <p:custDataLst>
              <p:tags r:id="rId12"/>
            </p:custDataLst>
          </p:nvPr>
        </p:nvSpPr>
        <p:spPr/>
        <p:txBody>
          <a:bodyPr/>
          <a:lstStyle/>
          <a:p>
            <a:r>
              <a:rPr lang="en-US"/>
              <a:t> </a:t>
            </a:r>
            <a:endParaRPr lang="en-US" dirty="0"/>
          </a:p>
        </p:txBody>
      </p:sp>
      <p:sp>
        <p:nvSpPr>
          <p:cNvPr id="3" name="MIO_Placeholder_Mapping" hidden="1">
            <a:extLst>
              <a:ext uri="{FF2B5EF4-FFF2-40B4-BE49-F238E27FC236}">
                <a16:creationId xmlns:a16="http://schemas.microsoft.com/office/drawing/2014/main" id="{673026AB-61DE-4BDA-8F8E-CCC68BAAE095}"/>
              </a:ext>
            </a:extLst>
          </p:cNvPr>
          <p:cNvSpPr/>
          <p:nvPr userDrawn="1">
            <p:custDataLst>
              <p:tags r:id="rId13"/>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Tree>
  </p:cSld>
  <p:clrMapOvr>
    <a:masterClrMapping/>
  </p:clrMapOvr>
  <p:hf hdr="0" dt="0"/>
  <p:extLst>
    <p:ext uri="{DCECCB84-F9BA-43D5-87BE-67443E8EF086}">
      <p15:sldGuideLst xmlns:p15="http://schemas.microsoft.com/office/powerpoint/2012/main">
        <p15:guide id="1" pos="3885">
          <p15:clr>
            <a:srgbClr val="FBAE40"/>
          </p15:clr>
        </p15:guide>
        <p15:guide id="2" pos="7469">
          <p15:clr>
            <a:srgbClr val="FBAE40"/>
          </p15:clr>
        </p15:guide>
        <p15:guide id="3" pos="3795">
          <p15:clr>
            <a:srgbClr val="FBAE40"/>
          </p15:clr>
        </p15:guide>
        <p15:guide id="4" pos="211">
          <p15:clr>
            <a:srgbClr val="FBAE40"/>
          </p15:clr>
        </p15:guide>
        <p15:guide id="5" orient="horz" pos="799">
          <p15:clr>
            <a:srgbClr val="FBAE40"/>
          </p15:clr>
        </p15:guide>
        <p15:guide id="6" orient="horz" pos="40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1">
    <p:spTree>
      <p:nvGrpSpPr>
        <p:cNvPr id="1" name=""/>
        <p:cNvGrpSpPr/>
        <p:nvPr/>
      </p:nvGrpSpPr>
      <p:grpSpPr>
        <a:xfrm>
          <a:off x="0" y="0"/>
          <a:ext cx="0" cy="0"/>
          <a:chOff x="0" y="0"/>
          <a:chExt cx="0" cy="0"/>
        </a:xfrm>
      </p:grpSpPr>
      <p:sp>
        <p:nvSpPr>
          <p:cNvPr id="6" name="Background White"/>
          <p:cNvSpPr/>
          <p:nvPr/>
        </p:nvSpPr>
        <p:spPr bwMode="auto">
          <a:xfrm>
            <a:off x="0" y="810000"/>
            <a:ext cx="12191998" cy="6048000"/>
          </a:xfrm>
          <a:prstGeom prst="rect">
            <a:avLst/>
          </a:prstGeom>
          <a:solidFill>
            <a:schemeClr val="bg1"/>
          </a:solidFill>
          <a:ln w="9525">
            <a:noFill/>
            <a:miter lim="800000"/>
            <a:headEnd/>
            <a:tailEnd/>
          </a:ln>
        </p:spPr>
        <p:txBody>
          <a:bodyPr wrap="square" lIns="96000" tIns="96000" rIns="96000" bIns="96000" rtlCol="0" anchor="ctr"/>
          <a:lstStyle/>
          <a:p>
            <a:pPr algn="ctr" eaLnBrk="0" hangingPunct="0"/>
            <a:endParaRPr lang="en-US" sz="2133" baseline="0" noProof="0">
              <a:latin typeface="+mn-lt"/>
              <a:ea typeface="+mn-ea"/>
              <a:cs typeface="+mn-cs"/>
            </a:endParaRPr>
          </a:p>
        </p:txBody>
      </p:sp>
      <p:sp>
        <p:nvSpPr>
          <p:cNvPr id="2" name="Crystal Shape">
            <a:extLst>
              <a:ext uri="{FF2B5EF4-FFF2-40B4-BE49-F238E27FC236}">
                <a16:creationId xmlns:a16="http://schemas.microsoft.com/office/drawing/2014/main" id="{3FBBF7BF-BA7F-647C-39AB-CEDA0092AA91}"/>
              </a:ext>
            </a:extLst>
          </p:cNvPr>
          <p:cNvSpPr/>
          <p:nvPr userDrawn="1"/>
        </p:nvSpPr>
        <p:spPr>
          <a:xfrm rot="5400000">
            <a:off x="1207129" y="-1234005"/>
            <a:ext cx="6878637" cy="9330464"/>
          </a:xfrm>
          <a:custGeom>
            <a:avLst/>
            <a:gdLst>
              <a:gd name="connsiteX0" fmla="*/ 0 w 6870543"/>
              <a:gd name="connsiteY0" fmla="*/ 727877 h 5591944"/>
              <a:gd name="connsiteX1" fmla="*/ 1726296 w 6870543"/>
              <a:gd name="connsiteY1" fmla="*/ 0 h 5591944"/>
              <a:gd name="connsiteX2" fmla="*/ 6870543 w 6870543"/>
              <a:gd name="connsiteY2" fmla="*/ 1136853 h 5591944"/>
              <a:gd name="connsiteX3" fmla="*/ 6870543 w 6870543"/>
              <a:gd name="connsiteY3" fmla="*/ 5591944 h 5591944"/>
              <a:gd name="connsiteX4" fmla="*/ 0 w 6870543"/>
              <a:gd name="connsiteY4" fmla="*/ 5591944 h 5591944"/>
              <a:gd name="connsiteX5" fmla="*/ 0 w 6870543"/>
              <a:gd name="connsiteY5" fmla="*/ 727877 h 5591944"/>
              <a:gd name="connsiteX0" fmla="*/ 0 w 6870545"/>
              <a:gd name="connsiteY0" fmla="*/ 727877 h 9322375"/>
              <a:gd name="connsiteX1" fmla="*/ 1726296 w 6870545"/>
              <a:gd name="connsiteY1" fmla="*/ 0 h 9322375"/>
              <a:gd name="connsiteX2" fmla="*/ 6870543 w 6870545"/>
              <a:gd name="connsiteY2" fmla="*/ 1136853 h 9322375"/>
              <a:gd name="connsiteX3" fmla="*/ 6870545 w 6870545"/>
              <a:gd name="connsiteY3" fmla="*/ 9322375 h 9322375"/>
              <a:gd name="connsiteX4" fmla="*/ 0 w 6870545"/>
              <a:gd name="connsiteY4" fmla="*/ 5591944 h 9322375"/>
              <a:gd name="connsiteX5" fmla="*/ 0 w 6870545"/>
              <a:gd name="connsiteY5" fmla="*/ 727877 h 9322375"/>
              <a:gd name="connsiteX0" fmla="*/ 8092 w 6878637"/>
              <a:gd name="connsiteY0" fmla="*/ 727877 h 9330464"/>
              <a:gd name="connsiteX1" fmla="*/ 1734388 w 6878637"/>
              <a:gd name="connsiteY1" fmla="*/ 0 h 9330464"/>
              <a:gd name="connsiteX2" fmla="*/ 6878635 w 6878637"/>
              <a:gd name="connsiteY2" fmla="*/ 1136853 h 9330464"/>
              <a:gd name="connsiteX3" fmla="*/ 6878637 w 6878637"/>
              <a:gd name="connsiteY3" fmla="*/ 9322375 h 9330464"/>
              <a:gd name="connsiteX4" fmla="*/ 0 w 6878637"/>
              <a:gd name="connsiteY4" fmla="*/ 9330464 h 9330464"/>
              <a:gd name="connsiteX5" fmla="*/ 8092 w 6878637"/>
              <a:gd name="connsiteY5" fmla="*/ 727877 h 933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8637" h="9330464">
                <a:moveTo>
                  <a:pt x="8092" y="727877"/>
                </a:moveTo>
                <a:lnTo>
                  <a:pt x="1734388" y="0"/>
                </a:lnTo>
                <a:lnTo>
                  <a:pt x="6878635" y="1136853"/>
                </a:lnTo>
                <a:cubicBezTo>
                  <a:pt x="6878636" y="3865360"/>
                  <a:pt x="6878636" y="6593868"/>
                  <a:pt x="6878637" y="9322375"/>
                </a:cubicBezTo>
                <a:lnTo>
                  <a:pt x="0" y="9330464"/>
                </a:lnTo>
                <a:cubicBezTo>
                  <a:pt x="2697" y="6462935"/>
                  <a:pt x="5395" y="3595406"/>
                  <a:pt x="8092" y="727877"/>
                </a:cubicBezTo>
                <a:close/>
              </a:path>
            </a:pathLst>
          </a:custGeom>
          <a:solidFill>
            <a:srgbClr val="0A8276"/>
          </a:solidFill>
          <a:ln w="11542" cap="flat">
            <a:noFill/>
            <a:prstDash val="solid"/>
            <a:miter/>
          </a:ln>
        </p:spPr>
        <p:txBody>
          <a:bodyPr rtlCol="0" anchor="ctr"/>
          <a:lstStyle/>
          <a:p>
            <a:endParaRPr lang="de-DE"/>
          </a:p>
        </p:txBody>
      </p:sp>
      <p:sp>
        <p:nvSpPr>
          <p:cNvPr id="8" name="Title">
            <a:extLst>
              <a:ext uri="{FF2B5EF4-FFF2-40B4-BE49-F238E27FC236}">
                <a16:creationId xmlns:a16="http://schemas.microsoft.com/office/drawing/2014/main" id="{F95C3DD4-2582-4776-B0CC-687FF5436469}"/>
              </a:ext>
            </a:extLst>
          </p:cNvPr>
          <p:cNvSpPr>
            <a:spLocks noGrp="1"/>
          </p:cNvSpPr>
          <p:nvPr>
            <p:ph type="title" hasCustomPrompt="1"/>
          </p:nvPr>
        </p:nvSpPr>
        <p:spPr>
          <a:xfrm>
            <a:off x="335360" y="2134800"/>
            <a:ext cx="8137525" cy="683369"/>
          </a:xfrm>
        </p:spPr>
        <p:txBody>
          <a:bodyPr bIns="0"/>
          <a:lstStyle>
            <a:lvl1pPr>
              <a:defRPr sz="3600" baseline="0">
                <a:solidFill>
                  <a:schemeClr val="bg1"/>
                </a:solidFill>
                <a:latin typeface="+mj-lt"/>
                <a:ea typeface="+mj-ea"/>
                <a:cs typeface="+mj-cs"/>
              </a:defRPr>
            </a:lvl1pPr>
          </a:lstStyle>
          <a:p>
            <a:r>
              <a:rPr lang="en-US" noProof="0" dirty="0"/>
              <a:t>Click to enter Section</a:t>
            </a:r>
          </a:p>
        </p:txBody>
      </p:sp>
      <p:sp>
        <p:nvSpPr>
          <p:cNvPr id="5" name="LOGO PROTECTION" hidden="1">
            <a:extLst>
              <a:ext uri="{FF2B5EF4-FFF2-40B4-BE49-F238E27FC236}">
                <a16:creationId xmlns:a16="http://schemas.microsoft.com/office/drawing/2014/main" id="{D0048F1C-4756-47EC-8B66-DB56E576453D}"/>
              </a:ext>
            </a:extLst>
          </p:cNvPr>
          <p:cNvSpPr/>
          <p:nvPr>
            <p:custDataLst>
              <p:tags r:id="rId1"/>
            </p:custDataLst>
          </p:nvPr>
        </p:nvSpPr>
        <p:spPr bwMode="auto">
          <a:xfrm>
            <a:off x="10131283" y="1"/>
            <a:ext cx="2060717" cy="836712"/>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15" name="MIO_AGENDA_IGNORE_NAVIGATION" hidden="1">
            <a:extLst>
              <a:ext uri="{FF2B5EF4-FFF2-40B4-BE49-F238E27FC236}">
                <a16:creationId xmlns:a16="http://schemas.microsoft.com/office/drawing/2014/main" id="{33FB814B-5214-4193-99B5-0E31D6690784}"/>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19" name="MIO_AGENDA_IGNORE_CHAPTER_REFERENCE" hidden="1">
            <a:extLst>
              <a:ext uri="{FF2B5EF4-FFF2-40B4-BE49-F238E27FC236}">
                <a16:creationId xmlns:a16="http://schemas.microsoft.com/office/drawing/2014/main" id="{524067FF-9067-40E5-ABF5-E79653E2B17D}"/>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7" name="Date Placeholder 6" hidden="1">
            <a:extLst>
              <a:ext uri="{FF2B5EF4-FFF2-40B4-BE49-F238E27FC236}">
                <a16:creationId xmlns:a16="http://schemas.microsoft.com/office/drawing/2014/main" id="{0949F6EC-C7FD-4272-87A0-1C0174E09327}"/>
              </a:ext>
            </a:extLst>
          </p:cNvPr>
          <p:cNvSpPr>
            <a:spLocks noGrp="1"/>
          </p:cNvSpPr>
          <p:nvPr>
            <p:ph type="dt" sz="half" idx="10"/>
            <p:custDataLst>
              <p:tags r:id="rId2"/>
            </p:custDataLst>
          </p:nvPr>
        </p:nvSpPr>
        <p:spPr/>
        <p:txBody>
          <a:bodyPr/>
          <a:lstStyle/>
          <a:p>
            <a:endParaRPr lang="en-US" b="1" dirty="0"/>
          </a:p>
        </p:txBody>
      </p:sp>
      <p:sp>
        <p:nvSpPr>
          <p:cNvPr id="9" name="Footer Placeholder 8" hidden="1">
            <a:extLst>
              <a:ext uri="{FF2B5EF4-FFF2-40B4-BE49-F238E27FC236}">
                <a16:creationId xmlns:a16="http://schemas.microsoft.com/office/drawing/2014/main" id="{44ED5823-C4CB-420B-B80B-942E31DCE162}"/>
              </a:ext>
            </a:extLst>
          </p:cNvPr>
          <p:cNvSpPr>
            <a:spLocks noGrp="1"/>
          </p:cNvSpPr>
          <p:nvPr>
            <p:ph type="ftr" sz="quarter" idx="11"/>
            <p:custDataLst>
              <p:tags r:id="rId3"/>
            </p:custDataLst>
          </p:nvPr>
        </p:nvSpPr>
        <p:spPr/>
        <p:txBody>
          <a:bodyPr/>
          <a:lstStyle/>
          <a:p>
            <a:endParaRPr lang="en-US" dirty="0"/>
          </a:p>
        </p:txBody>
      </p:sp>
      <p:sp>
        <p:nvSpPr>
          <p:cNvPr id="18" name="Slide Number Placeholder 17" hidden="1">
            <a:extLst>
              <a:ext uri="{FF2B5EF4-FFF2-40B4-BE49-F238E27FC236}">
                <a16:creationId xmlns:a16="http://schemas.microsoft.com/office/drawing/2014/main" id="{4B1B9C5C-1639-4FEF-865D-BFEAD6451E85}"/>
              </a:ext>
            </a:extLst>
          </p:cNvPr>
          <p:cNvSpPr>
            <a:spLocks noGrp="1"/>
          </p:cNvSpPr>
          <p:nvPr>
            <p:ph type="sldNum" sz="quarter" idx="12"/>
            <p:custDataLst>
              <p:tags r:id="rId4"/>
            </p:custDataLst>
          </p:nvPr>
        </p:nvSpPr>
        <p:spPr/>
        <p:txBody>
          <a:bodyPr/>
          <a:lstStyle/>
          <a:p>
            <a:r>
              <a:rPr lang="en-US"/>
              <a:t> </a:t>
            </a:r>
            <a:endParaRPr lang="en-US" dirty="0"/>
          </a:p>
        </p:txBody>
      </p:sp>
      <p:sp>
        <p:nvSpPr>
          <p:cNvPr id="3" name="MIO_Placeholder_Mapping" hidden="1">
            <a:extLst>
              <a:ext uri="{FF2B5EF4-FFF2-40B4-BE49-F238E27FC236}">
                <a16:creationId xmlns:a16="http://schemas.microsoft.com/office/drawing/2014/main" id="{E4554E90-4FD5-45B2-A49A-214245B7F6D7}"/>
              </a:ext>
            </a:extLst>
          </p:cNvPr>
          <p:cNvSpPr/>
          <p:nvPr userDrawn="1">
            <p:custDataLst>
              <p:tags r:id="rId5"/>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Tree>
    <p:extLst>
      <p:ext uri="{BB962C8B-B14F-4D97-AF65-F5344CB8AC3E}">
        <p14:creationId xmlns:p14="http://schemas.microsoft.com/office/powerpoint/2010/main" val="987074326"/>
      </p:ext>
    </p:extLst>
  </p:cSld>
  <p:clrMapOvr>
    <a:masterClrMapping/>
  </p:clrMapOvr>
  <p:hf hdr="0" dt="0"/>
  <p:extLst>
    <p:ext uri="{DCECCB84-F9BA-43D5-87BE-67443E8EF086}">
      <p15:sldGuideLst xmlns:p15="http://schemas.microsoft.com/office/powerpoint/2012/main">
        <p15:guide id="1" pos="5337">
          <p15:clr>
            <a:srgbClr val="FBAE40"/>
          </p15:clr>
        </p15:guide>
        <p15:guide id="2" pos="211">
          <p15:clr>
            <a:srgbClr val="FBAE40"/>
          </p15:clr>
        </p15:guide>
        <p15:guide id="3" orient="horz" pos="1344">
          <p15:clr>
            <a:srgbClr val="FBAE40"/>
          </p15:clr>
        </p15:guide>
        <p15:guide id="4" orient="horz" pos="177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2">
    <p:spTree>
      <p:nvGrpSpPr>
        <p:cNvPr id="1" name=""/>
        <p:cNvGrpSpPr/>
        <p:nvPr/>
      </p:nvGrpSpPr>
      <p:grpSpPr>
        <a:xfrm>
          <a:off x="0" y="0"/>
          <a:ext cx="0" cy="0"/>
          <a:chOff x="0" y="0"/>
          <a:chExt cx="0" cy="0"/>
        </a:xfrm>
      </p:grpSpPr>
      <p:sp>
        <p:nvSpPr>
          <p:cNvPr id="6" name="Background White"/>
          <p:cNvSpPr/>
          <p:nvPr/>
        </p:nvSpPr>
        <p:spPr bwMode="auto">
          <a:xfrm>
            <a:off x="0" y="810000"/>
            <a:ext cx="12191998" cy="6048000"/>
          </a:xfrm>
          <a:prstGeom prst="rect">
            <a:avLst/>
          </a:prstGeom>
          <a:solidFill>
            <a:schemeClr val="bg1"/>
          </a:solidFill>
          <a:ln w="9525">
            <a:noFill/>
            <a:miter lim="800000"/>
            <a:headEnd/>
            <a:tailEnd/>
          </a:ln>
        </p:spPr>
        <p:txBody>
          <a:bodyPr wrap="square" lIns="96000" tIns="96000" rIns="96000" bIns="96000" rtlCol="0" anchor="ctr"/>
          <a:lstStyle/>
          <a:p>
            <a:pPr algn="ctr" eaLnBrk="0" hangingPunct="0"/>
            <a:endParaRPr lang="en-US" sz="2133" baseline="0" noProof="0">
              <a:latin typeface="+mn-lt"/>
              <a:ea typeface="+mn-ea"/>
              <a:cs typeface="+mn-cs"/>
            </a:endParaRPr>
          </a:p>
        </p:txBody>
      </p:sp>
      <p:sp>
        <p:nvSpPr>
          <p:cNvPr id="16" name="Crystal Shape">
            <a:extLst>
              <a:ext uri="{FF2B5EF4-FFF2-40B4-BE49-F238E27FC236}">
                <a16:creationId xmlns:a16="http://schemas.microsoft.com/office/drawing/2014/main" id="{63F28C96-D1D9-271E-B326-A1C4DC6BC78F}"/>
              </a:ext>
            </a:extLst>
          </p:cNvPr>
          <p:cNvSpPr/>
          <p:nvPr userDrawn="1"/>
        </p:nvSpPr>
        <p:spPr>
          <a:xfrm rot="16200000">
            <a:off x="6866258" y="1532259"/>
            <a:ext cx="6857999" cy="3793483"/>
          </a:xfrm>
          <a:custGeom>
            <a:avLst/>
            <a:gdLst>
              <a:gd name="connsiteX0" fmla="*/ 6857999 w 6857999"/>
              <a:gd name="connsiteY0" fmla="*/ 1129077 h 3793483"/>
              <a:gd name="connsiteX1" fmla="*/ 6857999 w 6857999"/>
              <a:gd name="connsiteY1" fmla="*/ 3792536 h 3793483"/>
              <a:gd name="connsiteX2" fmla="*/ 0 w 6857999"/>
              <a:gd name="connsiteY2" fmla="*/ 3793483 h 3793483"/>
              <a:gd name="connsiteX3" fmla="*/ 0 w 6857999"/>
              <a:gd name="connsiteY3" fmla="*/ 729579 h 3793483"/>
              <a:gd name="connsiteX4" fmla="*/ 1748945 w 6857999"/>
              <a:gd name="connsiteY4" fmla="*/ 0 h 3793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99" h="3793483">
                <a:moveTo>
                  <a:pt x="6857999" y="1129077"/>
                </a:moveTo>
                <a:lnTo>
                  <a:pt x="6857999" y="3792536"/>
                </a:lnTo>
                <a:lnTo>
                  <a:pt x="0" y="3793483"/>
                </a:lnTo>
                <a:lnTo>
                  <a:pt x="0" y="729579"/>
                </a:lnTo>
                <a:lnTo>
                  <a:pt x="1748945" y="0"/>
                </a:lnTo>
                <a:close/>
              </a:path>
            </a:pathLst>
          </a:custGeom>
          <a:solidFill>
            <a:srgbClr val="0A8276"/>
          </a:solidFill>
          <a:ln w="11542" cap="flat">
            <a:noFill/>
            <a:prstDash val="solid"/>
            <a:miter/>
          </a:ln>
        </p:spPr>
        <p:txBody>
          <a:bodyPr wrap="square" rtlCol="0" anchor="ctr">
            <a:noAutofit/>
          </a:bodyPr>
          <a:lstStyle/>
          <a:p>
            <a:endParaRPr lang="de-DE" dirty="0"/>
          </a:p>
        </p:txBody>
      </p:sp>
      <p:sp>
        <p:nvSpPr>
          <p:cNvPr id="8" name="Title">
            <a:extLst>
              <a:ext uri="{FF2B5EF4-FFF2-40B4-BE49-F238E27FC236}">
                <a16:creationId xmlns:a16="http://schemas.microsoft.com/office/drawing/2014/main" id="{F95C3DD4-2582-4776-B0CC-687FF5436469}"/>
              </a:ext>
            </a:extLst>
          </p:cNvPr>
          <p:cNvSpPr>
            <a:spLocks noGrp="1"/>
          </p:cNvSpPr>
          <p:nvPr>
            <p:ph type="title" hasCustomPrompt="1"/>
          </p:nvPr>
        </p:nvSpPr>
        <p:spPr>
          <a:xfrm>
            <a:off x="335360" y="2134800"/>
            <a:ext cx="8137525" cy="683369"/>
          </a:xfrm>
        </p:spPr>
        <p:txBody>
          <a:bodyPr bIns="0"/>
          <a:lstStyle>
            <a:lvl1pPr>
              <a:defRPr sz="3600" baseline="0">
                <a:solidFill>
                  <a:schemeClr val="tx2"/>
                </a:solidFill>
                <a:latin typeface="+mj-lt"/>
                <a:ea typeface="+mj-ea"/>
                <a:cs typeface="+mj-cs"/>
              </a:defRPr>
            </a:lvl1pPr>
          </a:lstStyle>
          <a:p>
            <a:r>
              <a:rPr lang="en-US" noProof="0" dirty="0"/>
              <a:t>Click to enter Section</a:t>
            </a:r>
          </a:p>
        </p:txBody>
      </p:sp>
      <p:sp>
        <p:nvSpPr>
          <p:cNvPr id="15" name="MIO_AGENDA_IGNORE_NAVIGATION" hidden="1">
            <a:extLst>
              <a:ext uri="{FF2B5EF4-FFF2-40B4-BE49-F238E27FC236}">
                <a16:creationId xmlns:a16="http://schemas.microsoft.com/office/drawing/2014/main" id="{33FB814B-5214-4193-99B5-0E31D6690784}"/>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19" name="MIO_AGENDA_IGNORE_CHAPTER_REFERENCE" hidden="1">
            <a:extLst>
              <a:ext uri="{FF2B5EF4-FFF2-40B4-BE49-F238E27FC236}">
                <a16:creationId xmlns:a16="http://schemas.microsoft.com/office/drawing/2014/main" id="{524067FF-9067-40E5-ABF5-E79653E2B17D}"/>
              </a:ext>
            </a:extLst>
          </p:cNvPr>
          <p:cNvSpPr/>
          <p:nvPr/>
        </p:nvSpPr>
        <p:spPr bwMode="auto">
          <a:xfrm>
            <a:off x="11833096" y="116632"/>
            <a:ext cx="216024" cy="216024"/>
          </a:xfrm>
          <a:prstGeom prst="noSmoking">
            <a:avLst/>
          </a:prstGeom>
          <a:solidFill>
            <a:schemeClr val="accent4"/>
          </a:solidFill>
          <a:ln w="9525">
            <a:noFill/>
            <a:miter lim="800000"/>
            <a:headEnd/>
            <a:tailEnd/>
          </a:ln>
        </p:spPr>
        <p:txBody>
          <a:bodyPr wrap="square" lIns="72000" tIns="72000" rIns="72000" bIns="72000" rtlCol="0" anchor="ctr"/>
          <a:lstStyle/>
          <a:p>
            <a:pPr algn="ctr" eaLnBrk="0" hangingPunct="0"/>
            <a:endParaRPr lang="en-US" sz="1600" baseline="0" noProof="0">
              <a:latin typeface="+mn-lt"/>
              <a:ea typeface="+mn-ea"/>
              <a:cs typeface="+mn-cs"/>
            </a:endParaRPr>
          </a:p>
        </p:txBody>
      </p:sp>
      <p:sp>
        <p:nvSpPr>
          <p:cNvPr id="7" name="Date Placeholder 6" hidden="1">
            <a:extLst>
              <a:ext uri="{FF2B5EF4-FFF2-40B4-BE49-F238E27FC236}">
                <a16:creationId xmlns:a16="http://schemas.microsoft.com/office/drawing/2014/main" id="{0949F6EC-C7FD-4272-87A0-1C0174E09327}"/>
              </a:ext>
            </a:extLst>
          </p:cNvPr>
          <p:cNvSpPr>
            <a:spLocks noGrp="1"/>
          </p:cNvSpPr>
          <p:nvPr>
            <p:ph type="dt" sz="half" idx="10"/>
            <p:custDataLst>
              <p:tags r:id="rId1"/>
            </p:custDataLst>
          </p:nvPr>
        </p:nvSpPr>
        <p:spPr/>
        <p:txBody>
          <a:bodyPr/>
          <a:lstStyle/>
          <a:p>
            <a:endParaRPr lang="en-US" b="1" dirty="0"/>
          </a:p>
        </p:txBody>
      </p:sp>
      <p:sp>
        <p:nvSpPr>
          <p:cNvPr id="9" name="Footer Placeholder 8" hidden="1">
            <a:extLst>
              <a:ext uri="{FF2B5EF4-FFF2-40B4-BE49-F238E27FC236}">
                <a16:creationId xmlns:a16="http://schemas.microsoft.com/office/drawing/2014/main" id="{44ED5823-C4CB-420B-B80B-942E31DCE162}"/>
              </a:ext>
            </a:extLst>
          </p:cNvPr>
          <p:cNvSpPr>
            <a:spLocks noGrp="1"/>
          </p:cNvSpPr>
          <p:nvPr>
            <p:ph type="ftr" sz="quarter" idx="11"/>
            <p:custDataLst>
              <p:tags r:id="rId2"/>
            </p:custDataLst>
          </p:nvPr>
        </p:nvSpPr>
        <p:spPr/>
        <p:txBody>
          <a:bodyPr/>
          <a:lstStyle/>
          <a:p>
            <a:endParaRPr lang="en-US" dirty="0"/>
          </a:p>
        </p:txBody>
      </p:sp>
      <p:sp>
        <p:nvSpPr>
          <p:cNvPr id="18" name="Slide Number Placeholder 17" hidden="1">
            <a:extLst>
              <a:ext uri="{FF2B5EF4-FFF2-40B4-BE49-F238E27FC236}">
                <a16:creationId xmlns:a16="http://schemas.microsoft.com/office/drawing/2014/main" id="{4B1B9C5C-1639-4FEF-865D-BFEAD6451E85}"/>
              </a:ext>
            </a:extLst>
          </p:cNvPr>
          <p:cNvSpPr>
            <a:spLocks noGrp="1"/>
          </p:cNvSpPr>
          <p:nvPr>
            <p:ph type="sldNum" sz="quarter" idx="12"/>
            <p:custDataLst>
              <p:tags r:id="rId3"/>
            </p:custDataLst>
          </p:nvPr>
        </p:nvSpPr>
        <p:spPr/>
        <p:txBody>
          <a:bodyPr/>
          <a:lstStyle/>
          <a:p>
            <a:r>
              <a:rPr lang="en-US"/>
              <a:t> </a:t>
            </a:r>
            <a:endParaRPr lang="en-US" dirty="0"/>
          </a:p>
        </p:txBody>
      </p:sp>
      <p:pic>
        <p:nvPicPr>
          <p:cNvPr id="13" name="LOGO">
            <a:extLst>
              <a:ext uri="{FF2B5EF4-FFF2-40B4-BE49-F238E27FC236}">
                <a16:creationId xmlns:a16="http://schemas.microsoft.com/office/drawing/2014/main" id="{3397AAAC-6004-4D82-828E-381F58EDEA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59042" y="193689"/>
            <a:ext cx="1207447" cy="528057"/>
          </a:xfrm>
          <a:prstGeom prst="rect">
            <a:avLst/>
          </a:prstGeom>
        </p:spPr>
      </p:pic>
    </p:spTree>
    <p:extLst>
      <p:ext uri="{BB962C8B-B14F-4D97-AF65-F5344CB8AC3E}">
        <p14:creationId xmlns:p14="http://schemas.microsoft.com/office/powerpoint/2010/main" val="114647271"/>
      </p:ext>
    </p:extLst>
  </p:cSld>
  <p:clrMapOvr>
    <a:masterClrMapping/>
  </p:clrMapOvr>
  <p:hf hdr="0" dt="0"/>
  <p:extLst>
    <p:ext uri="{DCECCB84-F9BA-43D5-87BE-67443E8EF086}">
      <p15:sldGuideLst xmlns:p15="http://schemas.microsoft.com/office/powerpoint/2012/main">
        <p15:guide id="1" pos="5337">
          <p15:clr>
            <a:srgbClr val="FBAE40"/>
          </p15:clr>
        </p15:guide>
        <p15:guide id="2" pos="211">
          <p15:clr>
            <a:srgbClr val="FBAE40"/>
          </p15:clr>
        </p15:guide>
        <p15:guide id="3" orient="horz" pos="1344">
          <p15:clr>
            <a:srgbClr val="FBAE40"/>
          </p15:clr>
        </p15:guide>
        <p15:guide id="4" orient="horz" pos="177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fourObj" preserve="1">
  <p:cSld name="4 contents">
    <p:spTree>
      <p:nvGrpSpPr>
        <p:cNvPr id="1" name=""/>
        <p:cNvGrpSpPr/>
        <p:nvPr/>
      </p:nvGrpSpPr>
      <p:grpSpPr>
        <a:xfrm>
          <a:off x="0" y="0"/>
          <a:ext cx="0" cy="0"/>
          <a:chOff x="0" y="0"/>
          <a:chExt cx="0" cy="0"/>
        </a:xfrm>
      </p:grpSpPr>
      <p:sp>
        <p:nvSpPr>
          <p:cNvPr id="12" name="empower_additionalText_placeholder" hidden="1">
            <a:extLst>
              <a:ext uri="{FF2B5EF4-FFF2-40B4-BE49-F238E27FC236}">
                <a16:creationId xmlns:a16="http://schemas.microsoft.com/office/drawing/2014/main" id="{8B1B7AE2-264A-4900-9F60-CC5615C90F03}"/>
              </a:ext>
            </a:extLst>
          </p:cNvPr>
          <p:cNvSpPr txBox="1"/>
          <p:nvPr>
            <p:custDataLst>
              <p:tags r:id="rId1"/>
            </p:custDataLst>
          </p:nvPr>
        </p:nvSpPr>
        <p:spPr bwMode="auto">
          <a:xfrm>
            <a:off x="2531796" y="6489341"/>
            <a:ext cx="1728000" cy="361459"/>
          </a:xfrm>
          <a:prstGeom prst="rect">
            <a:avLst/>
          </a:prstGeom>
          <a:noFill/>
          <a:ln w="9525">
            <a:noFill/>
            <a:miter lim="800000"/>
            <a:headEnd/>
            <a:tailEnd/>
          </a:ln>
          <a:effectLst/>
        </p:spPr>
        <p:txBody>
          <a:bodyPr wrap="none" lIns="0" tIns="0" rIns="0" bIns="0" rtlCol="0" anchor="ctr" anchorCtr="0">
            <a:noAutofit/>
          </a:bodyPr>
          <a:lstStyle>
            <a:defPPr>
              <a:defRPr lang="en-US"/>
            </a:defPPr>
            <a:lvl1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defRPr sz="800" b="1" kern="0">
                <a:solidFill>
                  <a:srgbClr val="E30034"/>
                </a:solidFill>
                <a:latin typeface="Arial" panose="020B0604020202020204" pitchFamily="34" charset="0"/>
                <a:ea typeface="Verdana" pitchFamily="34" charset="0"/>
                <a:cs typeface="Arial" panose="020B0604020202020204" pitchFamily="34" charset="0"/>
              </a:defRPr>
            </a:lvl1pPr>
          </a:lstStyle>
          <a:p>
            <a:pPr lvl="0" algn="l"/>
            <a:endParaRPr lang="en-US" noProof="0">
              <a:solidFill>
                <a:schemeClr val="tx1"/>
              </a:solidFill>
              <a:latin typeface="+mn-lt"/>
              <a:ea typeface="+mn-ea"/>
              <a:cs typeface="+mn-cs"/>
            </a:endParaRPr>
          </a:p>
        </p:txBody>
      </p:sp>
      <p:sp>
        <p:nvSpPr>
          <p:cNvPr id="10" name="empower_document_placeholder" hidden="1">
            <a:extLst>
              <a:ext uri="{FF2B5EF4-FFF2-40B4-BE49-F238E27FC236}">
                <a16:creationId xmlns:a16="http://schemas.microsoft.com/office/drawing/2014/main" id="{F2DD26D5-8427-4844-992F-AA5F995450F6}"/>
              </a:ext>
            </a:extLst>
          </p:cNvPr>
          <p:cNvSpPr txBox="1"/>
          <p:nvPr>
            <p:custDataLst>
              <p:tags r:id="rId2"/>
            </p:custDataLst>
          </p:nvPr>
        </p:nvSpPr>
        <p:spPr bwMode="auto">
          <a:xfrm rot="16200000">
            <a:off x="10757888" y="4960337"/>
            <a:ext cx="2592000" cy="250825"/>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700" kern="0" noProof="0">
                <a:solidFill>
                  <a:schemeClr val="tx1"/>
                </a:solidFill>
                <a:latin typeface="+mn-lt"/>
                <a:ea typeface="+mn-ea"/>
                <a:cs typeface="+mn-cs"/>
              </a:rPr>
              <a:t>[Owner:   Doc ID:   Vers.: ]</a:t>
            </a:r>
          </a:p>
        </p:txBody>
      </p:sp>
      <p:sp>
        <p:nvSpPr>
          <p:cNvPr id="16" name="empower_proprietary_placeholder">
            <a:extLst>
              <a:ext uri="{FF2B5EF4-FFF2-40B4-BE49-F238E27FC236}">
                <a16:creationId xmlns:a16="http://schemas.microsoft.com/office/drawing/2014/main" id="{879A7BCC-64D2-4276-855E-685546620EF5}"/>
              </a:ext>
            </a:extLst>
          </p:cNvPr>
          <p:cNvSpPr txBox="1"/>
          <p:nvPr>
            <p:custDataLst>
              <p:tags r:id="rId3"/>
            </p:custDataLst>
          </p:nvPr>
        </p:nvSpPr>
        <p:spPr bwMode="auto">
          <a:xfrm>
            <a:off x="9444480" y="6489341"/>
            <a:ext cx="972000" cy="361459"/>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Infineon Proprietary</a:t>
            </a:r>
          </a:p>
        </p:txBody>
      </p:sp>
      <p:sp>
        <p:nvSpPr>
          <p:cNvPr id="18" name="empower_draft_placeholder" hidden="1">
            <a:extLst>
              <a:ext uri="{FF2B5EF4-FFF2-40B4-BE49-F238E27FC236}">
                <a16:creationId xmlns:a16="http://schemas.microsoft.com/office/drawing/2014/main" id="{B8FD1BFA-BD00-4A1A-9BEE-984BDA7A1385}"/>
              </a:ext>
            </a:extLst>
          </p:cNvPr>
          <p:cNvSpPr txBox="1"/>
          <p:nvPr>
            <p:custDataLst>
              <p:tags r:id="rId4"/>
            </p:custDataLst>
          </p:nvPr>
        </p:nvSpPr>
        <p:spPr bwMode="auto">
          <a:xfrm>
            <a:off x="8761190" y="6489341"/>
            <a:ext cx="360362"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rtl="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 DRAFT -</a:t>
            </a:r>
            <a:endParaRPr lang="en-US" sz="800" b="1" kern="0" noProof="0" dirty="0">
              <a:solidFill>
                <a:schemeClr val="tx2"/>
              </a:solidFill>
              <a:latin typeface="+mn-lt"/>
              <a:ea typeface="+mn-ea"/>
              <a:cs typeface="+mn-cs"/>
            </a:endParaRPr>
          </a:p>
        </p:txBody>
      </p:sp>
      <p:sp>
        <p:nvSpPr>
          <p:cNvPr id="20" name="empower_footer_placeholder">
            <a:extLst>
              <a:ext uri="{FF2B5EF4-FFF2-40B4-BE49-F238E27FC236}">
                <a16:creationId xmlns:a16="http://schemas.microsoft.com/office/drawing/2014/main" id="{C0C951CC-CB9B-43AC-8395-FB2751814E0F}"/>
              </a:ext>
            </a:extLst>
          </p:cNvPr>
          <p:cNvSpPr txBox="1"/>
          <p:nvPr>
            <p:custDataLst>
              <p:tags r:id="rId5"/>
            </p:custDataLst>
          </p:nvPr>
        </p:nvSpPr>
        <p:spPr bwMode="auto">
          <a:xfrm>
            <a:off x="4547828" y="6489341"/>
            <a:ext cx="3096343" cy="361459"/>
          </a:xfrm>
          <a:prstGeom prst="rect">
            <a:avLst/>
          </a:prstGeom>
          <a:noFill/>
          <a:ln w="9525">
            <a:noFill/>
            <a:miter lim="800000"/>
            <a:headEnd/>
            <a:tailEnd/>
          </a:ln>
          <a:effectLst/>
        </p:spPr>
        <p:txBody>
          <a:bodyPr wrap="none" lIns="0" tIns="0" rIns="0" bIns="0" rtlCol="0" anchor="ctr" anchorCtr="0">
            <a:noAutofit/>
          </a:bodyPr>
          <a:lstStyle/>
          <a:p>
            <a:pPr marL="0" marR="0" indent="0" algn="ctr"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Copyright © Infineon Technologies AG 2023. All rights reserved.</a:t>
            </a:r>
          </a:p>
        </p:txBody>
      </p:sp>
      <p:sp>
        <p:nvSpPr>
          <p:cNvPr id="22" name="empower_classification_attention_placeholder" hidden="1">
            <a:extLst>
              <a:ext uri="{FF2B5EF4-FFF2-40B4-BE49-F238E27FC236}">
                <a16:creationId xmlns:a16="http://schemas.microsoft.com/office/drawing/2014/main" id="{0FDEE340-AE14-4EB2-8F0B-840A5F5E2FB9}"/>
              </a:ext>
            </a:extLst>
          </p:cNvPr>
          <p:cNvSpPr txBox="1"/>
          <p:nvPr>
            <p:custDataLst>
              <p:tags r:id="rId6"/>
            </p:custDataLst>
          </p:nvPr>
        </p:nvSpPr>
        <p:spPr bwMode="auto">
          <a:xfrm>
            <a:off x="1238188" y="6489341"/>
            <a:ext cx="971855"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rtl="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2"/>
                </a:solidFill>
                <a:latin typeface="+mn-lt"/>
                <a:ea typeface="+mn-ea"/>
                <a:cs typeface="+mn-cs"/>
              </a:rPr>
              <a:t>no marking</a:t>
            </a:r>
          </a:p>
        </p:txBody>
      </p:sp>
      <p:sp>
        <p:nvSpPr>
          <p:cNvPr id="24" name="empower_classification_placeholder" hidden="1">
            <a:extLst>
              <a:ext uri="{FF2B5EF4-FFF2-40B4-BE49-F238E27FC236}">
                <a16:creationId xmlns:a16="http://schemas.microsoft.com/office/drawing/2014/main" id="{3F4900C8-0A39-4B02-8E0A-398AAC4831BF}"/>
              </a:ext>
            </a:extLst>
          </p:cNvPr>
          <p:cNvSpPr txBox="1">
            <a:spLocks/>
          </p:cNvSpPr>
          <p:nvPr>
            <p:custDataLst>
              <p:tags r:id="rId7"/>
            </p:custDataLst>
          </p:nvPr>
        </p:nvSpPr>
        <p:spPr bwMode="auto">
          <a:xfrm>
            <a:off x="1238188" y="6489341"/>
            <a:ext cx="973251" cy="361459"/>
          </a:xfrm>
          <a:prstGeom prst="rect">
            <a:avLst/>
          </a:prstGeom>
          <a:noFill/>
          <a:ln w="9525">
            <a:noFill/>
            <a:miter lim="800000"/>
            <a:headEnd/>
            <a:tailEnd/>
          </a:ln>
          <a:effectLst/>
        </p:spPr>
        <p:txBody>
          <a:bodyPr wrap="none" lIns="0" tIns="0" rIns="0" bIns="0" rtlCol="0" anchor="ctr" anchorCtr="0">
            <a:noAutofit/>
          </a:bodyPr>
          <a:lstStyle/>
          <a:p>
            <a:pPr marL="0" marR="0" indent="0" algn="l"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b="1" kern="0" noProof="0">
                <a:solidFill>
                  <a:schemeClr val="tx1"/>
                </a:solidFill>
                <a:latin typeface="+mn-lt"/>
                <a:ea typeface="+mn-ea"/>
                <a:cs typeface="+mn-cs"/>
              </a:rPr>
              <a:t>no marking</a:t>
            </a:r>
          </a:p>
        </p:txBody>
      </p:sp>
      <p:sp>
        <p:nvSpPr>
          <p:cNvPr id="26" name="empower_date_placeholder">
            <a:extLst>
              <a:ext uri="{FF2B5EF4-FFF2-40B4-BE49-F238E27FC236}">
                <a16:creationId xmlns:a16="http://schemas.microsoft.com/office/drawing/2014/main" id="{A1158698-11CA-4310-AAEA-81BFB74C7A4D}"/>
              </a:ext>
            </a:extLst>
          </p:cNvPr>
          <p:cNvSpPr txBox="1"/>
          <p:nvPr>
            <p:custDataLst>
              <p:tags r:id="rId8"/>
            </p:custDataLst>
          </p:nvPr>
        </p:nvSpPr>
        <p:spPr bwMode="auto">
          <a:xfrm>
            <a:off x="334963" y="6489341"/>
            <a:ext cx="612000" cy="361459"/>
          </a:xfrm>
          <a:prstGeom prst="rect">
            <a:avLst/>
          </a:prstGeom>
          <a:noFill/>
          <a:ln w="9525">
            <a:noFill/>
            <a:miter lim="800000"/>
            <a:headEnd/>
            <a:tailEnd/>
          </a:ln>
          <a:effectLst/>
        </p:spPr>
        <p:txBody>
          <a:bodyPr wrap="none" lIns="0" tIns="0" rIns="0" bIns="0" rtlCol="0" anchor="ctr" anchorCtr="0">
            <a:noAutofit/>
          </a:bodyPr>
          <a:lstStyle/>
          <a:p>
            <a:pPr marL="0" marR="0" indent="0" defTabSz="914400" eaLnBrk="0" fontAlgn="auto" latinLnBrk="0" hangingPunct="0">
              <a:spcBef>
                <a:spcPts val="0"/>
              </a:spcBef>
              <a:spcAft>
                <a:spcPts val="300"/>
              </a:spcAft>
              <a:buClr>
                <a:schemeClr val="accent1"/>
              </a:buClr>
              <a:buSzTx/>
              <a:buFont typeface="Arial" panose="020B0604020202020204" pitchFamily="34" charset="0"/>
              <a:buNone/>
              <a:tabLst/>
            </a:pPr>
            <a:r>
              <a:rPr lang="en-US" sz="800" kern="0" noProof="0">
                <a:solidFill>
                  <a:schemeClr val="tx1"/>
                </a:solidFill>
                <a:latin typeface="+mn-lt"/>
                <a:ea typeface="+mn-ea"/>
                <a:cs typeface="+mn-cs"/>
              </a:rPr>
              <a:t>Jun 2023</a:t>
            </a:r>
          </a:p>
        </p:txBody>
      </p:sp>
      <p:sp>
        <p:nvSpPr>
          <p:cNvPr id="7" name="Content Top Left"/>
          <p:cNvSpPr>
            <a:spLocks noGrp="1"/>
          </p:cNvSpPr>
          <p:nvPr>
            <p:ph sz="quarter" idx="13" hasCustomPrompt="1"/>
          </p:nvPr>
        </p:nvSpPr>
        <p:spPr>
          <a:xfrm>
            <a:off x="334800" y="1268412"/>
            <a:ext cx="5688000" cy="2340000"/>
          </a:xfrm>
          <a:prstGeom prst="rect">
            <a:avLst/>
          </a:prstGeo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Top Right"/>
          <p:cNvSpPr>
            <a:spLocks noGrp="1"/>
          </p:cNvSpPr>
          <p:nvPr>
            <p:ph sz="quarter" idx="14" hasCustomPrompt="1"/>
          </p:nvPr>
        </p:nvSpPr>
        <p:spPr>
          <a:xfrm>
            <a:off x="6166799" y="1268412"/>
            <a:ext cx="5688000" cy="2340000"/>
          </a:xfrm>
          <a:prstGeom prst="rect">
            <a:avLst/>
          </a:prstGeo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Bottom Left"/>
          <p:cNvSpPr>
            <a:spLocks noGrp="1"/>
          </p:cNvSpPr>
          <p:nvPr>
            <p:ph sz="quarter" idx="15" hasCustomPrompt="1"/>
          </p:nvPr>
        </p:nvSpPr>
        <p:spPr>
          <a:xfrm>
            <a:off x="334800" y="3860801"/>
            <a:ext cx="5688000" cy="2520951"/>
          </a:xfrm>
          <a:prstGeom prst="rect">
            <a:avLst/>
          </a:prstGeo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ontent Bottom Right"/>
          <p:cNvSpPr>
            <a:spLocks noGrp="1"/>
          </p:cNvSpPr>
          <p:nvPr>
            <p:ph sz="quarter" idx="16" hasCustomPrompt="1"/>
          </p:nvPr>
        </p:nvSpPr>
        <p:spPr>
          <a:xfrm>
            <a:off x="6166799" y="3860801"/>
            <a:ext cx="5688000" cy="2520951"/>
          </a:xfrm>
          <a:prstGeom prst="rect">
            <a:avLst/>
          </a:prstGeom>
        </p:spPr>
        <p:txBody>
          <a:bodyPr/>
          <a:lstStyle>
            <a:lvl1pPr>
              <a:defRPr>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a:extLst>
              <a:ext uri="{FF2B5EF4-FFF2-40B4-BE49-F238E27FC236}">
                <a16:creationId xmlns:a16="http://schemas.microsoft.com/office/drawing/2014/main" id="{74034893-5E9F-45A3-8C16-98C9F6C02B8F}"/>
              </a:ext>
            </a:extLst>
          </p:cNvPr>
          <p:cNvSpPr>
            <a:spLocks noGrp="1"/>
          </p:cNvSpPr>
          <p:nvPr>
            <p:ph type="title" hasCustomPrompt="1"/>
          </p:nvPr>
        </p:nvSpPr>
        <p:spPr/>
        <p:txBody>
          <a:bodyPr/>
          <a:lstStyle>
            <a:lvl1pPr>
              <a:defRPr baseline="0">
                <a:latin typeface="+mj-lt"/>
                <a:ea typeface="+mj-ea"/>
                <a:cs typeface="+mj-cs"/>
              </a:defRPr>
            </a:lvl1pPr>
          </a:lstStyle>
          <a:p>
            <a:r>
              <a:rPr lang="en-US" noProof="0"/>
              <a:t>Click to edit title</a:t>
            </a:r>
          </a:p>
        </p:txBody>
      </p:sp>
      <p:sp>
        <p:nvSpPr>
          <p:cNvPr id="8" name="LOGO PROTECTION" hidden="1">
            <a:extLst>
              <a:ext uri="{FF2B5EF4-FFF2-40B4-BE49-F238E27FC236}">
                <a16:creationId xmlns:a16="http://schemas.microsoft.com/office/drawing/2014/main" id="{4ED1F400-5A94-4F05-84F8-53C80E7C434C}"/>
              </a:ext>
            </a:extLst>
          </p:cNvPr>
          <p:cNvSpPr/>
          <p:nvPr>
            <p:custDataLst>
              <p:tags r:id="rId9"/>
            </p:custDataLst>
          </p:nvPr>
        </p:nvSpPr>
        <p:spPr bwMode="auto">
          <a:xfrm>
            <a:off x="10131283" y="1"/>
            <a:ext cx="2060717" cy="836712"/>
          </a:xfrm>
          <a:prstGeom prst="rect">
            <a:avLst/>
          </a:prstGeom>
          <a:solidFill>
            <a:schemeClr val="accent3">
              <a:alpha val="50000"/>
            </a:schemeClr>
          </a:solidFill>
          <a:ln w="9525">
            <a:noFill/>
            <a:miter lim="800000"/>
            <a:headEnd/>
            <a:tailEnd/>
          </a:ln>
        </p:spPr>
        <p:txBody>
          <a:bodyPr wrap="square" lIns="72000" tIns="72000" rIns="72000" bIns="72000" rtlCol="0" anchor="ctr"/>
          <a:lstStyle/>
          <a:p>
            <a:pPr algn="ctr" eaLnBrk="0" hangingPunct="0"/>
            <a:endParaRPr lang="en-US" sz="1600" noProof="0">
              <a:latin typeface="+mn-lt"/>
              <a:ea typeface="+mn-ea"/>
              <a:cs typeface="+mn-cs"/>
            </a:endParaRPr>
          </a:p>
        </p:txBody>
      </p:sp>
      <p:sp>
        <p:nvSpPr>
          <p:cNvPr id="2" name="Date Placeholder 1" hidden="1">
            <a:extLst>
              <a:ext uri="{FF2B5EF4-FFF2-40B4-BE49-F238E27FC236}">
                <a16:creationId xmlns:a16="http://schemas.microsoft.com/office/drawing/2014/main" id="{17C8E721-6FC1-4A4E-9559-945024071571}"/>
              </a:ext>
            </a:extLst>
          </p:cNvPr>
          <p:cNvSpPr>
            <a:spLocks noGrp="1"/>
          </p:cNvSpPr>
          <p:nvPr>
            <p:ph type="dt" sz="half" idx="17"/>
            <p:custDataLst>
              <p:tags r:id="rId10"/>
            </p:custDataLst>
          </p:nvPr>
        </p:nvSpPr>
        <p:spPr/>
        <p:txBody>
          <a:bodyPr/>
          <a:lstStyle/>
          <a:p>
            <a:endParaRPr lang="en-US" b="1" dirty="0"/>
          </a:p>
        </p:txBody>
      </p:sp>
      <p:sp>
        <p:nvSpPr>
          <p:cNvPr id="14" name="Footer Placeholder 13" hidden="1">
            <a:extLst>
              <a:ext uri="{FF2B5EF4-FFF2-40B4-BE49-F238E27FC236}">
                <a16:creationId xmlns:a16="http://schemas.microsoft.com/office/drawing/2014/main" id="{89885E48-72F6-4042-BF62-A49ACDF10504}"/>
              </a:ext>
            </a:extLst>
          </p:cNvPr>
          <p:cNvSpPr>
            <a:spLocks noGrp="1"/>
          </p:cNvSpPr>
          <p:nvPr>
            <p:ph type="ftr" sz="quarter" idx="18"/>
            <p:custDataLst>
              <p:tags r:id="rId11"/>
            </p:custDataLst>
          </p:nvPr>
        </p:nvSpPr>
        <p:spPr/>
        <p:txBody>
          <a:bodyPr/>
          <a:lstStyle/>
          <a:p>
            <a:endParaRPr lang="en-US" dirty="0"/>
          </a:p>
        </p:txBody>
      </p:sp>
      <p:sp>
        <p:nvSpPr>
          <p:cNvPr id="15" name="Slide Number Placeholder 14" hidden="1">
            <a:extLst>
              <a:ext uri="{FF2B5EF4-FFF2-40B4-BE49-F238E27FC236}">
                <a16:creationId xmlns:a16="http://schemas.microsoft.com/office/drawing/2014/main" id="{0242B527-F278-4C5E-9E24-C19CDFEB73B1}"/>
              </a:ext>
            </a:extLst>
          </p:cNvPr>
          <p:cNvSpPr>
            <a:spLocks noGrp="1"/>
          </p:cNvSpPr>
          <p:nvPr>
            <p:ph type="sldNum" sz="quarter" idx="19"/>
            <p:custDataLst>
              <p:tags r:id="rId12"/>
            </p:custDataLst>
          </p:nvPr>
        </p:nvSpPr>
        <p:spPr/>
        <p:txBody>
          <a:bodyPr/>
          <a:lstStyle/>
          <a:p>
            <a:r>
              <a:rPr lang="en-US"/>
              <a:t> </a:t>
            </a:r>
            <a:endParaRPr lang="en-US" dirty="0"/>
          </a:p>
        </p:txBody>
      </p:sp>
      <p:sp>
        <p:nvSpPr>
          <p:cNvPr id="3" name="MIO_Placeholder_Mapping" hidden="1">
            <a:extLst>
              <a:ext uri="{FF2B5EF4-FFF2-40B4-BE49-F238E27FC236}">
                <a16:creationId xmlns:a16="http://schemas.microsoft.com/office/drawing/2014/main" id="{C4E976BE-C7DE-4FCF-9535-07568046A13E}"/>
              </a:ext>
            </a:extLst>
          </p:cNvPr>
          <p:cNvSpPr/>
          <p:nvPr userDrawn="1">
            <p:custDataLst>
              <p:tags r:id="rId13"/>
            </p:custDataLst>
          </p:nvPr>
        </p:nvSpPr>
        <p:spPr bwMode="auto">
          <a:xfrm>
            <a:off x="0" y="0"/>
            <a:ext cx="0" cy="0"/>
          </a:xfrm>
          <a:prstGeom prst="rect">
            <a:avLst/>
          </a:prstGeom>
          <a:solidFill>
            <a:schemeClr val="tx2"/>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Tree>
  </p:cSld>
  <p:clrMapOvr>
    <a:masterClrMapping/>
  </p:clrMapOvr>
  <p:hf hdr="0" dt="0"/>
  <p:extLst>
    <p:ext uri="{DCECCB84-F9BA-43D5-87BE-67443E8EF086}">
      <p15:sldGuideLst xmlns:p15="http://schemas.microsoft.com/office/powerpoint/2012/main">
        <p15:guide id="1" pos="3795">
          <p15:clr>
            <a:srgbClr val="FBAE40"/>
          </p15:clr>
        </p15:guide>
        <p15:guide id="2" pos="211">
          <p15:clr>
            <a:srgbClr val="FBAE40"/>
          </p15:clr>
        </p15:guide>
        <p15:guide id="3" pos="3885">
          <p15:clr>
            <a:srgbClr val="FBAE40"/>
          </p15:clr>
        </p15:guide>
        <p15:guide id="4" pos="7469">
          <p15:clr>
            <a:srgbClr val="FBAE40"/>
          </p15:clr>
        </p15:guide>
        <p15:guide id="5" orient="horz" pos="799">
          <p15:clr>
            <a:srgbClr val="FBAE40"/>
          </p15:clr>
        </p15:guide>
        <p15:guide id="6" orient="horz" pos="4020">
          <p15:clr>
            <a:srgbClr val="FBAE40"/>
          </p15:clr>
        </p15:guide>
        <p15:guide id="7" orient="horz" pos="2273">
          <p15:clr>
            <a:srgbClr val="FBAE40"/>
          </p15:clr>
        </p15:guide>
        <p15:guide id="8" orient="horz" pos="24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solidFill>
          <a:schemeClr val="bg1"/>
        </a:solidFill>
        <a:effectLst/>
      </p:bgPr>
    </p:bg>
    <p:spTree>
      <p:nvGrpSpPr>
        <p:cNvPr id="1" name=""/>
        <p:cNvGrpSpPr/>
        <p:nvPr/>
      </p:nvGrpSpPr>
      <p:grpSpPr>
        <a:xfrm>
          <a:off x="0" y="0"/>
          <a:ext cx="0" cy="0"/>
          <a:chOff x="0" y="0"/>
          <a:chExt cx="0" cy="0"/>
        </a:xfrm>
      </p:grpSpPr>
      <p:sp>
        <p:nvSpPr>
          <p:cNvPr id="5" name="Slide Number Placeholder" hidden="1">
            <a:extLst>
              <a:ext uri="{FF2B5EF4-FFF2-40B4-BE49-F238E27FC236}">
                <a16:creationId xmlns:a16="http://schemas.microsoft.com/office/drawing/2014/main" id="{372AE43B-8F10-43C8-8785-1E1CB85CFADE}"/>
              </a:ext>
            </a:extLst>
          </p:cNvPr>
          <p:cNvSpPr>
            <a:spLocks noGrp="1"/>
          </p:cNvSpPr>
          <p:nvPr>
            <p:ph type="sldNum" sz="quarter" idx="4"/>
            <p:custDataLst>
              <p:tags r:id="rId20"/>
            </p:custDataLst>
          </p:nvPr>
        </p:nvSpPr>
        <p:spPr>
          <a:xfrm>
            <a:off x="12192000" y="6858000"/>
            <a:ext cx="0" cy="0"/>
          </a:xfrm>
          <a:prstGeom prst="rect">
            <a:avLst/>
          </a:prstGeom>
        </p:spPr>
        <p:txBody>
          <a:bodyPr vert="horz" wrap="none" lIns="0" tIns="0" rIns="0" bIns="0" rtlCol="0" anchor="b">
            <a:noAutofit/>
          </a:bodyPr>
          <a:lstStyle>
            <a:lvl1pPr algn="r" fontAlgn="t">
              <a:buClr>
                <a:srgbClr val="928285"/>
              </a:buClr>
              <a:defRPr sz="100" b="0">
                <a:noFill/>
                <a:latin typeface="+mn-lt"/>
                <a:ea typeface="+mn-ea"/>
                <a:cs typeface="+mn-cs"/>
              </a:defRPr>
            </a:lvl1pPr>
          </a:lstStyle>
          <a:p>
            <a:r>
              <a:rPr lang="en-US"/>
              <a:t> </a:t>
            </a:r>
            <a:endParaRPr lang="en-US" dirty="0"/>
          </a:p>
        </p:txBody>
      </p:sp>
      <p:sp>
        <p:nvSpPr>
          <p:cNvPr id="7" name="Footer Placeholder" hidden="1">
            <a:extLst>
              <a:ext uri="{FF2B5EF4-FFF2-40B4-BE49-F238E27FC236}">
                <a16:creationId xmlns:a16="http://schemas.microsoft.com/office/drawing/2014/main" id="{4D268FD3-4056-49DC-8C79-D4C201EED65B}"/>
              </a:ext>
            </a:extLst>
          </p:cNvPr>
          <p:cNvSpPr>
            <a:spLocks noGrp="1"/>
          </p:cNvSpPr>
          <p:nvPr>
            <p:ph type="ftr" sz="quarter" idx="3"/>
            <p:custDataLst>
              <p:tags r:id="rId21"/>
            </p:custDataLst>
          </p:nvPr>
        </p:nvSpPr>
        <p:spPr>
          <a:xfrm>
            <a:off x="12192000" y="6858000"/>
            <a:ext cx="0" cy="0"/>
          </a:xfrm>
          <a:prstGeom prst="rect">
            <a:avLst/>
          </a:prstGeom>
        </p:spPr>
        <p:txBody>
          <a:bodyPr vert="horz" wrap="none" lIns="0" tIns="0" rIns="0" bIns="0" rtlCol="0" anchor="b">
            <a:noAutofit/>
          </a:bodyPr>
          <a:lstStyle>
            <a:lvl1pPr algn="r" fontAlgn="t">
              <a:buClr>
                <a:schemeClr val="accent2"/>
              </a:buClr>
              <a:defRPr sz="100" b="0">
                <a:noFill/>
                <a:latin typeface="+mn-lt"/>
                <a:ea typeface="+mn-ea"/>
              </a:defRPr>
            </a:lvl1pPr>
          </a:lstStyle>
          <a:p>
            <a:endParaRPr lang="en-US" dirty="0"/>
          </a:p>
        </p:txBody>
      </p:sp>
      <p:sp>
        <p:nvSpPr>
          <p:cNvPr id="6" name="Date Placeholder" hidden="1">
            <a:extLst>
              <a:ext uri="{FF2B5EF4-FFF2-40B4-BE49-F238E27FC236}">
                <a16:creationId xmlns:a16="http://schemas.microsoft.com/office/drawing/2014/main" id="{59032602-9911-40B1-9BF6-AFD731868C06}"/>
              </a:ext>
            </a:extLst>
          </p:cNvPr>
          <p:cNvSpPr>
            <a:spLocks noGrp="1"/>
          </p:cNvSpPr>
          <p:nvPr>
            <p:ph type="dt" sz="half" idx="2"/>
            <p:custDataLst>
              <p:tags r:id="rId22"/>
            </p:custDataLst>
          </p:nvPr>
        </p:nvSpPr>
        <p:spPr>
          <a:xfrm>
            <a:off x="12192000" y="6858000"/>
            <a:ext cx="0" cy="0"/>
          </a:xfrm>
          <a:prstGeom prst="rect">
            <a:avLst/>
          </a:prstGeom>
        </p:spPr>
        <p:txBody>
          <a:bodyPr vert="horz" wrap="none" lIns="0" tIns="0" rIns="0" bIns="0" rtlCol="0" anchor="b">
            <a:noAutofit/>
          </a:bodyPr>
          <a:lstStyle>
            <a:lvl1pPr algn="r" fontAlgn="t">
              <a:buClr>
                <a:schemeClr val="accent2"/>
              </a:buClr>
              <a:defRPr sz="100" b="0">
                <a:noFill/>
                <a:latin typeface="+mn-lt"/>
                <a:ea typeface="+mn-ea"/>
              </a:defRPr>
            </a:lvl1pPr>
          </a:lstStyle>
          <a:p>
            <a:endParaRPr lang="en-US" b="1" dirty="0"/>
          </a:p>
        </p:txBody>
      </p:sp>
      <p:sp>
        <p:nvSpPr>
          <p:cNvPr id="15" name="Title"/>
          <p:cNvSpPr>
            <a:spLocks noGrp="1"/>
          </p:cNvSpPr>
          <p:nvPr>
            <p:ph type="title"/>
          </p:nvPr>
        </p:nvSpPr>
        <p:spPr>
          <a:xfrm>
            <a:off x="335360" y="188720"/>
            <a:ext cx="9613068" cy="720000"/>
          </a:xfrm>
          <a:prstGeom prst="rect">
            <a:avLst/>
          </a:prstGeom>
        </p:spPr>
        <p:txBody>
          <a:bodyPr vert="horz" lIns="0" tIns="0" rIns="0" bIns="10800" rtlCol="0" anchor="b" anchorCtr="0">
            <a:noAutofit/>
          </a:bodyPr>
          <a:lstStyle/>
          <a:p>
            <a:r>
              <a:rPr lang="en-US" noProof="0" dirty="0"/>
              <a:t>Click to edit title</a:t>
            </a:r>
          </a:p>
        </p:txBody>
      </p:sp>
      <p:sp>
        <p:nvSpPr>
          <p:cNvPr id="16" name="Content"/>
          <p:cNvSpPr>
            <a:spLocks noGrp="1"/>
          </p:cNvSpPr>
          <p:nvPr>
            <p:ph type="body" idx="1"/>
          </p:nvPr>
        </p:nvSpPr>
        <p:spPr>
          <a:xfrm>
            <a:off x="334434" y="1268414"/>
            <a:ext cx="11521017" cy="5113337"/>
          </a:xfrm>
          <a:prstGeom prst="rect">
            <a:avLst/>
          </a:prstGeom>
        </p:spPr>
        <p:txBody>
          <a:bodyPr vert="horz" lIns="0" tIns="0" rIns="0" bIns="0" rtlCol="0">
            <a:noAutofit/>
          </a:body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 name="empower - DO NOT DELETE!!!" hidden="1"/>
          <p:cNvSpPr/>
          <p:nvPr userDrawn="1">
            <p:custDataLst>
              <p:tags r:id="rId23"/>
            </p:custDataLst>
          </p:nvPr>
        </p:nvSpPr>
        <p:spPr bwMode="auto">
          <a:xfrm>
            <a:off x="0" y="0"/>
            <a:ext cx="0" cy="0"/>
          </a:xfrm>
          <a:prstGeom prst="ellipse">
            <a:avLst/>
          </a:prstGeom>
          <a:solidFill>
            <a:schemeClr val="accent4"/>
          </a:solidFill>
          <a:ln w="9525">
            <a:noFill/>
            <a:miter lim="800000"/>
            <a:headEnd/>
            <a:tailEnd/>
          </a:ln>
        </p:spPr>
        <p:txBody>
          <a:bodyPr wrap="square" lIns="72000" tIns="72000" rIns="72000" bIns="72000" rtlCol="0" anchor="ctr"/>
          <a:lstStyle/>
          <a:p>
            <a:pPr lvl="0" algn="ctr" eaLnBrk="0" hangingPunct="0"/>
            <a:endParaRPr lang="en-US" sz="1600" baseline="0" noProof="0" dirty="0">
              <a:latin typeface="+mn-lt"/>
              <a:ea typeface="+mn-ea"/>
              <a:cs typeface="+mn-cs"/>
            </a:endParaRPr>
          </a:p>
        </p:txBody>
      </p:sp>
      <p:sp>
        <p:nvSpPr>
          <p:cNvPr id="4" name="Fixed Page Placeholder">
            <a:extLst>
              <a:ext uri="{FF2B5EF4-FFF2-40B4-BE49-F238E27FC236}">
                <a16:creationId xmlns:a16="http://schemas.microsoft.com/office/drawing/2014/main" id="{E361B9A9-2219-4F44-982D-701D7F2A6185}"/>
              </a:ext>
            </a:extLst>
          </p:cNvPr>
          <p:cNvSpPr txBox="1"/>
          <p:nvPr userDrawn="1"/>
        </p:nvSpPr>
        <p:spPr bwMode="auto">
          <a:xfrm>
            <a:off x="11471403" y="6489341"/>
            <a:ext cx="384048" cy="361460"/>
          </a:xfrm>
          <a:prstGeom prst="rect">
            <a:avLst/>
          </a:prstGeom>
          <a:noFill/>
          <a:ln w="9525">
            <a:noFill/>
            <a:miter lim="800000"/>
            <a:headEnd/>
            <a:tailEnd/>
          </a:ln>
          <a:effectLst/>
        </p:spPr>
        <p:txBody>
          <a:bodyPr wrap="square" lIns="0" tIns="0" rIns="0" bIns="0" rtlCol="0" anchor="ctr" anchorCtr="0">
            <a:noAutofit/>
          </a:bodyPr>
          <a:lstStyle/>
          <a:p>
            <a:pPr marL="0" marR="0" indent="0" algn="r" defTabSz="576000" eaLnBrk="0" fontAlgn="auto" latinLnBrk="0" hangingPunct="0">
              <a:spcBef>
                <a:spcPts val="0"/>
              </a:spcBef>
              <a:spcAft>
                <a:spcPts val="0"/>
              </a:spcAft>
              <a:buClr>
                <a:schemeClr val="accent1"/>
              </a:buClr>
              <a:buSzTx/>
              <a:buFontTx/>
              <a:buNone/>
              <a:tabLst/>
            </a:pPr>
            <a:fld id="{AE05A9AF-4D70-4052-9354-7E4D957B036D}" type="slidenum">
              <a:rPr lang="de-DE" sz="800" b="1" kern="0" baseline="0">
                <a:solidFill>
                  <a:schemeClr val="tx1"/>
                </a:solidFill>
                <a:latin typeface="+mn-lt"/>
                <a:ea typeface="+mn-ea"/>
                <a:cs typeface="+mn-cs"/>
              </a:rPr>
              <a:pPr marL="0" marR="0" indent="0" algn="r" defTabSz="576000" eaLnBrk="0" fontAlgn="auto" latinLnBrk="0" hangingPunct="0">
                <a:spcBef>
                  <a:spcPts val="0"/>
                </a:spcBef>
                <a:spcAft>
                  <a:spcPts val="0"/>
                </a:spcAft>
                <a:buClr>
                  <a:schemeClr val="accent1"/>
                </a:buClr>
                <a:buSzTx/>
                <a:buFontTx/>
                <a:buNone/>
                <a:tabLst/>
              </a:pPr>
              <a:t>‹#›</a:t>
            </a:fld>
            <a:endParaRPr lang="de-DE" sz="800" b="1" kern="0" baseline="0" dirty="0">
              <a:solidFill>
                <a:schemeClr val="tx1"/>
              </a:solidFill>
              <a:latin typeface="+mn-lt"/>
              <a:ea typeface="+mn-ea"/>
              <a:cs typeface="+mn-cs"/>
            </a:endParaRPr>
          </a:p>
        </p:txBody>
      </p:sp>
      <p:pic>
        <p:nvPicPr>
          <p:cNvPr id="9" name="LOGO">
            <a:extLst>
              <a:ext uri="{FF2B5EF4-FFF2-40B4-BE49-F238E27FC236}">
                <a16:creationId xmlns:a16="http://schemas.microsoft.com/office/drawing/2014/main" id="{14A9E5BD-EFF9-4F06-A7F8-89F78ECA1C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659042" y="193689"/>
            <a:ext cx="1207447" cy="528057"/>
          </a:xfrm>
          <a:prstGeom prst="rect">
            <a:avLst/>
          </a:prstGeom>
        </p:spPr>
      </p:pic>
    </p:spTree>
  </p:cSld>
  <p:clrMap bg1="lt1" tx1="dk1" bg2="lt2" tx2="dk2" accent1="accent1" accent2="accent2" accent3="accent3" accent4="accent4" accent5="accent5" accent6="accent6" hlink="hlink" folHlink="folHlink"/>
  <p:sldLayoutIdLst>
    <p:sldLayoutId id="2147483744" r:id="rId1"/>
    <p:sldLayoutId id="2147483755" r:id="rId2"/>
    <p:sldLayoutId id="2147483751" r:id="rId3"/>
    <p:sldLayoutId id="2147483729" r:id="rId4"/>
    <p:sldLayoutId id="2147483730" r:id="rId5"/>
    <p:sldLayoutId id="2147483731" r:id="rId6"/>
    <p:sldLayoutId id="2147483747" r:id="rId7"/>
    <p:sldLayoutId id="2147483756"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54" r:id="rId17"/>
    <p:sldLayoutId id="2147483753" r:id="rId18"/>
  </p:sldLayoutIdLst>
  <p:hf hdr="0" dt="0"/>
  <p:txStyles>
    <p:titleStyle>
      <a:lvl1pPr algn="l" defTabSz="576000" rtl="0" eaLnBrk="1" fontAlgn="base" hangingPunct="1">
        <a:spcBef>
          <a:spcPct val="0"/>
        </a:spcBef>
        <a:spcAft>
          <a:spcPct val="0"/>
        </a:spcAft>
        <a:buClr>
          <a:schemeClr val="tx1"/>
        </a:buClr>
        <a:buFontTx/>
        <a:buNone/>
        <a:defRPr sz="2400" b="1" baseline="0">
          <a:solidFill>
            <a:schemeClr val="tx2"/>
          </a:solidFill>
          <a:latin typeface="+mj-lt"/>
          <a:ea typeface="+mj-ea"/>
          <a:cs typeface="+mj-cs"/>
        </a:defRPr>
      </a:lvl1pPr>
      <a:lvl2pPr algn="l" rtl="0" eaLnBrk="1" fontAlgn="base" hangingPunct="1">
        <a:spcBef>
          <a:spcPct val="0"/>
        </a:spcBef>
        <a:spcAft>
          <a:spcPct val="0"/>
        </a:spcAft>
        <a:defRPr sz="3467" b="1">
          <a:solidFill>
            <a:schemeClr val="tx2"/>
          </a:solidFill>
          <a:latin typeface="Arial" charset="0"/>
        </a:defRPr>
      </a:lvl2pPr>
      <a:lvl3pPr algn="l" rtl="0" eaLnBrk="1" fontAlgn="base" hangingPunct="1">
        <a:spcBef>
          <a:spcPct val="0"/>
        </a:spcBef>
        <a:spcAft>
          <a:spcPct val="0"/>
        </a:spcAft>
        <a:defRPr sz="3467" b="1">
          <a:solidFill>
            <a:schemeClr val="tx2"/>
          </a:solidFill>
          <a:latin typeface="Arial" charset="0"/>
        </a:defRPr>
      </a:lvl3pPr>
      <a:lvl4pPr algn="l" rtl="0" eaLnBrk="1" fontAlgn="base" hangingPunct="1">
        <a:spcBef>
          <a:spcPct val="0"/>
        </a:spcBef>
        <a:spcAft>
          <a:spcPct val="0"/>
        </a:spcAft>
        <a:defRPr sz="3467" b="1">
          <a:solidFill>
            <a:schemeClr val="tx2"/>
          </a:solidFill>
          <a:latin typeface="Arial" charset="0"/>
        </a:defRPr>
      </a:lvl4pPr>
      <a:lvl5pPr algn="l" rtl="0" eaLnBrk="1" fontAlgn="base" hangingPunct="1">
        <a:spcBef>
          <a:spcPct val="0"/>
        </a:spcBef>
        <a:spcAft>
          <a:spcPct val="0"/>
        </a:spcAft>
        <a:defRPr sz="3467" b="1">
          <a:solidFill>
            <a:schemeClr val="tx2"/>
          </a:solidFill>
          <a:latin typeface="Arial" charset="0"/>
        </a:defRPr>
      </a:lvl5pPr>
      <a:lvl6pPr marL="609585" algn="l" rtl="0" eaLnBrk="1" fontAlgn="base" hangingPunct="1">
        <a:spcBef>
          <a:spcPct val="0"/>
        </a:spcBef>
        <a:spcAft>
          <a:spcPct val="0"/>
        </a:spcAft>
        <a:defRPr sz="3467" b="1">
          <a:solidFill>
            <a:schemeClr val="tx2"/>
          </a:solidFill>
          <a:latin typeface="Arial" charset="0"/>
        </a:defRPr>
      </a:lvl6pPr>
      <a:lvl7pPr marL="1219170" algn="l" rtl="0" eaLnBrk="1" fontAlgn="base" hangingPunct="1">
        <a:spcBef>
          <a:spcPct val="0"/>
        </a:spcBef>
        <a:spcAft>
          <a:spcPct val="0"/>
        </a:spcAft>
        <a:defRPr sz="3467" b="1">
          <a:solidFill>
            <a:schemeClr val="tx2"/>
          </a:solidFill>
          <a:latin typeface="Arial" charset="0"/>
        </a:defRPr>
      </a:lvl7pPr>
      <a:lvl8pPr marL="1828754" algn="l" rtl="0" eaLnBrk="1" fontAlgn="base" hangingPunct="1">
        <a:spcBef>
          <a:spcPct val="0"/>
        </a:spcBef>
        <a:spcAft>
          <a:spcPct val="0"/>
        </a:spcAft>
        <a:defRPr sz="3467" b="1">
          <a:solidFill>
            <a:schemeClr val="tx2"/>
          </a:solidFill>
          <a:latin typeface="Arial" charset="0"/>
        </a:defRPr>
      </a:lvl8pPr>
      <a:lvl9pPr marL="2438339" algn="l" rtl="0" eaLnBrk="1" fontAlgn="base" hangingPunct="1">
        <a:spcBef>
          <a:spcPct val="0"/>
        </a:spcBef>
        <a:spcAft>
          <a:spcPct val="0"/>
        </a:spcAft>
        <a:defRPr sz="3467" b="1">
          <a:solidFill>
            <a:schemeClr val="tx2"/>
          </a:solidFill>
          <a:latin typeface="Arial" charset="0"/>
        </a:defRPr>
      </a:lvl9pPr>
    </p:titleStyle>
    <p:bodyStyle>
      <a:lvl1pPr marL="252000" indent="-252000" algn="l" defTabSz="576000" rtl="0" eaLnBrk="1" fontAlgn="base" hangingPunct="1">
        <a:lnSpc>
          <a:spcPct val="120000"/>
        </a:lnSpc>
        <a:spcBef>
          <a:spcPts val="0"/>
        </a:spcBef>
        <a:spcAft>
          <a:spcPts val="0"/>
        </a:spcAft>
        <a:buClr>
          <a:schemeClr val="tx2"/>
        </a:buClr>
        <a:buSzPct val="100000"/>
        <a:buFont typeface="Arial" panose="020B0604020202020204" pitchFamily="34" charset="0"/>
        <a:buChar char="‒"/>
        <a:defRPr sz="1800" baseline="0">
          <a:solidFill>
            <a:schemeClr val="tx1"/>
          </a:solidFill>
          <a:latin typeface="+mn-lt"/>
          <a:ea typeface="+mn-ea"/>
          <a:cs typeface="+mn-cs"/>
        </a:defRPr>
      </a:lvl1pPr>
      <a:lvl2pPr marL="504000" indent="-252000" algn="l" defTabSz="576000" rtl="0" eaLnBrk="1" fontAlgn="base" hangingPunct="1">
        <a:lnSpc>
          <a:spcPct val="120000"/>
        </a:lnSpc>
        <a:spcBef>
          <a:spcPts val="0"/>
        </a:spcBef>
        <a:spcAft>
          <a:spcPts val="0"/>
        </a:spcAft>
        <a:buClr>
          <a:schemeClr val="tx2"/>
        </a:buClr>
        <a:buSzPct val="100000"/>
        <a:buFont typeface="Arial" panose="020B0604020202020204" pitchFamily="34" charset="0"/>
        <a:buChar char="‒"/>
        <a:defRPr sz="1600">
          <a:solidFill>
            <a:schemeClr val="tx1"/>
          </a:solidFill>
          <a:latin typeface="+mn-lt"/>
          <a:cs typeface="+mn-cs"/>
        </a:defRPr>
      </a:lvl2pPr>
      <a:lvl3pPr marL="756000" indent="-252000" algn="l" defTabSz="576000" rtl="0" eaLnBrk="1" fontAlgn="base" hangingPunct="1">
        <a:lnSpc>
          <a:spcPct val="120000"/>
        </a:lnSpc>
        <a:spcBef>
          <a:spcPts val="0"/>
        </a:spcBef>
        <a:spcAft>
          <a:spcPts val="0"/>
        </a:spcAft>
        <a:buClr>
          <a:schemeClr val="tx2"/>
        </a:buClr>
        <a:buSzPct val="100000"/>
        <a:buFont typeface="Arial" panose="020B0604020202020204" pitchFamily="34" charset="0"/>
        <a:buChar char="‒"/>
        <a:defRPr sz="1400" baseline="0">
          <a:solidFill>
            <a:schemeClr val="tx1"/>
          </a:solidFill>
          <a:latin typeface="+mn-lt"/>
          <a:cs typeface="+mn-cs"/>
        </a:defRPr>
      </a:lvl3pPr>
      <a:lvl4pPr marL="756000" indent="-252000" algn="l" defTabSz="576000" rtl="0" eaLnBrk="1" fontAlgn="base" hangingPunct="1">
        <a:lnSpc>
          <a:spcPct val="120000"/>
        </a:lnSpc>
        <a:spcBef>
          <a:spcPts val="0"/>
        </a:spcBef>
        <a:spcAft>
          <a:spcPts val="0"/>
        </a:spcAft>
        <a:buClr>
          <a:schemeClr val="tx2"/>
        </a:buClr>
        <a:buSzPct val="100000"/>
        <a:buFont typeface="Arial" panose="020B0604020202020204" pitchFamily="34" charset="0"/>
        <a:buChar char="‒"/>
        <a:defRPr sz="1400" baseline="0">
          <a:solidFill>
            <a:schemeClr val="tx1"/>
          </a:solidFill>
          <a:latin typeface="+mn-lt"/>
          <a:cs typeface="+mn-cs"/>
        </a:defRPr>
      </a:lvl4pPr>
      <a:lvl5pPr marL="756000" indent="-252000" algn="l" defTabSz="576000" rtl="0" eaLnBrk="1" fontAlgn="base" hangingPunct="1">
        <a:lnSpc>
          <a:spcPct val="120000"/>
        </a:lnSpc>
        <a:spcBef>
          <a:spcPts val="0"/>
        </a:spcBef>
        <a:spcAft>
          <a:spcPts val="0"/>
        </a:spcAft>
        <a:buClr>
          <a:schemeClr val="tx2"/>
        </a:buClr>
        <a:buSzPct val="100000"/>
        <a:buFont typeface="Arial" panose="020B0604020202020204" pitchFamily="34" charset="0"/>
        <a:buChar char="‒"/>
        <a:defRPr sz="1400" baseline="0">
          <a:solidFill>
            <a:schemeClr val="tx1"/>
          </a:solidFill>
          <a:latin typeface="+mn-lt"/>
          <a:cs typeface="+mn-cs"/>
        </a:defRPr>
      </a:lvl5pPr>
      <a:lvl6pPr marL="756000" indent="-252000" algn="l" defTabSz="576000" rtl="0" eaLnBrk="1" fontAlgn="base" hangingPunct="1">
        <a:lnSpc>
          <a:spcPct val="120000"/>
        </a:lnSpc>
        <a:spcBef>
          <a:spcPts val="0"/>
        </a:spcBef>
        <a:spcAft>
          <a:spcPts val="0"/>
        </a:spcAft>
        <a:buClr>
          <a:schemeClr val="tx2"/>
        </a:buClr>
        <a:buFont typeface="Arial" panose="020B0604020202020204" pitchFamily="34" charset="0"/>
        <a:buChar char="‒"/>
        <a:defRPr sz="1400" baseline="0">
          <a:solidFill>
            <a:schemeClr val="tx1"/>
          </a:solidFill>
          <a:latin typeface="+mn-lt"/>
          <a:cs typeface="+mn-cs"/>
        </a:defRPr>
      </a:lvl6pPr>
      <a:lvl7pPr marL="756000" indent="-252000" algn="l" defTabSz="576000" rtl="0" eaLnBrk="1" fontAlgn="base" hangingPunct="1">
        <a:lnSpc>
          <a:spcPct val="120000"/>
        </a:lnSpc>
        <a:spcBef>
          <a:spcPts val="0"/>
        </a:spcBef>
        <a:spcAft>
          <a:spcPct val="0"/>
        </a:spcAft>
        <a:buClr>
          <a:schemeClr val="tx2"/>
        </a:buClr>
        <a:buFont typeface="Arial" panose="020B0604020202020204" pitchFamily="34" charset="0"/>
        <a:buChar char="‒"/>
        <a:defRPr sz="1400">
          <a:solidFill>
            <a:schemeClr val="tx1"/>
          </a:solidFill>
          <a:latin typeface="+mn-lt"/>
          <a:cs typeface="+mn-cs"/>
        </a:defRPr>
      </a:lvl7pPr>
      <a:lvl8pPr marL="756000" indent="-252000" algn="l" defTabSz="576000" rtl="0" eaLnBrk="1" fontAlgn="base" hangingPunct="1">
        <a:lnSpc>
          <a:spcPct val="120000"/>
        </a:lnSpc>
        <a:spcBef>
          <a:spcPts val="0"/>
        </a:spcBef>
        <a:spcAft>
          <a:spcPct val="0"/>
        </a:spcAft>
        <a:buClr>
          <a:schemeClr val="tx2"/>
        </a:buClr>
        <a:buFont typeface="Arial" panose="020B0604020202020204" pitchFamily="34" charset="0"/>
        <a:buChar char="‒"/>
        <a:defRPr sz="1400">
          <a:solidFill>
            <a:schemeClr val="tx1"/>
          </a:solidFill>
          <a:latin typeface="+mn-lt"/>
          <a:cs typeface="+mn-cs"/>
        </a:defRPr>
      </a:lvl8pPr>
      <a:lvl9pPr marL="756000" indent="-252000" algn="l" defTabSz="576000" rtl="0" eaLnBrk="1" fontAlgn="base" hangingPunct="1">
        <a:lnSpc>
          <a:spcPct val="120000"/>
        </a:lnSpc>
        <a:spcBef>
          <a:spcPts val="0"/>
        </a:spcBef>
        <a:spcAft>
          <a:spcPct val="0"/>
        </a:spcAft>
        <a:buClr>
          <a:schemeClr val="tx2"/>
        </a:buClr>
        <a:buFont typeface="Arial" panose="020B0604020202020204" pitchFamily="34" charset="0"/>
        <a:buChar char="‒"/>
        <a:defRPr sz="1400">
          <a:solidFill>
            <a:schemeClr val="tx1"/>
          </a:solidFill>
          <a:latin typeface="+mn-lt"/>
          <a:cs typeface="+mn-cs"/>
        </a:defRPr>
      </a:lvl9pPr>
    </p:bodyStyle>
    <p:otherStyle>
      <a:defPPr>
        <a:defRPr lang="de-DE"/>
      </a:defPPr>
      <a:lvl1pPr marL="0" algn="l" defTabSz="1219170" rtl="0" eaLnBrk="1" latinLnBrk="0" hangingPunct="1">
        <a:defRPr sz="1800" kern="1200">
          <a:solidFill>
            <a:schemeClr val="tx1"/>
          </a:solidFill>
          <a:latin typeface="+mn-lt"/>
          <a:ea typeface="+mn-ea"/>
          <a:cs typeface="+mn-cs"/>
        </a:defRPr>
      </a:lvl1pPr>
      <a:lvl2pPr marL="609585" algn="l" defTabSz="1219170" rtl="0" eaLnBrk="1" latinLnBrk="0" hangingPunct="1">
        <a:defRPr sz="1800" kern="1200">
          <a:solidFill>
            <a:schemeClr val="tx1"/>
          </a:solidFill>
          <a:latin typeface="+mn-lt"/>
          <a:ea typeface="+mn-ea"/>
          <a:cs typeface="+mn-cs"/>
        </a:defRPr>
      </a:lvl2pPr>
      <a:lvl3pPr marL="1219170" algn="l" defTabSz="1219170" rtl="0" eaLnBrk="1" latinLnBrk="0" hangingPunct="1">
        <a:defRPr sz="1800" kern="1200">
          <a:solidFill>
            <a:schemeClr val="tx1"/>
          </a:solidFill>
          <a:latin typeface="+mn-lt"/>
          <a:ea typeface="+mn-ea"/>
          <a:cs typeface="+mn-cs"/>
        </a:defRPr>
      </a:lvl3pPr>
      <a:lvl4pPr marL="1828754" algn="l" defTabSz="1219170" rtl="0" eaLnBrk="1" latinLnBrk="0" hangingPunct="1">
        <a:defRPr sz="1800" kern="1200">
          <a:solidFill>
            <a:schemeClr val="tx1"/>
          </a:solidFill>
          <a:latin typeface="+mn-lt"/>
          <a:ea typeface="+mn-ea"/>
          <a:cs typeface="+mn-cs"/>
        </a:defRPr>
      </a:lvl4pPr>
      <a:lvl5pPr marL="2438339" algn="l" defTabSz="1219170" rtl="0" eaLnBrk="1" latinLnBrk="0" hangingPunct="1">
        <a:defRPr sz="1800" kern="1200">
          <a:solidFill>
            <a:schemeClr val="tx1"/>
          </a:solidFill>
          <a:latin typeface="+mn-lt"/>
          <a:ea typeface="+mn-ea"/>
          <a:cs typeface="+mn-cs"/>
        </a:defRPr>
      </a:lvl5pPr>
      <a:lvl6pPr marL="3047924" algn="l" defTabSz="1219170" rtl="0" eaLnBrk="1" latinLnBrk="0" hangingPunct="1">
        <a:defRPr sz="1800" kern="1200">
          <a:solidFill>
            <a:schemeClr val="tx1"/>
          </a:solidFill>
          <a:latin typeface="+mn-lt"/>
          <a:ea typeface="+mn-ea"/>
          <a:cs typeface="+mn-cs"/>
        </a:defRPr>
      </a:lvl6pPr>
      <a:lvl7pPr marL="3657509" algn="l" defTabSz="1219170" rtl="0" eaLnBrk="1" latinLnBrk="0" hangingPunct="1">
        <a:defRPr sz="1800" kern="1200">
          <a:solidFill>
            <a:schemeClr val="tx1"/>
          </a:solidFill>
          <a:latin typeface="+mn-lt"/>
          <a:ea typeface="+mn-ea"/>
          <a:cs typeface="+mn-cs"/>
        </a:defRPr>
      </a:lvl7pPr>
      <a:lvl8pPr marL="4267093" algn="l" defTabSz="1219170" rtl="0" eaLnBrk="1" latinLnBrk="0" hangingPunct="1">
        <a:defRPr sz="1800" kern="1200">
          <a:solidFill>
            <a:schemeClr val="tx1"/>
          </a:solidFill>
          <a:latin typeface="+mn-lt"/>
          <a:ea typeface="+mn-ea"/>
          <a:cs typeface="+mn-cs"/>
        </a:defRPr>
      </a:lvl8pPr>
      <a:lvl9pPr marL="4876678" algn="l" defTabSz="121917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slideLayout" Target="../slideLayouts/slideLayout1.xml"/><Relationship Id="rId1" Type="http://schemas.openxmlformats.org/officeDocument/2006/relationships/tags" Target="../tags/tag214.xml"/></Relationships>
</file>

<file path=ppt/slides/_rels/slide10.xml.rels><?xml version="1.0" encoding="UTF-8" standalone="yes"?>
<Relationships xmlns="http://schemas.openxmlformats.org/package/2006/relationships"><Relationship Id="rId8" Type="http://schemas.openxmlformats.org/officeDocument/2006/relationships/hyperlink" Target="http://www.infineon.com/gdenhanced" TargetMode="External"/><Relationship Id="rId3" Type="http://schemas.openxmlformats.org/officeDocument/2006/relationships/image" Target="../media/image77.jpeg"/><Relationship Id="rId7" Type="http://schemas.openxmlformats.org/officeDocument/2006/relationships/hyperlink" Target="http://www.infineon.com/gdcompact"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80.jpeg"/><Relationship Id="rId11" Type="http://schemas.openxmlformats.org/officeDocument/2006/relationships/image" Target="../media/image83.png"/><Relationship Id="rId5" Type="http://schemas.openxmlformats.org/officeDocument/2006/relationships/image" Target="../media/image79.png"/><Relationship Id="rId10" Type="http://schemas.openxmlformats.org/officeDocument/2006/relationships/image" Target="../media/image82.png"/><Relationship Id="rId4" Type="http://schemas.openxmlformats.org/officeDocument/2006/relationships/image" Target="../media/image78.jpeg"/><Relationship Id="rId9" Type="http://schemas.openxmlformats.org/officeDocument/2006/relationships/image" Target="../media/image81.png"/></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86.jpeg"/><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90.jpeg"/><Relationship Id="rId5" Type="http://schemas.openxmlformats.org/officeDocument/2006/relationships/image" Target="../media/image86.jpeg"/><Relationship Id="rId10" Type="http://schemas.openxmlformats.org/officeDocument/2006/relationships/image" Target="../media/image76.png"/><Relationship Id="rId4" Type="http://schemas.openxmlformats.org/officeDocument/2006/relationships/image" Target="../media/image89.png"/><Relationship Id="rId9" Type="http://schemas.openxmlformats.org/officeDocument/2006/relationships/image" Target="../media/image87.png"/></Relationships>
</file>

<file path=ppt/slides/_rels/slide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12.xml"/><Relationship Id="rId7" Type="http://schemas.openxmlformats.org/officeDocument/2006/relationships/image" Target="../media/image93.emf"/><Relationship Id="rId2" Type="http://schemas.openxmlformats.org/officeDocument/2006/relationships/slideLayout" Target="../slideLayouts/slideLayout4.xml"/><Relationship Id="rId1" Type="http://schemas.openxmlformats.org/officeDocument/2006/relationships/tags" Target="../tags/tag228.xml"/><Relationship Id="rId6" Type="http://schemas.openxmlformats.org/officeDocument/2006/relationships/oleObject" Target="../embeddings/oleObject3.bin"/><Relationship Id="rId5" Type="http://schemas.openxmlformats.org/officeDocument/2006/relationships/image" Target="../media/image92.emf"/><Relationship Id="rId10" Type="http://schemas.openxmlformats.org/officeDocument/2006/relationships/image" Target="../media/image76.png"/><Relationship Id="rId4" Type="http://schemas.openxmlformats.org/officeDocument/2006/relationships/oleObject" Target="../embeddings/oleObject2.bin"/><Relationship Id="rId9" Type="http://schemas.openxmlformats.org/officeDocument/2006/relationships/image" Target="../media/image8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98.png"/><Relationship Id="rId2" Type="http://schemas.openxmlformats.org/officeDocument/2006/relationships/slideLayout" Target="../slideLayouts/slideLayout4.xml"/><Relationship Id="rId1" Type="http://schemas.openxmlformats.org/officeDocument/2006/relationships/tags" Target="../tags/tag229.xml"/><Relationship Id="rId6" Type="http://schemas.openxmlformats.org/officeDocument/2006/relationships/image" Target="../media/image97.png"/><Relationship Id="rId5" Type="http://schemas.openxmlformats.org/officeDocument/2006/relationships/image" Target="../media/image96.jpg"/><Relationship Id="rId4" Type="http://schemas.openxmlformats.org/officeDocument/2006/relationships/image" Target="../media/image95.jpeg"/></Relationships>
</file>

<file path=ppt/slides/_rels/slide1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46.png"/><Relationship Id="rId4" Type="http://schemas.openxmlformats.org/officeDocument/2006/relationships/image" Target="../media/image10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3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04.png"/><Relationship Id="rId2" Type="http://schemas.openxmlformats.org/officeDocument/2006/relationships/slideLayout" Target="../slideLayouts/slideLayout4.xml"/><Relationship Id="rId1" Type="http://schemas.openxmlformats.org/officeDocument/2006/relationships/tags" Target="../tags/tag231.xml"/><Relationship Id="rId6" Type="http://schemas.openxmlformats.org/officeDocument/2006/relationships/image" Target="../media/image103.png"/><Relationship Id="rId5" Type="http://schemas.openxmlformats.org/officeDocument/2006/relationships/hyperlink" Target="https://www.infineon.com/cms/en/product/evaluation-boards/ref-dab11kizsicsys/" TargetMode="External"/><Relationship Id="rId4" Type="http://schemas.openxmlformats.org/officeDocument/2006/relationships/image" Target="../media/image102.png"/></Relationships>
</file>

<file path=ppt/slides/_rels/slide1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17.xml"/><Relationship Id="rId7" Type="http://schemas.openxmlformats.org/officeDocument/2006/relationships/image" Target="../media/image108.png"/><Relationship Id="rId12"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232.xml"/><Relationship Id="rId6" Type="http://schemas.openxmlformats.org/officeDocument/2006/relationships/image" Target="../media/image107.png"/><Relationship Id="rId11" Type="http://schemas.openxmlformats.org/officeDocument/2006/relationships/image" Target="../media/image111.png"/><Relationship Id="rId5" Type="http://schemas.openxmlformats.org/officeDocument/2006/relationships/image" Target="../media/image106.png"/><Relationship Id="rId10" Type="http://schemas.openxmlformats.org/officeDocument/2006/relationships/hyperlink" Target="http://www.infineon.com/ev-charging" TargetMode="External"/><Relationship Id="rId4" Type="http://schemas.openxmlformats.org/officeDocument/2006/relationships/image" Target="../media/image105.png"/><Relationship Id="rId9" Type="http://schemas.openxmlformats.org/officeDocument/2006/relationships/image" Target="../media/image110.png"/></Relationships>
</file>

<file path=ppt/slides/_rels/slide19.xml.rels><?xml version="1.0" encoding="UTF-8" standalone="yes"?>
<Relationships xmlns="http://schemas.openxmlformats.org/package/2006/relationships"><Relationship Id="rId13" Type="http://schemas.openxmlformats.org/officeDocument/2006/relationships/tags" Target="../tags/tag245.xml"/><Relationship Id="rId18" Type="http://schemas.openxmlformats.org/officeDocument/2006/relationships/slideLayout" Target="../slideLayouts/slideLayout4.xml"/><Relationship Id="rId26" Type="http://schemas.openxmlformats.org/officeDocument/2006/relationships/hyperlink" Target="https://www.infineon.com/cms/en/applications/industrial/ev-charging/?tab=~%27boards_designs#!designsupport" TargetMode="External"/><Relationship Id="rId39" Type="http://schemas.openxmlformats.org/officeDocument/2006/relationships/image" Target="../media/image118.png"/><Relationship Id="rId21" Type="http://schemas.openxmlformats.org/officeDocument/2006/relationships/hyperlink" Target="https://www.infineon.com/cms/en/applications/industrial/fast-ev-charging/chargers-from-30kw-to-150kw/" TargetMode="External"/><Relationship Id="rId34" Type="http://schemas.openxmlformats.org/officeDocument/2006/relationships/image" Target="../media/image113.svg"/><Relationship Id="rId42" Type="http://schemas.openxmlformats.org/officeDocument/2006/relationships/image" Target="../media/image121.svg"/><Relationship Id="rId7" Type="http://schemas.openxmlformats.org/officeDocument/2006/relationships/tags" Target="../tags/tag239.xml"/><Relationship Id="rId2" Type="http://schemas.openxmlformats.org/officeDocument/2006/relationships/tags" Target="../tags/tag234.xml"/><Relationship Id="rId16" Type="http://schemas.openxmlformats.org/officeDocument/2006/relationships/tags" Target="../tags/tag248.xml"/><Relationship Id="rId29" Type="http://schemas.openxmlformats.org/officeDocument/2006/relationships/hyperlink" Target="https://www.infineon.com/cms/en/applications/industrial/ev-charging/#!?fileId=8ac78c8c7e7124d1017e7223134e008f" TargetMode="External"/><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tags" Target="../tags/tag243.xml"/><Relationship Id="rId24" Type="http://schemas.openxmlformats.org/officeDocument/2006/relationships/hyperlink" Target="https://www.infineon.com/cms/en/product/evaluation-boards/ref-dab11kizsicsys/" TargetMode="External"/><Relationship Id="rId32" Type="http://schemas.openxmlformats.org/officeDocument/2006/relationships/hyperlink" Target="https://www.infineon.com/cms/en/applications/industrial/ev-charging/?tab=~%27boards_designs#!trainings" TargetMode="External"/><Relationship Id="rId37" Type="http://schemas.openxmlformats.org/officeDocument/2006/relationships/image" Target="../media/image116.png"/><Relationship Id="rId40" Type="http://schemas.openxmlformats.org/officeDocument/2006/relationships/image" Target="../media/image119.svg"/><Relationship Id="rId45" Type="http://schemas.openxmlformats.org/officeDocument/2006/relationships/image" Target="../media/image124.png"/><Relationship Id="rId5" Type="http://schemas.openxmlformats.org/officeDocument/2006/relationships/tags" Target="../tags/tag237.xml"/><Relationship Id="rId15" Type="http://schemas.openxmlformats.org/officeDocument/2006/relationships/tags" Target="../tags/tag247.xml"/><Relationship Id="rId23" Type="http://schemas.openxmlformats.org/officeDocument/2006/relationships/hyperlink" Target="https://www.infineon.com/cms/en/applications/industrial/fast-ev-charging/dc-wallbox/" TargetMode="External"/><Relationship Id="rId28" Type="http://schemas.openxmlformats.org/officeDocument/2006/relationships/hyperlink" Target="https://www.infineon.com/cms/en/applications/industrial/ev-charging/#!?fileId=8ac78c8c8412f8d301849e70797438fc" TargetMode="External"/><Relationship Id="rId36" Type="http://schemas.openxmlformats.org/officeDocument/2006/relationships/image" Target="../media/image115.svg"/><Relationship Id="rId10" Type="http://schemas.openxmlformats.org/officeDocument/2006/relationships/tags" Target="../tags/tag242.xml"/><Relationship Id="rId19" Type="http://schemas.openxmlformats.org/officeDocument/2006/relationships/notesSlide" Target="../notesSlides/notesSlide18.xml"/><Relationship Id="rId31" Type="http://schemas.openxmlformats.org/officeDocument/2006/relationships/hyperlink" Target="https://www.infineon.com/cms/en/applications/industrial/ev-charging/?tab=~%27boards_designs#!videos" TargetMode="External"/><Relationship Id="rId44" Type="http://schemas.openxmlformats.org/officeDocument/2006/relationships/image" Target="../media/image123.svg"/><Relationship Id="rId4" Type="http://schemas.openxmlformats.org/officeDocument/2006/relationships/tags" Target="../tags/tag236.xml"/><Relationship Id="rId9" Type="http://schemas.openxmlformats.org/officeDocument/2006/relationships/tags" Target="../tags/tag241.xml"/><Relationship Id="rId14" Type="http://schemas.openxmlformats.org/officeDocument/2006/relationships/tags" Target="../tags/tag246.xml"/><Relationship Id="rId22" Type="http://schemas.openxmlformats.org/officeDocument/2006/relationships/hyperlink" Target="https://www.infineon.com/cms/en/applications/industrial/fast-ev-charging/chargers-from-50kw-to-350kw/" TargetMode="External"/><Relationship Id="rId27" Type="http://schemas.openxmlformats.org/officeDocument/2006/relationships/hyperlink" Target="https://www.infineon.com/cms/en/applications/industrial/ev-charging/#!?fileId=8ac78c8c86919021018713bda4da4479" TargetMode="External"/><Relationship Id="rId30" Type="http://schemas.openxmlformats.org/officeDocument/2006/relationships/hyperlink" Target="https://www.infineon.com/cms/en/product/promopages/podcast4engineers/#ev-charging" TargetMode="External"/><Relationship Id="rId35" Type="http://schemas.openxmlformats.org/officeDocument/2006/relationships/image" Target="../media/image114.png"/><Relationship Id="rId43" Type="http://schemas.openxmlformats.org/officeDocument/2006/relationships/image" Target="../media/image122.png"/><Relationship Id="rId8" Type="http://schemas.openxmlformats.org/officeDocument/2006/relationships/tags" Target="../tags/tag240.xml"/><Relationship Id="rId3" Type="http://schemas.openxmlformats.org/officeDocument/2006/relationships/tags" Target="../tags/tag235.xml"/><Relationship Id="rId12" Type="http://schemas.openxmlformats.org/officeDocument/2006/relationships/tags" Target="../tags/tag244.xml"/><Relationship Id="rId17" Type="http://schemas.openxmlformats.org/officeDocument/2006/relationships/tags" Target="../tags/tag249.xml"/><Relationship Id="rId25" Type="http://schemas.openxmlformats.org/officeDocument/2006/relationships/hyperlink" Target="https://www.infineon.com/cms/en/product/evaluation-boards/ref-dab11kizsicsys/#!?fileId=5546d46276fb756a0177060f64a829de" TargetMode="External"/><Relationship Id="rId33" Type="http://schemas.openxmlformats.org/officeDocument/2006/relationships/image" Target="../media/image112.png"/><Relationship Id="rId38" Type="http://schemas.openxmlformats.org/officeDocument/2006/relationships/image" Target="../media/image117.svg"/><Relationship Id="rId46" Type="http://schemas.openxmlformats.org/officeDocument/2006/relationships/image" Target="../media/image125.svg"/><Relationship Id="rId20" Type="http://schemas.openxmlformats.org/officeDocument/2006/relationships/hyperlink" Target="https://www.infineon.com/cms/en/applications/industrial/fast-ev-charging/" TargetMode="External"/><Relationship Id="rId41" Type="http://schemas.openxmlformats.org/officeDocument/2006/relationships/image" Target="../media/image1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15.x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4.jpe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jpe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tags" Target="../tags/tag218.xml"/><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tags" Target="../tags/tag217.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tags" Target="../tags/tag21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notesSlide" Target="../notesSlides/notesSlide4.xml"/><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slideLayout" Target="../slideLayouts/slideLayout5.xml"/><Relationship Id="rId9" Type="http://schemas.openxmlformats.org/officeDocument/2006/relationships/image" Target="../media/image36.pn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4.xml"/><Relationship Id="rId7" Type="http://schemas.openxmlformats.org/officeDocument/2006/relationships/image" Target="../media/image50.png"/><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notesSlide" Target="../notesSlides/notesSlide5.xml"/><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image" Target="../media/image58.png"/><Relationship Id="rId3" Type="http://schemas.openxmlformats.org/officeDocument/2006/relationships/tags" Target="../tags/tag223.xml"/><Relationship Id="rId7" Type="http://schemas.openxmlformats.org/officeDocument/2006/relationships/tags" Target="../tags/tag227.xml"/><Relationship Id="rId12" Type="http://schemas.openxmlformats.org/officeDocument/2006/relationships/image" Target="../media/image57.jpeg"/><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image" Target="../media/image56.jpeg"/><Relationship Id="rId5" Type="http://schemas.openxmlformats.org/officeDocument/2006/relationships/tags" Target="../tags/tag225.xml"/><Relationship Id="rId15" Type="http://schemas.openxmlformats.org/officeDocument/2006/relationships/image" Target="../media/image60.png"/><Relationship Id="rId10" Type="http://schemas.openxmlformats.org/officeDocument/2006/relationships/image" Target="../media/image55.jpeg"/><Relationship Id="rId4" Type="http://schemas.openxmlformats.org/officeDocument/2006/relationships/tags" Target="../tags/tag224.xml"/><Relationship Id="rId9" Type="http://schemas.openxmlformats.org/officeDocument/2006/relationships/notesSlide" Target="../notesSlides/notesSlide6.xml"/><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hyperlink" Target="https://www.infineon.com/cms/en/product/power/igbt/" TargetMode="External"/><Relationship Id="rId13" Type="http://schemas.openxmlformats.org/officeDocument/2006/relationships/image" Target="../media/image65.png"/><Relationship Id="rId18" Type="http://schemas.openxmlformats.org/officeDocument/2006/relationships/image" Target="../media/image67.jpeg"/><Relationship Id="rId3" Type="http://schemas.openxmlformats.org/officeDocument/2006/relationships/image" Target="../media/image61.png"/><Relationship Id="rId21" Type="http://schemas.openxmlformats.org/officeDocument/2006/relationships/hyperlink" Target="https://www.infineon.com/cms/en/product/transceivers/automotive-transceiver/automotive-can-transceivers/" TargetMode="External"/><Relationship Id="rId7" Type="http://schemas.openxmlformats.org/officeDocument/2006/relationships/hyperlink" Target="https://www.infineon.com/cms/en/product/power/wide-band-gap-semiconductors-sic-gan/silicon-carbide-sic/" TargetMode="External"/><Relationship Id="rId12" Type="http://schemas.openxmlformats.org/officeDocument/2006/relationships/image" Target="../media/image64.tiff"/><Relationship Id="rId17" Type="http://schemas.openxmlformats.org/officeDocument/2006/relationships/hyperlink" Target="https://www.infineon.com/cms/en/product/memories/nor-flash/semper-nor-flash/" TargetMode="External"/><Relationship Id="rId25" Type="http://schemas.openxmlformats.org/officeDocument/2006/relationships/image" Target="../media/image71.png"/><Relationship Id="rId2" Type="http://schemas.openxmlformats.org/officeDocument/2006/relationships/notesSlide" Target="../notesSlides/notesSlide7.xml"/><Relationship Id="rId16" Type="http://schemas.openxmlformats.org/officeDocument/2006/relationships/image" Target="../media/image66.tiff"/><Relationship Id="rId20" Type="http://schemas.openxmlformats.org/officeDocument/2006/relationships/hyperlink" Target="https://www.infineon.com/cms/en/product/wireless-connectivity/airoc-wi-fi-plus-bluetooth-combos" TargetMode="External"/><Relationship Id="rId1" Type="http://schemas.openxmlformats.org/officeDocument/2006/relationships/slideLayout" Target="../slideLayouts/slideLayout4.xml"/><Relationship Id="rId6" Type="http://schemas.openxmlformats.org/officeDocument/2006/relationships/hyperlink" Target="https://www.infineon.com/cms/en/product/power/mosfet/n-channel/500v-950v/" TargetMode="External"/><Relationship Id="rId11" Type="http://schemas.openxmlformats.org/officeDocument/2006/relationships/hyperlink" Target="https://www.infineon.com/cms/en/product/microcontroller/32-bit-psoc-arm-cortex-microcontroller/" TargetMode="External"/><Relationship Id="rId24" Type="http://schemas.openxmlformats.org/officeDocument/2006/relationships/image" Target="../media/image70.jpeg"/><Relationship Id="rId5" Type="http://schemas.openxmlformats.org/officeDocument/2006/relationships/image" Target="../media/image63.png"/><Relationship Id="rId15" Type="http://schemas.openxmlformats.org/officeDocument/2006/relationships/hyperlink" Target="https://www.infineon.com/cms/en/product/security-smart-card-solutions/optiga-embedded-security-solutions/" TargetMode="External"/><Relationship Id="rId23" Type="http://schemas.openxmlformats.org/officeDocument/2006/relationships/image" Target="../media/image69.jpeg"/><Relationship Id="rId10" Type="http://schemas.openxmlformats.org/officeDocument/2006/relationships/hyperlink" Target="https://www.infineon.com/cms/en/product/microcontroller/32-bit-tricore-microcontroller/" TargetMode="External"/><Relationship Id="rId19" Type="http://schemas.openxmlformats.org/officeDocument/2006/relationships/hyperlink" Target="https://www.infineon.com/cms/en/product/sensor/current-sensors/" TargetMode="External"/><Relationship Id="rId4" Type="http://schemas.openxmlformats.org/officeDocument/2006/relationships/image" Target="../media/image62.jpeg"/><Relationship Id="rId9" Type="http://schemas.openxmlformats.org/officeDocument/2006/relationships/hyperlink" Target="https://www.infineon.com/cms/en/product/microcontroller/32-bit-industrial-microcontroller-based-on-arm-cortex-m/" TargetMode="External"/><Relationship Id="rId14" Type="http://schemas.openxmlformats.org/officeDocument/2006/relationships/hyperlink" Target="https://www.infineon.com/cms/en/product/power/gate-driver-ics/" TargetMode="External"/><Relationship Id="rId22"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Woman with phone in front of charging car">
            <a:extLst>
              <a:ext uri="{FF2B5EF4-FFF2-40B4-BE49-F238E27FC236}">
                <a16:creationId xmlns:a16="http://schemas.microsoft.com/office/drawing/2014/main" id="{BD6AAC93-9B93-40C7-AE8D-F0B6C1F40296}"/>
              </a:ext>
            </a:extLst>
          </p:cNvPr>
          <p:cNvPicPr>
            <a:picLocks noGrp="1" noChangeAspect="1"/>
          </p:cNvPicPr>
          <p:nvPr>
            <p:ph type="pic" sz="quarter" idx="15"/>
            <p:custDataLst>
              <p:tags r:id="rId1"/>
            </p:custDataLst>
          </p:nvPr>
        </p:nvPicPr>
        <p:blipFill rotWithShape="1">
          <a:blip r:embed="rId3">
            <a:extLst>
              <a:ext uri="{28A0092B-C50C-407E-A947-70E740481C1C}">
                <a14:useLocalDpi xmlns:a14="http://schemas.microsoft.com/office/drawing/2010/main" val="0"/>
              </a:ext>
            </a:extLst>
          </a:blip>
          <a:srcRect l="96" t="28849" r="-96" b="27823"/>
          <a:stretch/>
        </p:blipFill>
        <p:spPr>
          <a:xfrm>
            <a:off x="0" y="-780"/>
            <a:ext cx="12203747" cy="3717032"/>
          </a:xfrm>
        </p:spPr>
      </p:pic>
      <p:sp>
        <p:nvSpPr>
          <p:cNvPr id="8" name="Subtitle 7">
            <a:extLst>
              <a:ext uri="{FF2B5EF4-FFF2-40B4-BE49-F238E27FC236}">
                <a16:creationId xmlns:a16="http://schemas.microsoft.com/office/drawing/2014/main" id="{0FB27639-D1FE-4EB7-81D0-019FC186FBB5}"/>
              </a:ext>
            </a:extLst>
          </p:cNvPr>
          <p:cNvSpPr>
            <a:spLocks noGrp="1"/>
          </p:cNvSpPr>
          <p:nvPr>
            <p:ph type="subTitle" idx="1"/>
          </p:nvPr>
        </p:nvSpPr>
        <p:spPr/>
        <p:txBody>
          <a:bodyPr/>
          <a:lstStyle/>
          <a:p>
            <a:r>
              <a:rPr lang="de-DE" dirty="0"/>
              <a:t>Infineon Technologies AG</a:t>
            </a:r>
          </a:p>
          <a:p>
            <a:r>
              <a:rPr lang="de-DE" dirty="0"/>
              <a:t>June 2023</a:t>
            </a:r>
          </a:p>
        </p:txBody>
      </p:sp>
      <p:sp>
        <p:nvSpPr>
          <p:cNvPr id="7" name="Title 6">
            <a:extLst>
              <a:ext uri="{FF2B5EF4-FFF2-40B4-BE49-F238E27FC236}">
                <a16:creationId xmlns:a16="http://schemas.microsoft.com/office/drawing/2014/main" id="{3FB1C68C-D054-4F8D-AA7A-F778CCFFFD34}"/>
              </a:ext>
            </a:extLst>
          </p:cNvPr>
          <p:cNvSpPr>
            <a:spLocks noGrp="1"/>
          </p:cNvSpPr>
          <p:nvPr>
            <p:ph type="ctrTitle"/>
          </p:nvPr>
        </p:nvSpPr>
        <p:spPr>
          <a:xfrm>
            <a:off x="624000" y="4005064"/>
            <a:ext cx="8280000" cy="1118901"/>
          </a:xfrm>
        </p:spPr>
        <p:txBody>
          <a:bodyPr/>
          <a:lstStyle/>
          <a:p>
            <a:r>
              <a:rPr lang="de-DE" dirty="0"/>
              <a:t>Fast EV charging </a:t>
            </a:r>
            <a:br>
              <a:rPr lang="de-DE" dirty="0"/>
            </a:br>
            <a:r>
              <a:rPr lang="de-DE" dirty="0"/>
              <a:t>Trends and system solutions</a:t>
            </a:r>
            <a:endParaRPr lang="en-US" dirty="0"/>
          </a:p>
        </p:txBody>
      </p:sp>
      <p:sp>
        <p:nvSpPr>
          <p:cNvPr id="2" name="Footer Placeholder 1">
            <a:extLst>
              <a:ext uri="{FF2B5EF4-FFF2-40B4-BE49-F238E27FC236}">
                <a16:creationId xmlns:a16="http://schemas.microsoft.com/office/drawing/2014/main" id="{CB9AF8E7-091A-49D0-AEBA-A81907DCABB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13701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p:cNvCxnSpPr>
          <p:nvPr/>
        </p:nvCxnSpPr>
        <p:spPr>
          <a:xfrm>
            <a:off x="336000" y="4199999"/>
            <a:ext cx="11508875" cy="0"/>
          </a:xfrm>
          <a:prstGeom prst="line">
            <a:avLst/>
          </a:prstGeom>
          <a:ln w="19050">
            <a:solidFill>
              <a:srgbClr val="00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7" name="Flussdiagramm: Manuelle Verarbeitung 36"/>
          <p:cNvSpPr/>
          <p:nvPr/>
        </p:nvSpPr>
        <p:spPr bwMode="auto">
          <a:xfrm>
            <a:off x="579337" y="4365567"/>
            <a:ext cx="5427105" cy="1698985"/>
          </a:xfrm>
          <a:prstGeom prst="trapezoid">
            <a:avLst>
              <a:gd name="adj" fmla="val 58210"/>
            </a:avLst>
          </a:prstGeom>
          <a:solidFill>
            <a:schemeClr val="dk2"/>
          </a:solidFill>
          <a:ln>
            <a:noFill/>
            <a:headEnd/>
            <a:tailEnd/>
          </a:ln>
          <a:effectLst/>
        </p:spPr>
        <p:style>
          <a:lnRef idx="2">
            <a:schemeClr val="accent4">
              <a:shade val="50000"/>
            </a:schemeClr>
          </a:lnRef>
          <a:fillRef idx="1">
            <a:schemeClr val="accent4"/>
          </a:fillRef>
          <a:effectRef idx="0">
            <a:schemeClr val="accent4"/>
          </a:effectRef>
          <a:fontRef idx="minor">
            <a:schemeClr val="lt1"/>
          </a:fontRef>
        </p:style>
        <p:txBody>
          <a:bodyPr wrap="square" lIns="72000" tIns="72000" rIns="72000" bIns="72000" rtlCol="0" anchor="ctr">
            <a:noAutofit/>
          </a:bodyPr>
          <a:lstStyle/>
          <a:p>
            <a:pPr algn="ctr" defTabSz="914377" eaLnBrk="0" hangingPunct="0">
              <a:buClr>
                <a:srgbClr val="000000"/>
              </a:buClr>
              <a:defRPr/>
            </a:pPr>
            <a:r>
              <a:rPr lang="en-US" sz="1600" b="1" dirty="0" err="1"/>
              <a:t>EiceDRIVER</a:t>
            </a:r>
            <a:r>
              <a:rPr lang="en-US" sz="1600" b="1" dirty="0"/>
              <a:t>™</a:t>
            </a:r>
            <a:endParaRPr lang="en-GB" sz="1600" b="1" dirty="0">
              <a:ea typeface="Verdana" pitchFamily="34" charset="0"/>
              <a:cs typeface="Verdana" pitchFamily="34" charset="0"/>
            </a:endParaRPr>
          </a:p>
          <a:p>
            <a:pPr algn="ctr" defTabSz="914377" eaLnBrk="0" hangingPunct="0">
              <a:buClr>
                <a:srgbClr val="000000"/>
              </a:buClr>
              <a:defRPr/>
            </a:pPr>
            <a:r>
              <a:rPr lang="en-GB" sz="1600" b="1" dirty="0">
                <a:latin typeface="Arial"/>
                <a:ea typeface="Verdana" pitchFamily="34" charset="0"/>
                <a:cs typeface="Verdana" pitchFamily="34" charset="0"/>
              </a:rPr>
              <a:t>Compact</a:t>
            </a:r>
          </a:p>
          <a:p>
            <a:pPr algn="ctr" defTabSz="914377" eaLnBrk="0" hangingPunct="0">
              <a:buClr>
                <a:srgbClr val="000000"/>
              </a:buClr>
              <a:defRPr/>
            </a:pPr>
            <a:endParaRPr lang="en-GB" sz="1867" b="1" dirty="0">
              <a:latin typeface="Arial"/>
              <a:ea typeface="Verdana" pitchFamily="34" charset="0"/>
              <a:cs typeface="Verdana" pitchFamily="34" charset="0"/>
            </a:endParaRPr>
          </a:p>
          <a:p>
            <a:pPr algn="ctr" defTabSz="914377" eaLnBrk="0" hangingPunct="0">
              <a:buClr>
                <a:srgbClr val="000000"/>
              </a:buClr>
              <a:defRPr/>
            </a:pPr>
            <a:r>
              <a:rPr lang="en-GB" sz="1200" b="1" dirty="0">
                <a:ea typeface="Verdana" pitchFamily="34" charset="0"/>
                <a:cs typeface="Verdana" pitchFamily="34" charset="0"/>
              </a:rPr>
              <a:t>Up to 2300 V, 18 A</a:t>
            </a:r>
          </a:p>
          <a:p>
            <a:pPr algn="ctr" defTabSz="914377" eaLnBrk="0" hangingPunct="0">
              <a:buClr>
                <a:srgbClr val="000000"/>
              </a:buClr>
              <a:defRPr/>
            </a:pPr>
            <a:r>
              <a:rPr lang="en-GB" sz="1200" b="1" dirty="0">
                <a:ea typeface="Verdana" pitchFamily="34" charset="0"/>
                <a:cs typeface="Verdana" pitchFamily="34" charset="0"/>
              </a:rPr>
              <a:t>Miller clamp, 2-level slew-rate-control </a:t>
            </a:r>
          </a:p>
          <a:p>
            <a:pPr algn="ctr" defTabSz="914377" eaLnBrk="0" hangingPunct="0">
              <a:buClr>
                <a:srgbClr val="000000"/>
              </a:buClr>
              <a:defRPr/>
            </a:pPr>
            <a:endParaRPr lang="en-GB" sz="1200" b="1" dirty="0">
              <a:ea typeface="Verdana" pitchFamily="34" charset="0"/>
              <a:cs typeface="Verdana" pitchFamily="34" charset="0"/>
            </a:endParaRPr>
          </a:p>
          <a:p>
            <a:pPr algn="ctr" defTabSz="914377" eaLnBrk="0" hangingPunct="0">
              <a:buClr>
                <a:srgbClr val="000000"/>
              </a:buClr>
              <a:defRPr/>
            </a:pPr>
            <a:endParaRPr lang="en-GB" sz="1200" b="1" dirty="0">
              <a:ea typeface="Verdana" pitchFamily="34" charset="0"/>
              <a:cs typeface="Verdana" pitchFamily="34" charset="0"/>
            </a:endParaRPr>
          </a:p>
        </p:txBody>
      </p:sp>
      <p:sp>
        <p:nvSpPr>
          <p:cNvPr id="8" name="Flussdiagramm: Manuelle Verarbeitung 37"/>
          <p:cNvSpPr/>
          <p:nvPr/>
        </p:nvSpPr>
        <p:spPr bwMode="auto">
          <a:xfrm rot="10800000" flipV="1">
            <a:off x="1710113" y="1268760"/>
            <a:ext cx="3196383" cy="2717200"/>
          </a:xfrm>
          <a:prstGeom prst="trapezoid">
            <a:avLst>
              <a:gd name="adj" fmla="val 60064"/>
            </a:avLst>
          </a:prstGeom>
          <a:solidFill>
            <a:schemeClr val="dk2"/>
          </a:solidFill>
          <a:ln>
            <a:noFill/>
            <a:headEnd/>
            <a:tailEnd/>
          </a:ln>
          <a:effectLst/>
        </p:spPr>
        <p:style>
          <a:lnRef idx="2">
            <a:schemeClr val="accent4">
              <a:shade val="50000"/>
            </a:schemeClr>
          </a:lnRef>
          <a:fillRef idx="1">
            <a:schemeClr val="accent4"/>
          </a:fillRef>
          <a:effectRef idx="0">
            <a:schemeClr val="accent4"/>
          </a:effectRef>
          <a:fontRef idx="minor">
            <a:schemeClr val="lt1"/>
          </a:fontRef>
        </p:style>
        <p:txBody>
          <a:bodyPr wrap="square" lIns="91440" tIns="0" rIns="91440" bIns="72000" rtlCol="0" anchor="ctr" anchorCtr="0">
            <a:noAutofit/>
          </a:bodyPr>
          <a:lstStyle/>
          <a:p>
            <a:pPr algn="ctr" defTabSz="914377" eaLnBrk="0" hangingPunct="0">
              <a:buClr>
                <a:srgbClr val="000000"/>
              </a:buClr>
              <a:defRPr/>
            </a:pPr>
            <a:endParaRPr lang="en-GB" sz="1200" b="1" dirty="0">
              <a:latin typeface="Arial"/>
              <a:ea typeface="Verdana" pitchFamily="34" charset="0"/>
              <a:cs typeface="Verdana" pitchFamily="34" charset="0"/>
            </a:endParaRPr>
          </a:p>
        </p:txBody>
      </p:sp>
      <p:sp>
        <p:nvSpPr>
          <p:cNvPr id="12" name="Textfeld 42"/>
          <p:cNvSpPr txBox="1"/>
          <p:nvPr/>
        </p:nvSpPr>
        <p:spPr bwMode="auto">
          <a:xfrm>
            <a:off x="4567076" y="1995994"/>
            <a:ext cx="6384865" cy="1108179"/>
          </a:xfrm>
          <a:prstGeom prst="rect">
            <a:avLst/>
          </a:prstGeom>
          <a:noFill/>
          <a:ln>
            <a:noFill/>
            <a:headEnd/>
            <a:tailEnd/>
          </a:ln>
          <a:effectLst/>
        </p:spPr>
        <p:style>
          <a:lnRef idx="2">
            <a:schemeClr val="accent4">
              <a:shade val="50000"/>
            </a:schemeClr>
          </a:lnRef>
          <a:fillRef idx="1">
            <a:schemeClr val="accent4"/>
          </a:fillRef>
          <a:effectRef idx="0">
            <a:schemeClr val="accent4"/>
          </a:effectRef>
          <a:fontRef idx="minor">
            <a:schemeClr val="lt1"/>
          </a:fontRef>
        </p:style>
        <p:txBody>
          <a:bodyPr wrap="square" lIns="91440" tIns="97536" rIns="97536" bIns="97536" rtlCol="0" anchor="ctr">
            <a:noAutofit/>
          </a:bodyPr>
          <a:lstStyle>
            <a:defPPr>
              <a:defRPr lang="en-US"/>
            </a:defPPr>
            <a:lvl1pPr algn="ctr" eaLnBrk="0" hangingPunct="0">
              <a:buClr>
                <a:srgbClr val="000000"/>
              </a:buClr>
              <a:defRPr sz="2500" b="1">
                <a:solidFill>
                  <a:srgbClr val="FFFFFF"/>
                </a:solidFill>
                <a:latin typeface="Arial"/>
                <a:ea typeface="Verdana" pitchFamily="34" charset="0"/>
                <a:cs typeface="Verdana" pitchFamily="34" charset="0"/>
              </a:defRPr>
            </a:lvl1pPr>
          </a:lstStyle>
          <a:p>
            <a:pPr indent="-321592" algn="l" defTabSz="914377" eaLnBrk="1" hangingPunct="1">
              <a:spcBef>
                <a:spcPts val="800"/>
              </a:spcBef>
              <a:spcAft>
                <a:spcPts val="0"/>
              </a:spcAft>
              <a:defRPr/>
            </a:pPr>
            <a:r>
              <a:rPr lang="en-US" sz="1600" dirty="0">
                <a:solidFill>
                  <a:srgbClr val="000000"/>
                </a:solidFill>
              </a:rPr>
              <a:t>Rich feature-set for advanced protection:</a:t>
            </a:r>
            <a:endParaRPr lang="en-US" sz="1600" dirty="0">
              <a:solidFill>
                <a:schemeClr val="tx1"/>
              </a:solidFill>
            </a:endParaRPr>
          </a:p>
          <a:p>
            <a:pPr indent="-321592" algn="l" defTabSz="914377" eaLnBrk="1" hangingPunct="1">
              <a:spcBef>
                <a:spcPts val="400"/>
              </a:spcBef>
              <a:spcAft>
                <a:spcPts val="0"/>
              </a:spcAft>
              <a:buFont typeface="Arial" panose="020B0604020202020204" pitchFamily="34" charset="0"/>
              <a:buChar char="•"/>
              <a:defRPr/>
            </a:pPr>
            <a:r>
              <a:rPr lang="en-US" sz="1333" dirty="0">
                <a:solidFill>
                  <a:srgbClr val="6CB4AD"/>
                </a:solidFill>
              </a:rPr>
              <a:t>F3 (1ED332x): </a:t>
            </a:r>
            <a:r>
              <a:rPr lang="en-US" sz="1333" b="0" dirty="0">
                <a:solidFill>
                  <a:schemeClr val="tx1"/>
                </a:solidFill>
              </a:rPr>
              <a:t>Cost effective solution with DESAT</a:t>
            </a:r>
            <a:endParaRPr lang="en-US" sz="1333" b="0" dirty="0">
              <a:solidFill>
                <a:schemeClr val="tx1"/>
              </a:solidFill>
              <a:ea typeface="+mn-ea"/>
            </a:endParaRPr>
          </a:p>
          <a:p>
            <a:pPr indent="-321592" algn="l" defTabSz="914377" eaLnBrk="1" hangingPunct="1">
              <a:spcBef>
                <a:spcPts val="400"/>
              </a:spcBef>
              <a:spcAft>
                <a:spcPts val="0"/>
              </a:spcAft>
              <a:buFont typeface="Arial" panose="020B0604020202020204" pitchFamily="34" charset="0"/>
              <a:buChar char="•"/>
              <a:defRPr/>
            </a:pPr>
            <a:r>
              <a:rPr lang="en-US" sz="1333" dirty="0">
                <a:solidFill>
                  <a:srgbClr val="6CB4AD"/>
                </a:solidFill>
                <a:ea typeface="+mn-ea"/>
              </a:rPr>
              <a:t>X3 Analog (1ED34xx): </a:t>
            </a:r>
            <a:r>
              <a:rPr lang="en-US" sz="1333" b="0" dirty="0">
                <a:solidFill>
                  <a:schemeClr val="tx1"/>
                </a:solidFill>
                <a:ea typeface="+mn-ea"/>
              </a:rPr>
              <a:t>Best-in-class DESAT accuracy, analog configurability</a:t>
            </a:r>
          </a:p>
          <a:p>
            <a:pPr indent="-321592" algn="l" defTabSz="914377" eaLnBrk="1" hangingPunct="1">
              <a:spcBef>
                <a:spcPts val="400"/>
              </a:spcBef>
              <a:spcAft>
                <a:spcPts val="0"/>
              </a:spcAft>
              <a:buFont typeface="Arial" panose="020B0604020202020204" pitchFamily="34" charset="0"/>
              <a:buChar char="•"/>
              <a:defRPr/>
            </a:pPr>
            <a:r>
              <a:rPr lang="en-US" sz="1333" dirty="0">
                <a:solidFill>
                  <a:srgbClr val="6CB4AD"/>
                </a:solidFill>
                <a:ea typeface="+mn-ea"/>
              </a:rPr>
              <a:t>X3 Digital (1ED38xx): </a:t>
            </a:r>
            <a:r>
              <a:rPr lang="en-US" sz="1333" b="0" dirty="0">
                <a:solidFill>
                  <a:schemeClr val="tx1"/>
                </a:solidFill>
                <a:ea typeface="+mn-ea"/>
              </a:rPr>
              <a:t>I2C configurable enabling predictive maintenance </a:t>
            </a:r>
          </a:p>
        </p:txBody>
      </p:sp>
      <p:pic>
        <p:nvPicPr>
          <p:cNvPr id="19" name="Picture 1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9845" b="-11380"/>
          <a:stretch/>
        </p:blipFill>
        <p:spPr>
          <a:xfrm>
            <a:off x="11224529" y="1988840"/>
            <a:ext cx="629451" cy="893504"/>
          </a:xfrm>
          <a:prstGeom prst="rect">
            <a:avLst/>
          </a:prstGeom>
        </p:spPr>
      </p:pic>
      <p:pic>
        <p:nvPicPr>
          <p:cNvPr id="22" name="Picture 2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4104" b="-28113"/>
          <a:stretch/>
        </p:blipFill>
        <p:spPr>
          <a:xfrm>
            <a:off x="11306195" y="4437112"/>
            <a:ext cx="515160" cy="768085"/>
          </a:xfrm>
          <a:prstGeom prst="rect">
            <a:avLst/>
          </a:prstGeom>
        </p:spPr>
      </p:pic>
      <p:pic>
        <p:nvPicPr>
          <p:cNvPr id="14" name="Picture 13">
            <a:extLst>
              <a:ext uri="{FF2B5EF4-FFF2-40B4-BE49-F238E27FC236}">
                <a16:creationId xmlns:a16="http://schemas.microsoft.com/office/drawing/2014/main" id="{72ADE02C-4A20-4A08-83D2-9243967C60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2480" y="2839479"/>
            <a:ext cx="745321" cy="723459"/>
          </a:xfrm>
          <a:prstGeom prst="rect">
            <a:avLst/>
          </a:prstGeom>
        </p:spPr>
      </p:pic>
      <p:pic>
        <p:nvPicPr>
          <p:cNvPr id="18" name="Picture 17">
            <a:extLst>
              <a:ext uri="{FF2B5EF4-FFF2-40B4-BE49-F238E27FC236}">
                <a16:creationId xmlns:a16="http://schemas.microsoft.com/office/drawing/2014/main" id="{D8B15B2C-7B6E-477C-A482-639DDF87502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3456" y="5233117"/>
            <a:ext cx="693184" cy="816897"/>
          </a:xfrm>
          <a:prstGeom prst="rect">
            <a:avLst/>
          </a:prstGeom>
        </p:spPr>
      </p:pic>
      <p:sp>
        <p:nvSpPr>
          <p:cNvPr id="28" name="Rectangle 27">
            <a:extLst>
              <a:ext uri="{FF2B5EF4-FFF2-40B4-BE49-F238E27FC236}">
                <a16:creationId xmlns:a16="http://schemas.microsoft.com/office/drawing/2014/main" id="{AC404203-EE0B-475E-9A74-8FF4266066E6}"/>
              </a:ext>
            </a:extLst>
          </p:cNvPr>
          <p:cNvSpPr/>
          <p:nvPr/>
        </p:nvSpPr>
        <p:spPr>
          <a:xfrm>
            <a:off x="2139259" y="3127985"/>
            <a:ext cx="2427816" cy="461665"/>
          </a:xfrm>
          <a:prstGeom prst="rect">
            <a:avLst/>
          </a:prstGeom>
        </p:spPr>
        <p:txBody>
          <a:bodyPr wrap="square">
            <a:spAutoFit/>
          </a:bodyPr>
          <a:lstStyle/>
          <a:p>
            <a:pPr algn="ctr" defTabSz="914377" eaLnBrk="0" hangingPunct="0">
              <a:buClr>
                <a:srgbClr val="000000"/>
              </a:buClr>
              <a:defRPr/>
            </a:pPr>
            <a:r>
              <a:rPr lang="en-GB" sz="1200" b="1" dirty="0">
                <a:solidFill>
                  <a:schemeClr val="lt1"/>
                </a:solidFill>
                <a:latin typeface="Arial"/>
                <a:ea typeface="Verdana" pitchFamily="34" charset="0"/>
                <a:cs typeface="Verdana" pitchFamily="34" charset="0"/>
              </a:rPr>
              <a:t>Up to 2300 V, 9 A</a:t>
            </a:r>
          </a:p>
          <a:p>
            <a:pPr algn="ctr" defTabSz="914377" eaLnBrk="0" hangingPunct="0">
              <a:buClr>
                <a:srgbClr val="000000"/>
              </a:buClr>
              <a:defRPr/>
            </a:pPr>
            <a:r>
              <a:rPr lang="en-GB" sz="1200" b="1" dirty="0">
                <a:solidFill>
                  <a:schemeClr val="lt1"/>
                </a:solidFill>
                <a:latin typeface="Arial"/>
                <a:ea typeface="Verdana" pitchFamily="34" charset="0"/>
                <a:cs typeface="Verdana" pitchFamily="34" charset="0"/>
              </a:rPr>
              <a:t>DESAT, Miller clamp</a:t>
            </a:r>
          </a:p>
        </p:txBody>
      </p:sp>
      <p:sp>
        <p:nvSpPr>
          <p:cNvPr id="29" name="Rectangle 28">
            <a:extLst>
              <a:ext uri="{FF2B5EF4-FFF2-40B4-BE49-F238E27FC236}">
                <a16:creationId xmlns:a16="http://schemas.microsoft.com/office/drawing/2014/main" id="{C7A97473-3EB6-4625-9734-B29C359EE0F0}"/>
              </a:ext>
            </a:extLst>
          </p:cNvPr>
          <p:cNvSpPr/>
          <p:nvPr/>
        </p:nvSpPr>
        <p:spPr>
          <a:xfrm>
            <a:off x="2315948" y="2458798"/>
            <a:ext cx="2074437" cy="584775"/>
          </a:xfrm>
          <a:prstGeom prst="rect">
            <a:avLst/>
          </a:prstGeom>
        </p:spPr>
        <p:txBody>
          <a:bodyPr wrap="square">
            <a:spAutoFit/>
          </a:bodyPr>
          <a:lstStyle/>
          <a:p>
            <a:pPr algn="ctr" defTabSz="914377" eaLnBrk="0" hangingPunct="0">
              <a:buClr>
                <a:srgbClr val="000000"/>
              </a:buClr>
              <a:defRPr/>
            </a:pPr>
            <a:r>
              <a:rPr lang="en-US" sz="1600" b="1" dirty="0" err="1">
                <a:solidFill>
                  <a:schemeClr val="lt1"/>
                </a:solidFill>
              </a:rPr>
              <a:t>EiceDRIVER</a:t>
            </a:r>
            <a:r>
              <a:rPr lang="en-US" sz="1600" b="1" dirty="0">
                <a:solidFill>
                  <a:schemeClr val="lt1"/>
                </a:solidFill>
              </a:rPr>
              <a:t>™</a:t>
            </a:r>
            <a:endParaRPr lang="en-GB" sz="1600" b="1" dirty="0">
              <a:solidFill>
                <a:schemeClr val="lt1"/>
              </a:solidFill>
              <a:latin typeface="Arial"/>
              <a:ea typeface="Verdana" pitchFamily="34" charset="0"/>
              <a:cs typeface="Verdana" pitchFamily="34" charset="0"/>
            </a:endParaRPr>
          </a:p>
          <a:p>
            <a:pPr algn="ctr" defTabSz="914377" eaLnBrk="0" hangingPunct="0">
              <a:buClr>
                <a:srgbClr val="000000"/>
              </a:buClr>
              <a:defRPr/>
            </a:pPr>
            <a:r>
              <a:rPr lang="en-GB" sz="1600" b="1" dirty="0">
                <a:solidFill>
                  <a:schemeClr val="lt1"/>
                </a:solidFill>
                <a:latin typeface="Arial"/>
                <a:ea typeface="Verdana" pitchFamily="34" charset="0"/>
                <a:cs typeface="Verdana" pitchFamily="34" charset="0"/>
              </a:rPr>
              <a:t>Enhanced</a:t>
            </a:r>
          </a:p>
        </p:txBody>
      </p:sp>
      <p:sp>
        <p:nvSpPr>
          <p:cNvPr id="30" name="Rectangle 29">
            <a:extLst>
              <a:ext uri="{FF2B5EF4-FFF2-40B4-BE49-F238E27FC236}">
                <a16:creationId xmlns:a16="http://schemas.microsoft.com/office/drawing/2014/main" id="{7ACED457-7E50-4916-B382-8D314EF67F30}"/>
              </a:ext>
            </a:extLst>
          </p:cNvPr>
          <p:cNvSpPr/>
          <p:nvPr/>
        </p:nvSpPr>
        <p:spPr>
          <a:xfrm>
            <a:off x="236117" y="6164448"/>
            <a:ext cx="4779763" cy="276999"/>
          </a:xfrm>
          <a:prstGeom prst="rect">
            <a:avLst/>
          </a:prstGeom>
        </p:spPr>
        <p:txBody>
          <a:bodyPr wrap="square">
            <a:spAutoFit/>
          </a:bodyPr>
          <a:lstStyle/>
          <a:p>
            <a:pPr marL="0" lvl="1" defTabSz="914377">
              <a:spcBef>
                <a:spcPts val="0"/>
              </a:spcBef>
              <a:spcAft>
                <a:spcPts val="0"/>
              </a:spcAft>
              <a:buClr>
                <a:srgbClr val="000000"/>
              </a:buClr>
              <a:defRPr/>
            </a:pPr>
            <a:r>
              <a:rPr lang="en-US" sz="1200" b="1" dirty="0">
                <a:solidFill>
                  <a:srgbClr val="6CB4AD"/>
                </a:solidFill>
                <a:latin typeface="Arial"/>
                <a:ea typeface="Verdana" pitchFamily="34" charset="0"/>
              </a:rPr>
              <a:t>New products with Reinforced isolation </a:t>
            </a:r>
            <a:r>
              <a:rPr lang="en-US" sz="1200" dirty="0">
                <a:solidFill>
                  <a:srgbClr val="6CB4AD"/>
                </a:solidFill>
                <a:latin typeface="Arial"/>
                <a:ea typeface="Verdana" pitchFamily="34" charset="0"/>
              </a:rPr>
              <a:t>(</a:t>
            </a:r>
            <a:r>
              <a:rPr lang="en-US" sz="1200" dirty="0">
                <a:solidFill>
                  <a:srgbClr val="6CB4AD"/>
                </a:solidFill>
                <a:latin typeface="Arial"/>
              </a:rPr>
              <a:t>UL 1577 and VDE-11)</a:t>
            </a:r>
            <a:endParaRPr lang="en-US" sz="1867" dirty="0">
              <a:solidFill>
                <a:srgbClr val="6CB4AD"/>
              </a:solidFill>
            </a:endParaRPr>
          </a:p>
        </p:txBody>
      </p:sp>
      <p:sp>
        <p:nvSpPr>
          <p:cNvPr id="31" name="Textfeld 42">
            <a:extLst>
              <a:ext uri="{FF2B5EF4-FFF2-40B4-BE49-F238E27FC236}">
                <a16:creationId xmlns:a16="http://schemas.microsoft.com/office/drawing/2014/main" id="{953864BB-FC52-4842-B96E-159B616CB92E}"/>
              </a:ext>
            </a:extLst>
          </p:cNvPr>
          <p:cNvSpPr txBox="1"/>
          <p:nvPr/>
        </p:nvSpPr>
        <p:spPr bwMode="auto">
          <a:xfrm>
            <a:off x="5913140" y="4624053"/>
            <a:ext cx="5859211" cy="946364"/>
          </a:xfrm>
          <a:prstGeom prst="rect">
            <a:avLst/>
          </a:prstGeom>
          <a:noFill/>
          <a:ln>
            <a:noFill/>
            <a:headEnd/>
            <a:tailEnd/>
          </a:ln>
          <a:effectLst/>
        </p:spPr>
        <p:style>
          <a:lnRef idx="2">
            <a:schemeClr val="accent4">
              <a:shade val="50000"/>
            </a:schemeClr>
          </a:lnRef>
          <a:fillRef idx="1">
            <a:schemeClr val="accent4"/>
          </a:fillRef>
          <a:effectRef idx="0">
            <a:schemeClr val="accent4"/>
          </a:effectRef>
          <a:fontRef idx="minor">
            <a:schemeClr val="lt1"/>
          </a:fontRef>
        </p:style>
        <p:txBody>
          <a:bodyPr wrap="square" lIns="91440" tIns="97536" rIns="97536" bIns="97536" rtlCol="0" anchor="ctr">
            <a:noAutofit/>
          </a:bodyPr>
          <a:lstStyle>
            <a:defPPr>
              <a:defRPr lang="en-US"/>
            </a:defPPr>
            <a:lvl1pPr algn="ctr" eaLnBrk="0" hangingPunct="0">
              <a:buClr>
                <a:srgbClr val="000000"/>
              </a:buClr>
              <a:defRPr sz="2500" b="1">
                <a:solidFill>
                  <a:srgbClr val="FFFFFF"/>
                </a:solidFill>
                <a:latin typeface="Arial"/>
                <a:ea typeface="Verdana" pitchFamily="34" charset="0"/>
                <a:cs typeface="Verdana" pitchFamily="34" charset="0"/>
              </a:defRPr>
            </a:lvl1pPr>
          </a:lstStyle>
          <a:p>
            <a:pPr indent="-321592" algn="l" defTabSz="914377" eaLnBrk="1" hangingPunct="1">
              <a:spcBef>
                <a:spcPts val="0"/>
              </a:spcBef>
              <a:spcAft>
                <a:spcPts val="0"/>
              </a:spcAft>
              <a:defRPr/>
            </a:pPr>
            <a:r>
              <a:rPr lang="en-US" sz="1600" dirty="0">
                <a:solidFill>
                  <a:schemeClr val="tx1"/>
                </a:solidFill>
              </a:rPr>
              <a:t>Reduced feature-set </a:t>
            </a:r>
            <a:r>
              <a:rPr lang="en-US" sz="1600" dirty="0">
                <a:solidFill>
                  <a:srgbClr val="000000"/>
                </a:solidFill>
              </a:rPr>
              <a:t>and easy to design-in:</a:t>
            </a:r>
            <a:endParaRPr lang="en-US" sz="1600" dirty="0">
              <a:solidFill>
                <a:schemeClr val="tx1"/>
              </a:solidFill>
              <a:ea typeface="+mn-ea"/>
            </a:endParaRPr>
          </a:p>
          <a:p>
            <a:pPr indent="-321592" algn="l" defTabSz="914377" eaLnBrk="1" hangingPunct="1">
              <a:spcBef>
                <a:spcPts val="400"/>
              </a:spcBef>
              <a:spcAft>
                <a:spcPts val="0"/>
              </a:spcAft>
              <a:buFont typeface="Arial" panose="020B0604020202020204" pitchFamily="34" charset="0"/>
              <a:buChar char="•"/>
              <a:defRPr/>
            </a:pPr>
            <a:r>
              <a:rPr lang="en-US" sz="1333" dirty="0">
                <a:solidFill>
                  <a:srgbClr val="6CB4AD"/>
                </a:solidFill>
                <a:ea typeface="+mn-ea"/>
              </a:rPr>
              <a:t>X3 Compact (1ED31xx): </a:t>
            </a:r>
            <a:r>
              <a:rPr lang="en-US" sz="1333" b="0" dirty="0">
                <a:solidFill>
                  <a:schemeClr val="tx1"/>
                </a:solidFill>
                <a:ea typeface="+mn-ea"/>
              </a:rPr>
              <a:t>easy to design &amp; cost effective </a:t>
            </a:r>
          </a:p>
          <a:p>
            <a:pPr indent="-321592" algn="l" defTabSz="914377" eaLnBrk="1" hangingPunct="1">
              <a:spcBef>
                <a:spcPts val="400"/>
              </a:spcBef>
              <a:spcAft>
                <a:spcPts val="0"/>
              </a:spcAft>
              <a:buFont typeface="Arial" panose="020B0604020202020204" pitchFamily="34" charset="0"/>
              <a:buChar char="•"/>
              <a:defRPr/>
            </a:pPr>
            <a:r>
              <a:rPr lang="en-US" sz="1333" dirty="0">
                <a:solidFill>
                  <a:srgbClr val="6CB4AD"/>
                </a:solidFill>
                <a:ea typeface="+mn-ea"/>
              </a:rPr>
              <a:t>2L-SRC Compact (1ED32xx): </a:t>
            </a:r>
            <a:r>
              <a:rPr lang="en-US" sz="1333" b="0" dirty="0">
                <a:solidFill>
                  <a:schemeClr val="tx1"/>
                </a:solidFill>
                <a:ea typeface="+mn-ea"/>
              </a:rPr>
              <a:t>EMI &amp; switching loss optimization</a:t>
            </a:r>
          </a:p>
        </p:txBody>
      </p:sp>
      <p:sp>
        <p:nvSpPr>
          <p:cNvPr id="48" name="Rectangle 47">
            <a:extLst>
              <a:ext uri="{FF2B5EF4-FFF2-40B4-BE49-F238E27FC236}">
                <a16:creationId xmlns:a16="http://schemas.microsoft.com/office/drawing/2014/main" id="{C9ECA09E-EBD6-41DF-8C84-DA6C66EE88DC}"/>
              </a:ext>
            </a:extLst>
          </p:cNvPr>
          <p:cNvSpPr/>
          <p:nvPr/>
        </p:nvSpPr>
        <p:spPr>
          <a:xfrm>
            <a:off x="9731901" y="6181942"/>
            <a:ext cx="2256900" cy="276999"/>
          </a:xfrm>
          <a:prstGeom prst="rect">
            <a:avLst/>
          </a:prstGeom>
        </p:spPr>
        <p:txBody>
          <a:bodyPr wrap="none">
            <a:spAutoFit/>
          </a:bodyPr>
          <a:lstStyle/>
          <a:p>
            <a:pPr algn="ctr" eaLnBrk="0" hangingPunct="0">
              <a:spcAft>
                <a:spcPts val="1600"/>
              </a:spcAft>
              <a:buClr>
                <a:schemeClr val="accent1"/>
              </a:buClr>
              <a:tabLst>
                <a:tab pos="11361983" algn="r"/>
              </a:tabLst>
            </a:pPr>
            <a:r>
              <a:rPr lang="en-US" altLang="de-DE" sz="1200" dirty="0">
                <a:solidFill>
                  <a:schemeClr val="dk2"/>
                </a:solidFill>
                <a:latin typeface="Arial" panose="020B0604020202020204" pitchFamily="34" charset="0"/>
                <a:ea typeface="Verdana" pitchFamily="34" charset="0"/>
                <a:cs typeface="Verdana" pitchFamily="34" charset="0"/>
                <a:hlinkClick r:id="rId7">
                  <a:extLst>
                    <a:ext uri="{A12FA001-AC4F-418D-AE19-62706E023703}">
                      <ahyp:hlinkClr xmlns:ahyp="http://schemas.microsoft.com/office/drawing/2018/hyperlinkcolor" val="tx"/>
                    </a:ext>
                  </a:extLst>
                </a:hlinkClick>
              </a:rPr>
              <a:t>www.infineon.com/gdcompact</a:t>
            </a:r>
            <a:r>
              <a:rPr lang="en-US" altLang="de-DE" sz="1200" dirty="0">
                <a:solidFill>
                  <a:schemeClr val="dk2"/>
                </a:solidFill>
                <a:latin typeface="Arial" panose="020B0604020202020204" pitchFamily="34" charset="0"/>
                <a:ea typeface="Verdana" pitchFamily="34" charset="0"/>
                <a:cs typeface="Verdana" pitchFamily="34" charset="0"/>
              </a:rPr>
              <a:t> </a:t>
            </a:r>
          </a:p>
        </p:txBody>
      </p:sp>
      <p:sp>
        <p:nvSpPr>
          <p:cNvPr id="49" name="Rectangle 48">
            <a:extLst>
              <a:ext uri="{FF2B5EF4-FFF2-40B4-BE49-F238E27FC236}">
                <a16:creationId xmlns:a16="http://schemas.microsoft.com/office/drawing/2014/main" id="{6E7F0088-0911-4352-8718-8B23E1CE375D}"/>
              </a:ext>
            </a:extLst>
          </p:cNvPr>
          <p:cNvSpPr/>
          <p:nvPr/>
        </p:nvSpPr>
        <p:spPr>
          <a:xfrm>
            <a:off x="9553946" y="3852240"/>
            <a:ext cx="2434855" cy="276999"/>
          </a:xfrm>
          <a:prstGeom prst="rect">
            <a:avLst/>
          </a:prstGeom>
        </p:spPr>
        <p:txBody>
          <a:bodyPr wrap="square">
            <a:spAutoFit/>
          </a:bodyPr>
          <a:lstStyle/>
          <a:p>
            <a:pPr algn="ctr" eaLnBrk="0" hangingPunct="0">
              <a:spcAft>
                <a:spcPts val="1600"/>
              </a:spcAft>
              <a:buClr>
                <a:schemeClr val="accent1"/>
              </a:buClr>
              <a:tabLst>
                <a:tab pos="11361983" algn="r"/>
              </a:tabLst>
            </a:pPr>
            <a:r>
              <a:rPr lang="en-US" altLang="de-DE" sz="1200" dirty="0">
                <a:solidFill>
                  <a:schemeClr val="dk2"/>
                </a:solidFill>
                <a:latin typeface="Arial" panose="020B0604020202020204" pitchFamily="34" charset="0"/>
                <a:ea typeface="Verdana" pitchFamily="34" charset="0"/>
                <a:cs typeface="Verdana" pitchFamily="34" charset="0"/>
                <a:hlinkClick r:id="rId8">
                  <a:extLst>
                    <a:ext uri="{A12FA001-AC4F-418D-AE19-62706E023703}">
                      <ahyp:hlinkClr xmlns:ahyp="http://schemas.microsoft.com/office/drawing/2018/hyperlinkcolor" val="tx"/>
                    </a:ext>
                  </a:extLst>
                </a:hlinkClick>
              </a:rPr>
              <a:t>www.infineon.com/gdenhanced</a:t>
            </a:r>
            <a:r>
              <a:rPr lang="en-US" altLang="de-DE" sz="1200" dirty="0">
                <a:solidFill>
                  <a:schemeClr val="dk2"/>
                </a:solidFill>
                <a:latin typeface="Arial" panose="020B0604020202020204" pitchFamily="34" charset="0"/>
                <a:ea typeface="Verdana" pitchFamily="34" charset="0"/>
                <a:cs typeface="Verdana" pitchFamily="34" charset="0"/>
              </a:rPr>
              <a:t> </a:t>
            </a:r>
          </a:p>
        </p:txBody>
      </p:sp>
      <p:pic>
        <p:nvPicPr>
          <p:cNvPr id="23" name="Picture 2" descr="C:\Users\tuaung\Documents\__GD\Collateral\Package Isometric Drawings\DSO-8-910__8-Lead SOIC_Coreless transformer diagram_vA.PNG">
            <a:extLst>
              <a:ext uri="{FF2B5EF4-FFF2-40B4-BE49-F238E27FC236}">
                <a16:creationId xmlns:a16="http://schemas.microsoft.com/office/drawing/2014/main" id="{A31C39A0-79F1-4084-BE50-D412596B728C}"/>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522060" y="2073967"/>
            <a:ext cx="1314280" cy="14625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4F5853-9167-405C-855D-14D63E17D500}"/>
              </a:ext>
            </a:extLst>
          </p:cNvPr>
          <p:cNvSpPr>
            <a:spLocks noGrp="1"/>
          </p:cNvSpPr>
          <p:nvPr>
            <p:ph type="title"/>
          </p:nvPr>
        </p:nvSpPr>
        <p:spPr/>
        <p:txBody>
          <a:bodyPr/>
          <a:lstStyle/>
          <a:p>
            <a:r>
              <a:rPr lang="en-US" dirty="0"/>
              <a:t>Every switch needs a driver, the right driver makes a difference</a:t>
            </a:r>
            <a:br>
              <a:rPr lang="en-US" dirty="0"/>
            </a:br>
            <a:r>
              <a:rPr lang="en-US" dirty="0" err="1"/>
              <a:t>EiceDRIVER</a:t>
            </a:r>
            <a:r>
              <a:rPr lang="en-US" dirty="0"/>
              <a:t>™ isolated gate driver portfolio</a:t>
            </a:r>
          </a:p>
        </p:txBody>
      </p:sp>
      <p:pic>
        <p:nvPicPr>
          <p:cNvPr id="4" name="Picture 3" descr="Logo&#10;&#10;Description automatically generated">
            <a:extLst>
              <a:ext uri="{FF2B5EF4-FFF2-40B4-BE49-F238E27FC236}">
                <a16:creationId xmlns:a16="http://schemas.microsoft.com/office/drawing/2014/main" id="{F9159D3D-691F-15DC-AB93-CE742EE1FA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398" y="1268760"/>
            <a:ext cx="608400" cy="608400"/>
          </a:xfrm>
          <a:prstGeom prst="rect">
            <a:avLst/>
          </a:prstGeom>
        </p:spPr>
      </p:pic>
      <p:pic>
        <p:nvPicPr>
          <p:cNvPr id="9" name="Picture 8" descr="Logo&#10;&#10;Description automatically generated">
            <a:extLst>
              <a:ext uri="{FF2B5EF4-FFF2-40B4-BE49-F238E27FC236}">
                <a16:creationId xmlns:a16="http://schemas.microsoft.com/office/drawing/2014/main" id="{E3CA9539-FA54-07E5-0738-54C3087C18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5398" y="4266754"/>
            <a:ext cx="608400" cy="608400"/>
          </a:xfrm>
          <a:prstGeom prst="rect">
            <a:avLst/>
          </a:prstGeom>
        </p:spPr>
      </p:pic>
    </p:spTree>
    <p:extLst>
      <p:ext uri="{BB962C8B-B14F-4D97-AF65-F5344CB8AC3E}">
        <p14:creationId xmlns:p14="http://schemas.microsoft.com/office/powerpoint/2010/main" val="2757774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0" tIns="0" rIns="0" bIns="10800" rtlCol="0" anchor="b" anchorCtr="0">
            <a:noAutofit/>
          </a:bodyPr>
          <a:lstStyle/>
          <a:p>
            <a:r>
              <a:rPr lang="en-US" dirty="0"/>
              <a:t>Typical solutions for chargers from 30 kW to 150 kW using discrete devices</a:t>
            </a:r>
          </a:p>
        </p:txBody>
      </p:sp>
      <p:sp>
        <p:nvSpPr>
          <p:cNvPr id="10" name="Rectangle 9"/>
          <p:cNvSpPr/>
          <p:nvPr/>
        </p:nvSpPr>
        <p:spPr bwMode="auto">
          <a:xfrm>
            <a:off x="4489690" y="1854898"/>
            <a:ext cx="2492776" cy="1344582"/>
          </a:xfrm>
          <a:prstGeom prst="rect">
            <a:avLst/>
          </a:prstGeom>
          <a:solidFill>
            <a:srgbClr val="6CB4AD"/>
          </a:solidFill>
          <a:ln w="9525">
            <a:noFill/>
            <a:miter lim="800000"/>
            <a:headEnd/>
            <a:tailEnd/>
          </a:ln>
          <a:effectLst/>
        </p:spPr>
        <p:txBody>
          <a:bodyPr wrap="square" lIns="72000" tIns="72000" rIns="72000" bIns="72000" rtlCol="0" anchor="ctr"/>
          <a:lstStyle/>
          <a:p>
            <a:pPr algn="ctr" eaLnBrk="0" hangingPunct="0">
              <a:buClr>
                <a:schemeClr val="tx1"/>
              </a:buClr>
            </a:pPr>
            <a:r>
              <a:rPr lang="en-US" dirty="0">
                <a:solidFill>
                  <a:schemeClr val="lt1"/>
                </a:solidFill>
                <a:ea typeface="Verdana" pitchFamily="34" charset="0"/>
                <a:cs typeface="Verdana" pitchFamily="34" charset="0"/>
              </a:rPr>
              <a:t>Vienna rectifier, </a:t>
            </a:r>
          </a:p>
          <a:p>
            <a:pPr algn="ctr" eaLnBrk="0" hangingPunct="0">
              <a:buClr>
                <a:schemeClr val="tx1"/>
              </a:buClr>
            </a:pPr>
            <a:r>
              <a:rPr lang="en-US" dirty="0">
                <a:solidFill>
                  <a:schemeClr val="lt1"/>
                </a:solidFill>
                <a:ea typeface="Verdana" pitchFamily="34" charset="0"/>
                <a:cs typeface="Verdana" pitchFamily="34" charset="0"/>
              </a:rPr>
              <a:t>Active Front End (AFE)</a:t>
            </a:r>
          </a:p>
          <a:p>
            <a:pPr algn="ctr" eaLnBrk="0" hangingPunct="0">
              <a:buClr>
                <a:schemeClr val="tx1"/>
              </a:buClr>
            </a:pPr>
            <a:r>
              <a:rPr lang="en-US" dirty="0">
                <a:solidFill>
                  <a:schemeClr val="lt1"/>
                </a:solidFill>
                <a:ea typeface="Verdana" pitchFamily="34" charset="0"/>
                <a:cs typeface="Verdana" pitchFamily="34" charset="0"/>
              </a:rPr>
              <a:t>for PFC Stage</a:t>
            </a:r>
          </a:p>
        </p:txBody>
      </p:sp>
      <p:sp>
        <p:nvSpPr>
          <p:cNvPr id="11" name="Rectangle 10"/>
          <p:cNvSpPr/>
          <p:nvPr/>
        </p:nvSpPr>
        <p:spPr bwMode="auto">
          <a:xfrm>
            <a:off x="4489691" y="3295057"/>
            <a:ext cx="2500763" cy="1324381"/>
          </a:xfrm>
          <a:prstGeom prst="rect">
            <a:avLst/>
          </a:prstGeom>
          <a:solidFill>
            <a:srgbClr val="6CB4AD"/>
          </a:solidFill>
          <a:ln w="9525">
            <a:noFill/>
            <a:miter lim="800000"/>
            <a:headEnd/>
            <a:tailEnd/>
          </a:ln>
          <a:effectLst/>
        </p:spPr>
        <p:txBody>
          <a:bodyPr wrap="square" lIns="72000" tIns="72000" rIns="72000" bIns="72000" rtlCol="0" anchor="ctr"/>
          <a:lstStyle/>
          <a:p>
            <a:pPr algn="ctr" eaLnBrk="0" hangingPunct="0">
              <a:buClr>
                <a:schemeClr val="tx1"/>
              </a:buClr>
            </a:pPr>
            <a:r>
              <a:rPr lang="en-US" dirty="0">
                <a:solidFill>
                  <a:schemeClr val="lt1"/>
                </a:solidFill>
                <a:ea typeface="Verdana" pitchFamily="34" charset="0"/>
                <a:cs typeface="Verdana" pitchFamily="34" charset="0"/>
              </a:rPr>
              <a:t>Resonant converter</a:t>
            </a:r>
          </a:p>
          <a:p>
            <a:pPr algn="ctr" eaLnBrk="0" hangingPunct="0">
              <a:buClr>
                <a:schemeClr val="tx1"/>
              </a:buClr>
            </a:pPr>
            <a:r>
              <a:rPr lang="en-US" dirty="0">
                <a:solidFill>
                  <a:schemeClr val="lt1"/>
                </a:solidFill>
                <a:ea typeface="Verdana" pitchFamily="34" charset="0"/>
                <a:cs typeface="Verdana" pitchFamily="34" charset="0"/>
              </a:rPr>
              <a:t>e.g. interleaved 3-phase,</a:t>
            </a:r>
          </a:p>
          <a:p>
            <a:pPr algn="ctr" eaLnBrk="0" hangingPunct="0">
              <a:buClr>
                <a:schemeClr val="tx1"/>
              </a:buClr>
            </a:pPr>
            <a:r>
              <a:rPr lang="en-US" dirty="0">
                <a:solidFill>
                  <a:schemeClr val="lt1"/>
                </a:solidFill>
                <a:ea typeface="Verdana" pitchFamily="34" charset="0"/>
                <a:cs typeface="Verdana" pitchFamily="34" charset="0"/>
              </a:rPr>
              <a:t>Multiphase Buck Converter</a:t>
            </a:r>
          </a:p>
          <a:p>
            <a:pPr algn="ctr" eaLnBrk="0" hangingPunct="0">
              <a:buClr>
                <a:schemeClr val="tx1"/>
              </a:buClr>
            </a:pPr>
            <a:r>
              <a:rPr lang="de-DE" dirty="0">
                <a:solidFill>
                  <a:schemeClr val="lt1"/>
                </a:solidFill>
                <a:ea typeface="Verdana" pitchFamily="34" charset="0"/>
                <a:cs typeface="Verdana" pitchFamily="34" charset="0"/>
              </a:rPr>
              <a:t>for DC/DC Stage</a:t>
            </a:r>
            <a:endParaRPr lang="en-US" sz="1400" dirty="0">
              <a:solidFill>
                <a:schemeClr val="lt1"/>
              </a:solidFill>
              <a:latin typeface="+mn-lt"/>
              <a:ea typeface="Verdana" pitchFamily="34" charset="0"/>
              <a:cs typeface="Verdana" pitchFamily="34" charset="0"/>
            </a:endParaRPr>
          </a:p>
        </p:txBody>
      </p:sp>
      <p:sp>
        <p:nvSpPr>
          <p:cNvPr id="6" name="Rectangle 5"/>
          <p:cNvSpPr/>
          <p:nvPr/>
        </p:nvSpPr>
        <p:spPr bwMode="auto">
          <a:xfrm>
            <a:off x="1586606" y="1855235"/>
            <a:ext cx="2351432" cy="525385"/>
          </a:xfrm>
          <a:prstGeom prst="rect">
            <a:avLst/>
          </a:prstGeom>
          <a:noFill/>
          <a:ln w="9525" cap="flat" cmpd="sng" algn="ctr">
            <a:solidFill>
              <a:schemeClr val="lt2"/>
            </a:solidFill>
            <a:prstDash val="solid"/>
            <a:miter lim="800000"/>
            <a:headEnd type="none" w="med" len="med"/>
            <a:tailEnd type="none" w="med" len="med"/>
          </a:ln>
          <a:effectLst/>
        </p:spPr>
        <p:txBody>
          <a:bodyPr wrap="square" lIns="72000" tIns="72000" rIns="72000" bIns="72000" rtlCol="0" anchor="ctr"/>
          <a:lstStyle/>
          <a:p>
            <a:pPr algn="ctr" eaLnBrk="0" hangingPunct="0">
              <a:buClr>
                <a:schemeClr val="tx1"/>
              </a:buClr>
            </a:pPr>
            <a:r>
              <a:rPr lang="en-US" sz="1400" dirty="0">
                <a:latin typeface="+mn-lt"/>
                <a:ea typeface="Verdana" pitchFamily="34" charset="0"/>
                <a:cs typeface="Verdana" pitchFamily="34" charset="0"/>
              </a:rPr>
              <a:t>Stacking of subunits</a:t>
            </a:r>
          </a:p>
        </p:txBody>
      </p:sp>
      <p:sp>
        <p:nvSpPr>
          <p:cNvPr id="7" name="Rectangle 6"/>
          <p:cNvSpPr/>
          <p:nvPr/>
        </p:nvSpPr>
        <p:spPr bwMode="auto">
          <a:xfrm>
            <a:off x="1586606" y="2605785"/>
            <a:ext cx="2351432" cy="525385"/>
          </a:xfrm>
          <a:prstGeom prst="rect">
            <a:avLst/>
          </a:prstGeom>
          <a:noFill/>
          <a:ln w="9525" cap="flat" cmpd="sng" algn="ctr">
            <a:solidFill>
              <a:schemeClr val="lt2"/>
            </a:solidFill>
            <a:prstDash val="solid"/>
            <a:miter lim="800000"/>
            <a:headEnd type="none" w="med" len="med"/>
            <a:tailEnd type="none" w="med" len="med"/>
          </a:ln>
          <a:effectLst/>
        </p:spPr>
        <p:txBody>
          <a:bodyPr wrap="square" lIns="72000" tIns="72000" rIns="72000" bIns="72000" rtlCol="0" anchor="ctr"/>
          <a:lstStyle/>
          <a:p>
            <a:pPr algn="ctr" eaLnBrk="0" hangingPunct="0">
              <a:buClr>
                <a:schemeClr val="tx1"/>
              </a:buClr>
            </a:pPr>
            <a:r>
              <a:rPr lang="en-US" sz="1400" dirty="0">
                <a:latin typeface="+mn-lt"/>
                <a:ea typeface="Verdana" pitchFamily="34" charset="0"/>
                <a:cs typeface="Verdana" pitchFamily="34" charset="0"/>
              </a:rPr>
              <a:t>3-phase AC input</a:t>
            </a:r>
          </a:p>
        </p:txBody>
      </p:sp>
      <p:sp>
        <p:nvSpPr>
          <p:cNvPr id="8" name="Rectangle 7"/>
          <p:cNvSpPr/>
          <p:nvPr/>
        </p:nvSpPr>
        <p:spPr bwMode="auto">
          <a:xfrm>
            <a:off x="1586606" y="3356335"/>
            <a:ext cx="2351432" cy="525385"/>
          </a:xfrm>
          <a:prstGeom prst="rect">
            <a:avLst/>
          </a:prstGeom>
          <a:noFill/>
          <a:ln w="9525" cap="flat" cmpd="sng" algn="ctr">
            <a:solidFill>
              <a:schemeClr val="lt2"/>
            </a:solidFill>
            <a:prstDash val="solid"/>
            <a:miter lim="800000"/>
            <a:headEnd type="none" w="med" len="med"/>
            <a:tailEnd type="none" w="med" len="med"/>
          </a:ln>
          <a:effectLst/>
        </p:spPr>
        <p:txBody>
          <a:bodyPr wrap="square" lIns="72000" tIns="72000" rIns="72000" bIns="72000" rtlCol="0" anchor="ctr"/>
          <a:lstStyle/>
          <a:p>
            <a:pPr algn="ctr" eaLnBrk="0" hangingPunct="0">
              <a:buClr>
                <a:schemeClr val="tx1"/>
              </a:buClr>
            </a:pPr>
            <a:r>
              <a:rPr lang="en-US" sz="1400" dirty="0">
                <a:latin typeface="+mn-lt"/>
                <a:ea typeface="Verdana" pitchFamily="34" charset="0"/>
                <a:cs typeface="Verdana" pitchFamily="34" charset="0"/>
              </a:rPr>
              <a:t>Galvanic isolation within the subunit</a:t>
            </a:r>
          </a:p>
        </p:txBody>
      </p:sp>
      <p:sp>
        <p:nvSpPr>
          <p:cNvPr id="9" name="Rectangle 8"/>
          <p:cNvSpPr/>
          <p:nvPr/>
        </p:nvSpPr>
        <p:spPr bwMode="auto">
          <a:xfrm>
            <a:off x="1586606" y="4106886"/>
            <a:ext cx="2351432" cy="525385"/>
          </a:xfrm>
          <a:prstGeom prst="rect">
            <a:avLst/>
          </a:prstGeom>
          <a:noFill/>
          <a:ln w="9525" cap="flat" cmpd="sng" algn="ctr">
            <a:solidFill>
              <a:schemeClr val="lt2"/>
            </a:solidFill>
            <a:prstDash val="solid"/>
            <a:miter lim="800000"/>
            <a:headEnd type="none" w="med" len="med"/>
            <a:tailEnd type="none" w="med" len="med"/>
          </a:ln>
          <a:effectLst/>
        </p:spPr>
        <p:txBody>
          <a:bodyPr wrap="square" lIns="72000" tIns="72000" rIns="72000" bIns="72000" rtlCol="0" anchor="ctr"/>
          <a:lstStyle/>
          <a:p>
            <a:pPr algn="ctr" eaLnBrk="0" hangingPunct="0">
              <a:buClr>
                <a:schemeClr val="tx1"/>
              </a:buClr>
            </a:pPr>
            <a:r>
              <a:rPr lang="en-US" sz="1400" dirty="0">
                <a:latin typeface="+mn-lt"/>
                <a:ea typeface="Verdana" pitchFamily="34" charset="0"/>
                <a:cs typeface="Verdana" pitchFamily="34" charset="0"/>
              </a:rPr>
              <a:t>Power of subunit </a:t>
            </a:r>
          </a:p>
          <a:p>
            <a:pPr algn="ctr" eaLnBrk="0" hangingPunct="0">
              <a:buClr>
                <a:schemeClr val="tx1"/>
              </a:buClr>
            </a:pPr>
            <a:r>
              <a:rPr lang="en-US" sz="1400" dirty="0">
                <a:latin typeface="+mn-lt"/>
                <a:ea typeface="Verdana" pitchFamily="34" charset="0"/>
                <a:cs typeface="Verdana" pitchFamily="34" charset="0"/>
              </a:rPr>
              <a:t>15-30 (50) kW</a:t>
            </a:r>
          </a:p>
        </p:txBody>
      </p:sp>
      <p:sp>
        <p:nvSpPr>
          <p:cNvPr id="13" name="Isosceles Triangle 12"/>
          <p:cNvSpPr/>
          <p:nvPr/>
        </p:nvSpPr>
        <p:spPr bwMode="auto">
          <a:xfrm rot="5400000">
            <a:off x="2825346" y="3055410"/>
            <a:ext cx="2777036" cy="360039"/>
          </a:xfrm>
          <a:prstGeom prst="triangle">
            <a:avLst/>
          </a:prstGeom>
          <a:solidFill>
            <a:schemeClr val="accent1"/>
          </a:solidFill>
          <a:ln w="9525">
            <a:noFill/>
            <a:miter lim="800000"/>
            <a:headEnd/>
            <a:tailEnd/>
          </a:ln>
          <a:effectLst/>
        </p:spPr>
        <p:txBody>
          <a:bodyPr wrap="square" lIns="72000" tIns="72000" rIns="72000" bIns="72000" rtlCol="0" anchor="ctr">
            <a:noAutofit/>
          </a:bodyPr>
          <a:lstStyle/>
          <a:p>
            <a:pPr algn="ctr" eaLnBrk="0" hangingPunct="0">
              <a:buClr>
                <a:schemeClr val="tx1"/>
              </a:buClr>
            </a:pPr>
            <a:endParaRPr lang="en-US" sz="1600" dirty="0">
              <a:latin typeface="+mn-lt"/>
              <a:ea typeface="Verdana" pitchFamily="34" charset="0"/>
              <a:cs typeface="Verdana" pitchFamily="34" charset="0"/>
            </a:endParaRPr>
          </a:p>
        </p:txBody>
      </p:sp>
      <p:sp>
        <p:nvSpPr>
          <p:cNvPr id="14" name="Rectangle 13"/>
          <p:cNvSpPr/>
          <p:nvPr/>
        </p:nvSpPr>
        <p:spPr bwMode="auto">
          <a:xfrm>
            <a:off x="7105092" y="1846909"/>
            <a:ext cx="3477774" cy="1352571"/>
          </a:xfrm>
          <a:prstGeom prst="rect">
            <a:avLst/>
          </a:prstGeom>
          <a:noFill/>
          <a:ln w="9525" cap="flat" cmpd="sng" algn="ctr">
            <a:solidFill>
              <a:schemeClr val="lt2"/>
            </a:solidFill>
            <a:prstDash val="solid"/>
            <a:miter lim="800000"/>
            <a:headEnd type="none" w="med" len="med"/>
            <a:tailEnd type="none" w="med" len="med"/>
          </a:ln>
          <a:effectLst/>
        </p:spPr>
        <p:txBody>
          <a:bodyPr wrap="square" lIns="72000" tIns="72000" rIns="72000" bIns="72000" rtlCol="0" anchor="ctr"/>
          <a:lstStyle/>
          <a:p>
            <a:pPr eaLnBrk="0" hangingPunct="0">
              <a:spcAft>
                <a:spcPts val="0"/>
              </a:spcAft>
              <a:buClr>
                <a:schemeClr val="tx1"/>
              </a:buClr>
            </a:pPr>
            <a:r>
              <a:rPr lang="en-US" sz="1200" b="1" dirty="0">
                <a:latin typeface="+mj-lt"/>
                <a:ea typeface="Verdana" pitchFamily="34" charset="0"/>
                <a:cs typeface="Verdana" pitchFamily="34" charset="0"/>
              </a:rPr>
              <a:t>600 V </a:t>
            </a:r>
            <a:r>
              <a:rPr lang="en-US" sz="1200" b="1" dirty="0" err="1">
                <a:latin typeface="+mj-lt"/>
                <a:ea typeface="Verdana" pitchFamily="34" charset="0"/>
                <a:cs typeface="Verdana" pitchFamily="34" charset="0"/>
              </a:rPr>
              <a:t>CoolMOS</a:t>
            </a:r>
            <a:r>
              <a:rPr lang="en-US" sz="1200" b="1" dirty="0">
                <a:latin typeface="+mj-lt"/>
                <a:ea typeface="Verdana" pitchFamily="34" charset="0"/>
                <a:cs typeface="Verdana" pitchFamily="34" charset="0"/>
              </a:rPr>
              <a:t>™ P7</a:t>
            </a:r>
          </a:p>
          <a:p>
            <a:pPr eaLnBrk="0" hangingPunct="0">
              <a:spcAft>
                <a:spcPts val="0"/>
              </a:spcAft>
              <a:buClr>
                <a:schemeClr val="tx1"/>
              </a:buClr>
            </a:pPr>
            <a:endParaRPr lang="en-US" sz="1200" b="1" dirty="0">
              <a:latin typeface="+mj-lt"/>
              <a:ea typeface="Verdana" pitchFamily="34" charset="0"/>
              <a:cs typeface="Verdana" pitchFamily="34" charset="0"/>
            </a:endParaRPr>
          </a:p>
          <a:p>
            <a:pPr eaLnBrk="0" hangingPunct="0">
              <a:spcAft>
                <a:spcPts val="0"/>
              </a:spcAft>
              <a:buClr>
                <a:schemeClr val="tx1"/>
              </a:buClr>
            </a:pPr>
            <a:r>
              <a:rPr lang="en-US" sz="1200" dirty="0">
                <a:latin typeface="+mj-lt"/>
                <a:ea typeface="Verdana" pitchFamily="34" charset="0"/>
                <a:cs typeface="Verdana" pitchFamily="34" charset="0"/>
              </a:rPr>
              <a:t>650 V IGBT TRENCHSTOP™5</a:t>
            </a:r>
          </a:p>
          <a:p>
            <a:pPr eaLnBrk="0" hangingPunct="0">
              <a:spcAft>
                <a:spcPts val="0"/>
              </a:spcAft>
              <a:buClr>
                <a:schemeClr val="tx1"/>
              </a:buClr>
            </a:pPr>
            <a:endParaRPr lang="en-US" sz="1200" dirty="0">
              <a:latin typeface="+mj-lt"/>
              <a:ea typeface="Verdana" pitchFamily="34" charset="0"/>
              <a:cs typeface="Verdana" pitchFamily="34" charset="0"/>
            </a:endParaRPr>
          </a:p>
          <a:p>
            <a:pPr eaLnBrk="0" hangingPunct="0">
              <a:spcAft>
                <a:spcPts val="0"/>
              </a:spcAft>
              <a:buClr>
                <a:schemeClr val="tx1"/>
              </a:buClr>
            </a:pPr>
            <a:r>
              <a:rPr lang="en-US" sz="1200" dirty="0">
                <a:latin typeface="+mj-lt"/>
                <a:ea typeface="Verdana" pitchFamily="34" charset="0"/>
                <a:cs typeface="Verdana" pitchFamily="34" charset="0"/>
              </a:rPr>
              <a:t>1200 V </a:t>
            </a:r>
            <a:r>
              <a:rPr lang="en-US" sz="1200" dirty="0" err="1">
                <a:latin typeface="+mj-lt"/>
                <a:ea typeface="Verdana" pitchFamily="34" charset="0"/>
                <a:cs typeface="Verdana" pitchFamily="34" charset="0"/>
              </a:rPr>
              <a:t>CoolSiC</a:t>
            </a:r>
            <a:r>
              <a:rPr lang="en-US" sz="1200" dirty="0">
                <a:latin typeface="+mj-lt"/>
                <a:ea typeface="Verdana" pitchFamily="34" charset="0"/>
                <a:cs typeface="Verdana" pitchFamily="34" charset="0"/>
              </a:rPr>
              <a:t>™ Schottky Diode</a:t>
            </a:r>
          </a:p>
          <a:p>
            <a:pPr eaLnBrk="0" hangingPunct="0">
              <a:spcAft>
                <a:spcPts val="0"/>
              </a:spcAft>
              <a:buClr>
                <a:schemeClr val="tx1"/>
              </a:buClr>
            </a:pPr>
            <a:endParaRPr lang="en-US" sz="1200" dirty="0">
              <a:latin typeface="+mj-lt"/>
              <a:ea typeface="Verdana" pitchFamily="34" charset="0"/>
              <a:cs typeface="Verdana" pitchFamily="34" charset="0"/>
            </a:endParaRPr>
          </a:p>
          <a:p>
            <a:pPr eaLnBrk="0" hangingPunct="0">
              <a:spcAft>
                <a:spcPts val="0"/>
              </a:spcAft>
              <a:buClr>
                <a:schemeClr val="tx1"/>
              </a:buClr>
            </a:pPr>
            <a:r>
              <a:rPr lang="en-US" sz="1200" dirty="0" err="1">
                <a:latin typeface="+mj-lt"/>
                <a:ea typeface="Verdana" pitchFamily="34" charset="0"/>
                <a:cs typeface="Verdana" pitchFamily="34" charset="0"/>
              </a:rPr>
              <a:t>EiceDRIVER</a:t>
            </a:r>
            <a:r>
              <a:rPr lang="en-US" sz="1200" dirty="0">
                <a:ea typeface="Verdana" pitchFamily="34" charset="0"/>
                <a:cs typeface="Verdana" pitchFamily="34" charset="0"/>
              </a:rPr>
              <a:t>™ isolated gate driver </a:t>
            </a:r>
            <a:endParaRPr lang="en-US" sz="1200" dirty="0">
              <a:latin typeface="+mj-lt"/>
              <a:ea typeface="Verdana" pitchFamily="34" charset="0"/>
              <a:cs typeface="Verdana" pitchFamily="34" charset="0"/>
            </a:endParaRPr>
          </a:p>
        </p:txBody>
      </p:sp>
      <p:sp>
        <p:nvSpPr>
          <p:cNvPr id="15" name="Rectangle 14"/>
          <p:cNvSpPr/>
          <p:nvPr/>
        </p:nvSpPr>
        <p:spPr bwMode="auto">
          <a:xfrm>
            <a:off x="7102078" y="3287070"/>
            <a:ext cx="3480787" cy="1332368"/>
          </a:xfrm>
          <a:prstGeom prst="rect">
            <a:avLst/>
          </a:prstGeom>
          <a:noFill/>
          <a:ln w="9525" cap="flat" cmpd="sng" algn="ctr">
            <a:solidFill>
              <a:schemeClr val="lt2"/>
            </a:solidFill>
            <a:prstDash val="solid"/>
            <a:miter lim="800000"/>
            <a:headEnd type="none" w="med" len="med"/>
            <a:tailEnd type="none" w="med" len="med"/>
          </a:ln>
          <a:effectLst/>
        </p:spPr>
        <p:txBody>
          <a:bodyPr wrap="square" lIns="72000" tIns="72000" rIns="72000" bIns="72000" rtlCol="0" anchor="ctr"/>
          <a:lstStyle/>
          <a:p>
            <a:pPr eaLnBrk="0" hangingPunct="0">
              <a:buClr>
                <a:schemeClr val="tx1"/>
              </a:buClr>
            </a:pPr>
            <a:r>
              <a:rPr lang="en-US" sz="1200" b="1" dirty="0">
                <a:latin typeface="+mn-lt"/>
                <a:ea typeface="Verdana" pitchFamily="34" charset="0"/>
                <a:cs typeface="Verdana" pitchFamily="34" charset="0"/>
              </a:rPr>
              <a:t>600 V </a:t>
            </a:r>
            <a:r>
              <a:rPr lang="en-US" sz="1200" b="1" dirty="0" err="1">
                <a:latin typeface="+mn-lt"/>
                <a:ea typeface="Verdana" pitchFamily="34" charset="0"/>
                <a:cs typeface="Verdana" pitchFamily="34" charset="0"/>
              </a:rPr>
              <a:t>CoolMOS</a:t>
            </a:r>
            <a:r>
              <a:rPr lang="en-US" sz="1200" b="1" dirty="0">
                <a:latin typeface="+mn-lt"/>
                <a:ea typeface="Verdana" pitchFamily="34" charset="0"/>
                <a:cs typeface="Verdana" pitchFamily="34" charset="0"/>
              </a:rPr>
              <a:t>™ CSFD and CFD7</a:t>
            </a:r>
          </a:p>
          <a:p>
            <a:pPr eaLnBrk="0" hangingPunct="0">
              <a:buClr>
                <a:schemeClr val="tx1"/>
              </a:buClr>
            </a:pPr>
            <a:endParaRPr lang="en-US" sz="1200" dirty="0">
              <a:latin typeface="+mn-lt"/>
              <a:ea typeface="Verdana" pitchFamily="34" charset="0"/>
              <a:cs typeface="Verdana" pitchFamily="34" charset="0"/>
            </a:endParaRPr>
          </a:p>
          <a:p>
            <a:pPr eaLnBrk="0" hangingPunct="0">
              <a:buClr>
                <a:schemeClr val="tx1"/>
              </a:buClr>
            </a:pPr>
            <a:r>
              <a:rPr lang="en-US" sz="1200" dirty="0">
                <a:latin typeface="+mn-lt"/>
                <a:ea typeface="Verdana" pitchFamily="34" charset="0"/>
                <a:cs typeface="Verdana" pitchFamily="34" charset="0"/>
              </a:rPr>
              <a:t>1200 V </a:t>
            </a:r>
            <a:r>
              <a:rPr lang="en-US" sz="1200" dirty="0" err="1">
                <a:latin typeface="+mn-lt"/>
                <a:ea typeface="Verdana" pitchFamily="34" charset="0"/>
                <a:cs typeface="Verdana" pitchFamily="34" charset="0"/>
              </a:rPr>
              <a:t>CoolSiC</a:t>
            </a:r>
            <a:r>
              <a:rPr lang="en-US" sz="1200" dirty="0">
                <a:latin typeface="+mn-lt"/>
                <a:ea typeface="Verdana" pitchFamily="34" charset="0"/>
                <a:cs typeface="Verdana" pitchFamily="34" charset="0"/>
              </a:rPr>
              <a:t>™ MOSFET </a:t>
            </a:r>
          </a:p>
          <a:p>
            <a:pPr eaLnBrk="0" hangingPunct="0">
              <a:buClr>
                <a:schemeClr val="tx1"/>
              </a:buClr>
            </a:pPr>
            <a:endParaRPr lang="en-US" sz="1200" dirty="0">
              <a:latin typeface="+mn-lt"/>
              <a:ea typeface="Verdana" pitchFamily="34" charset="0"/>
              <a:cs typeface="Verdana" pitchFamily="34" charset="0"/>
            </a:endParaRPr>
          </a:p>
          <a:p>
            <a:pPr eaLnBrk="0" hangingPunct="0">
              <a:buClr>
                <a:schemeClr val="tx1"/>
              </a:buClr>
            </a:pPr>
            <a:r>
              <a:rPr lang="en-US" sz="1200" dirty="0">
                <a:latin typeface="+mj-lt"/>
                <a:ea typeface="Verdana" pitchFamily="34" charset="0"/>
                <a:cs typeface="Verdana" pitchFamily="34" charset="0"/>
              </a:rPr>
              <a:t>650 V / 1200 V </a:t>
            </a:r>
            <a:r>
              <a:rPr lang="en-US" sz="1200" dirty="0" err="1">
                <a:latin typeface="+mj-lt"/>
                <a:ea typeface="Verdana" pitchFamily="34" charset="0"/>
                <a:cs typeface="Verdana" pitchFamily="34" charset="0"/>
              </a:rPr>
              <a:t>CoolSiC</a:t>
            </a:r>
            <a:r>
              <a:rPr lang="en-US" sz="1200" dirty="0">
                <a:latin typeface="+mj-lt"/>
                <a:ea typeface="Verdana" pitchFamily="34" charset="0"/>
                <a:cs typeface="Verdana" pitchFamily="34" charset="0"/>
              </a:rPr>
              <a:t>™ Schottky Diode</a:t>
            </a:r>
          </a:p>
          <a:p>
            <a:pPr eaLnBrk="0" hangingPunct="0">
              <a:buClr>
                <a:schemeClr val="tx1"/>
              </a:buClr>
            </a:pPr>
            <a:endParaRPr lang="en-US" sz="1200" dirty="0">
              <a:latin typeface="+mj-lt"/>
              <a:ea typeface="Verdana" pitchFamily="34" charset="0"/>
              <a:cs typeface="Verdana" pitchFamily="34" charset="0"/>
            </a:endParaRPr>
          </a:p>
          <a:p>
            <a:pPr eaLnBrk="0" hangingPunct="0">
              <a:buClr>
                <a:schemeClr val="tx1"/>
              </a:buClr>
            </a:pPr>
            <a:r>
              <a:rPr lang="en-US" sz="1200" dirty="0" err="1">
                <a:ea typeface="Verdana" pitchFamily="34" charset="0"/>
                <a:cs typeface="Verdana" pitchFamily="34" charset="0"/>
              </a:rPr>
              <a:t>EiceDRIVER</a:t>
            </a:r>
            <a:r>
              <a:rPr lang="en-US" sz="1200" dirty="0">
                <a:ea typeface="Verdana" pitchFamily="34" charset="0"/>
                <a:cs typeface="Verdana" pitchFamily="34" charset="0"/>
              </a:rPr>
              <a:t>™ isolated gate driver </a:t>
            </a:r>
          </a:p>
        </p:txBody>
      </p:sp>
      <p:pic>
        <p:nvPicPr>
          <p:cNvPr id="131" name="Picture 2" descr="https://www.infineon-brandportal.com/media/cache/lowres/assets/05/120/5b32368453fa3.tif.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305318" y="1949724"/>
            <a:ext cx="656254" cy="509254"/>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https://www.infineon-brandportal.com/media/cache/lowres/assets/07/187/58d3c55fe4c22.jpg.pn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36173" y="2458978"/>
            <a:ext cx="810408" cy="608886"/>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ttps://www.infineon-brandportal.com/media/cache/lowres/assets/05/120/5b32368453fa3.tif.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58532" y="3546632"/>
            <a:ext cx="656254" cy="509254"/>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https://www.infineon-brandportal.com/media/cache/lowres/assets/07/187/58d3c55fe4c22.jpg.pn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2456" y="3552052"/>
            <a:ext cx="810408" cy="60888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740236" y="4827543"/>
            <a:ext cx="8711528" cy="1409769"/>
            <a:chOff x="251520" y="4886832"/>
            <a:chExt cx="8711528" cy="1409769"/>
          </a:xfrm>
        </p:grpSpPr>
        <p:cxnSp>
          <p:nvCxnSpPr>
            <p:cNvPr id="25" name="Straight Connector 24"/>
            <p:cNvCxnSpPr/>
            <p:nvPr/>
          </p:nvCxnSpPr>
          <p:spPr>
            <a:xfrm>
              <a:off x="251520" y="5596809"/>
              <a:ext cx="277060"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8675736" y="5113313"/>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a:off x="8675736" y="6062101"/>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28" name="Straight Connector 27"/>
            <p:cNvCxnSpPr/>
            <p:nvPr/>
          </p:nvCxnSpPr>
          <p:spPr>
            <a:xfrm>
              <a:off x="5182055" y="5110834"/>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29" name="Straight Connector 28"/>
            <p:cNvCxnSpPr/>
            <p:nvPr/>
          </p:nvCxnSpPr>
          <p:spPr>
            <a:xfrm>
              <a:off x="5182055" y="6059622"/>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a:off x="3580316" y="5115343"/>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31" name="Straight Connector 30"/>
            <p:cNvCxnSpPr/>
            <p:nvPr/>
          </p:nvCxnSpPr>
          <p:spPr>
            <a:xfrm>
              <a:off x="3580316" y="6064131"/>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a:off x="7826923" y="5113313"/>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33" name="Straight Connector 32"/>
            <p:cNvCxnSpPr/>
            <p:nvPr/>
          </p:nvCxnSpPr>
          <p:spPr>
            <a:xfrm>
              <a:off x="7826923" y="6062101"/>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34" name="Straight Connector 33"/>
            <p:cNvCxnSpPr/>
            <p:nvPr/>
          </p:nvCxnSpPr>
          <p:spPr>
            <a:xfrm>
              <a:off x="6225184" y="5117822"/>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35" name="Straight Connector 34"/>
            <p:cNvCxnSpPr/>
            <p:nvPr/>
          </p:nvCxnSpPr>
          <p:spPr>
            <a:xfrm>
              <a:off x="6225184" y="6066610"/>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36" name="Straight Connector 35"/>
            <p:cNvCxnSpPr/>
            <p:nvPr/>
          </p:nvCxnSpPr>
          <p:spPr>
            <a:xfrm>
              <a:off x="2703129" y="5122331"/>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37" name="Straight Connector 36"/>
            <p:cNvCxnSpPr/>
            <p:nvPr/>
          </p:nvCxnSpPr>
          <p:spPr>
            <a:xfrm>
              <a:off x="2703129" y="6071119"/>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a:off x="1099306" y="5122331"/>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p:nvCxnSpPr>
          <p:spPr>
            <a:xfrm>
              <a:off x="1139836" y="5596808"/>
              <a:ext cx="206255"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40" name="Straight Connector 39"/>
            <p:cNvCxnSpPr/>
            <p:nvPr/>
          </p:nvCxnSpPr>
          <p:spPr>
            <a:xfrm>
              <a:off x="1099306" y="6071119"/>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a:xfrm>
              <a:off x="251520" y="5131148"/>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42" name="Straight Connector 41"/>
            <p:cNvCxnSpPr/>
            <p:nvPr/>
          </p:nvCxnSpPr>
          <p:spPr>
            <a:xfrm>
              <a:off x="251520" y="6079936"/>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sp>
          <p:nvSpPr>
            <p:cNvPr id="43" name="Rounded Rectangle 42"/>
            <p:cNvSpPr/>
            <p:nvPr/>
          </p:nvSpPr>
          <p:spPr bwMode="auto">
            <a:xfrm>
              <a:off x="511798" y="4897015"/>
              <a:ext cx="648000" cy="1399586"/>
            </a:xfrm>
            <a:prstGeom prst="roundRect">
              <a:avLst/>
            </a:prstGeom>
            <a:solidFill>
              <a:schemeClr val="accent2"/>
            </a:solidFill>
            <a:ln w="9525">
              <a:noFill/>
              <a:miter lim="800000"/>
              <a:headEnd/>
              <a:tailEnd/>
            </a:ln>
          </p:spPr>
          <p:txBody>
            <a:bodyPr wrap="square" lIns="72000" tIns="72000" rIns="72000" bIns="72000" rtlCol="0" anchor="t"/>
            <a:lstStyle/>
            <a:p>
              <a:pPr algn="ctr" eaLnBrk="0" hangingPunct="0"/>
              <a:r>
                <a:rPr lang="en-US" sz="1000" dirty="0">
                  <a:solidFill>
                    <a:schemeClr val="bg1"/>
                  </a:solidFill>
                  <a:latin typeface="+mn-lt"/>
                  <a:ea typeface="Verdana" pitchFamily="34" charset="0"/>
                  <a:cs typeface="Verdana" pitchFamily="34" charset="0"/>
                </a:rPr>
                <a:t>EMI Filter</a:t>
              </a:r>
            </a:p>
          </p:txBody>
        </p:sp>
        <p:grpSp>
          <p:nvGrpSpPr>
            <p:cNvPr id="44" name="Group 43"/>
            <p:cNvGrpSpPr/>
            <p:nvPr/>
          </p:nvGrpSpPr>
          <p:grpSpPr>
            <a:xfrm>
              <a:off x="554725" y="5418605"/>
              <a:ext cx="560171" cy="170635"/>
              <a:chOff x="683568" y="1469334"/>
              <a:chExt cx="2736092" cy="505829"/>
            </a:xfrm>
            <a:solidFill>
              <a:schemeClr val="bg1">
                <a:lumMod val="50000"/>
              </a:schemeClr>
            </a:solidFill>
          </p:grpSpPr>
          <p:sp>
            <p:nvSpPr>
              <p:cNvPr id="45" name="Arc 44"/>
              <p:cNvSpPr/>
              <p:nvPr/>
            </p:nvSpPr>
            <p:spPr>
              <a:xfrm>
                <a:off x="1065348" y="1469334"/>
                <a:ext cx="493186" cy="493186"/>
              </a:xfrm>
              <a:prstGeom prst="arc">
                <a:avLst>
                  <a:gd name="adj1" fmla="val 10781538"/>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46" name="Arc 45"/>
              <p:cNvSpPr/>
              <p:nvPr/>
            </p:nvSpPr>
            <p:spPr>
              <a:xfrm>
                <a:off x="1558428" y="1473196"/>
                <a:ext cx="493186" cy="493186"/>
              </a:xfrm>
              <a:prstGeom prst="arc">
                <a:avLst>
                  <a:gd name="adj1" fmla="val 10847767"/>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47" name="Arc 46"/>
              <p:cNvSpPr/>
              <p:nvPr/>
            </p:nvSpPr>
            <p:spPr>
              <a:xfrm>
                <a:off x="2051508" y="1477058"/>
                <a:ext cx="493186" cy="493186"/>
              </a:xfrm>
              <a:prstGeom prst="arc">
                <a:avLst>
                  <a:gd name="adj1" fmla="val 10847767"/>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48" name="Arc 47"/>
              <p:cNvSpPr/>
              <p:nvPr/>
            </p:nvSpPr>
            <p:spPr>
              <a:xfrm>
                <a:off x="2544694" y="1481977"/>
                <a:ext cx="493186" cy="493186"/>
              </a:xfrm>
              <a:prstGeom prst="arc">
                <a:avLst>
                  <a:gd name="adj1" fmla="val 10847767"/>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cxnSp>
            <p:nvCxnSpPr>
              <p:cNvPr id="49" name="Straight Connector 48"/>
              <p:cNvCxnSpPr/>
              <p:nvPr/>
            </p:nvCxnSpPr>
            <p:spPr>
              <a:xfrm flipH="1">
                <a:off x="683568" y="1707951"/>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3037880" y="1717475"/>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698596" y="5596809"/>
              <a:ext cx="272429" cy="547289"/>
              <a:chOff x="520931" y="3014380"/>
              <a:chExt cx="302305" cy="607306"/>
            </a:xfrm>
            <a:solidFill>
              <a:schemeClr val="bg1">
                <a:lumMod val="50000"/>
              </a:schemeClr>
            </a:solidFill>
          </p:grpSpPr>
          <p:cxnSp>
            <p:nvCxnSpPr>
              <p:cNvPr id="52" name="Straight Connector 51"/>
              <p:cNvCxnSpPr/>
              <p:nvPr/>
            </p:nvCxnSpPr>
            <p:spPr>
              <a:xfrm>
                <a:off x="520931" y="3268451"/>
                <a:ext cx="302305" cy="1"/>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p:nvCxnSpPr>
            <p:spPr>
              <a:xfrm>
                <a:off x="520931" y="3365303"/>
                <a:ext cx="302305" cy="1"/>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54" name="Straight Connector 53"/>
              <p:cNvCxnSpPr/>
              <p:nvPr/>
            </p:nvCxnSpPr>
            <p:spPr>
              <a:xfrm>
                <a:off x="672083" y="3364659"/>
                <a:ext cx="0" cy="257027"/>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55" name="Straight Connector 54"/>
              <p:cNvCxnSpPr/>
              <p:nvPr/>
            </p:nvCxnSpPr>
            <p:spPr>
              <a:xfrm>
                <a:off x="672084" y="3014380"/>
                <a:ext cx="0" cy="249097"/>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grpSp>
        <p:grpSp>
          <p:nvGrpSpPr>
            <p:cNvPr id="56" name="Group 55"/>
            <p:cNvGrpSpPr/>
            <p:nvPr/>
          </p:nvGrpSpPr>
          <p:grpSpPr>
            <a:xfrm>
              <a:off x="2953950" y="4897015"/>
              <a:ext cx="653218" cy="1399586"/>
              <a:chOff x="4355976" y="5043188"/>
              <a:chExt cx="504060" cy="1080000"/>
            </a:xfrm>
            <a:solidFill>
              <a:schemeClr val="bg1">
                <a:lumMod val="50000"/>
              </a:schemeClr>
            </a:solidFill>
          </p:grpSpPr>
          <p:sp>
            <p:nvSpPr>
              <p:cNvPr id="57" name="Rounded Rectangle 56"/>
              <p:cNvSpPr/>
              <p:nvPr/>
            </p:nvSpPr>
            <p:spPr bwMode="auto">
              <a:xfrm>
                <a:off x="4355976" y="5043188"/>
                <a:ext cx="504060" cy="1080000"/>
              </a:xfrm>
              <a:prstGeom prst="roundRect">
                <a:avLst/>
              </a:prstGeom>
              <a:solidFill>
                <a:schemeClr val="accent2"/>
              </a:solidFill>
              <a:ln w="9525">
                <a:noFill/>
                <a:miter lim="800000"/>
                <a:headEnd/>
                <a:tailEnd/>
              </a:ln>
            </p:spPr>
            <p:txBody>
              <a:bodyPr wrap="square" lIns="72000" tIns="72000" rIns="72000" bIns="72000" rtlCol="0" anchor="t"/>
              <a:lstStyle/>
              <a:p>
                <a:pPr algn="ctr" eaLnBrk="0" hangingPunct="0"/>
                <a:r>
                  <a:rPr lang="en-US" sz="1000" dirty="0">
                    <a:solidFill>
                      <a:schemeClr val="bg1"/>
                    </a:solidFill>
                    <a:latin typeface="+mn-lt"/>
                    <a:ea typeface="Verdana" pitchFamily="34" charset="0"/>
                    <a:cs typeface="Verdana" pitchFamily="34" charset="0"/>
                  </a:rPr>
                  <a:t>DC Link</a:t>
                </a:r>
              </a:p>
            </p:txBody>
          </p:sp>
          <p:grpSp>
            <p:nvGrpSpPr>
              <p:cNvPr id="58" name="Group 57"/>
              <p:cNvGrpSpPr/>
              <p:nvPr/>
            </p:nvGrpSpPr>
            <p:grpSpPr>
              <a:xfrm>
                <a:off x="4491023" y="5533678"/>
                <a:ext cx="210222" cy="422319"/>
                <a:chOff x="520931" y="3014380"/>
                <a:chExt cx="302305" cy="607306"/>
              </a:xfrm>
              <a:grpFill/>
            </p:grpSpPr>
            <p:cxnSp>
              <p:nvCxnSpPr>
                <p:cNvPr id="59" name="Straight Connector 58"/>
                <p:cNvCxnSpPr/>
                <p:nvPr/>
              </p:nvCxnSpPr>
              <p:spPr>
                <a:xfrm>
                  <a:off x="520931" y="3268451"/>
                  <a:ext cx="302305" cy="1"/>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60" name="Straight Connector 59"/>
                <p:cNvCxnSpPr/>
                <p:nvPr/>
              </p:nvCxnSpPr>
              <p:spPr>
                <a:xfrm>
                  <a:off x="520931" y="3365303"/>
                  <a:ext cx="302305" cy="1"/>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61" name="Straight Connector 60"/>
                <p:cNvCxnSpPr/>
                <p:nvPr/>
              </p:nvCxnSpPr>
              <p:spPr>
                <a:xfrm>
                  <a:off x="672083" y="3364659"/>
                  <a:ext cx="0" cy="257027"/>
                </a:xfrm>
                <a:prstGeom prst="line">
                  <a:avLst/>
                </a:prstGeom>
                <a:grpFill/>
                <a:ln w="19050">
                  <a:solidFill>
                    <a:srgbClr val="6CB4AD"/>
                  </a:solidFill>
                  <a:tailEnd type="none"/>
                </a:ln>
              </p:spPr>
              <p:style>
                <a:lnRef idx="1">
                  <a:schemeClr val="accent3"/>
                </a:lnRef>
                <a:fillRef idx="0">
                  <a:schemeClr val="accent3"/>
                </a:fillRef>
                <a:effectRef idx="0">
                  <a:schemeClr val="accent3"/>
                </a:effectRef>
                <a:fontRef idx="minor">
                  <a:schemeClr val="tx1"/>
                </a:fontRef>
              </p:style>
            </p:cxnSp>
            <p:cxnSp>
              <p:nvCxnSpPr>
                <p:cNvPr id="62" name="Straight Connector 61"/>
                <p:cNvCxnSpPr/>
                <p:nvPr/>
              </p:nvCxnSpPr>
              <p:spPr>
                <a:xfrm>
                  <a:off x="672084" y="3014380"/>
                  <a:ext cx="0" cy="249097"/>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grpSp>
        </p:grpSp>
        <p:grpSp>
          <p:nvGrpSpPr>
            <p:cNvPr id="63" name="Group 62"/>
            <p:cNvGrpSpPr/>
            <p:nvPr/>
          </p:nvGrpSpPr>
          <p:grpSpPr>
            <a:xfrm>
              <a:off x="1348109" y="4897015"/>
              <a:ext cx="1399586" cy="1399586"/>
              <a:chOff x="1610447" y="1272829"/>
              <a:chExt cx="1800000" cy="1800200"/>
            </a:xfrm>
          </p:grpSpPr>
          <p:sp>
            <p:nvSpPr>
              <p:cNvPr id="64" name="Rounded Rectangle 63"/>
              <p:cNvSpPr/>
              <p:nvPr/>
            </p:nvSpPr>
            <p:spPr bwMode="auto">
              <a:xfrm>
                <a:off x="1610447" y="1272829"/>
                <a:ext cx="1800000" cy="1800200"/>
              </a:xfrm>
              <a:prstGeom prst="roundRect">
                <a:avLst/>
              </a:prstGeom>
              <a:solidFill>
                <a:schemeClr val="dk2"/>
              </a:solidFill>
              <a:ln w="9525">
                <a:noFill/>
                <a:miter lim="800000"/>
                <a:headEnd/>
                <a:tailEnd/>
              </a:ln>
              <a:effectLst/>
            </p:spPr>
            <p:txBody>
              <a:bodyPr wrap="square" lIns="72000" tIns="72000" rIns="72000" bIns="72000" rtlCol="0" anchor="ctr"/>
              <a:lstStyle/>
              <a:p>
                <a:pPr algn="ctr" eaLnBrk="0" hangingPunct="0">
                  <a:buClr>
                    <a:schemeClr val="tx1"/>
                  </a:buClr>
                </a:pPr>
                <a:r>
                  <a:rPr lang="en-US" sz="1400" dirty="0">
                    <a:solidFill>
                      <a:schemeClr val="bg1"/>
                    </a:solidFill>
                    <a:latin typeface="+mn-lt"/>
                    <a:ea typeface="Verdana" pitchFamily="34" charset="0"/>
                    <a:cs typeface="Verdana" pitchFamily="34" charset="0"/>
                  </a:rPr>
                  <a:t>AC/DC</a:t>
                </a:r>
              </a:p>
              <a:p>
                <a:pPr algn="ctr" eaLnBrk="0" hangingPunct="0">
                  <a:buClr>
                    <a:schemeClr val="tx1"/>
                  </a:buClr>
                </a:pPr>
                <a:r>
                  <a:rPr lang="en-US" sz="900" dirty="0">
                    <a:solidFill>
                      <a:schemeClr val="bg1"/>
                    </a:solidFill>
                    <a:latin typeface="+mn-lt"/>
                    <a:ea typeface="Verdana" pitchFamily="34" charset="0"/>
                    <a:cs typeface="Verdana" pitchFamily="34" charset="0"/>
                  </a:rPr>
                  <a:t>Vienna Rect.</a:t>
                </a:r>
                <a:br>
                  <a:rPr lang="en-US" sz="1000" dirty="0">
                    <a:solidFill>
                      <a:schemeClr val="bg1"/>
                    </a:solidFill>
                    <a:latin typeface="+mn-lt"/>
                    <a:ea typeface="Verdana" pitchFamily="34" charset="0"/>
                    <a:cs typeface="Verdana" pitchFamily="34" charset="0"/>
                  </a:rPr>
                </a:br>
                <a:endParaRPr lang="en-US" sz="1000" dirty="0">
                  <a:solidFill>
                    <a:schemeClr val="bg1"/>
                  </a:solidFill>
                  <a:latin typeface="+mn-lt"/>
                  <a:ea typeface="Verdana" pitchFamily="34" charset="0"/>
                  <a:cs typeface="Verdana" pitchFamily="34" charset="0"/>
                </a:endParaRPr>
              </a:p>
              <a:p>
                <a:pPr algn="ctr" eaLnBrk="0" hangingPunct="0">
                  <a:buClr>
                    <a:schemeClr val="tx1"/>
                  </a:buClr>
                </a:pPr>
                <a:endParaRPr lang="en-US" sz="1100" dirty="0">
                  <a:latin typeface="+mn-lt"/>
                  <a:ea typeface="Verdana" pitchFamily="34" charset="0"/>
                  <a:cs typeface="Verdana" pitchFamily="34" charset="0"/>
                </a:endParaRPr>
              </a:p>
              <a:p>
                <a:pPr algn="ctr" eaLnBrk="0" hangingPunct="0"/>
                <a:endParaRPr lang="en-US" sz="1100" dirty="0">
                  <a:latin typeface="+mn-lt"/>
                  <a:ea typeface="Verdana" pitchFamily="34" charset="0"/>
                  <a:cs typeface="Verdana" pitchFamily="34" charset="0"/>
                </a:endParaRPr>
              </a:p>
            </p:txBody>
          </p:sp>
          <p:grpSp>
            <p:nvGrpSpPr>
              <p:cNvPr id="65" name="Group 64"/>
              <p:cNvGrpSpPr/>
              <p:nvPr/>
            </p:nvGrpSpPr>
            <p:grpSpPr>
              <a:xfrm>
                <a:off x="1983448" y="2238120"/>
                <a:ext cx="1043466" cy="527474"/>
                <a:chOff x="2092581" y="4923425"/>
                <a:chExt cx="525000" cy="265387"/>
              </a:xfrm>
            </p:grpSpPr>
            <p:sp>
              <p:nvSpPr>
                <p:cNvPr id="66" name="Rectangle 65"/>
                <p:cNvSpPr/>
                <p:nvPr/>
              </p:nvSpPr>
              <p:spPr bwMode="auto">
                <a:xfrm>
                  <a:off x="2092581" y="4923425"/>
                  <a:ext cx="264520" cy="265387"/>
                </a:xfrm>
                <a:prstGeom prst="rect">
                  <a:avLst/>
                </a:prstGeom>
                <a:noFill/>
                <a:ln w="28575">
                  <a:solidFill>
                    <a:schemeClr val="bg1"/>
                  </a:solidFill>
                  <a:miter lim="800000"/>
                  <a:headEnd/>
                  <a:tailEnd/>
                </a:ln>
                <a:effectLst/>
              </p:spPr>
              <p:txBody>
                <a:bodyPr wrap="square" lIns="72000" tIns="72000" rIns="72000" bIns="72000" rtlCol="0" anchor="ctr">
                  <a:noAutofit/>
                </a:bodyPr>
                <a:lstStyle/>
                <a:p>
                  <a:pPr algn="ctr" eaLnBrk="0" hangingPunct="0">
                    <a:buClr>
                      <a:schemeClr val="tx1"/>
                    </a:buClr>
                  </a:pPr>
                  <a:endParaRPr lang="en-US" sz="1100" dirty="0">
                    <a:latin typeface="+mn-lt"/>
                    <a:ea typeface="Verdana" pitchFamily="34" charset="0"/>
                    <a:cs typeface="Verdana" pitchFamily="34" charset="0"/>
                  </a:endParaRPr>
                </a:p>
              </p:txBody>
            </p:sp>
            <p:sp>
              <p:nvSpPr>
                <p:cNvPr id="67" name="Rectangle 66"/>
                <p:cNvSpPr/>
                <p:nvPr/>
              </p:nvSpPr>
              <p:spPr bwMode="auto">
                <a:xfrm>
                  <a:off x="2353061" y="4923425"/>
                  <a:ext cx="264520" cy="265387"/>
                </a:xfrm>
                <a:prstGeom prst="rect">
                  <a:avLst/>
                </a:prstGeom>
                <a:noFill/>
                <a:ln w="28575">
                  <a:solidFill>
                    <a:schemeClr val="bg1"/>
                  </a:solidFill>
                  <a:miter lim="800000"/>
                  <a:headEnd/>
                  <a:tailEnd/>
                </a:ln>
                <a:effectLst/>
              </p:spPr>
              <p:txBody>
                <a:bodyPr wrap="square" lIns="72000" tIns="72000" rIns="72000" bIns="72000" rtlCol="0" anchor="ctr">
                  <a:noAutofit/>
                </a:bodyPr>
                <a:lstStyle/>
                <a:p>
                  <a:pPr algn="ctr" eaLnBrk="0" hangingPunct="0">
                    <a:buClr>
                      <a:schemeClr val="tx1"/>
                    </a:buClr>
                  </a:pPr>
                  <a:endParaRPr lang="en-US" sz="1100" dirty="0">
                    <a:latin typeface="+mn-lt"/>
                    <a:ea typeface="Verdana" pitchFamily="34" charset="0"/>
                    <a:cs typeface="Verdana" pitchFamily="34" charset="0"/>
                  </a:endParaRPr>
                </a:p>
              </p:txBody>
            </p:sp>
            <p:cxnSp>
              <p:nvCxnSpPr>
                <p:cNvPr id="68" name="Straight Connector 67"/>
                <p:cNvCxnSpPr/>
                <p:nvPr/>
              </p:nvCxnSpPr>
              <p:spPr>
                <a:xfrm>
                  <a:off x="2414533" y="5028482"/>
                  <a:ext cx="141575"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414533" y="5080150"/>
                  <a:ext cx="141575"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70" name="Freeform 69"/>
                <p:cNvSpPr/>
                <p:nvPr/>
              </p:nvSpPr>
              <p:spPr bwMode="auto">
                <a:xfrm>
                  <a:off x="2145603" y="4980783"/>
                  <a:ext cx="158475" cy="150670"/>
                </a:xfrm>
                <a:custGeom>
                  <a:avLst/>
                  <a:gdLst>
                    <a:gd name="connsiteX0" fmla="*/ 0 w 2263140"/>
                    <a:gd name="connsiteY0" fmla="*/ 1018859 h 2028557"/>
                    <a:gd name="connsiteX1" fmla="*/ 525780 w 2263140"/>
                    <a:gd name="connsiteY1" fmla="*/ 28259 h 2028557"/>
                    <a:gd name="connsiteX2" fmla="*/ 1691640 w 2263140"/>
                    <a:gd name="connsiteY2" fmla="*/ 2001839 h 2028557"/>
                    <a:gd name="connsiteX3" fmla="*/ 2263140 w 2263140"/>
                    <a:gd name="connsiteY3" fmla="*/ 988379 h 2028557"/>
                  </a:gdLst>
                  <a:ahLst/>
                  <a:cxnLst>
                    <a:cxn ang="0">
                      <a:pos x="connsiteX0" y="connsiteY0"/>
                    </a:cxn>
                    <a:cxn ang="0">
                      <a:pos x="connsiteX1" y="connsiteY1"/>
                    </a:cxn>
                    <a:cxn ang="0">
                      <a:pos x="connsiteX2" y="connsiteY2"/>
                    </a:cxn>
                    <a:cxn ang="0">
                      <a:pos x="connsiteX3" y="connsiteY3"/>
                    </a:cxn>
                  </a:cxnLst>
                  <a:rect l="l" t="t" r="r" b="b"/>
                  <a:pathLst>
                    <a:path w="2263140" h="2028557">
                      <a:moveTo>
                        <a:pt x="0" y="1018859"/>
                      </a:moveTo>
                      <a:cubicBezTo>
                        <a:pt x="121920" y="441644"/>
                        <a:pt x="243840" y="-135571"/>
                        <a:pt x="525780" y="28259"/>
                      </a:cubicBezTo>
                      <a:cubicBezTo>
                        <a:pt x="807720" y="192089"/>
                        <a:pt x="1402080" y="1841819"/>
                        <a:pt x="1691640" y="2001839"/>
                      </a:cubicBezTo>
                      <a:cubicBezTo>
                        <a:pt x="1981200" y="2161859"/>
                        <a:pt x="2122170" y="1575119"/>
                        <a:pt x="2263140" y="988379"/>
                      </a:cubicBezTo>
                    </a:path>
                  </a:pathLst>
                </a:custGeom>
                <a:ln w="28575">
                  <a:solidFill>
                    <a:schemeClr val="bg1"/>
                  </a:solidFill>
                  <a:headEnd/>
                  <a:tailEnd/>
                </a:ln>
              </p:spPr>
              <p:style>
                <a:lnRef idx="1">
                  <a:schemeClr val="accent3"/>
                </a:lnRef>
                <a:fillRef idx="0">
                  <a:schemeClr val="accent3"/>
                </a:fillRef>
                <a:effectRef idx="0">
                  <a:schemeClr val="accent3"/>
                </a:effectRef>
                <a:fontRef idx="minor">
                  <a:schemeClr val="tx1"/>
                </a:fontRef>
              </p:style>
              <p:txBody>
                <a:bodyPr rtlCol="0" anchor="ctr">
                  <a:noAutofit/>
                </a:bodyPr>
                <a:lstStyle/>
                <a:p>
                  <a:pPr algn="ctr"/>
                  <a:endParaRPr lang="en-US" sz="1600" dirty="0"/>
                </a:p>
              </p:txBody>
            </p:sp>
          </p:grpSp>
        </p:grpSp>
        <p:grpSp>
          <p:nvGrpSpPr>
            <p:cNvPr id="71" name="Group 70"/>
            <p:cNvGrpSpPr/>
            <p:nvPr/>
          </p:nvGrpSpPr>
          <p:grpSpPr>
            <a:xfrm>
              <a:off x="6450671" y="4897015"/>
              <a:ext cx="1399586" cy="1399586"/>
              <a:chOff x="5029365" y="1272829"/>
              <a:chExt cx="1800000" cy="1800200"/>
            </a:xfrm>
          </p:grpSpPr>
          <p:sp>
            <p:nvSpPr>
              <p:cNvPr id="72" name="Rounded Rectangle 71"/>
              <p:cNvSpPr/>
              <p:nvPr/>
            </p:nvSpPr>
            <p:spPr bwMode="auto">
              <a:xfrm>
                <a:off x="5029365" y="1272829"/>
                <a:ext cx="1800000" cy="1800200"/>
              </a:xfrm>
              <a:prstGeom prst="roundRect">
                <a:avLst/>
              </a:prstGeom>
              <a:solidFill>
                <a:schemeClr val="dk2"/>
              </a:solidFill>
              <a:ln w="9525">
                <a:noFill/>
                <a:miter lim="800000"/>
                <a:headEnd/>
                <a:tailEnd/>
              </a:ln>
              <a:effectLst/>
            </p:spPr>
            <p:txBody>
              <a:bodyPr wrap="square" lIns="72000" tIns="72000" rIns="72000" bIns="72000" rtlCol="0" anchor="ctr"/>
              <a:lstStyle/>
              <a:p>
                <a:pPr algn="ctr" eaLnBrk="0" hangingPunct="0">
                  <a:buClr>
                    <a:schemeClr val="tx1"/>
                  </a:buClr>
                </a:pPr>
                <a:r>
                  <a:rPr lang="en-US" sz="1400" dirty="0">
                    <a:solidFill>
                      <a:schemeClr val="bg1"/>
                    </a:solidFill>
                    <a:latin typeface="+mn-lt"/>
                    <a:ea typeface="Verdana" pitchFamily="34" charset="0"/>
                    <a:cs typeface="Verdana" pitchFamily="34" charset="0"/>
                  </a:rPr>
                  <a:t>AC/DC</a:t>
                </a:r>
              </a:p>
              <a:p>
                <a:pPr algn="ctr" eaLnBrk="0" hangingPunct="0">
                  <a:buClr>
                    <a:schemeClr val="tx1"/>
                  </a:buClr>
                </a:pPr>
                <a:r>
                  <a:rPr lang="en-US" sz="900" dirty="0">
                    <a:solidFill>
                      <a:schemeClr val="bg1"/>
                    </a:solidFill>
                    <a:latin typeface="+mn-lt"/>
                    <a:ea typeface="Verdana" pitchFamily="34" charset="0"/>
                    <a:cs typeface="Verdana" pitchFamily="34" charset="0"/>
                  </a:rPr>
                  <a:t>Secondary side</a:t>
                </a:r>
              </a:p>
              <a:p>
                <a:pPr algn="ctr" eaLnBrk="0" hangingPunct="0">
                  <a:buClr>
                    <a:schemeClr val="tx1"/>
                  </a:buClr>
                </a:pPr>
                <a:endParaRPr lang="en-US" sz="900" dirty="0">
                  <a:solidFill>
                    <a:schemeClr val="bg1"/>
                  </a:solidFill>
                  <a:latin typeface="+mn-lt"/>
                  <a:ea typeface="Verdana" pitchFamily="34" charset="0"/>
                  <a:cs typeface="Verdana" pitchFamily="34" charset="0"/>
                </a:endParaRPr>
              </a:p>
              <a:p>
                <a:pPr algn="ctr" eaLnBrk="0" hangingPunct="0">
                  <a:buClr>
                    <a:schemeClr val="tx1"/>
                  </a:buClr>
                </a:pPr>
                <a:endParaRPr lang="en-US" sz="1100" dirty="0">
                  <a:latin typeface="+mn-lt"/>
                  <a:ea typeface="Verdana" pitchFamily="34" charset="0"/>
                  <a:cs typeface="Verdana" pitchFamily="34" charset="0"/>
                </a:endParaRPr>
              </a:p>
              <a:p>
                <a:pPr algn="r" eaLnBrk="0" hangingPunct="0"/>
                <a:endParaRPr lang="en-US" sz="1100" dirty="0">
                  <a:latin typeface="+mn-lt"/>
                  <a:ea typeface="Verdana" pitchFamily="34" charset="0"/>
                  <a:cs typeface="Verdana" pitchFamily="34" charset="0"/>
                </a:endParaRPr>
              </a:p>
            </p:txBody>
          </p:sp>
          <p:grpSp>
            <p:nvGrpSpPr>
              <p:cNvPr id="73" name="Group 72"/>
              <p:cNvGrpSpPr/>
              <p:nvPr/>
            </p:nvGrpSpPr>
            <p:grpSpPr>
              <a:xfrm>
                <a:off x="5402221" y="2238873"/>
                <a:ext cx="1041982" cy="526721"/>
                <a:chOff x="5329393" y="2346286"/>
                <a:chExt cx="1041982" cy="526721"/>
              </a:xfrm>
            </p:grpSpPr>
            <p:sp>
              <p:nvSpPr>
                <p:cNvPr id="74" name="Rectangle 73"/>
                <p:cNvSpPr/>
                <p:nvPr/>
              </p:nvSpPr>
              <p:spPr bwMode="auto">
                <a:xfrm>
                  <a:off x="5329393" y="2346286"/>
                  <a:ext cx="525000" cy="526721"/>
                </a:xfrm>
                <a:prstGeom prst="rect">
                  <a:avLst/>
                </a:prstGeom>
                <a:noFill/>
                <a:ln w="28575">
                  <a:solidFill>
                    <a:schemeClr val="bg1"/>
                  </a:solidFill>
                  <a:miter lim="800000"/>
                  <a:headEnd/>
                  <a:tailEnd/>
                </a:ln>
                <a:effectLst/>
              </p:spPr>
              <p:txBody>
                <a:bodyPr wrap="square" lIns="72000" tIns="72000" rIns="72000" bIns="72000" rtlCol="0" anchor="ctr">
                  <a:noAutofit/>
                </a:bodyPr>
                <a:lstStyle/>
                <a:p>
                  <a:pPr algn="ctr" eaLnBrk="0" hangingPunct="0">
                    <a:buClr>
                      <a:schemeClr val="tx1"/>
                    </a:buClr>
                  </a:pPr>
                  <a:endParaRPr lang="en-US" sz="1100" dirty="0">
                    <a:latin typeface="+mn-lt"/>
                    <a:ea typeface="Verdana" pitchFamily="34" charset="0"/>
                    <a:cs typeface="Verdana" pitchFamily="34" charset="0"/>
                  </a:endParaRPr>
                </a:p>
              </p:txBody>
            </p:sp>
            <p:sp>
              <p:nvSpPr>
                <p:cNvPr id="75" name="Rectangle 74"/>
                <p:cNvSpPr/>
                <p:nvPr/>
              </p:nvSpPr>
              <p:spPr bwMode="auto">
                <a:xfrm>
                  <a:off x="5846375" y="2346286"/>
                  <a:ext cx="525000" cy="526721"/>
                </a:xfrm>
                <a:prstGeom prst="rect">
                  <a:avLst/>
                </a:prstGeom>
                <a:noFill/>
                <a:ln w="28575">
                  <a:solidFill>
                    <a:schemeClr val="bg1"/>
                  </a:solidFill>
                  <a:miter lim="800000"/>
                  <a:headEnd/>
                  <a:tailEnd/>
                </a:ln>
                <a:effectLst/>
              </p:spPr>
              <p:txBody>
                <a:bodyPr wrap="square" lIns="72000" tIns="72000" rIns="72000" bIns="72000" rtlCol="0" anchor="ctr">
                  <a:noAutofit/>
                </a:bodyPr>
                <a:lstStyle/>
                <a:p>
                  <a:pPr algn="ctr" eaLnBrk="0" hangingPunct="0">
                    <a:buClr>
                      <a:schemeClr val="tx1"/>
                    </a:buClr>
                  </a:pPr>
                  <a:endParaRPr lang="en-US" sz="1100" dirty="0">
                    <a:latin typeface="+mn-lt"/>
                    <a:ea typeface="Verdana" pitchFamily="34" charset="0"/>
                    <a:cs typeface="Verdana" pitchFamily="34" charset="0"/>
                  </a:endParaRPr>
                </a:p>
              </p:txBody>
            </p:sp>
            <p:cxnSp>
              <p:nvCxnSpPr>
                <p:cNvPr id="78" name="Straight Connector 77"/>
                <p:cNvCxnSpPr/>
                <p:nvPr/>
              </p:nvCxnSpPr>
              <p:spPr>
                <a:xfrm>
                  <a:off x="5968380" y="2554796"/>
                  <a:ext cx="280988"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968380" y="2657343"/>
                  <a:ext cx="280988"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80" name="Group 79"/>
            <p:cNvGrpSpPr/>
            <p:nvPr/>
          </p:nvGrpSpPr>
          <p:grpSpPr>
            <a:xfrm>
              <a:off x="5413164" y="4890032"/>
              <a:ext cx="828000" cy="1399586"/>
              <a:chOff x="935688" y="4725144"/>
              <a:chExt cx="828000" cy="1399586"/>
            </a:xfrm>
          </p:grpSpPr>
          <p:sp>
            <p:nvSpPr>
              <p:cNvPr id="81" name="Rounded Rectangle 80"/>
              <p:cNvSpPr/>
              <p:nvPr/>
            </p:nvSpPr>
            <p:spPr bwMode="auto">
              <a:xfrm>
                <a:off x="935688" y="4725144"/>
                <a:ext cx="828000" cy="1399586"/>
              </a:xfrm>
              <a:prstGeom prst="roundRect">
                <a:avLst/>
              </a:prstGeom>
              <a:solidFill>
                <a:schemeClr val="accent6"/>
              </a:solidFill>
              <a:ln w="9525">
                <a:noFill/>
                <a:miter lim="800000"/>
                <a:headEnd/>
                <a:tailEnd/>
              </a:ln>
            </p:spPr>
            <p:txBody>
              <a:bodyPr wrap="square" lIns="72000" tIns="72000" rIns="72000" bIns="72000" rtlCol="0" anchor="t"/>
              <a:lstStyle/>
              <a:p>
                <a:pPr algn="ctr" eaLnBrk="0" hangingPunct="0"/>
                <a:r>
                  <a:rPr lang="en-US" sz="1000" dirty="0">
                    <a:solidFill>
                      <a:schemeClr val="bg1"/>
                    </a:solidFill>
                    <a:latin typeface="+mn-lt"/>
                    <a:ea typeface="Verdana" pitchFamily="34" charset="0"/>
                    <a:cs typeface="Verdana" pitchFamily="34" charset="0"/>
                  </a:rPr>
                  <a:t>Galvanic Isolation</a:t>
                </a:r>
              </a:p>
            </p:txBody>
          </p:sp>
          <p:grpSp>
            <p:nvGrpSpPr>
              <p:cNvPr id="82" name="Group 81"/>
              <p:cNvGrpSpPr/>
              <p:nvPr/>
            </p:nvGrpSpPr>
            <p:grpSpPr>
              <a:xfrm>
                <a:off x="1009554" y="5402100"/>
                <a:ext cx="674464" cy="563861"/>
                <a:chOff x="1165953" y="1454914"/>
                <a:chExt cx="520455" cy="435107"/>
              </a:xfrm>
              <a:solidFill>
                <a:schemeClr val="accent6">
                  <a:lumMod val="75000"/>
                </a:schemeClr>
              </a:solidFill>
            </p:grpSpPr>
            <p:grpSp>
              <p:nvGrpSpPr>
                <p:cNvPr id="83" name="Group 82"/>
                <p:cNvGrpSpPr/>
                <p:nvPr/>
              </p:nvGrpSpPr>
              <p:grpSpPr>
                <a:xfrm rot="5400000">
                  <a:off x="1095475" y="1608052"/>
                  <a:ext cx="432260" cy="131672"/>
                  <a:chOff x="683568" y="1469334"/>
                  <a:chExt cx="2736092" cy="505829"/>
                </a:xfrm>
                <a:grpFill/>
              </p:grpSpPr>
              <p:sp>
                <p:nvSpPr>
                  <p:cNvPr id="97" name="Arc 96"/>
                  <p:cNvSpPr/>
                  <p:nvPr/>
                </p:nvSpPr>
                <p:spPr>
                  <a:xfrm>
                    <a:off x="1065348" y="1469334"/>
                    <a:ext cx="493186" cy="493186"/>
                  </a:xfrm>
                  <a:prstGeom prst="arc">
                    <a:avLst>
                      <a:gd name="adj1" fmla="val 10781538"/>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98" name="Arc 97"/>
                  <p:cNvSpPr/>
                  <p:nvPr/>
                </p:nvSpPr>
                <p:spPr>
                  <a:xfrm>
                    <a:off x="1558428" y="1473196"/>
                    <a:ext cx="493186" cy="493186"/>
                  </a:xfrm>
                  <a:prstGeom prst="arc">
                    <a:avLst>
                      <a:gd name="adj1" fmla="val 10847767"/>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99" name="Arc 98"/>
                  <p:cNvSpPr/>
                  <p:nvPr/>
                </p:nvSpPr>
                <p:spPr>
                  <a:xfrm>
                    <a:off x="2051508" y="1477058"/>
                    <a:ext cx="493186" cy="493186"/>
                  </a:xfrm>
                  <a:prstGeom prst="arc">
                    <a:avLst>
                      <a:gd name="adj1" fmla="val 10847767"/>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100" name="Arc 99"/>
                  <p:cNvSpPr/>
                  <p:nvPr/>
                </p:nvSpPr>
                <p:spPr>
                  <a:xfrm>
                    <a:off x="2544694" y="1481977"/>
                    <a:ext cx="493186" cy="493186"/>
                  </a:xfrm>
                  <a:prstGeom prst="arc">
                    <a:avLst>
                      <a:gd name="adj1" fmla="val 10847767"/>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cxnSp>
                <p:nvCxnSpPr>
                  <p:cNvPr id="101" name="Straight Connector 100"/>
                  <p:cNvCxnSpPr/>
                  <p:nvPr/>
                </p:nvCxnSpPr>
                <p:spPr>
                  <a:xfrm flipH="1">
                    <a:off x="683568" y="1707951"/>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3037880" y="1717475"/>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rot="5400000" flipV="1">
                  <a:off x="1325673" y="1611344"/>
                  <a:ext cx="432260" cy="125090"/>
                  <a:chOff x="683568" y="1469334"/>
                  <a:chExt cx="2736092" cy="505829"/>
                </a:xfrm>
                <a:grpFill/>
              </p:grpSpPr>
              <p:sp>
                <p:nvSpPr>
                  <p:cNvPr id="91" name="Arc 90"/>
                  <p:cNvSpPr/>
                  <p:nvPr/>
                </p:nvSpPr>
                <p:spPr>
                  <a:xfrm>
                    <a:off x="1065348" y="1469334"/>
                    <a:ext cx="493186" cy="493186"/>
                  </a:xfrm>
                  <a:prstGeom prst="arc">
                    <a:avLst>
                      <a:gd name="adj1" fmla="val 10781538"/>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92" name="Arc 91"/>
                  <p:cNvSpPr/>
                  <p:nvPr/>
                </p:nvSpPr>
                <p:spPr>
                  <a:xfrm>
                    <a:off x="1558428" y="1473196"/>
                    <a:ext cx="493186" cy="493186"/>
                  </a:xfrm>
                  <a:prstGeom prst="arc">
                    <a:avLst>
                      <a:gd name="adj1" fmla="val 10847767"/>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93" name="Arc 92"/>
                  <p:cNvSpPr/>
                  <p:nvPr/>
                </p:nvSpPr>
                <p:spPr>
                  <a:xfrm>
                    <a:off x="2051508" y="1477058"/>
                    <a:ext cx="493186" cy="493186"/>
                  </a:xfrm>
                  <a:prstGeom prst="arc">
                    <a:avLst>
                      <a:gd name="adj1" fmla="val 10847767"/>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94" name="Arc 93"/>
                  <p:cNvSpPr/>
                  <p:nvPr/>
                </p:nvSpPr>
                <p:spPr>
                  <a:xfrm>
                    <a:off x="2544694" y="1481977"/>
                    <a:ext cx="493186" cy="493186"/>
                  </a:xfrm>
                  <a:prstGeom prst="arc">
                    <a:avLst>
                      <a:gd name="adj1" fmla="val 10847767"/>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cxnSp>
                <p:nvCxnSpPr>
                  <p:cNvPr id="95" name="Straight Connector 94"/>
                  <p:cNvCxnSpPr/>
                  <p:nvPr/>
                </p:nvCxnSpPr>
                <p:spPr>
                  <a:xfrm flipH="1">
                    <a:off x="683568" y="1707951"/>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3037880" y="1717475"/>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cxnSp>
              <p:nvCxnSpPr>
                <p:cNvPr id="85" name="Straight Connector 84"/>
                <p:cNvCxnSpPr/>
                <p:nvPr/>
              </p:nvCxnSpPr>
              <p:spPr>
                <a:xfrm flipH="1" flipV="1">
                  <a:off x="1403649" y="1457760"/>
                  <a:ext cx="2" cy="432259"/>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1453951" y="1454914"/>
                  <a:ext cx="2" cy="432259"/>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538266" y="1460872"/>
                  <a:ext cx="144000" cy="1"/>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542408" y="1890019"/>
                  <a:ext cx="144000" cy="1"/>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165953" y="1463030"/>
                  <a:ext cx="144000" cy="1"/>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165953" y="1890020"/>
                  <a:ext cx="144000" cy="1"/>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03" name="Group 102"/>
            <p:cNvGrpSpPr/>
            <p:nvPr/>
          </p:nvGrpSpPr>
          <p:grpSpPr>
            <a:xfrm>
              <a:off x="3815505" y="4894536"/>
              <a:ext cx="1399586" cy="1399586"/>
              <a:chOff x="5029365" y="1272829"/>
              <a:chExt cx="1800000" cy="1800200"/>
            </a:xfrm>
          </p:grpSpPr>
          <p:sp>
            <p:nvSpPr>
              <p:cNvPr id="104" name="Rounded Rectangle 103"/>
              <p:cNvSpPr/>
              <p:nvPr/>
            </p:nvSpPr>
            <p:spPr bwMode="auto">
              <a:xfrm>
                <a:off x="5029365" y="1272829"/>
                <a:ext cx="1800000" cy="1800200"/>
              </a:xfrm>
              <a:prstGeom prst="roundRect">
                <a:avLst/>
              </a:prstGeom>
              <a:solidFill>
                <a:schemeClr val="dk2"/>
              </a:solidFill>
              <a:ln w="9525">
                <a:noFill/>
                <a:miter lim="800000"/>
                <a:headEnd/>
                <a:tailEnd/>
              </a:ln>
              <a:effectLst/>
            </p:spPr>
            <p:txBody>
              <a:bodyPr wrap="square" lIns="72000" tIns="72000" rIns="72000" bIns="72000" rtlCol="0" anchor="ctr"/>
              <a:lstStyle/>
              <a:p>
                <a:pPr algn="ctr" eaLnBrk="0" hangingPunct="0">
                  <a:buClr>
                    <a:schemeClr val="tx1"/>
                  </a:buClr>
                </a:pPr>
                <a:r>
                  <a:rPr lang="en-US" sz="1400" dirty="0">
                    <a:solidFill>
                      <a:schemeClr val="bg1"/>
                    </a:solidFill>
                    <a:latin typeface="+mn-lt"/>
                    <a:ea typeface="Verdana" pitchFamily="34" charset="0"/>
                    <a:cs typeface="Verdana" pitchFamily="34" charset="0"/>
                  </a:rPr>
                  <a:t>DC/AC</a:t>
                </a:r>
              </a:p>
              <a:p>
                <a:pPr algn="ctr" eaLnBrk="0" hangingPunct="0">
                  <a:buClr>
                    <a:schemeClr val="tx1"/>
                  </a:buClr>
                </a:pPr>
                <a:r>
                  <a:rPr lang="en-US" sz="900" dirty="0">
                    <a:solidFill>
                      <a:schemeClr val="bg1"/>
                    </a:solidFill>
                    <a:latin typeface="+mn-lt"/>
                    <a:ea typeface="Verdana" pitchFamily="34" charset="0"/>
                    <a:cs typeface="Verdana" pitchFamily="34" charset="0"/>
                  </a:rPr>
                  <a:t>Primary side</a:t>
                </a:r>
              </a:p>
              <a:p>
                <a:pPr algn="ctr" eaLnBrk="0" hangingPunct="0">
                  <a:buClr>
                    <a:schemeClr val="tx1"/>
                  </a:buClr>
                </a:pPr>
                <a:endParaRPr lang="en-US" sz="900" dirty="0">
                  <a:solidFill>
                    <a:schemeClr val="bg1"/>
                  </a:solidFill>
                  <a:latin typeface="+mn-lt"/>
                  <a:ea typeface="Verdana" pitchFamily="34" charset="0"/>
                  <a:cs typeface="Verdana" pitchFamily="34" charset="0"/>
                </a:endParaRPr>
              </a:p>
              <a:p>
                <a:pPr algn="ctr" eaLnBrk="0" hangingPunct="0">
                  <a:buClr>
                    <a:schemeClr val="tx1"/>
                  </a:buClr>
                </a:pPr>
                <a:endParaRPr lang="en-US" sz="1100" dirty="0">
                  <a:latin typeface="+mn-lt"/>
                  <a:ea typeface="Verdana" pitchFamily="34" charset="0"/>
                  <a:cs typeface="Verdana" pitchFamily="34" charset="0"/>
                </a:endParaRPr>
              </a:p>
              <a:p>
                <a:pPr algn="r" eaLnBrk="0" hangingPunct="0"/>
                <a:endParaRPr lang="en-US" sz="1100" dirty="0">
                  <a:latin typeface="+mn-lt"/>
                  <a:ea typeface="Verdana" pitchFamily="34" charset="0"/>
                  <a:cs typeface="Verdana" pitchFamily="34" charset="0"/>
                </a:endParaRPr>
              </a:p>
            </p:txBody>
          </p:sp>
          <p:grpSp>
            <p:nvGrpSpPr>
              <p:cNvPr id="105" name="Group 104"/>
              <p:cNvGrpSpPr/>
              <p:nvPr/>
            </p:nvGrpSpPr>
            <p:grpSpPr>
              <a:xfrm>
                <a:off x="5402221" y="2238873"/>
                <a:ext cx="1041982" cy="526721"/>
                <a:chOff x="5329393" y="2346286"/>
                <a:chExt cx="1041982" cy="526721"/>
              </a:xfrm>
            </p:grpSpPr>
            <p:sp>
              <p:nvSpPr>
                <p:cNvPr id="106" name="Rectangle 105"/>
                <p:cNvSpPr/>
                <p:nvPr/>
              </p:nvSpPr>
              <p:spPr bwMode="auto">
                <a:xfrm>
                  <a:off x="5329393" y="2346286"/>
                  <a:ext cx="525000" cy="526721"/>
                </a:xfrm>
                <a:prstGeom prst="rect">
                  <a:avLst/>
                </a:prstGeom>
                <a:noFill/>
                <a:ln w="28575">
                  <a:solidFill>
                    <a:schemeClr val="bg1"/>
                  </a:solidFill>
                  <a:miter lim="800000"/>
                  <a:headEnd/>
                  <a:tailEnd/>
                </a:ln>
                <a:effectLst/>
              </p:spPr>
              <p:txBody>
                <a:bodyPr wrap="square" lIns="72000" tIns="72000" rIns="72000" bIns="72000" rtlCol="0" anchor="ctr">
                  <a:noAutofit/>
                </a:bodyPr>
                <a:lstStyle/>
                <a:p>
                  <a:pPr algn="ctr" eaLnBrk="0" hangingPunct="0">
                    <a:buClr>
                      <a:schemeClr val="tx1"/>
                    </a:buClr>
                  </a:pPr>
                  <a:endParaRPr lang="en-US" sz="1100" dirty="0">
                    <a:latin typeface="+mn-lt"/>
                    <a:ea typeface="Verdana" pitchFamily="34" charset="0"/>
                    <a:cs typeface="Verdana" pitchFamily="34" charset="0"/>
                  </a:endParaRPr>
                </a:p>
              </p:txBody>
            </p:sp>
            <p:sp>
              <p:nvSpPr>
                <p:cNvPr id="107" name="Rectangle 106"/>
                <p:cNvSpPr/>
                <p:nvPr/>
              </p:nvSpPr>
              <p:spPr bwMode="auto">
                <a:xfrm>
                  <a:off x="5846375" y="2346286"/>
                  <a:ext cx="525000" cy="526721"/>
                </a:xfrm>
                <a:prstGeom prst="rect">
                  <a:avLst/>
                </a:prstGeom>
                <a:noFill/>
                <a:ln w="28575">
                  <a:solidFill>
                    <a:schemeClr val="bg1"/>
                  </a:solidFill>
                  <a:miter lim="800000"/>
                  <a:headEnd/>
                  <a:tailEnd/>
                </a:ln>
                <a:effectLst/>
              </p:spPr>
              <p:txBody>
                <a:bodyPr wrap="square" lIns="72000" tIns="72000" rIns="72000" bIns="72000" rtlCol="0" anchor="ctr">
                  <a:noAutofit/>
                </a:bodyPr>
                <a:lstStyle/>
                <a:p>
                  <a:pPr algn="ctr" eaLnBrk="0" hangingPunct="0">
                    <a:buClr>
                      <a:schemeClr val="tx1"/>
                    </a:buClr>
                  </a:pPr>
                  <a:endParaRPr lang="en-US" sz="1100" dirty="0">
                    <a:latin typeface="+mn-lt"/>
                    <a:ea typeface="Verdana" pitchFamily="34" charset="0"/>
                    <a:cs typeface="Verdana" pitchFamily="34" charset="0"/>
                  </a:endParaRPr>
                </a:p>
              </p:txBody>
            </p:sp>
            <p:cxnSp>
              <p:nvCxnSpPr>
                <p:cNvPr id="108" name="Straight Connector 107"/>
                <p:cNvCxnSpPr/>
                <p:nvPr/>
              </p:nvCxnSpPr>
              <p:spPr>
                <a:xfrm>
                  <a:off x="5441554" y="2554796"/>
                  <a:ext cx="280988"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441554" y="2657343"/>
                  <a:ext cx="280988"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12" name="Group 111"/>
            <p:cNvGrpSpPr/>
            <p:nvPr/>
          </p:nvGrpSpPr>
          <p:grpSpPr>
            <a:xfrm>
              <a:off x="8058594" y="4886832"/>
              <a:ext cx="648000" cy="1399586"/>
              <a:chOff x="8131322" y="4886832"/>
              <a:chExt cx="648000" cy="1399586"/>
            </a:xfrm>
          </p:grpSpPr>
          <p:sp>
            <p:nvSpPr>
              <p:cNvPr id="113" name="Rounded Rectangle 112"/>
              <p:cNvSpPr/>
              <p:nvPr/>
            </p:nvSpPr>
            <p:spPr bwMode="auto">
              <a:xfrm>
                <a:off x="8131322" y="4886832"/>
                <a:ext cx="648000" cy="1399586"/>
              </a:xfrm>
              <a:prstGeom prst="roundRect">
                <a:avLst/>
              </a:prstGeom>
              <a:solidFill>
                <a:schemeClr val="accent2"/>
              </a:solidFill>
              <a:ln w="9525">
                <a:noFill/>
                <a:miter lim="800000"/>
                <a:headEnd/>
                <a:tailEnd/>
              </a:ln>
            </p:spPr>
            <p:txBody>
              <a:bodyPr wrap="square" lIns="72000" tIns="72000" rIns="72000" bIns="72000" rtlCol="0" anchor="t"/>
              <a:lstStyle/>
              <a:p>
                <a:pPr algn="ctr" eaLnBrk="0" hangingPunct="0"/>
                <a:r>
                  <a:rPr lang="en-US" sz="900" dirty="0">
                    <a:solidFill>
                      <a:schemeClr val="bg1"/>
                    </a:solidFill>
                    <a:latin typeface="+mn-lt"/>
                    <a:ea typeface="Verdana" pitchFamily="34" charset="0"/>
                    <a:cs typeface="Verdana" pitchFamily="34" charset="0"/>
                  </a:rPr>
                  <a:t>DC Filter</a:t>
                </a:r>
              </a:p>
            </p:txBody>
          </p:sp>
          <p:grpSp>
            <p:nvGrpSpPr>
              <p:cNvPr id="114" name="Group 113"/>
              <p:cNvGrpSpPr/>
              <p:nvPr/>
            </p:nvGrpSpPr>
            <p:grpSpPr>
              <a:xfrm>
                <a:off x="8172400" y="5398465"/>
                <a:ext cx="560171" cy="725493"/>
                <a:chOff x="2568039" y="5418605"/>
                <a:chExt cx="560171" cy="725493"/>
              </a:xfrm>
            </p:grpSpPr>
            <p:grpSp>
              <p:nvGrpSpPr>
                <p:cNvPr id="115" name="Group 114"/>
                <p:cNvGrpSpPr/>
                <p:nvPr/>
              </p:nvGrpSpPr>
              <p:grpSpPr>
                <a:xfrm>
                  <a:off x="2568039" y="5418605"/>
                  <a:ext cx="560171" cy="170635"/>
                  <a:chOff x="683568" y="1469334"/>
                  <a:chExt cx="2736092" cy="505829"/>
                </a:xfrm>
                <a:solidFill>
                  <a:schemeClr val="bg1">
                    <a:lumMod val="50000"/>
                  </a:schemeClr>
                </a:solidFill>
              </p:grpSpPr>
              <p:sp>
                <p:nvSpPr>
                  <p:cNvPr id="121" name="Arc 120"/>
                  <p:cNvSpPr/>
                  <p:nvPr/>
                </p:nvSpPr>
                <p:spPr>
                  <a:xfrm>
                    <a:off x="1065348" y="1469334"/>
                    <a:ext cx="493186" cy="493186"/>
                  </a:xfrm>
                  <a:prstGeom prst="arc">
                    <a:avLst>
                      <a:gd name="adj1" fmla="val 10781538"/>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122" name="Arc 121"/>
                  <p:cNvSpPr/>
                  <p:nvPr/>
                </p:nvSpPr>
                <p:spPr>
                  <a:xfrm>
                    <a:off x="1558428" y="1473196"/>
                    <a:ext cx="493186" cy="493186"/>
                  </a:xfrm>
                  <a:prstGeom prst="arc">
                    <a:avLst>
                      <a:gd name="adj1" fmla="val 10847767"/>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123" name="Arc 122"/>
                  <p:cNvSpPr/>
                  <p:nvPr/>
                </p:nvSpPr>
                <p:spPr>
                  <a:xfrm>
                    <a:off x="2051508" y="1477058"/>
                    <a:ext cx="493186" cy="493186"/>
                  </a:xfrm>
                  <a:prstGeom prst="arc">
                    <a:avLst>
                      <a:gd name="adj1" fmla="val 10847767"/>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124" name="Arc 123"/>
                  <p:cNvSpPr/>
                  <p:nvPr/>
                </p:nvSpPr>
                <p:spPr>
                  <a:xfrm>
                    <a:off x="2544694" y="1481977"/>
                    <a:ext cx="493186" cy="493186"/>
                  </a:xfrm>
                  <a:prstGeom prst="arc">
                    <a:avLst>
                      <a:gd name="adj1" fmla="val 10847767"/>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cxnSp>
                <p:nvCxnSpPr>
                  <p:cNvPr id="125" name="Straight Connector 124"/>
                  <p:cNvCxnSpPr/>
                  <p:nvPr/>
                </p:nvCxnSpPr>
                <p:spPr>
                  <a:xfrm flipH="1">
                    <a:off x="683568" y="1707951"/>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3037880" y="1717475"/>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2711910" y="5596809"/>
                  <a:ext cx="272429" cy="547289"/>
                  <a:chOff x="520931" y="3014380"/>
                  <a:chExt cx="302305" cy="607306"/>
                </a:xfrm>
                <a:solidFill>
                  <a:schemeClr val="bg1">
                    <a:lumMod val="50000"/>
                  </a:schemeClr>
                </a:solidFill>
              </p:grpSpPr>
              <p:cxnSp>
                <p:nvCxnSpPr>
                  <p:cNvPr id="117" name="Straight Connector 116"/>
                  <p:cNvCxnSpPr/>
                  <p:nvPr/>
                </p:nvCxnSpPr>
                <p:spPr>
                  <a:xfrm>
                    <a:off x="520931" y="3268451"/>
                    <a:ext cx="302305" cy="1"/>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118" name="Straight Connector 117"/>
                  <p:cNvCxnSpPr/>
                  <p:nvPr/>
                </p:nvCxnSpPr>
                <p:spPr>
                  <a:xfrm>
                    <a:off x="520931" y="3365303"/>
                    <a:ext cx="302305" cy="1"/>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119" name="Straight Connector 118"/>
                  <p:cNvCxnSpPr/>
                  <p:nvPr/>
                </p:nvCxnSpPr>
                <p:spPr>
                  <a:xfrm>
                    <a:off x="672083" y="3364659"/>
                    <a:ext cx="0" cy="257027"/>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120" name="Straight Connector 119"/>
                  <p:cNvCxnSpPr/>
                  <p:nvPr/>
                </p:nvCxnSpPr>
                <p:spPr>
                  <a:xfrm>
                    <a:off x="672084" y="3014380"/>
                    <a:ext cx="0" cy="249097"/>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grpSp>
          </p:grpSp>
        </p:grpSp>
      </p:grpSp>
      <p:grpSp>
        <p:nvGrpSpPr>
          <p:cNvPr id="76" name="Gruppieren 75"/>
          <p:cNvGrpSpPr/>
          <p:nvPr/>
        </p:nvGrpSpPr>
        <p:grpSpPr>
          <a:xfrm>
            <a:off x="6080180" y="5736752"/>
            <a:ext cx="231844" cy="99340"/>
            <a:chOff x="4600195" y="5562346"/>
            <a:chExt cx="231844" cy="99340"/>
          </a:xfrm>
        </p:grpSpPr>
        <p:cxnSp>
          <p:nvCxnSpPr>
            <p:cNvPr id="142" name="Straight Connector 107"/>
            <p:cNvCxnSpPr/>
            <p:nvPr/>
          </p:nvCxnSpPr>
          <p:spPr>
            <a:xfrm>
              <a:off x="4600195" y="5577241"/>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07"/>
            <p:cNvCxnSpPr/>
            <p:nvPr/>
          </p:nvCxnSpPr>
          <p:spPr>
            <a:xfrm flipV="1">
              <a:off x="4612623"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07"/>
            <p:cNvCxnSpPr/>
            <p:nvPr/>
          </p:nvCxnSpPr>
          <p:spPr>
            <a:xfrm flipV="1">
              <a:off x="4710930"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07"/>
            <p:cNvCxnSpPr/>
            <p:nvPr/>
          </p:nvCxnSpPr>
          <p:spPr>
            <a:xfrm>
              <a:off x="4706455" y="5648175"/>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07"/>
            <p:cNvCxnSpPr/>
            <p:nvPr/>
          </p:nvCxnSpPr>
          <p:spPr>
            <a:xfrm flipV="1">
              <a:off x="4816219" y="5562346"/>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151" name="Gruppieren 150"/>
          <p:cNvGrpSpPr/>
          <p:nvPr/>
        </p:nvGrpSpPr>
        <p:grpSpPr>
          <a:xfrm>
            <a:off x="8312428" y="5742710"/>
            <a:ext cx="231844" cy="99340"/>
            <a:chOff x="4600195" y="5562346"/>
            <a:chExt cx="231844" cy="99340"/>
          </a:xfrm>
        </p:grpSpPr>
        <p:cxnSp>
          <p:nvCxnSpPr>
            <p:cNvPr id="152" name="Straight Connector 107"/>
            <p:cNvCxnSpPr/>
            <p:nvPr/>
          </p:nvCxnSpPr>
          <p:spPr>
            <a:xfrm>
              <a:off x="4600195" y="5577241"/>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07"/>
            <p:cNvCxnSpPr/>
            <p:nvPr/>
          </p:nvCxnSpPr>
          <p:spPr>
            <a:xfrm flipV="1">
              <a:off x="4612623"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07"/>
            <p:cNvCxnSpPr/>
            <p:nvPr/>
          </p:nvCxnSpPr>
          <p:spPr>
            <a:xfrm flipV="1">
              <a:off x="4710930"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07"/>
            <p:cNvCxnSpPr/>
            <p:nvPr/>
          </p:nvCxnSpPr>
          <p:spPr>
            <a:xfrm>
              <a:off x="4706455" y="5648175"/>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07"/>
            <p:cNvCxnSpPr/>
            <p:nvPr/>
          </p:nvCxnSpPr>
          <p:spPr>
            <a:xfrm flipV="1">
              <a:off x="4816219" y="5562346"/>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pic>
        <p:nvPicPr>
          <p:cNvPr id="134" name="Picture 133">
            <a:extLst>
              <a:ext uri="{FF2B5EF4-FFF2-40B4-BE49-F238E27FC236}">
                <a16:creationId xmlns:a16="http://schemas.microsoft.com/office/drawing/2014/main" id="{46BF3A74-F314-4309-8C15-B28262EC4259}"/>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17375" y="4134465"/>
            <a:ext cx="405872" cy="478308"/>
          </a:xfrm>
          <a:prstGeom prst="rect">
            <a:avLst/>
          </a:prstGeom>
        </p:spPr>
      </p:pic>
      <p:pic>
        <p:nvPicPr>
          <p:cNvPr id="138" name="Picture 137">
            <a:extLst>
              <a:ext uri="{FF2B5EF4-FFF2-40B4-BE49-F238E27FC236}">
                <a16:creationId xmlns:a16="http://schemas.microsoft.com/office/drawing/2014/main" id="{B1FC6CB0-9F35-440D-9E15-C5E051F80498}"/>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96108" y="2736321"/>
            <a:ext cx="405872" cy="478308"/>
          </a:xfrm>
          <a:prstGeom prst="rect">
            <a:avLst/>
          </a:prstGeom>
        </p:spPr>
      </p:pic>
      <p:pic>
        <p:nvPicPr>
          <p:cNvPr id="2" name="Picture 1" descr="Logo&#10;&#10;Description automatically generated">
            <a:extLst>
              <a:ext uri="{FF2B5EF4-FFF2-40B4-BE49-F238E27FC236}">
                <a16:creationId xmlns:a16="http://schemas.microsoft.com/office/drawing/2014/main" id="{E0D0484A-76FB-B551-9D37-0755ABD5B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3940" y="1291292"/>
            <a:ext cx="498823" cy="498823"/>
          </a:xfrm>
          <a:prstGeom prst="rect">
            <a:avLst/>
          </a:prstGeom>
        </p:spPr>
      </p:pic>
      <p:pic>
        <p:nvPicPr>
          <p:cNvPr id="12" name="Picture 11" descr="Logo&#10;&#10;Description automatically generated">
            <a:extLst>
              <a:ext uri="{FF2B5EF4-FFF2-40B4-BE49-F238E27FC236}">
                <a16:creationId xmlns:a16="http://schemas.microsoft.com/office/drawing/2014/main" id="{7DF32B48-522C-B88F-42C1-65B0DF583D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0396" y="1285671"/>
            <a:ext cx="511200" cy="511200"/>
          </a:xfrm>
          <a:prstGeom prst="rect">
            <a:avLst/>
          </a:prstGeom>
        </p:spPr>
      </p:pic>
      <p:pic>
        <p:nvPicPr>
          <p:cNvPr id="17" name="Picture 16" descr="Logo, icon&#10;&#10;Description automatically generated">
            <a:extLst>
              <a:ext uri="{FF2B5EF4-FFF2-40B4-BE49-F238E27FC236}">
                <a16:creationId xmlns:a16="http://schemas.microsoft.com/office/drawing/2014/main" id="{239CF1D1-FFA2-52B3-37BF-0123F76C71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15685" y="1284548"/>
            <a:ext cx="498823" cy="498823"/>
          </a:xfrm>
          <a:prstGeom prst="rect">
            <a:avLst/>
          </a:prstGeom>
        </p:spPr>
      </p:pic>
    </p:spTree>
    <p:extLst>
      <p:ext uri="{BB962C8B-B14F-4D97-AF65-F5344CB8AC3E}">
        <p14:creationId xmlns:p14="http://schemas.microsoft.com/office/powerpoint/2010/main" val="2762231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335360" y="188720"/>
            <a:ext cx="9613068" cy="720000"/>
          </a:xfrm>
        </p:spPr>
        <p:txBody>
          <a:bodyPr vert="horz" lIns="0" tIns="0" rIns="0" bIns="10800" rtlCol="0" anchor="b" anchorCtr="0">
            <a:noAutofit/>
          </a:bodyPr>
          <a:lstStyle/>
          <a:p>
            <a:r>
              <a:rPr lang="en-US" dirty="0"/>
              <a:t>Typical solutions for chargers from 50 to 350 kW </a:t>
            </a:r>
            <a:br>
              <a:rPr lang="en-US" dirty="0"/>
            </a:br>
            <a:r>
              <a:rPr lang="en-US" dirty="0"/>
              <a:t>using power modules</a:t>
            </a:r>
            <a:endParaRPr lang="de-DE" dirty="0"/>
          </a:p>
        </p:txBody>
      </p:sp>
      <p:sp>
        <p:nvSpPr>
          <p:cNvPr id="20" name="Rectangle 19"/>
          <p:cNvSpPr/>
          <p:nvPr/>
        </p:nvSpPr>
        <p:spPr bwMode="auto">
          <a:xfrm>
            <a:off x="14371098" y="3361077"/>
            <a:ext cx="2640419" cy="1224136"/>
          </a:xfrm>
          <a:prstGeom prst="rect">
            <a:avLst/>
          </a:prstGeom>
          <a:solidFill>
            <a:srgbClr val="E9E6E7"/>
          </a:solidFill>
          <a:ln w="9525">
            <a:noFill/>
            <a:miter lim="800000"/>
            <a:headEnd/>
            <a:tailEnd/>
          </a:ln>
          <a:effectLst/>
        </p:spPr>
        <p:txBody>
          <a:bodyPr wrap="square" lIns="72000" tIns="72000" rIns="72000" bIns="72000" rtlCol="0" anchor="ctr"/>
          <a:lstStyle/>
          <a:p>
            <a:pPr eaLnBrk="0" hangingPunct="0">
              <a:spcAft>
                <a:spcPts val="600"/>
              </a:spcAft>
              <a:buClr>
                <a:schemeClr val="tx1"/>
              </a:buClr>
            </a:pPr>
            <a:r>
              <a:rPr lang="en-US" sz="1200" dirty="0" err="1">
                <a:latin typeface="+mn-lt"/>
                <a:ea typeface="Verdana" pitchFamily="34" charset="0"/>
                <a:cs typeface="Verdana" pitchFamily="34" charset="0"/>
              </a:rPr>
              <a:t>CoolSiC</a:t>
            </a:r>
            <a:r>
              <a:rPr lang="en-US" sz="1200" dirty="0">
                <a:latin typeface="+mn-lt"/>
                <a:ea typeface="Verdana" pitchFamily="34" charset="0"/>
                <a:cs typeface="Verdana" pitchFamily="34" charset="0"/>
              </a:rPr>
              <a:t>™ Easy Module </a:t>
            </a:r>
          </a:p>
          <a:p>
            <a:pPr eaLnBrk="0" hangingPunct="0">
              <a:spcAft>
                <a:spcPts val="600"/>
              </a:spcAft>
              <a:buClr>
                <a:schemeClr val="tx1"/>
              </a:buClr>
            </a:pPr>
            <a:r>
              <a:rPr lang="en-US" sz="1200" dirty="0">
                <a:latin typeface="+mn-lt"/>
                <a:ea typeface="Verdana" pitchFamily="34" charset="0"/>
                <a:cs typeface="Verdana" pitchFamily="34" charset="0"/>
              </a:rPr>
              <a:t>IGBT </a:t>
            </a:r>
            <a:r>
              <a:rPr lang="en-US" sz="1200" dirty="0" err="1">
                <a:latin typeface="+mn-lt"/>
                <a:ea typeface="Verdana" pitchFamily="34" charset="0"/>
                <a:cs typeface="Verdana" pitchFamily="34" charset="0"/>
              </a:rPr>
              <a:t>EconoPACK</a:t>
            </a:r>
            <a:r>
              <a:rPr lang="en-US" sz="1200" dirty="0">
                <a:latin typeface="+mn-lt"/>
                <a:ea typeface="Verdana" pitchFamily="34" charset="0"/>
                <a:cs typeface="Verdana" pitchFamily="34" charset="0"/>
              </a:rPr>
              <a:t>™</a:t>
            </a:r>
          </a:p>
          <a:p>
            <a:pPr eaLnBrk="0" hangingPunct="0">
              <a:spcAft>
                <a:spcPts val="600"/>
              </a:spcAft>
              <a:buClr>
                <a:schemeClr val="tx1"/>
              </a:buClr>
            </a:pPr>
            <a:r>
              <a:rPr lang="en-US" sz="1200" dirty="0">
                <a:latin typeface="+mn-lt"/>
                <a:ea typeface="Verdana" pitchFamily="34" charset="0"/>
                <a:cs typeface="Verdana" pitchFamily="34" charset="0"/>
              </a:rPr>
              <a:t>IGBT </a:t>
            </a:r>
            <a:r>
              <a:rPr lang="en-US" sz="1200" dirty="0" err="1">
                <a:latin typeface="+mn-lt"/>
                <a:ea typeface="Verdana" pitchFamily="34" charset="0"/>
                <a:cs typeface="Verdana" pitchFamily="34" charset="0"/>
              </a:rPr>
              <a:t>EconDUAL</a:t>
            </a:r>
            <a:r>
              <a:rPr lang="en-US" sz="1200" dirty="0">
                <a:latin typeface="+mn-lt"/>
                <a:ea typeface="Verdana" pitchFamily="34" charset="0"/>
                <a:cs typeface="Verdana" pitchFamily="34" charset="0"/>
              </a:rPr>
              <a:t>™</a:t>
            </a:r>
          </a:p>
        </p:txBody>
      </p:sp>
      <p:sp>
        <p:nvSpPr>
          <p:cNvPr id="230" name="Rectangle 229"/>
          <p:cNvSpPr/>
          <p:nvPr/>
        </p:nvSpPr>
        <p:spPr bwMode="auto">
          <a:xfrm>
            <a:off x="14371098" y="3360179"/>
            <a:ext cx="3208793" cy="1224136"/>
          </a:xfrm>
          <a:prstGeom prst="rect">
            <a:avLst/>
          </a:prstGeom>
          <a:solidFill>
            <a:srgbClr val="E9E6E7"/>
          </a:solidFill>
          <a:ln w="9525">
            <a:noFill/>
            <a:miter lim="800000"/>
            <a:headEnd/>
            <a:tailEnd/>
          </a:ln>
          <a:effectLst/>
        </p:spPr>
        <p:txBody>
          <a:bodyPr wrap="square" lIns="72000" tIns="72000" rIns="72000" bIns="72000" rtlCol="0" anchor="ctr"/>
          <a:lstStyle/>
          <a:p>
            <a:pPr eaLnBrk="0" hangingPunct="0">
              <a:spcAft>
                <a:spcPts val="600"/>
              </a:spcAft>
              <a:buClr>
                <a:schemeClr val="tx1"/>
              </a:buClr>
            </a:pPr>
            <a:endParaRPr lang="en-US" sz="1200" dirty="0">
              <a:latin typeface="+mn-lt"/>
              <a:ea typeface="Verdana" pitchFamily="34" charset="0"/>
              <a:cs typeface="Verdana" pitchFamily="34" charset="0"/>
            </a:endParaRPr>
          </a:p>
        </p:txBody>
      </p:sp>
      <p:grpSp>
        <p:nvGrpSpPr>
          <p:cNvPr id="365" name="Gruppieren 75">
            <a:extLst>
              <a:ext uri="{FF2B5EF4-FFF2-40B4-BE49-F238E27FC236}">
                <a16:creationId xmlns:a16="http://schemas.microsoft.com/office/drawing/2014/main" id="{ADCED4F4-1484-4544-9F0F-3B13FB1870E3}"/>
              </a:ext>
            </a:extLst>
          </p:cNvPr>
          <p:cNvGrpSpPr/>
          <p:nvPr/>
        </p:nvGrpSpPr>
        <p:grpSpPr>
          <a:xfrm>
            <a:off x="5908171" y="5736752"/>
            <a:ext cx="231844" cy="99340"/>
            <a:chOff x="4600195" y="5562346"/>
            <a:chExt cx="231844" cy="99340"/>
          </a:xfrm>
        </p:grpSpPr>
        <p:cxnSp>
          <p:nvCxnSpPr>
            <p:cNvPr id="366" name="Straight Connector 107">
              <a:extLst>
                <a:ext uri="{FF2B5EF4-FFF2-40B4-BE49-F238E27FC236}">
                  <a16:creationId xmlns:a16="http://schemas.microsoft.com/office/drawing/2014/main" id="{282BC102-84A0-4E89-A155-7A6AD859C9FE}"/>
                </a:ext>
              </a:extLst>
            </p:cNvPr>
            <p:cNvCxnSpPr/>
            <p:nvPr/>
          </p:nvCxnSpPr>
          <p:spPr>
            <a:xfrm>
              <a:off x="4600195" y="5577241"/>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67" name="Straight Connector 107">
              <a:extLst>
                <a:ext uri="{FF2B5EF4-FFF2-40B4-BE49-F238E27FC236}">
                  <a16:creationId xmlns:a16="http://schemas.microsoft.com/office/drawing/2014/main" id="{0BBA7B29-68FF-44F1-BB77-9BCF86FF9209}"/>
                </a:ext>
              </a:extLst>
            </p:cNvPr>
            <p:cNvCxnSpPr/>
            <p:nvPr/>
          </p:nvCxnSpPr>
          <p:spPr>
            <a:xfrm flipV="1">
              <a:off x="4612623"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68" name="Straight Connector 107">
              <a:extLst>
                <a:ext uri="{FF2B5EF4-FFF2-40B4-BE49-F238E27FC236}">
                  <a16:creationId xmlns:a16="http://schemas.microsoft.com/office/drawing/2014/main" id="{0EE66BFA-E707-49B4-BA98-999A24D8AD77}"/>
                </a:ext>
              </a:extLst>
            </p:cNvPr>
            <p:cNvCxnSpPr/>
            <p:nvPr/>
          </p:nvCxnSpPr>
          <p:spPr>
            <a:xfrm flipV="1">
              <a:off x="4710930"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69" name="Straight Connector 107">
              <a:extLst>
                <a:ext uri="{FF2B5EF4-FFF2-40B4-BE49-F238E27FC236}">
                  <a16:creationId xmlns:a16="http://schemas.microsoft.com/office/drawing/2014/main" id="{0518231E-607E-4471-92B0-BC0445AEF5BE}"/>
                </a:ext>
              </a:extLst>
            </p:cNvPr>
            <p:cNvCxnSpPr/>
            <p:nvPr/>
          </p:nvCxnSpPr>
          <p:spPr>
            <a:xfrm>
              <a:off x="4706455" y="5648175"/>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70" name="Straight Connector 107">
              <a:extLst>
                <a:ext uri="{FF2B5EF4-FFF2-40B4-BE49-F238E27FC236}">
                  <a16:creationId xmlns:a16="http://schemas.microsoft.com/office/drawing/2014/main" id="{4CF531C3-FB26-496A-B1B7-8030C59CF574}"/>
                </a:ext>
              </a:extLst>
            </p:cNvPr>
            <p:cNvCxnSpPr/>
            <p:nvPr/>
          </p:nvCxnSpPr>
          <p:spPr>
            <a:xfrm flipV="1">
              <a:off x="4816219" y="5562346"/>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71" name="Gruppieren 150">
            <a:extLst>
              <a:ext uri="{FF2B5EF4-FFF2-40B4-BE49-F238E27FC236}">
                <a16:creationId xmlns:a16="http://schemas.microsoft.com/office/drawing/2014/main" id="{B50D7A5B-3CCC-45FE-8151-19998D213AA2}"/>
              </a:ext>
            </a:extLst>
          </p:cNvPr>
          <p:cNvGrpSpPr/>
          <p:nvPr/>
        </p:nvGrpSpPr>
        <p:grpSpPr>
          <a:xfrm>
            <a:off x="8130085" y="5742710"/>
            <a:ext cx="231844" cy="99340"/>
            <a:chOff x="4600195" y="5562346"/>
            <a:chExt cx="231844" cy="99340"/>
          </a:xfrm>
        </p:grpSpPr>
        <p:cxnSp>
          <p:nvCxnSpPr>
            <p:cNvPr id="372" name="Straight Connector 107">
              <a:extLst>
                <a:ext uri="{FF2B5EF4-FFF2-40B4-BE49-F238E27FC236}">
                  <a16:creationId xmlns:a16="http://schemas.microsoft.com/office/drawing/2014/main" id="{0E63B138-6038-4752-B704-906D07F4C889}"/>
                </a:ext>
              </a:extLst>
            </p:cNvPr>
            <p:cNvCxnSpPr/>
            <p:nvPr/>
          </p:nvCxnSpPr>
          <p:spPr>
            <a:xfrm>
              <a:off x="4600195" y="5577241"/>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73" name="Straight Connector 107">
              <a:extLst>
                <a:ext uri="{FF2B5EF4-FFF2-40B4-BE49-F238E27FC236}">
                  <a16:creationId xmlns:a16="http://schemas.microsoft.com/office/drawing/2014/main" id="{B3DE36CA-BC9D-429B-B174-49F47AACB9E0}"/>
                </a:ext>
              </a:extLst>
            </p:cNvPr>
            <p:cNvCxnSpPr/>
            <p:nvPr/>
          </p:nvCxnSpPr>
          <p:spPr>
            <a:xfrm flipV="1">
              <a:off x="4612623"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74" name="Straight Connector 107">
              <a:extLst>
                <a:ext uri="{FF2B5EF4-FFF2-40B4-BE49-F238E27FC236}">
                  <a16:creationId xmlns:a16="http://schemas.microsoft.com/office/drawing/2014/main" id="{421E979E-6CA4-4B6F-9E2F-567D3512A259}"/>
                </a:ext>
              </a:extLst>
            </p:cNvPr>
            <p:cNvCxnSpPr/>
            <p:nvPr/>
          </p:nvCxnSpPr>
          <p:spPr>
            <a:xfrm flipV="1">
              <a:off x="4710930"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75" name="Straight Connector 107">
              <a:extLst>
                <a:ext uri="{FF2B5EF4-FFF2-40B4-BE49-F238E27FC236}">
                  <a16:creationId xmlns:a16="http://schemas.microsoft.com/office/drawing/2014/main" id="{9AB718E7-A8A1-40FE-AE86-4D9DEB56A537}"/>
                </a:ext>
              </a:extLst>
            </p:cNvPr>
            <p:cNvCxnSpPr/>
            <p:nvPr/>
          </p:nvCxnSpPr>
          <p:spPr>
            <a:xfrm>
              <a:off x="4706455" y="5648175"/>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76" name="Straight Connector 107">
              <a:extLst>
                <a:ext uri="{FF2B5EF4-FFF2-40B4-BE49-F238E27FC236}">
                  <a16:creationId xmlns:a16="http://schemas.microsoft.com/office/drawing/2014/main" id="{95ACFE8B-DFF1-4890-9B60-76C6F242B122}"/>
                </a:ext>
              </a:extLst>
            </p:cNvPr>
            <p:cNvCxnSpPr/>
            <p:nvPr/>
          </p:nvCxnSpPr>
          <p:spPr>
            <a:xfrm flipV="1">
              <a:off x="4816219" y="5562346"/>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sp>
        <p:nvSpPr>
          <p:cNvPr id="381" name="Rectangle 380">
            <a:extLst>
              <a:ext uri="{FF2B5EF4-FFF2-40B4-BE49-F238E27FC236}">
                <a16:creationId xmlns:a16="http://schemas.microsoft.com/office/drawing/2014/main" id="{D5915F79-F7A6-49F7-A374-A094D9EAAAC8}"/>
              </a:ext>
            </a:extLst>
          </p:cNvPr>
          <p:cNvSpPr/>
          <p:nvPr/>
        </p:nvSpPr>
        <p:spPr bwMode="auto">
          <a:xfrm>
            <a:off x="1578745" y="1855235"/>
            <a:ext cx="2351432" cy="525385"/>
          </a:xfrm>
          <a:prstGeom prst="rect">
            <a:avLst/>
          </a:prstGeom>
          <a:noFill/>
          <a:ln w="9525" cap="flat" cmpd="sng" algn="ctr">
            <a:solidFill>
              <a:schemeClr val="lt2"/>
            </a:solidFill>
            <a:prstDash val="solid"/>
            <a:miter lim="800000"/>
            <a:headEnd type="none" w="med" len="med"/>
            <a:tailEnd type="none" w="med" len="med"/>
          </a:ln>
          <a:effectLst/>
        </p:spPr>
        <p:txBody>
          <a:bodyPr wrap="square" lIns="72000" tIns="72000" rIns="72000" bIns="72000" rtlCol="0" anchor="ctr"/>
          <a:lstStyle/>
          <a:p>
            <a:pPr algn="ctr" eaLnBrk="0" hangingPunct="0">
              <a:buClr>
                <a:schemeClr val="tx1"/>
              </a:buClr>
            </a:pPr>
            <a:r>
              <a:rPr lang="en-US" sz="1400" dirty="0">
                <a:latin typeface="+mn-lt"/>
                <a:ea typeface="Verdana" pitchFamily="34" charset="0"/>
                <a:cs typeface="Verdana" pitchFamily="34" charset="0"/>
              </a:rPr>
              <a:t>Stacking of subunits</a:t>
            </a:r>
          </a:p>
        </p:txBody>
      </p:sp>
      <p:sp>
        <p:nvSpPr>
          <p:cNvPr id="382" name="Rectangle 381">
            <a:extLst>
              <a:ext uri="{FF2B5EF4-FFF2-40B4-BE49-F238E27FC236}">
                <a16:creationId xmlns:a16="http://schemas.microsoft.com/office/drawing/2014/main" id="{07FB932F-503F-43C8-AE0A-53E4CCA015B2}"/>
              </a:ext>
            </a:extLst>
          </p:cNvPr>
          <p:cNvSpPr/>
          <p:nvPr/>
        </p:nvSpPr>
        <p:spPr bwMode="auto">
          <a:xfrm>
            <a:off x="1578745" y="2605785"/>
            <a:ext cx="2351432" cy="525385"/>
          </a:xfrm>
          <a:prstGeom prst="rect">
            <a:avLst/>
          </a:prstGeom>
          <a:noFill/>
          <a:ln w="9525" cap="flat" cmpd="sng" algn="ctr">
            <a:solidFill>
              <a:schemeClr val="lt2"/>
            </a:solidFill>
            <a:prstDash val="solid"/>
            <a:miter lim="800000"/>
            <a:headEnd type="none" w="med" len="med"/>
            <a:tailEnd type="none" w="med" len="med"/>
          </a:ln>
          <a:effectLst/>
        </p:spPr>
        <p:txBody>
          <a:bodyPr wrap="square" lIns="72000" tIns="72000" rIns="72000" bIns="72000" rtlCol="0" anchor="ctr"/>
          <a:lstStyle/>
          <a:p>
            <a:pPr algn="ctr" eaLnBrk="0" hangingPunct="0">
              <a:buClr>
                <a:schemeClr val="tx1"/>
              </a:buClr>
            </a:pPr>
            <a:r>
              <a:rPr lang="en-US" sz="1400" dirty="0">
                <a:latin typeface="+mn-lt"/>
                <a:ea typeface="Verdana" pitchFamily="34" charset="0"/>
                <a:cs typeface="Verdana" pitchFamily="34" charset="0"/>
              </a:rPr>
              <a:t>3-phase AC input</a:t>
            </a:r>
          </a:p>
        </p:txBody>
      </p:sp>
      <p:sp>
        <p:nvSpPr>
          <p:cNvPr id="383" name="Rectangle 382">
            <a:extLst>
              <a:ext uri="{FF2B5EF4-FFF2-40B4-BE49-F238E27FC236}">
                <a16:creationId xmlns:a16="http://schemas.microsoft.com/office/drawing/2014/main" id="{0D9CF7EC-8699-4322-9065-FAF09EA9B293}"/>
              </a:ext>
            </a:extLst>
          </p:cNvPr>
          <p:cNvSpPr/>
          <p:nvPr/>
        </p:nvSpPr>
        <p:spPr bwMode="auto">
          <a:xfrm>
            <a:off x="1578745" y="3356335"/>
            <a:ext cx="2351432" cy="525385"/>
          </a:xfrm>
          <a:prstGeom prst="rect">
            <a:avLst/>
          </a:prstGeom>
          <a:noFill/>
          <a:ln w="9525" cap="flat" cmpd="sng" algn="ctr">
            <a:solidFill>
              <a:schemeClr val="lt2"/>
            </a:solidFill>
            <a:prstDash val="solid"/>
            <a:miter lim="800000"/>
            <a:headEnd type="none" w="med" len="med"/>
            <a:tailEnd type="none" w="med" len="med"/>
          </a:ln>
          <a:effectLst/>
        </p:spPr>
        <p:txBody>
          <a:bodyPr wrap="square" lIns="72000" tIns="72000" rIns="72000" bIns="72000" rtlCol="0" anchor="ctr"/>
          <a:lstStyle/>
          <a:p>
            <a:pPr algn="ctr" eaLnBrk="0" hangingPunct="0">
              <a:buClr>
                <a:schemeClr val="tx1"/>
              </a:buClr>
            </a:pPr>
            <a:r>
              <a:rPr lang="en-US" sz="1400" dirty="0">
                <a:latin typeface="+mn-lt"/>
                <a:ea typeface="Verdana" pitchFamily="34" charset="0"/>
                <a:cs typeface="Verdana" pitchFamily="34" charset="0"/>
              </a:rPr>
              <a:t>Galvanic isolation within the subunit</a:t>
            </a:r>
          </a:p>
        </p:txBody>
      </p:sp>
      <p:sp>
        <p:nvSpPr>
          <p:cNvPr id="384" name="Rectangle 383">
            <a:extLst>
              <a:ext uri="{FF2B5EF4-FFF2-40B4-BE49-F238E27FC236}">
                <a16:creationId xmlns:a16="http://schemas.microsoft.com/office/drawing/2014/main" id="{832AA534-68F0-46E2-A733-AD0945F629F0}"/>
              </a:ext>
            </a:extLst>
          </p:cNvPr>
          <p:cNvSpPr/>
          <p:nvPr/>
        </p:nvSpPr>
        <p:spPr bwMode="auto">
          <a:xfrm>
            <a:off x="1578745" y="4106886"/>
            <a:ext cx="2351432" cy="525385"/>
          </a:xfrm>
          <a:prstGeom prst="rect">
            <a:avLst/>
          </a:prstGeom>
          <a:noFill/>
          <a:ln w="9525" cap="flat" cmpd="sng" algn="ctr">
            <a:solidFill>
              <a:schemeClr val="lt2"/>
            </a:solidFill>
            <a:prstDash val="solid"/>
            <a:miter lim="800000"/>
            <a:headEnd type="none" w="med" len="med"/>
            <a:tailEnd type="none" w="med" len="med"/>
          </a:ln>
          <a:effectLst/>
        </p:spPr>
        <p:txBody>
          <a:bodyPr wrap="square" lIns="72000" tIns="72000" rIns="72000" bIns="72000" rtlCol="0" anchor="ctr"/>
          <a:lstStyle/>
          <a:p>
            <a:pPr algn="ctr" eaLnBrk="0" hangingPunct="0">
              <a:buClr>
                <a:schemeClr val="tx1"/>
              </a:buClr>
            </a:pPr>
            <a:r>
              <a:rPr lang="en-US" sz="1400" dirty="0">
                <a:latin typeface="+mn-lt"/>
                <a:ea typeface="Verdana" pitchFamily="34" charset="0"/>
                <a:cs typeface="Verdana" pitchFamily="34" charset="0"/>
              </a:rPr>
              <a:t>Power of subunit </a:t>
            </a:r>
          </a:p>
          <a:p>
            <a:pPr algn="ctr" eaLnBrk="0" hangingPunct="0">
              <a:buClr>
                <a:schemeClr val="tx1"/>
              </a:buClr>
            </a:pPr>
            <a:r>
              <a:rPr lang="en-US" dirty="0">
                <a:latin typeface="+mn-lt"/>
                <a:ea typeface="Verdana" pitchFamily="34" charset="0"/>
                <a:cs typeface="Verdana" pitchFamily="34" charset="0"/>
              </a:rPr>
              <a:t>(30) 50</a:t>
            </a:r>
            <a:r>
              <a:rPr lang="en-US" sz="1400" dirty="0">
                <a:latin typeface="+mn-lt"/>
                <a:ea typeface="Verdana" pitchFamily="34" charset="0"/>
                <a:cs typeface="Verdana" pitchFamily="34" charset="0"/>
              </a:rPr>
              <a:t>-75 kW</a:t>
            </a:r>
          </a:p>
        </p:txBody>
      </p:sp>
      <p:sp>
        <p:nvSpPr>
          <p:cNvPr id="385" name="Isosceles Triangle 384">
            <a:extLst>
              <a:ext uri="{FF2B5EF4-FFF2-40B4-BE49-F238E27FC236}">
                <a16:creationId xmlns:a16="http://schemas.microsoft.com/office/drawing/2014/main" id="{B443548A-5C8E-40D3-87CF-49C8F516ED77}"/>
              </a:ext>
            </a:extLst>
          </p:cNvPr>
          <p:cNvSpPr/>
          <p:nvPr/>
        </p:nvSpPr>
        <p:spPr bwMode="auto">
          <a:xfrm rot="5400000">
            <a:off x="2817485" y="3055410"/>
            <a:ext cx="2777036" cy="360039"/>
          </a:xfrm>
          <a:prstGeom prst="triangle">
            <a:avLst/>
          </a:prstGeom>
          <a:solidFill>
            <a:srgbClr val="0A8276"/>
          </a:solidFill>
          <a:ln w="9525">
            <a:noFill/>
            <a:miter lim="800000"/>
            <a:headEnd/>
            <a:tailEnd/>
          </a:ln>
          <a:effectLst/>
        </p:spPr>
        <p:txBody>
          <a:bodyPr wrap="square" lIns="72000" tIns="72000" rIns="72000" bIns="72000" rtlCol="0" anchor="ctr">
            <a:noAutofit/>
          </a:bodyPr>
          <a:lstStyle/>
          <a:p>
            <a:pPr algn="ctr" eaLnBrk="0" hangingPunct="0">
              <a:buClr>
                <a:schemeClr val="tx1"/>
              </a:buClr>
            </a:pPr>
            <a:endParaRPr lang="en-US" sz="1600" dirty="0">
              <a:latin typeface="+mn-lt"/>
              <a:ea typeface="Verdana" pitchFamily="34" charset="0"/>
              <a:cs typeface="Verdana" pitchFamily="34" charset="0"/>
            </a:endParaRPr>
          </a:p>
        </p:txBody>
      </p:sp>
      <p:sp>
        <p:nvSpPr>
          <p:cNvPr id="386" name="Rectangle 385">
            <a:extLst>
              <a:ext uri="{FF2B5EF4-FFF2-40B4-BE49-F238E27FC236}">
                <a16:creationId xmlns:a16="http://schemas.microsoft.com/office/drawing/2014/main" id="{6195E587-456B-4347-A4F8-5E892BF152E5}"/>
              </a:ext>
            </a:extLst>
          </p:cNvPr>
          <p:cNvSpPr/>
          <p:nvPr/>
        </p:nvSpPr>
        <p:spPr bwMode="auto">
          <a:xfrm>
            <a:off x="4481829" y="1854898"/>
            <a:ext cx="2492776" cy="1344582"/>
          </a:xfrm>
          <a:prstGeom prst="rect">
            <a:avLst/>
          </a:prstGeom>
          <a:solidFill>
            <a:srgbClr val="6CB4AD"/>
          </a:solidFill>
          <a:ln w="9525">
            <a:noFill/>
            <a:miter lim="800000"/>
            <a:headEnd/>
            <a:tailEnd/>
          </a:ln>
          <a:effectLst/>
        </p:spPr>
        <p:txBody>
          <a:bodyPr wrap="square" lIns="72000" tIns="72000" rIns="72000" bIns="72000" rtlCol="0" anchor="ctr"/>
          <a:lstStyle/>
          <a:p>
            <a:pPr algn="ctr" eaLnBrk="0" hangingPunct="0">
              <a:buClr>
                <a:schemeClr val="tx1"/>
              </a:buClr>
            </a:pPr>
            <a:r>
              <a:rPr lang="en-US" dirty="0">
                <a:solidFill>
                  <a:schemeClr val="lt1"/>
                </a:solidFill>
                <a:ea typeface="Verdana" pitchFamily="34" charset="0"/>
                <a:cs typeface="Verdana" pitchFamily="34" charset="0"/>
              </a:rPr>
              <a:t>Vienna rectifier, </a:t>
            </a:r>
          </a:p>
          <a:p>
            <a:pPr algn="ctr" eaLnBrk="0" hangingPunct="0">
              <a:buClr>
                <a:schemeClr val="tx1"/>
              </a:buClr>
            </a:pPr>
            <a:r>
              <a:rPr lang="en-US" dirty="0">
                <a:solidFill>
                  <a:schemeClr val="lt1"/>
                </a:solidFill>
                <a:ea typeface="Verdana" pitchFamily="34" charset="0"/>
                <a:cs typeface="Verdana" pitchFamily="34" charset="0"/>
              </a:rPr>
              <a:t>Active Front End (AFE)</a:t>
            </a:r>
          </a:p>
          <a:p>
            <a:pPr algn="ctr" eaLnBrk="0" hangingPunct="0">
              <a:buClr>
                <a:schemeClr val="tx1"/>
              </a:buClr>
            </a:pPr>
            <a:r>
              <a:rPr lang="en-US" dirty="0">
                <a:solidFill>
                  <a:schemeClr val="lt1"/>
                </a:solidFill>
                <a:ea typeface="Verdana" pitchFamily="34" charset="0"/>
                <a:cs typeface="Verdana" pitchFamily="34" charset="0"/>
              </a:rPr>
              <a:t>for PFC Stage</a:t>
            </a:r>
          </a:p>
        </p:txBody>
      </p:sp>
      <p:sp>
        <p:nvSpPr>
          <p:cNvPr id="387" name="Rectangle 386">
            <a:extLst>
              <a:ext uri="{FF2B5EF4-FFF2-40B4-BE49-F238E27FC236}">
                <a16:creationId xmlns:a16="http://schemas.microsoft.com/office/drawing/2014/main" id="{45835E54-1C3A-4D77-BB4F-FE8E6474BFE9}"/>
              </a:ext>
            </a:extLst>
          </p:cNvPr>
          <p:cNvSpPr/>
          <p:nvPr/>
        </p:nvSpPr>
        <p:spPr bwMode="auto">
          <a:xfrm>
            <a:off x="4481830" y="3295057"/>
            <a:ext cx="2500763" cy="1324381"/>
          </a:xfrm>
          <a:prstGeom prst="rect">
            <a:avLst/>
          </a:prstGeom>
          <a:solidFill>
            <a:srgbClr val="6CB4AD"/>
          </a:solidFill>
          <a:ln w="9525">
            <a:noFill/>
            <a:miter lim="800000"/>
            <a:headEnd/>
            <a:tailEnd/>
          </a:ln>
          <a:effectLst/>
        </p:spPr>
        <p:txBody>
          <a:bodyPr wrap="square" lIns="72000" tIns="72000" rIns="72000" bIns="72000" rtlCol="0" anchor="ctr"/>
          <a:lstStyle/>
          <a:p>
            <a:pPr algn="ctr" eaLnBrk="0" hangingPunct="0">
              <a:buClr>
                <a:schemeClr val="tx1"/>
              </a:buClr>
            </a:pPr>
            <a:r>
              <a:rPr lang="en-US" dirty="0">
                <a:solidFill>
                  <a:schemeClr val="lt1"/>
                </a:solidFill>
                <a:ea typeface="Verdana" pitchFamily="34" charset="0"/>
                <a:cs typeface="Verdana" pitchFamily="34" charset="0"/>
              </a:rPr>
              <a:t>Resonant converter</a:t>
            </a:r>
          </a:p>
          <a:p>
            <a:pPr algn="ctr" eaLnBrk="0" hangingPunct="0">
              <a:buClr>
                <a:schemeClr val="tx1"/>
              </a:buClr>
            </a:pPr>
            <a:r>
              <a:rPr lang="en-US" dirty="0">
                <a:solidFill>
                  <a:schemeClr val="lt1"/>
                </a:solidFill>
                <a:ea typeface="Verdana" pitchFamily="34" charset="0"/>
                <a:cs typeface="Verdana" pitchFamily="34" charset="0"/>
              </a:rPr>
              <a:t>e.g. interleaved 3-phase,</a:t>
            </a:r>
          </a:p>
          <a:p>
            <a:pPr algn="ctr" eaLnBrk="0" hangingPunct="0">
              <a:buClr>
                <a:schemeClr val="tx1"/>
              </a:buClr>
            </a:pPr>
            <a:r>
              <a:rPr lang="en-US" dirty="0">
                <a:solidFill>
                  <a:schemeClr val="lt1"/>
                </a:solidFill>
                <a:ea typeface="Verdana" pitchFamily="34" charset="0"/>
                <a:cs typeface="Verdana" pitchFamily="34" charset="0"/>
              </a:rPr>
              <a:t>Multiphase Buck Converter</a:t>
            </a:r>
          </a:p>
          <a:p>
            <a:pPr algn="ctr" eaLnBrk="0" hangingPunct="0">
              <a:buClr>
                <a:schemeClr val="tx1"/>
              </a:buClr>
            </a:pPr>
            <a:r>
              <a:rPr lang="de-DE" dirty="0">
                <a:solidFill>
                  <a:schemeClr val="lt1"/>
                </a:solidFill>
                <a:ea typeface="Verdana" pitchFamily="34" charset="0"/>
                <a:cs typeface="Verdana" pitchFamily="34" charset="0"/>
              </a:rPr>
              <a:t>for DC/DC Stage</a:t>
            </a:r>
            <a:endParaRPr lang="en-US" sz="1400" dirty="0">
              <a:solidFill>
                <a:schemeClr val="lt1"/>
              </a:solidFill>
              <a:latin typeface="+mn-lt"/>
              <a:ea typeface="Verdana" pitchFamily="34" charset="0"/>
              <a:cs typeface="Verdana" pitchFamily="34" charset="0"/>
            </a:endParaRPr>
          </a:p>
        </p:txBody>
      </p:sp>
      <p:sp>
        <p:nvSpPr>
          <p:cNvPr id="388" name="Rectangle 387">
            <a:extLst>
              <a:ext uri="{FF2B5EF4-FFF2-40B4-BE49-F238E27FC236}">
                <a16:creationId xmlns:a16="http://schemas.microsoft.com/office/drawing/2014/main" id="{05E1E767-0B5C-4ADC-AA0F-44A18CACDD6E}"/>
              </a:ext>
            </a:extLst>
          </p:cNvPr>
          <p:cNvSpPr/>
          <p:nvPr/>
        </p:nvSpPr>
        <p:spPr bwMode="auto">
          <a:xfrm>
            <a:off x="7097231" y="1846909"/>
            <a:ext cx="3477774" cy="1352571"/>
          </a:xfrm>
          <a:prstGeom prst="rect">
            <a:avLst/>
          </a:prstGeom>
          <a:noFill/>
          <a:ln w="9525">
            <a:solidFill>
              <a:schemeClr val="bg2"/>
            </a:solidFill>
            <a:miter lim="800000"/>
            <a:headEnd/>
            <a:tailEnd/>
          </a:ln>
          <a:effectLst/>
        </p:spPr>
        <p:txBody>
          <a:bodyPr wrap="square" lIns="72000" tIns="72000" rIns="72000" bIns="72000" rtlCol="0" anchor="ctr"/>
          <a:lstStyle/>
          <a:p>
            <a:pPr eaLnBrk="0" hangingPunct="0">
              <a:spcAft>
                <a:spcPts val="600"/>
              </a:spcAft>
              <a:buClr>
                <a:schemeClr val="tx1"/>
              </a:buClr>
            </a:pPr>
            <a:r>
              <a:rPr lang="en-US" sz="1200">
                <a:ea typeface="Verdana" pitchFamily="34" charset="0"/>
                <a:cs typeface="Verdana" pitchFamily="34" charset="0"/>
              </a:rPr>
              <a:t>CoolSiC™ Easy Module </a:t>
            </a:r>
          </a:p>
          <a:p>
            <a:pPr eaLnBrk="0" hangingPunct="0">
              <a:spcAft>
                <a:spcPts val="600"/>
              </a:spcAft>
              <a:buClr>
                <a:schemeClr val="tx1"/>
              </a:buClr>
            </a:pPr>
            <a:r>
              <a:rPr lang="en-US" sz="1200">
                <a:ea typeface="Verdana" pitchFamily="34" charset="0"/>
                <a:cs typeface="Verdana" pitchFamily="34" charset="0"/>
              </a:rPr>
              <a:t>IGBT EconoPACK™</a:t>
            </a:r>
          </a:p>
          <a:p>
            <a:pPr eaLnBrk="0" hangingPunct="0">
              <a:spcAft>
                <a:spcPts val="600"/>
              </a:spcAft>
              <a:buClr>
                <a:schemeClr val="tx1"/>
              </a:buClr>
            </a:pPr>
            <a:r>
              <a:rPr lang="en-US" sz="1200">
                <a:ea typeface="Verdana" pitchFamily="34" charset="0"/>
                <a:cs typeface="Verdana" pitchFamily="34" charset="0"/>
              </a:rPr>
              <a:t>IGBT EconDUAL™</a:t>
            </a:r>
          </a:p>
          <a:p>
            <a:pPr eaLnBrk="0" hangingPunct="0">
              <a:spcAft>
                <a:spcPts val="600"/>
              </a:spcAft>
              <a:buClr>
                <a:schemeClr val="tx1"/>
              </a:buClr>
            </a:pPr>
            <a:r>
              <a:rPr lang="en-US" sz="1200">
                <a:ea typeface="Verdana" pitchFamily="34" charset="0"/>
                <a:cs typeface="Verdana" pitchFamily="34" charset="0"/>
              </a:rPr>
              <a:t>Diode Rectifier module</a:t>
            </a:r>
          </a:p>
          <a:p>
            <a:pPr eaLnBrk="0" hangingPunct="0">
              <a:spcAft>
                <a:spcPts val="600"/>
              </a:spcAft>
              <a:buClr>
                <a:schemeClr val="tx1"/>
              </a:buClr>
            </a:pPr>
            <a:r>
              <a:rPr lang="de-DE" sz="1200">
                <a:ea typeface="Verdana" pitchFamily="34" charset="0"/>
                <a:cs typeface="Verdana" pitchFamily="34" charset="0"/>
              </a:rPr>
              <a:t>EiceDRIVER™ isolated gate driver</a:t>
            </a:r>
            <a:endParaRPr lang="en-US" sz="1200" dirty="0">
              <a:ea typeface="Verdana" pitchFamily="34" charset="0"/>
              <a:cs typeface="Verdana" pitchFamily="34" charset="0"/>
            </a:endParaRPr>
          </a:p>
        </p:txBody>
      </p:sp>
      <p:sp>
        <p:nvSpPr>
          <p:cNvPr id="389" name="Rectangle 388">
            <a:extLst>
              <a:ext uri="{FF2B5EF4-FFF2-40B4-BE49-F238E27FC236}">
                <a16:creationId xmlns:a16="http://schemas.microsoft.com/office/drawing/2014/main" id="{7FDF55F6-AD5B-4EA9-BBEE-9E39E00F4B0B}"/>
              </a:ext>
            </a:extLst>
          </p:cNvPr>
          <p:cNvSpPr/>
          <p:nvPr/>
        </p:nvSpPr>
        <p:spPr bwMode="auto">
          <a:xfrm>
            <a:off x="7094217" y="3287070"/>
            <a:ext cx="3480787" cy="1332368"/>
          </a:xfrm>
          <a:prstGeom prst="rect">
            <a:avLst/>
          </a:prstGeom>
          <a:noFill/>
          <a:ln w="9525">
            <a:solidFill>
              <a:schemeClr val="bg2"/>
            </a:solidFill>
            <a:miter lim="800000"/>
            <a:headEnd/>
            <a:tailEnd/>
          </a:ln>
          <a:effectLst/>
        </p:spPr>
        <p:txBody>
          <a:bodyPr wrap="square" lIns="72000" tIns="72000" rIns="72000" bIns="72000" rtlCol="0" anchor="ctr"/>
          <a:lstStyle/>
          <a:p>
            <a:pPr eaLnBrk="0" hangingPunct="0">
              <a:spcAft>
                <a:spcPts val="600"/>
              </a:spcAft>
              <a:buClr>
                <a:schemeClr val="tx1"/>
              </a:buClr>
            </a:pPr>
            <a:r>
              <a:rPr lang="en-US" sz="1200" dirty="0" err="1">
                <a:ea typeface="Verdana" pitchFamily="34" charset="0"/>
                <a:cs typeface="Verdana" pitchFamily="34" charset="0"/>
              </a:rPr>
              <a:t>CoolSiC</a:t>
            </a:r>
            <a:r>
              <a:rPr lang="en-US" sz="1200" dirty="0">
                <a:ea typeface="Verdana" pitchFamily="34" charset="0"/>
                <a:cs typeface="Verdana" pitchFamily="34" charset="0"/>
              </a:rPr>
              <a:t>™ Easy Module </a:t>
            </a:r>
          </a:p>
          <a:p>
            <a:pPr eaLnBrk="0" hangingPunct="0">
              <a:spcAft>
                <a:spcPts val="600"/>
              </a:spcAft>
              <a:buClr>
                <a:schemeClr val="tx1"/>
              </a:buClr>
            </a:pPr>
            <a:r>
              <a:rPr lang="en-US" sz="1200" dirty="0">
                <a:ea typeface="Verdana" pitchFamily="34" charset="0"/>
                <a:cs typeface="Verdana" pitchFamily="34" charset="0"/>
              </a:rPr>
              <a:t>IGBT </a:t>
            </a:r>
            <a:r>
              <a:rPr lang="en-US" sz="1200" dirty="0" err="1">
                <a:ea typeface="Verdana" pitchFamily="34" charset="0"/>
                <a:cs typeface="Verdana" pitchFamily="34" charset="0"/>
              </a:rPr>
              <a:t>EconoPACK</a:t>
            </a:r>
            <a:r>
              <a:rPr lang="en-US" sz="1200" dirty="0">
                <a:ea typeface="Verdana" pitchFamily="34" charset="0"/>
                <a:cs typeface="Verdana" pitchFamily="34" charset="0"/>
              </a:rPr>
              <a:t>™</a:t>
            </a:r>
          </a:p>
          <a:p>
            <a:pPr eaLnBrk="0" hangingPunct="0">
              <a:spcAft>
                <a:spcPts val="600"/>
              </a:spcAft>
              <a:buClr>
                <a:schemeClr val="tx1"/>
              </a:buClr>
            </a:pPr>
            <a:r>
              <a:rPr lang="en-US" sz="1200" dirty="0">
                <a:ea typeface="Verdana" pitchFamily="34" charset="0"/>
                <a:cs typeface="Verdana" pitchFamily="34" charset="0"/>
              </a:rPr>
              <a:t>IGBT </a:t>
            </a:r>
            <a:r>
              <a:rPr lang="en-US" sz="1200" dirty="0" err="1">
                <a:ea typeface="Verdana" pitchFamily="34" charset="0"/>
                <a:cs typeface="Verdana" pitchFamily="34" charset="0"/>
              </a:rPr>
              <a:t>EconoDUAL</a:t>
            </a:r>
            <a:r>
              <a:rPr lang="en-US" sz="1200" dirty="0">
                <a:ea typeface="Verdana" pitchFamily="34" charset="0"/>
                <a:cs typeface="Verdana" pitchFamily="34" charset="0"/>
              </a:rPr>
              <a:t>™</a:t>
            </a:r>
          </a:p>
          <a:p>
            <a:pPr eaLnBrk="0" hangingPunct="0">
              <a:spcAft>
                <a:spcPts val="600"/>
              </a:spcAft>
              <a:buClr>
                <a:schemeClr val="tx1"/>
              </a:buClr>
            </a:pPr>
            <a:r>
              <a:rPr lang="de-DE" sz="1200" dirty="0">
                <a:ea typeface="Verdana" pitchFamily="34" charset="0"/>
                <a:cs typeface="Verdana" pitchFamily="34" charset="0"/>
              </a:rPr>
              <a:t>EiceDRIVER™ isolated gate driver</a:t>
            </a:r>
            <a:endParaRPr lang="en-US" sz="1200" dirty="0">
              <a:ea typeface="Verdana" pitchFamily="34" charset="0"/>
              <a:cs typeface="Verdana" pitchFamily="34" charset="0"/>
            </a:endParaRPr>
          </a:p>
        </p:txBody>
      </p:sp>
      <p:pic>
        <p:nvPicPr>
          <p:cNvPr id="231" name="Picture 2" descr="https://www.infineon-brandportal.com/media/cache/lowres/assets/08/156/59088f7f88517.tif.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591979" y="1996153"/>
            <a:ext cx="401424" cy="269490"/>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4" descr="https://www.infineon-brandportal.com/media/cache/lowres/assets/04/092/55dab323952fa.tif.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9327606" y="2245426"/>
            <a:ext cx="730677" cy="487118"/>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52">
            <a:extLst>
              <a:ext uri="{FF2B5EF4-FFF2-40B4-BE49-F238E27FC236}">
                <a16:creationId xmlns:a16="http://schemas.microsoft.com/office/drawing/2014/main" id="{A8A34B8C-A1C1-4B47-B30B-FCE4E2E044A8}"/>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1742" y="2605785"/>
            <a:ext cx="405872" cy="478308"/>
          </a:xfrm>
          <a:prstGeom prst="rect">
            <a:avLst/>
          </a:prstGeom>
        </p:spPr>
      </p:pic>
      <p:pic>
        <p:nvPicPr>
          <p:cNvPr id="233" name="Picture 5" descr="\\warsdn13\Marketing\LMP\06_Team\Keuper\05_EASY\04_SiC MOSFET\Produktbilder\CoolSiC_MOSFET_Easy_1B_plain.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31849" y="3342864"/>
            <a:ext cx="582659" cy="344066"/>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2" descr="https://www.infineon-brandportal.com/media/cache/lowres/assets/03/124/55c1c21402fce.tif.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9273198" y="3622074"/>
            <a:ext cx="835177" cy="55678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a:extLst>
              <a:ext uri="{FF2B5EF4-FFF2-40B4-BE49-F238E27FC236}">
                <a16:creationId xmlns:a16="http://schemas.microsoft.com/office/drawing/2014/main" id="{CB30BF01-85C1-4852-96B7-2132C0E8EEDB}"/>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7463" y="3917330"/>
            <a:ext cx="405872" cy="478308"/>
          </a:xfrm>
          <a:prstGeom prst="rect">
            <a:avLst/>
          </a:prstGeom>
        </p:spPr>
      </p:pic>
      <p:grpSp>
        <p:nvGrpSpPr>
          <p:cNvPr id="135" name="Group 134">
            <a:extLst>
              <a:ext uri="{FF2B5EF4-FFF2-40B4-BE49-F238E27FC236}">
                <a16:creationId xmlns:a16="http://schemas.microsoft.com/office/drawing/2014/main" id="{16D9E7B5-851D-4051-8E9A-3BBB1C0EC22C}"/>
              </a:ext>
            </a:extLst>
          </p:cNvPr>
          <p:cNvGrpSpPr/>
          <p:nvPr/>
        </p:nvGrpSpPr>
        <p:grpSpPr>
          <a:xfrm>
            <a:off x="1740236" y="4827543"/>
            <a:ext cx="8711528" cy="1409769"/>
            <a:chOff x="251520" y="4886832"/>
            <a:chExt cx="8711528" cy="1409769"/>
          </a:xfrm>
        </p:grpSpPr>
        <p:cxnSp>
          <p:nvCxnSpPr>
            <p:cNvPr id="136" name="Straight Connector 135">
              <a:extLst>
                <a:ext uri="{FF2B5EF4-FFF2-40B4-BE49-F238E27FC236}">
                  <a16:creationId xmlns:a16="http://schemas.microsoft.com/office/drawing/2014/main" id="{E013627D-3BB8-49F1-9E32-4C398004C7C0}"/>
                </a:ext>
              </a:extLst>
            </p:cNvPr>
            <p:cNvCxnSpPr/>
            <p:nvPr/>
          </p:nvCxnSpPr>
          <p:spPr>
            <a:xfrm>
              <a:off x="251520" y="5596809"/>
              <a:ext cx="277060"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37" name="Straight Connector 136">
              <a:extLst>
                <a:ext uri="{FF2B5EF4-FFF2-40B4-BE49-F238E27FC236}">
                  <a16:creationId xmlns:a16="http://schemas.microsoft.com/office/drawing/2014/main" id="{B542272E-5248-4EC5-8BE8-084BA7B4A7D5}"/>
                </a:ext>
              </a:extLst>
            </p:cNvPr>
            <p:cNvCxnSpPr/>
            <p:nvPr/>
          </p:nvCxnSpPr>
          <p:spPr>
            <a:xfrm>
              <a:off x="8675736" y="5113313"/>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38" name="Straight Connector 137">
              <a:extLst>
                <a:ext uri="{FF2B5EF4-FFF2-40B4-BE49-F238E27FC236}">
                  <a16:creationId xmlns:a16="http://schemas.microsoft.com/office/drawing/2014/main" id="{848F4E01-272F-4B9E-88EE-1E579BC8AE6C}"/>
                </a:ext>
              </a:extLst>
            </p:cNvPr>
            <p:cNvCxnSpPr/>
            <p:nvPr/>
          </p:nvCxnSpPr>
          <p:spPr>
            <a:xfrm>
              <a:off x="8675736" y="6062101"/>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40" name="Straight Connector 139">
              <a:extLst>
                <a:ext uri="{FF2B5EF4-FFF2-40B4-BE49-F238E27FC236}">
                  <a16:creationId xmlns:a16="http://schemas.microsoft.com/office/drawing/2014/main" id="{2969F77F-23DE-4D40-920B-1D0B515709B4}"/>
                </a:ext>
              </a:extLst>
            </p:cNvPr>
            <p:cNvCxnSpPr/>
            <p:nvPr/>
          </p:nvCxnSpPr>
          <p:spPr>
            <a:xfrm>
              <a:off x="5182055" y="5110834"/>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41" name="Straight Connector 140">
              <a:extLst>
                <a:ext uri="{FF2B5EF4-FFF2-40B4-BE49-F238E27FC236}">
                  <a16:creationId xmlns:a16="http://schemas.microsoft.com/office/drawing/2014/main" id="{BC9CF083-F243-459E-BB33-A04D69EDD5E9}"/>
                </a:ext>
              </a:extLst>
            </p:cNvPr>
            <p:cNvCxnSpPr/>
            <p:nvPr/>
          </p:nvCxnSpPr>
          <p:spPr>
            <a:xfrm>
              <a:off x="5182055" y="6059622"/>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42" name="Straight Connector 141">
              <a:extLst>
                <a:ext uri="{FF2B5EF4-FFF2-40B4-BE49-F238E27FC236}">
                  <a16:creationId xmlns:a16="http://schemas.microsoft.com/office/drawing/2014/main" id="{A0D44F6C-A8A2-438E-B826-F536D54BD324}"/>
                </a:ext>
              </a:extLst>
            </p:cNvPr>
            <p:cNvCxnSpPr/>
            <p:nvPr/>
          </p:nvCxnSpPr>
          <p:spPr>
            <a:xfrm>
              <a:off x="3580316" y="5115343"/>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43" name="Straight Connector 142">
              <a:extLst>
                <a:ext uri="{FF2B5EF4-FFF2-40B4-BE49-F238E27FC236}">
                  <a16:creationId xmlns:a16="http://schemas.microsoft.com/office/drawing/2014/main" id="{E7610F3E-839C-4E90-9EE0-27F953B587AF}"/>
                </a:ext>
              </a:extLst>
            </p:cNvPr>
            <p:cNvCxnSpPr/>
            <p:nvPr/>
          </p:nvCxnSpPr>
          <p:spPr>
            <a:xfrm>
              <a:off x="3580316" y="6064131"/>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44" name="Straight Connector 143">
              <a:extLst>
                <a:ext uri="{FF2B5EF4-FFF2-40B4-BE49-F238E27FC236}">
                  <a16:creationId xmlns:a16="http://schemas.microsoft.com/office/drawing/2014/main" id="{861927C3-597E-4E57-9F56-E34BD3880E34}"/>
                </a:ext>
              </a:extLst>
            </p:cNvPr>
            <p:cNvCxnSpPr/>
            <p:nvPr/>
          </p:nvCxnSpPr>
          <p:spPr>
            <a:xfrm>
              <a:off x="7826923" y="5113313"/>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45" name="Straight Connector 144">
              <a:extLst>
                <a:ext uri="{FF2B5EF4-FFF2-40B4-BE49-F238E27FC236}">
                  <a16:creationId xmlns:a16="http://schemas.microsoft.com/office/drawing/2014/main" id="{46D1C173-084B-4B9F-8BA5-3E1E713DAA6F}"/>
                </a:ext>
              </a:extLst>
            </p:cNvPr>
            <p:cNvCxnSpPr/>
            <p:nvPr/>
          </p:nvCxnSpPr>
          <p:spPr>
            <a:xfrm>
              <a:off x="7826923" y="6062101"/>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46" name="Straight Connector 145">
              <a:extLst>
                <a:ext uri="{FF2B5EF4-FFF2-40B4-BE49-F238E27FC236}">
                  <a16:creationId xmlns:a16="http://schemas.microsoft.com/office/drawing/2014/main" id="{47BB1580-3976-4D3E-90A8-3D02CF00495B}"/>
                </a:ext>
              </a:extLst>
            </p:cNvPr>
            <p:cNvCxnSpPr/>
            <p:nvPr/>
          </p:nvCxnSpPr>
          <p:spPr>
            <a:xfrm>
              <a:off x="6225184" y="5117822"/>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47" name="Straight Connector 146">
              <a:extLst>
                <a:ext uri="{FF2B5EF4-FFF2-40B4-BE49-F238E27FC236}">
                  <a16:creationId xmlns:a16="http://schemas.microsoft.com/office/drawing/2014/main" id="{7F8D9431-1BC9-489C-AA42-1A5F43D28E4C}"/>
                </a:ext>
              </a:extLst>
            </p:cNvPr>
            <p:cNvCxnSpPr/>
            <p:nvPr/>
          </p:nvCxnSpPr>
          <p:spPr>
            <a:xfrm>
              <a:off x="6225184" y="6066610"/>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48" name="Straight Connector 147">
              <a:extLst>
                <a:ext uri="{FF2B5EF4-FFF2-40B4-BE49-F238E27FC236}">
                  <a16:creationId xmlns:a16="http://schemas.microsoft.com/office/drawing/2014/main" id="{054AD528-7BA0-4CDF-8BA6-3C4F625BE577}"/>
                </a:ext>
              </a:extLst>
            </p:cNvPr>
            <p:cNvCxnSpPr/>
            <p:nvPr/>
          </p:nvCxnSpPr>
          <p:spPr>
            <a:xfrm>
              <a:off x="2703129" y="5122331"/>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49" name="Straight Connector 148">
              <a:extLst>
                <a:ext uri="{FF2B5EF4-FFF2-40B4-BE49-F238E27FC236}">
                  <a16:creationId xmlns:a16="http://schemas.microsoft.com/office/drawing/2014/main" id="{77952DA5-508A-49A3-9551-1CC3577D0959}"/>
                </a:ext>
              </a:extLst>
            </p:cNvPr>
            <p:cNvCxnSpPr/>
            <p:nvPr/>
          </p:nvCxnSpPr>
          <p:spPr>
            <a:xfrm>
              <a:off x="2703129" y="6071119"/>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50" name="Straight Connector 149">
              <a:extLst>
                <a:ext uri="{FF2B5EF4-FFF2-40B4-BE49-F238E27FC236}">
                  <a16:creationId xmlns:a16="http://schemas.microsoft.com/office/drawing/2014/main" id="{09510B24-ABBB-4D57-B6B3-FED97FEBC4C9}"/>
                </a:ext>
              </a:extLst>
            </p:cNvPr>
            <p:cNvCxnSpPr/>
            <p:nvPr/>
          </p:nvCxnSpPr>
          <p:spPr>
            <a:xfrm>
              <a:off x="1099306" y="5122331"/>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51" name="Straight Connector 150">
              <a:extLst>
                <a:ext uri="{FF2B5EF4-FFF2-40B4-BE49-F238E27FC236}">
                  <a16:creationId xmlns:a16="http://schemas.microsoft.com/office/drawing/2014/main" id="{6268F510-2C52-4413-81C7-16EA77442DD8}"/>
                </a:ext>
              </a:extLst>
            </p:cNvPr>
            <p:cNvCxnSpPr/>
            <p:nvPr/>
          </p:nvCxnSpPr>
          <p:spPr>
            <a:xfrm>
              <a:off x="1139836" y="5596808"/>
              <a:ext cx="206255"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54" name="Straight Connector 153">
              <a:extLst>
                <a:ext uri="{FF2B5EF4-FFF2-40B4-BE49-F238E27FC236}">
                  <a16:creationId xmlns:a16="http://schemas.microsoft.com/office/drawing/2014/main" id="{F2920097-DA62-4D39-ADC2-AC7DF1029E96}"/>
                </a:ext>
              </a:extLst>
            </p:cNvPr>
            <p:cNvCxnSpPr/>
            <p:nvPr/>
          </p:nvCxnSpPr>
          <p:spPr>
            <a:xfrm>
              <a:off x="1099306" y="6071119"/>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59" name="Straight Connector 158">
              <a:extLst>
                <a:ext uri="{FF2B5EF4-FFF2-40B4-BE49-F238E27FC236}">
                  <a16:creationId xmlns:a16="http://schemas.microsoft.com/office/drawing/2014/main" id="{CE0887A4-D1A7-4A92-A75B-6E9F551EF5CD}"/>
                </a:ext>
              </a:extLst>
            </p:cNvPr>
            <p:cNvCxnSpPr/>
            <p:nvPr/>
          </p:nvCxnSpPr>
          <p:spPr>
            <a:xfrm>
              <a:off x="251520" y="5131148"/>
              <a:ext cx="287312" cy="2479"/>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cxnSp>
          <p:nvCxnSpPr>
            <p:cNvPr id="184" name="Straight Connector 183">
              <a:extLst>
                <a:ext uri="{FF2B5EF4-FFF2-40B4-BE49-F238E27FC236}">
                  <a16:creationId xmlns:a16="http://schemas.microsoft.com/office/drawing/2014/main" id="{337359AD-9BA7-4B18-999B-40AF7E3E1CE0}"/>
                </a:ext>
              </a:extLst>
            </p:cNvPr>
            <p:cNvCxnSpPr/>
            <p:nvPr/>
          </p:nvCxnSpPr>
          <p:spPr>
            <a:xfrm>
              <a:off x="251520" y="6079936"/>
              <a:ext cx="287312" cy="0"/>
            </a:xfrm>
            <a:prstGeom prst="line">
              <a:avLst/>
            </a:prstGeom>
            <a:ln w="38100">
              <a:solidFill>
                <a:srgbClr val="6CB4AD"/>
              </a:solidFill>
              <a:tailEnd type="none"/>
            </a:ln>
          </p:spPr>
          <p:style>
            <a:lnRef idx="1">
              <a:schemeClr val="accent2"/>
            </a:lnRef>
            <a:fillRef idx="0">
              <a:schemeClr val="accent2"/>
            </a:fillRef>
            <a:effectRef idx="0">
              <a:schemeClr val="accent2"/>
            </a:effectRef>
            <a:fontRef idx="minor">
              <a:schemeClr val="tx1"/>
            </a:fontRef>
          </p:style>
        </p:cxnSp>
        <p:sp>
          <p:nvSpPr>
            <p:cNvPr id="185" name="Rounded Rectangle 42">
              <a:extLst>
                <a:ext uri="{FF2B5EF4-FFF2-40B4-BE49-F238E27FC236}">
                  <a16:creationId xmlns:a16="http://schemas.microsoft.com/office/drawing/2014/main" id="{35211064-E0F3-404E-8F65-8A81A1141723}"/>
                </a:ext>
              </a:extLst>
            </p:cNvPr>
            <p:cNvSpPr/>
            <p:nvPr/>
          </p:nvSpPr>
          <p:spPr bwMode="auto">
            <a:xfrm>
              <a:off x="511798" y="4897015"/>
              <a:ext cx="648000" cy="1399586"/>
            </a:xfrm>
            <a:prstGeom prst="roundRect">
              <a:avLst/>
            </a:prstGeom>
            <a:solidFill>
              <a:schemeClr val="accent2"/>
            </a:solidFill>
            <a:ln w="9525">
              <a:noFill/>
              <a:miter lim="800000"/>
              <a:headEnd/>
              <a:tailEnd/>
            </a:ln>
          </p:spPr>
          <p:txBody>
            <a:bodyPr wrap="square" lIns="72000" tIns="72000" rIns="72000" bIns="72000" rtlCol="0" anchor="t"/>
            <a:lstStyle/>
            <a:p>
              <a:pPr algn="ctr" eaLnBrk="0" hangingPunct="0"/>
              <a:r>
                <a:rPr lang="en-US" sz="1000" dirty="0">
                  <a:solidFill>
                    <a:schemeClr val="bg1"/>
                  </a:solidFill>
                  <a:latin typeface="+mn-lt"/>
                  <a:ea typeface="Verdana" pitchFamily="34" charset="0"/>
                  <a:cs typeface="Verdana" pitchFamily="34" charset="0"/>
                </a:rPr>
                <a:t>EMI Filter</a:t>
              </a:r>
            </a:p>
          </p:txBody>
        </p:sp>
        <p:grpSp>
          <p:nvGrpSpPr>
            <p:cNvPr id="186" name="Group 185">
              <a:extLst>
                <a:ext uri="{FF2B5EF4-FFF2-40B4-BE49-F238E27FC236}">
                  <a16:creationId xmlns:a16="http://schemas.microsoft.com/office/drawing/2014/main" id="{72E47EA0-4C4C-4EB5-9BF5-E8C0E3B70CE5}"/>
                </a:ext>
              </a:extLst>
            </p:cNvPr>
            <p:cNvGrpSpPr/>
            <p:nvPr/>
          </p:nvGrpSpPr>
          <p:grpSpPr>
            <a:xfrm>
              <a:off x="554725" y="5418605"/>
              <a:ext cx="560171" cy="170635"/>
              <a:chOff x="683568" y="1469334"/>
              <a:chExt cx="2736092" cy="505829"/>
            </a:xfrm>
            <a:solidFill>
              <a:schemeClr val="bg1">
                <a:lumMod val="50000"/>
              </a:schemeClr>
            </a:solidFill>
          </p:grpSpPr>
          <p:sp>
            <p:nvSpPr>
              <p:cNvPr id="296" name="Arc 295">
                <a:extLst>
                  <a:ext uri="{FF2B5EF4-FFF2-40B4-BE49-F238E27FC236}">
                    <a16:creationId xmlns:a16="http://schemas.microsoft.com/office/drawing/2014/main" id="{61FA3C7C-39AB-4A5D-B12C-55F79765CF08}"/>
                  </a:ext>
                </a:extLst>
              </p:cNvPr>
              <p:cNvSpPr/>
              <p:nvPr/>
            </p:nvSpPr>
            <p:spPr>
              <a:xfrm>
                <a:off x="1065348" y="1469334"/>
                <a:ext cx="493186" cy="493186"/>
              </a:xfrm>
              <a:prstGeom prst="arc">
                <a:avLst>
                  <a:gd name="adj1" fmla="val 10781538"/>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297" name="Arc 296">
                <a:extLst>
                  <a:ext uri="{FF2B5EF4-FFF2-40B4-BE49-F238E27FC236}">
                    <a16:creationId xmlns:a16="http://schemas.microsoft.com/office/drawing/2014/main" id="{F4D9C4B2-A273-4CD3-B490-7978B4BD4823}"/>
                  </a:ext>
                </a:extLst>
              </p:cNvPr>
              <p:cNvSpPr/>
              <p:nvPr/>
            </p:nvSpPr>
            <p:spPr>
              <a:xfrm>
                <a:off x="1558428" y="1473196"/>
                <a:ext cx="493186" cy="493186"/>
              </a:xfrm>
              <a:prstGeom prst="arc">
                <a:avLst>
                  <a:gd name="adj1" fmla="val 10847767"/>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298" name="Arc 297">
                <a:extLst>
                  <a:ext uri="{FF2B5EF4-FFF2-40B4-BE49-F238E27FC236}">
                    <a16:creationId xmlns:a16="http://schemas.microsoft.com/office/drawing/2014/main" id="{4FAE55D2-279D-4674-9D55-62E16CC474EE}"/>
                  </a:ext>
                </a:extLst>
              </p:cNvPr>
              <p:cNvSpPr/>
              <p:nvPr/>
            </p:nvSpPr>
            <p:spPr>
              <a:xfrm>
                <a:off x="2051508" y="1477058"/>
                <a:ext cx="493186" cy="493186"/>
              </a:xfrm>
              <a:prstGeom prst="arc">
                <a:avLst>
                  <a:gd name="adj1" fmla="val 10847767"/>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299" name="Arc 298">
                <a:extLst>
                  <a:ext uri="{FF2B5EF4-FFF2-40B4-BE49-F238E27FC236}">
                    <a16:creationId xmlns:a16="http://schemas.microsoft.com/office/drawing/2014/main" id="{51D944D4-BAEC-45EB-8222-D1B7DE03985B}"/>
                  </a:ext>
                </a:extLst>
              </p:cNvPr>
              <p:cNvSpPr/>
              <p:nvPr/>
            </p:nvSpPr>
            <p:spPr>
              <a:xfrm>
                <a:off x="2544694" y="1481977"/>
                <a:ext cx="493186" cy="493186"/>
              </a:xfrm>
              <a:prstGeom prst="arc">
                <a:avLst>
                  <a:gd name="adj1" fmla="val 10847767"/>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cxnSp>
            <p:nvCxnSpPr>
              <p:cNvPr id="300" name="Straight Connector 299">
                <a:extLst>
                  <a:ext uri="{FF2B5EF4-FFF2-40B4-BE49-F238E27FC236}">
                    <a16:creationId xmlns:a16="http://schemas.microsoft.com/office/drawing/2014/main" id="{3B8BE104-0642-4D10-B4C9-A0600935046C}"/>
                  </a:ext>
                </a:extLst>
              </p:cNvPr>
              <p:cNvCxnSpPr/>
              <p:nvPr/>
            </p:nvCxnSpPr>
            <p:spPr>
              <a:xfrm flipH="1">
                <a:off x="683568" y="1707951"/>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7399BF5E-5832-4964-86BF-80C891CE46B5}"/>
                  </a:ext>
                </a:extLst>
              </p:cNvPr>
              <p:cNvCxnSpPr/>
              <p:nvPr/>
            </p:nvCxnSpPr>
            <p:spPr>
              <a:xfrm flipH="1">
                <a:off x="3037880" y="1717475"/>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E50E263B-964C-4E2C-A800-21AAE1FA7966}"/>
                </a:ext>
              </a:extLst>
            </p:cNvPr>
            <p:cNvGrpSpPr/>
            <p:nvPr/>
          </p:nvGrpSpPr>
          <p:grpSpPr>
            <a:xfrm>
              <a:off x="698596" y="5596809"/>
              <a:ext cx="272429" cy="547289"/>
              <a:chOff x="520931" y="3014380"/>
              <a:chExt cx="302305" cy="607306"/>
            </a:xfrm>
            <a:solidFill>
              <a:schemeClr val="bg1">
                <a:lumMod val="50000"/>
              </a:schemeClr>
            </a:solidFill>
          </p:grpSpPr>
          <p:cxnSp>
            <p:nvCxnSpPr>
              <p:cNvPr id="292" name="Straight Connector 291">
                <a:extLst>
                  <a:ext uri="{FF2B5EF4-FFF2-40B4-BE49-F238E27FC236}">
                    <a16:creationId xmlns:a16="http://schemas.microsoft.com/office/drawing/2014/main" id="{EC85B340-F1A5-4CDB-A916-0B027F867C62}"/>
                  </a:ext>
                </a:extLst>
              </p:cNvPr>
              <p:cNvCxnSpPr/>
              <p:nvPr/>
            </p:nvCxnSpPr>
            <p:spPr>
              <a:xfrm>
                <a:off x="520931" y="3268451"/>
                <a:ext cx="302305" cy="1"/>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293" name="Straight Connector 292">
                <a:extLst>
                  <a:ext uri="{FF2B5EF4-FFF2-40B4-BE49-F238E27FC236}">
                    <a16:creationId xmlns:a16="http://schemas.microsoft.com/office/drawing/2014/main" id="{844047F2-A09E-486C-B276-C093B61DE2FC}"/>
                  </a:ext>
                </a:extLst>
              </p:cNvPr>
              <p:cNvCxnSpPr/>
              <p:nvPr/>
            </p:nvCxnSpPr>
            <p:spPr>
              <a:xfrm>
                <a:off x="520931" y="3365303"/>
                <a:ext cx="302305" cy="1"/>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294" name="Straight Connector 293">
                <a:extLst>
                  <a:ext uri="{FF2B5EF4-FFF2-40B4-BE49-F238E27FC236}">
                    <a16:creationId xmlns:a16="http://schemas.microsoft.com/office/drawing/2014/main" id="{00D768CE-E1D0-445C-9B06-F25C8C0F7F90}"/>
                  </a:ext>
                </a:extLst>
              </p:cNvPr>
              <p:cNvCxnSpPr/>
              <p:nvPr/>
            </p:nvCxnSpPr>
            <p:spPr>
              <a:xfrm>
                <a:off x="672083" y="3364659"/>
                <a:ext cx="0" cy="257027"/>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295" name="Straight Connector 294">
                <a:extLst>
                  <a:ext uri="{FF2B5EF4-FFF2-40B4-BE49-F238E27FC236}">
                    <a16:creationId xmlns:a16="http://schemas.microsoft.com/office/drawing/2014/main" id="{C3ABA704-76C0-4D42-A581-7CD09716243F}"/>
                  </a:ext>
                </a:extLst>
              </p:cNvPr>
              <p:cNvCxnSpPr/>
              <p:nvPr/>
            </p:nvCxnSpPr>
            <p:spPr>
              <a:xfrm>
                <a:off x="672084" y="3014380"/>
                <a:ext cx="0" cy="249097"/>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grpSp>
        <p:grpSp>
          <p:nvGrpSpPr>
            <p:cNvPr id="188" name="Group 187">
              <a:extLst>
                <a:ext uri="{FF2B5EF4-FFF2-40B4-BE49-F238E27FC236}">
                  <a16:creationId xmlns:a16="http://schemas.microsoft.com/office/drawing/2014/main" id="{ED3107F3-D552-4D07-9DD9-385363DCC54A}"/>
                </a:ext>
              </a:extLst>
            </p:cNvPr>
            <p:cNvGrpSpPr/>
            <p:nvPr/>
          </p:nvGrpSpPr>
          <p:grpSpPr>
            <a:xfrm>
              <a:off x="2953950" y="4897015"/>
              <a:ext cx="653218" cy="1399586"/>
              <a:chOff x="4355976" y="5043188"/>
              <a:chExt cx="504060" cy="1080000"/>
            </a:xfrm>
            <a:solidFill>
              <a:schemeClr val="bg1">
                <a:lumMod val="50000"/>
              </a:schemeClr>
            </a:solidFill>
          </p:grpSpPr>
          <p:sp>
            <p:nvSpPr>
              <p:cNvPr id="286" name="Rounded Rectangle 56">
                <a:extLst>
                  <a:ext uri="{FF2B5EF4-FFF2-40B4-BE49-F238E27FC236}">
                    <a16:creationId xmlns:a16="http://schemas.microsoft.com/office/drawing/2014/main" id="{08867105-E3E1-44FE-B434-E2E8D3B5E622}"/>
                  </a:ext>
                </a:extLst>
              </p:cNvPr>
              <p:cNvSpPr/>
              <p:nvPr/>
            </p:nvSpPr>
            <p:spPr bwMode="auto">
              <a:xfrm>
                <a:off x="4355976" y="5043188"/>
                <a:ext cx="504060" cy="1080000"/>
              </a:xfrm>
              <a:prstGeom prst="roundRect">
                <a:avLst/>
              </a:prstGeom>
              <a:solidFill>
                <a:schemeClr val="accent2"/>
              </a:solidFill>
              <a:ln w="9525">
                <a:noFill/>
                <a:miter lim="800000"/>
                <a:headEnd/>
                <a:tailEnd/>
              </a:ln>
            </p:spPr>
            <p:txBody>
              <a:bodyPr wrap="square" lIns="72000" tIns="72000" rIns="72000" bIns="72000" rtlCol="0" anchor="t"/>
              <a:lstStyle/>
              <a:p>
                <a:pPr algn="ctr" eaLnBrk="0" hangingPunct="0"/>
                <a:r>
                  <a:rPr lang="en-US" sz="1000" dirty="0">
                    <a:solidFill>
                      <a:schemeClr val="bg1"/>
                    </a:solidFill>
                    <a:latin typeface="+mn-lt"/>
                    <a:ea typeface="Verdana" pitchFamily="34" charset="0"/>
                    <a:cs typeface="Verdana" pitchFamily="34" charset="0"/>
                  </a:rPr>
                  <a:t>DC Link</a:t>
                </a:r>
              </a:p>
            </p:txBody>
          </p:sp>
          <p:grpSp>
            <p:nvGrpSpPr>
              <p:cNvPr id="287" name="Group 286">
                <a:extLst>
                  <a:ext uri="{FF2B5EF4-FFF2-40B4-BE49-F238E27FC236}">
                    <a16:creationId xmlns:a16="http://schemas.microsoft.com/office/drawing/2014/main" id="{0936DD27-7D8B-447B-B76C-53C3FCD5730F}"/>
                  </a:ext>
                </a:extLst>
              </p:cNvPr>
              <p:cNvGrpSpPr/>
              <p:nvPr/>
            </p:nvGrpSpPr>
            <p:grpSpPr>
              <a:xfrm>
                <a:off x="4491023" y="5533678"/>
                <a:ext cx="210222" cy="422319"/>
                <a:chOff x="520931" y="3014380"/>
                <a:chExt cx="302305" cy="607306"/>
              </a:xfrm>
              <a:grpFill/>
            </p:grpSpPr>
            <p:cxnSp>
              <p:nvCxnSpPr>
                <p:cNvPr id="288" name="Straight Connector 287">
                  <a:extLst>
                    <a:ext uri="{FF2B5EF4-FFF2-40B4-BE49-F238E27FC236}">
                      <a16:creationId xmlns:a16="http://schemas.microsoft.com/office/drawing/2014/main" id="{A495D201-322B-44FD-8719-D4488C6C6998}"/>
                    </a:ext>
                  </a:extLst>
                </p:cNvPr>
                <p:cNvCxnSpPr/>
                <p:nvPr/>
              </p:nvCxnSpPr>
              <p:spPr>
                <a:xfrm>
                  <a:off x="520931" y="3268451"/>
                  <a:ext cx="302305" cy="1"/>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289" name="Straight Connector 288">
                  <a:extLst>
                    <a:ext uri="{FF2B5EF4-FFF2-40B4-BE49-F238E27FC236}">
                      <a16:creationId xmlns:a16="http://schemas.microsoft.com/office/drawing/2014/main" id="{44D4550C-12F4-479D-A99E-29B0C31AA728}"/>
                    </a:ext>
                  </a:extLst>
                </p:cNvPr>
                <p:cNvCxnSpPr/>
                <p:nvPr/>
              </p:nvCxnSpPr>
              <p:spPr>
                <a:xfrm>
                  <a:off x="520931" y="3365303"/>
                  <a:ext cx="302305" cy="1"/>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290" name="Straight Connector 289">
                  <a:extLst>
                    <a:ext uri="{FF2B5EF4-FFF2-40B4-BE49-F238E27FC236}">
                      <a16:creationId xmlns:a16="http://schemas.microsoft.com/office/drawing/2014/main" id="{1DE83C37-14B0-4990-B170-A24A13EF36C4}"/>
                    </a:ext>
                  </a:extLst>
                </p:cNvPr>
                <p:cNvCxnSpPr/>
                <p:nvPr/>
              </p:nvCxnSpPr>
              <p:spPr>
                <a:xfrm>
                  <a:off x="672083" y="3364659"/>
                  <a:ext cx="0" cy="257027"/>
                </a:xfrm>
                <a:prstGeom prst="line">
                  <a:avLst/>
                </a:prstGeom>
                <a:grpFill/>
                <a:ln w="19050">
                  <a:solidFill>
                    <a:srgbClr val="6CB4AD"/>
                  </a:solidFill>
                  <a:tailEnd type="none"/>
                </a:ln>
              </p:spPr>
              <p:style>
                <a:lnRef idx="1">
                  <a:schemeClr val="accent3"/>
                </a:lnRef>
                <a:fillRef idx="0">
                  <a:schemeClr val="accent3"/>
                </a:fillRef>
                <a:effectRef idx="0">
                  <a:schemeClr val="accent3"/>
                </a:effectRef>
                <a:fontRef idx="minor">
                  <a:schemeClr val="tx1"/>
                </a:fontRef>
              </p:style>
            </p:cxnSp>
            <p:cxnSp>
              <p:nvCxnSpPr>
                <p:cNvPr id="291" name="Straight Connector 290">
                  <a:extLst>
                    <a:ext uri="{FF2B5EF4-FFF2-40B4-BE49-F238E27FC236}">
                      <a16:creationId xmlns:a16="http://schemas.microsoft.com/office/drawing/2014/main" id="{D7C46007-CC09-4C49-8CA3-DD97C9333AF7}"/>
                    </a:ext>
                  </a:extLst>
                </p:cNvPr>
                <p:cNvCxnSpPr/>
                <p:nvPr/>
              </p:nvCxnSpPr>
              <p:spPr>
                <a:xfrm>
                  <a:off x="672084" y="3014380"/>
                  <a:ext cx="0" cy="249097"/>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grpSp>
        </p:grpSp>
        <p:grpSp>
          <p:nvGrpSpPr>
            <p:cNvPr id="189" name="Group 188">
              <a:extLst>
                <a:ext uri="{FF2B5EF4-FFF2-40B4-BE49-F238E27FC236}">
                  <a16:creationId xmlns:a16="http://schemas.microsoft.com/office/drawing/2014/main" id="{9681A607-0293-4F77-A0DB-166FACB20530}"/>
                </a:ext>
              </a:extLst>
            </p:cNvPr>
            <p:cNvGrpSpPr/>
            <p:nvPr/>
          </p:nvGrpSpPr>
          <p:grpSpPr>
            <a:xfrm>
              <a:off x="1348109" y="4897015"/>
              <a:ext cx="1399586" cy="1399586"/>
              <a:chOff x="1610447" y="1272829"/>
              <a:chExt cx="1800000" cy="1800200"/>
            </a:xfrm>
          </p:grpSpPr>
          <p:sp>
            <p:nvSpPr>
              <p:cNvPr id="279" name="Rounded Rectangle 63">
                <a:extLst>
                  <a:ext uri="{FF2B5EF4-FFF2-40B4-BE49-F238E27FC236}">
                    <a16:creationId xmlns:a16="http://schemas.microsoft.com/office/drawing/2014/main" id="{A99AD2D5-B203-41D3-841B-96967D645603}"/>
                  </a:ext>
                </a:extLst>
              </p:cNvPr>
              <p:cNvSpPr/>
              <p:nvPr/>
            </p:nvSpPr>
            <p:spPr bwMode="auto">
              <a:xfrm>
                <a:off x="1610447" y="1272829"/>
                <a:ext cx="1800000" cy="1800200"/>
              </a:xfrm>
              <a:prstGeom prst="roundRect">
                <a:avLst/>
              </a:prstGeom>
              <a:solidFill>
                <a:srgbClr val="6CB4AD"/>
              </a:solidFill>
              <a:ln w="9525">
                <a:noFill/>
                <a:miter lim="800000"/>
                <a:headEnd/>
                <a:tailEnd/>
              </a:ln>
              <a:effectLst/>
            </p:spPr>
            <p:txBody>
              <a:bodyPr wrap="square" lIns="72000" tIns="72000" rIns="72000" bIns="72000" rtlCol="0" anchor="ctr"/>
              <a:lstStyle/>
              <a:p>
                <a:pPr algn="ctr" eaLnBrk="0" hangingPunct="0">
                  <a:buClr>
                    <a:schemeClr val="tx1"/>
                  </a:buClr>
                </a:pPr>
                <a:r>
                  <a:rPr lang="en-US" sz="1400" dirty="0">
                    <a:solidFill>
                      <a:schemeClr val="bg1"/>
                    </a:solidFill>
                    <a:latin typeface="+mn-lt"/>
                    <a:ea typeface="Verdana" pitchFamily="34" charset="0"/>
                    <a:cs typeface="Verdana" pitchFamily="34" charset="0"/>
                  </a:rPr>
                  <a:t>AC/DC</a:t>
                </a:r>
              </a:p>
              <a:p>
                <a:pPr algn="ctr" eaLnBrk="0" hangingPunct="0">
                  <a:buClr>
                    <a:schemeClr val="tx1"/>
                  </a:buClr>
                </a:pPr>
                <a:br>
                  <a:rPr lang="en-US" sz="1000" dirty="0">
                    <a:solidFill>
                      <a:schemeClr val="bg1"/>
                    </a:solidFill>
                    <a:latin typeface="+mn-lt"/>
                    <a:ea typeface="Verdana" pitchFamily="34" charset="0"/>
                    <a:cs typeface="Verdana" pitchFamily="34" charset="0"/>
                  </a:rPr>
                </a:br>
                <a:endParaRPr lang="en-US" sz="1000" dirty="0">
                  <a:solidFill>
                    <a:schemeClr val="bg1"/>
                  </a:solidFill>
                  <a:latin typeface="+mn-lt"/>
                  <a:ea typeface="Verdana" pitchFamily="34" charset="0"/>
                  <a:cs typeface="Verdana" pitchFamily="34" charset="0"/>
                </a:endParaRPr>
              </a:p>
              <a:p>
                <a:pPr algn="ctr" eaLnBrk="0" hangingPunct="0">
                  <a:buClr>
                    <a:schemeClr val="tx1"/>
                  </a:buClr>
                </a:pPr>
                <a:endParaRPr lang="en-US" sz="1100" dirty="0">
                  <a:latin typeface="+mn-lt"/>
                  <a:ea typeface="Verdana" pitchFamily="34" charset="0"/>
                  <a:cs typeface="Verdana" pitchFamily="34" charset="0"/>
                </a:endParaRPr>
              </a:p>
              <a:p>
                <a:pPr algn="ctr" eaLnBrk="0" hangingPunct="0"/>
                <a:endParaRPr lang="en-US" sz="1100" dirty="0">
                  <a:latin typeface="+mn-lt"/>
                  <a:ea typeface="Verdana" pitchFamily="34" charset="0"/>
                  <a:cs typeface="Verdana" pitchFamily="34" charset="0"/>
                </a:endParaRPr>
              </a:p>
            </p:txBody>
          </p:sp>
          <p:grpSp>
            <p:nvGrpSpPr>
              <p:cNvPr id="280" name="Group 279">
                <a:extLst>
                  <a:ext uri="{FF2B5EF4-FFF2-40B4-BE49-F238E27FC236}">
                    <a16:creationId xmlns:a16="http://schemas.microsoft.com/office/drawing/2014/main" id="{D93865F0-66B4-4044-B564-E4AFFA73C1DE}"/>
                  </a:ext>
                </a:extLst>
              </p:cNvPr>
              <p:cNvGrpSpPr/>
              <p:nvPr/>
            </p:nvGrpSpPr>
            <p:grpSpPr>
              <a:xfrm>
                <a:off x="1983448" y="2238120"/>
                <a:ext cx="1043466" cy="527474"/>
                <a:chOff x="2092581" y="4923425"/>
                <a:chExt cx="525000" cy="265387"/>
              </a:xfrm>
            </p:grpSpPr>
            <p:sp>
              <p:nvSpPr>
                <p:cNvPr id="281" name="Rectangle 280">
                  <a:extLst>
                    <a:ext uri="{FF2B5EF4-FFF2-40B4-BE49-F238E27FC236}">
                      <a16:creationId xmlns:a16="http://schemas.microsoft.com/office/drawing/2014/main" id="{04A355B6-0DE4-4AD2-B7C9-DC1DBDB75236}"/>
                    </a:ext>
                  </a:extLst>
                </p:cNvPr>
                <p:cNvSpPr/>
                <p:nvPr/>
              </p:nvSpPr>
              <p:spPr bwMode="auto">
                <a:xfrm>
                  <a:off x="2092581" y="4923425"/>
                  <a:ext cx="264520" cy="265387"/>
                </a:xfrm>
                <a:prstGeom prst="rect">
                  <a:avLst/>
                </a:prstGeom>
                <a:noFill/>
                <a:ln w="28575">
                  <a:solidFill>
                    <a:schemeClr val="bg1"/>
                  </a:solidFill>
                  <a:miter lim="800000"/>
                  <a:headEnd/>
                  <a:tailEnd/>
                </a:ln>
                <a:effectLst/>
              </p:spPr>
              <p:txBody>
                <a:bodyPr wrap="square" lIns="72000" tIns="72000" rIns="72000" bIns="72000" rtlCol="0" anchor="ctr">
                  <a:noAutofit/>
                </a:bodyPr>
                <a:lstStyle/>
                <a:p>
                  <a:pPr algn="ctr" eaLnBrk="0" hangingPunct="0">
                    <a:buClr>
                      <a:schemeClr val="tx1"/>
                    </a:buClr>
                  </a:pPr>
                  <a:endParaRPr lang="en-US" sz="1100" dirty="0">
                    <a:latin typeface="+mn-lt"/>
                    <a:ea typeface="Verdana" pitchFamily="34" charset="0"/>
                    <a:cs typeface="Verdana" pitchFamily="34" charset="0"/>
                  </a:endParaRPr>
                </a:p>
              </p:txBody>
            </p:sp>
            <p:sp>
              <p:nvSpPr>
                <p:cNvPr id="282" name="Rectangle 281">
                  <a:extLst>
                    <a:ext uri="{FF2B5EF4-FFF2-40B4-BE49-F238E27FC236}">
                      <a16:creationId xmlns:a16="http://schemas.microsoft.com/office/drawing/2014/main" id="{4CCA4D9B-CA32-48E5-A6FC-BFFF6FA2CEF4}"/>
                    </a:ext>
                  </a:extLst>
                </p:cNvPr>
                <p:cNvSpPr/>
                <p:nvPr/>
              </p:nvSpPr>
              <p:spPr bwMode="auto">
                <a:xfrm>
                  <a:off x="2353061" y="4923425"/>
                  <a:ext cx="264520" cy="265387"/>
                </a:xfrm>
                <a:prstGeom prst="rect">
                  <a:avLst/>
                </a:prstGeom>
                <a:noFill/>
                <a:ln w="28575">
                  <a:solidFill>
                    <a:schemeClr val="bg1"/>
                  </a:solidFill>
                  <a:miter lim="800000"/>
                  <a:headEnd/>
                  <a:tailEnd/>
                </a:ln>
                <a:effectLst/>
              </p:spPr>
              <p:txBody>
                <a:bodyPr wrap="square" lIns="72000" tIns="72000" rIns="72000" bIns="72000" rtlCol="0" anchor="ctr">
                  <a:noAutofit/>
                </a:bodyPr>
                <a:lstStyle/>
                <a:p>
                  <a:pPr algn="ctr" eaLnBrk="0" hangingPunct="0">
                    <a:buClr>
                      <a:schemeClr val="tx1"/>
                    </a:buClr>
                  </a:pPr>
                  <a:endParaRPr lang="en-US" sz="1100" dirty="0">
                    <a:latin typeface="+mn-lt"/>
                    <a:ea typeface="Verdana" pitchFamily="34" charset="0"/>
                    <a:cs typeface="Verdana" pitchFamily="34" charset="0"/>
                  </a:endParaRPr>
                </a:p>
              </p:txBody>
            </p:sp>
            <p:cxnSp>
              <p:nvCxnSpPr>
                <p:cNvPr id="283" name="Straight Connector 282">
                  <a:extLst>
                    <a:ext uri="{FF2B5EF4-FFF2-40B4-BE49-F238E27FC236}">
                      <a16:creationId xmlns:a16="http://schemas.microsoft.com/office/drawing/2014/main" id="{62F9D974-D34E-4B20-AB9E-19FE35F64325}"/>
                    </a:ext>
                  </a:extLst>
                </p:cNvPr>
                <p:cNvCxnSpPr/>
                <p:nvPr/>
              </p:nvCxnSpPr>
              <p:spPr>
                <a:xfrm>
                  <a:off x="2414533" y="5028482"/>
                  <a:ext cx="141575"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B40B79B-6110-498B-805C-B7824791CE2E}"/>
                    </a:ext>
                  </a:extLst>
                </p:cNvPr>
                <p:cNvCxnSpPr/>
                <p:nvPr/>
              </p:nvCxnSpPr>
              <p:spPr>
                <a:xfrm>
                  <a:off x="2414533" y="5080150"/>
                  <a:ext cx="141575"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285" name="Freeform 69">
                  <a:extLst>
                    <a:ext uri="{FF2B5EF4-FFF2-40B4-BE49-F238E27FC236}">
                      <a16:creationId xmlns:a16="http://schemas.microsoft.com/office/drawing/2014/main" id="{E02BEA92-2C4B-40FF-AA7E-6A062D293B03}"/>
                    </a:ext>
                  </a:extLst>
                </p:cNvPr>
                <p:cNvSpPr/>
                <p:nvPr/>
              </p:nvSpPr>
              <p:spPr bwMode="auto">
                <a:xfrm>
                  <a:off x="2145603" y="4980783"/>
                  <a:ext cx="158475" cy="150670"/>
                </a:xfrm>
                <a:custGeom>
                  <a:avLst/>
                  <a:gdLst>
                    <a:gd name="connsiteX0" fmla="*/ 0 w 2263140"/>
                    <a:gd name="connsiteY0" fmla="*/ 1018859 h 2028557"/>
                    <a:gd name="connsiteX1" fmla="*/ 525780 w 2263140"/>
                    <a:gd name="connsiteY1" fmla="*/ 28259 h 2028557"/>
                    <a:gd name="connsiteX2" fmla="*/ 1691640 w 2263140"/>
                    <a:gd name="connsiteY2" fmla="*/ 2001839 h 2028557"/>
                    <a:gd name="connsiteX3" fmla="*/ 2263140 w 2263140"/>
                    <a:gd name="connsiteY3" fmla="*/ 988379 h 2028557"/>
                  </a:gdLst>
                  <a:ahLst/>
                  <a:cxnLst>
                    <a:cxn ang="0">
                      <a:pos x="connsiteX0" y="connsiteY0"/>
                    </a:cxn>
                    <a:cxn ang="0">
                      <a:pos x="connsiteX1" y="connsiteY1"/>
                    </a:cxn>
                    <a:cxn ang="0">
                      <a:pos x="connsiteX2" y="connsiteY2"/>
                    </a:cxn>
                    <a:cxn ang="0">
                      <a:pos x="connsiteX3" y="connsiteY3"/>
                    </a:cxn>
                  </a:cxnLst>
                  <a:rect l="l" t="t" r="r" b="b"/>
                  <a:pathLst>
                    <a:path w="2263140" h="2028557">
                      <a:moveTo>
                        <a:pt x="0" y="1018859"/>
                      </a:moveTo>
                      <a:cubicBezTo>
                        <a:pt x="121920" y="441644"/>
                        <a:pt x="243840" y="-135571"/>
                        <a:pt x="525780" y="28259"/>
                      </a:cubicBezTo>
                      <a:cubicBezTo>
                        <a:pt x="807720" y="192089"/>
                        <a:pt x="1402080" y="1841819"/>
                        <a:pt x="1691640" y="2001839"/>
                      </a:cubicBezTo>
                      <a:cubicBezTo>
                        <a:pt x="1981200" y="2161859"/>
                        <a:pt x="2122170" y="1575119"/>
                        <a:pt x="2263140" y="988379"/>
                      </a:cubicBezTo>
                    </a:path>
                  </a:pathLst>
                </a:custGeom>
                <a:ln w="28575">
                  <a:solidFill>
                    <a:schemeClr val="bg1"/>
                  </a:solidFill>
                  <a:headEnd/>
                  <a:tailEnd/>
                </a:ln>
              </p:spPr>
              <p:style>
                <a:lnRef idx="1">
                  <a:schemeClr val="accent3"/>
                </a:lnRef>
                <a:fillRef idx="0">
                  <a:schemeClr val="accent3"/>
                </a:fillRef>
                <a:effectRef idx="0">
                  <a:schemeClr val="accent3"/>
                </a:effectRef>
                <a:fontRef idx="minor">
                  <a:schemeClr val="tx1"/>
                </a:fontRef>
              </p:style>
              <p:txBody>
                <a:bodyPr rtlCol="0" anchor="ctr">
                  <a:noAutofit/>
                </a:bodyPr>
                <a:lstStyle/>
                <a:p>
                  <a:pPr algn="ctr"/>
                  <a:endParaRPr lang="en-US" sz="1600" dirty="0"/>
                </a:p>
              </p:txBody>
            </p:sp>
          </p:grpSp>
        </p:grpSp>
        <p:grpSp>
          <p:nvGrpSpPr>
            <p:cNvPr id="190" name="Group 189">
              <a:extLst>
                <a:ext uri="{FF2B5EF4-FFF2-40B4-BE49-F238E27FC236}">
                  <a16:creationId xmlns:a16="http://schemas.microsoft.com/office/drawing/2014/main" id="{805EA215-2E24-4C9F-B130-F8B4CC02C91D}"/>
                </a:ext>
              </a:extLst>
            </p:cNvPr>
            <p:cNvGrpSpPr/>
            <p:nvPr/>
          </p:nvGrpSpPr>
          <p:grpSpPr>
            <a:xfrm>
              <a:off x="6450671" y="4897015"/>
              <a:ext cx="1399586" cy="1399586"/>
              <a:chOff x="5029365" y="1272829"/>
              <a:chExt cx="1800000" cy="1800200"/>
            </a:xfrm>
          </p:grpSpPr>
          <p:sp>
            <p:nvSpPr>
              <p:cNvPr id="271" name="Rounded Rectangle 71">
                <a:extLst>
                  <a:ext uri="{FF2B5EF4-FFF2-40B4-BE49-F238E27FC236}">
                    <a16:creationId xmlns:a16="http://schemas.microsoft.com/office/drawing/2014/main" id="{DB8EB015-1D28-4C89-A3A9-9ADAD51009F0}"/>
                  </a:ext>
                </a:extLst>
              </p:cNvPr>
              <p:cNvSpPr/>
              <p:nvPr/>
            </p:nvSpPr>
            <p:spPr bwMode="auto">
              <a:xfrm>
                <a:off x="5029365" y="1272829"/>
                <a:ext cx="1800000" cy="1800200"/>
              </a:xfrm>
              <a:prstGeom prst="roundRect">
                <a:avLst/>
              </a:prstGeom>
              <a:solidFill>
                <a:srgbClr val="6CB4AD"/>
              </a:solidFill>
              <a:ln w="9525">
                <a:noFill/>
                <a:miter lim="800000"/>
                <a:headEnd/>
                <a:tailEnd/>
              </a:ln>
              <a:effectLst/>
            </p:spPr>
            <p:txBody>
              <a:bodyPr wrap="square" lIns="72000" tIns="72000" rIns="72000" bIns="72000" rtlCol="0" anchor="ctr"/>
              <a:lstStyle/>
              <a:p>
                <a:pPr algn="ctr" eaLnBrk="0" hangingPunct="0">
                  <a:buClr>
                    <a:schemeClr val="tx1"/>
                  </a:buClr>
                </a:pPr>
                <a:r>
                  <a:rPr lang="en-US" sz="1400" dirty="0">
                    <a:solidFill>
                      <a:schemeClr val="bg1"/>
                    </a:solidFill>
                    <a:latin typeface="+mn-lt"/>
                    <a:ea typeface="Verdana" pitchFamily="34" charset="0"/>
                    <a:cs typeface="Verdana" pitchFamily="34" charset="0"/>
                  </a:rPr>
                  <a:t>AC/DC</a:t>
                </a:r>
              </a:p>
              <a:p>
                <a:pPr algn="ctr" eaLnBrk="0" hangingPunct="0">
                  <a:buClr>
                    <a:schemeClr val="tx1"/>
                  </a:buClr>
                </a:pPr>
                <a:r>
                  <a:rPr lang="en-US" sz="900" dirty="0">
                    <a:solidFill>
                      <a:schemeClr val="bg1"/>
                    </a:solidFill>
                    <a:latin typeface="+mn-lt"/>
                    <a:ea typeface="Verdana" pitchFamily="34" charset="0"/>
                    <a:cs typeface="Verdana" pitchFamily="34" charset="0"/>
                  </a:rPr>
                  <a:t>Secondary side</a:t>
                </a:r>
              </a:p>
              <a:p>
                <a:pPr algn="ctr" eaLnBrk="0" hangingPunct="0">
                  <a:buClr>
                    <a:schemeClr val="tx1"/>
                  </a:buClr>
                </a:pPr>
                <a:endParaRPr lang="en-US" sz="900" dirty="0">
                  <a:solidFill>
                    <a:schemeClr val="bg1"/>
                  </a:solidFill>
                  <a:latin typeface="+mn-lt"/>
                  <a:ea typeface="Verdana" pitchFamily="34" charset="0"/>
                  <a:cs typeface="Verdana" pitchFamily="34" charset="0"/>
                </a:endParaRPr>
              </a:p>
              <a:p>
                <a:pPr algn="ctr" eaLnBrk="0" hangingPunct="0">
                  <a:buClr>
                    <a:schemeClr val="tx1"/>
                  </a:buClr>
                </a:pPr>
                <a:endParaRPr lang="en-US" sz="1100" dirty="0">
                  <a:latin typeface="+mn-lt"/>
                  <a:ea typeface="Verdana" pitchFamily="34" charset="0"/>
                  <a:cs typeface="Verdana" pitchFamily="34" charset="0"/>
                </a:endParaRPr>
              </a:p>
              <a:p>
                <a:pPr algn="r" eaLnBrk="0" hangingPunct="0"/>
                <a:endParaRPr lang="en-US" sz="1100" dirty="0">
                  <a:latin typeface="+mn-lt"/>
                  <a:ea typeface="Verdana" pitchFamily="34" charset="0"/>
                  <a:cs typeface="Verdana" pitchFamily="34" charset="0"/>
                </a:endParaRPr>
              </a:p>
            </p:txBody>
          </p:sp>
          <p:grpSp>
            <p:nvGrpSpPr>
              <p:cNvPr id="272" name="Group 271">
                <a:extLst>
                  <a:ext uri="{FF2B5EF4-FFF2-40B4-BE49-F238E27FC236}">
                    <a16:creationId xmlns:a16="http://schemas.microsoft.com/office/drawing/2014/main" id="{DDE4652A-F3E7-45E9-AB28-0B287F041E53}"/>
                  </a:ext>
                </a:extLst>
              </p:cNvPr>
              <p:cNvGrpSpPr/>
              <p:nvPr/>
            </p:nvGrpSpPr>
            <p:grpSpPr>
              <a:xfrm>
                <a:off x="5402221" y="2238873"/>
                <a:ext cx="1041982" cy="526721"/>
                <a:chOff x="5329393" y="2346286"/>
                <a:chExt cx="1041982" cy="526721"/>
              </a:xfrm>
            </p:grpSpPr>
            <p:sp>
              <p:nvSpPr>
                <p:cNvPr id="273" name="Rectangle 272">
                  <a:extLst>
                    <a:ext uri="{FF2B5EF4-FFF2-40B4-BE49-F238E27FC236}">
                      <a16:creationId xmlns:a16="http://schemas.microsoft.com/office/drawing/2014/main" id="{09D60E62-6C6C-4BB6-86DE-ADE6463F8AC3}"/>
                    </a:ext>
                  </a:extLst>
                </p:cNvPr>
                <p:cNvSpPr/>
                <p:nvPr/>
              </p:nvSpPr>
              <p:spPr bwMode="auto">
                <a:xfrm>
                  <a:off x="5329393" y="2346286"/>
                  <a:ext cx="525000" cy="526721"/>
                </a:xfrm>
                <a:prstGeom prst="rect">
                  <a:avLst/>
                </a:prstGeom>
                <a:noFill/>
                <a:ln w="28575">
                  <a:solidFill>
                    <a:schemeClr val="bg1"/>
                  </a:solidFill>
                  <a:miter lim="800000"/>
                  <a:headEnd/>
                  <a:tailEnd/>
                </a:ln>
                <a:effectLst/>
              </p:spPr>
              <p:txBody>
                <a:bodyPr wrap="square" lIns="72000" tIns="72000" rIns="72000" bIns="72000" rtlCol="0" anchor="ctr">
                  <a:noAutofit/>
                </a:bodyPr>
                <a:lstStyle/>
                <a:p>
                  <a:pPr algn="ctr" eaLnBrk="0" hangingPunct="0">
                    <a:buClr>
                      <a:schemeClr val="tx1"/>
                    </a:buClr>
                  </a:pPr>
                  <a:endParaRPr lang="en-US" sz="1100" dirty="0">
                    <a:latin typeface="+mn-lt"/>
                    <a:ea typeface="Verdana" pitchFamily="34" charset="0"/>
                    <a:cs typeface="Verdana" pitchFamily="34" charset="0"/>
                  </a:endParaRPr>
                </a:p>
              </p:txBody>
            </p:sp>
            <p:sp>
              <p:nvSpPr>
                <p:cNvPr id="276" name="Rectangle 275">
                  <a:extLst>
                    <a:ext uri="{FF2B5EF4-FFF2-40B4-BE49-F238E27FC236}">
                      <a16:creationId xmlns:a16="http://schemas.microsoft.com/office/drawing/2014/main" id="{8CA45A3A-3334-4CFA-9EA8-34ED7B23E291}"/>
                    </a:ext>
                  </a:extLst>
                </p:cNvPr>
                <p:cNvSpPr/>
                <p:nvPr/>
              </p:nvSpPr>
              <p:spPr bwMode="auto">
                <a:xfrm>
                  <a:off x="5846375" y="2346286"/>
                  <a:ext cx="525000" cy="526721"/>
                </a:xfrm>
                <a:prstGeom prst="rect">
                  <a:avLst/>
                </a:prstGeom>
                <a:noFill/>
                <a:ln w="28575">
                  <a:solidFill>
                    <a:schemeClr val="bg1"/>
                  </a:solidFill>
                  <a:miter lim="800000"/>
                  <a:headEnd/>
                  <a:tailEnd/>
                </a:ln>
                <a:effectLst/>
              </p:spPr>
              <p:txBody>
                <a:bodyPr wrap="square" lIns="72000" tIns="72000" rIns="72000" bIns="72000" rtlCol="0" anchor="ctr">
                  <a:noAutofit/>
                </a:bodyPr>
                <a:lstStyle/>
                <a:p>
                  <a:pPr algn="ctr" eaLnBrk="0" hangingPunct="0">
                    <a:buClr>
                      <a:schemeClr val="tx1"/>
                    </a:buClr>
                  </a:pPr>
                  <a:endParaRPr lang="en-US" sz="1100" dirty="0">
                    <a:latin typeface="+mn-lt"/>
                    <a:ea typeface="Verdana" pitchFamily="34" charset="0"/>
                    <a:cs typeface="Verdana" pitchFamily="34" charset="0"/>
                  </a:endParaRPr>
                </a:p>
              </p:txBody>
            </p:sp>
            <p:cxnSp>
              <p:nvCxnSpPr>
                <p:cNvPr id="277" name="Straight Connector 276">
                  <a:extLst>
                    <a:ext uri="{FF2B5EF4-FFF2-40B4-BE49-F238E27FC236}">
                      <a16:creationId xmlns:a16="http://schemas.microsoft.com/office/drawing/2014/main" id="{A26F7E00-DDC7-419C-9AF7-92C053F91220}"/>
                    </a:ext>
                  </a:extLst>
                </p:cNvPr>
                <p:cNvCxnSpPr/>
                <p:nvPr/>
              </p:nvCxnSpPr>
              <p:spPr>
                <a:xfrm>
                  <a:off x="5968380" y="2554796"/>
                  <a:ext cx="280988"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7EB83C0E-43C0-4EC8-A09E-3AF7C4BDDFC3}"/>
                    </a:ext>
                  </a:extLst>
                </p:cNvPr>
                <p:cNvCxnSpPr/>
                <p:nvPr/>
              </p:nvCxnSpPr>
              <p:spPr>
                <a:xfrm>
                  <a:off x="5968380" y="2657343"/>
                  <a:ext cx="280988"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91" name="Group 190">
              <a:extLst>
                <a:ext uri="{FF2B5EF4-FFF2-40B4-BE49-F238E27FC236}">
                  <a16:creationId xmlns:a16="http://schemas.microsoft.com/office/drawing/2014/main" id="{9A7620A6-58DE-404A-8230-EA94C19AC0EB}"/>
                </a:ext>
              </a:extLst>
            </p:cNvPr>
            <p:cNvGrpSpPr/>
            <p:nvPr/>
          </p:nvGrpSpPr>
          <p:grpSpPr>
            <a:xfrm>
              <a:off x="5413164" y="4890032"/>
              <a:ext cx="828000" cy="1399586"/>
              <a:chOff x="935688" y="4725144"/>
              <a:chExt cx="828000" cy="1399586"/>
            </a:xfrm>
          </p:grpSpPr>
          <p:sp>
            <p:nvSpPr>
              <p:cNvPr id="249" name="Rounded Rectangle 80">
                <a:extLst>
                  <a:ext uri="{FF2B5EF4-FFF2-40B4-BE49-F238E27FC236}">
                    <a16:creationId xmlns:a16="http://schemas.microsoft.com/office/drawing/2014/main" id="{64653BB2-FF40-40BB-9B63-85A5BC044E6D}"/>
                  </a:ext>
                </a:extLst>
              </p:cNvPr>
              <p:cNvSpPr/>
              <p:nvPr/>
            </p:nvSpPr>
            <p:spPr bwMode="auto">
              <a:xfrm>
                <a:off x="935688" y="4725144"/>
                <a:ext cx="828000" cy="1399586"/>
              </a:xfrm>
              <a:prstGeom prst="roundRect">
                <a:avLst/>
              </a:prstGeom>
              <a:solidFill>
                <a:schemeClr val="accent6"/>
              </a:solidFill>
              <a:ln w="9525">
                <a:noFill/>
                <a:miter lim="800000"/>
                <a:headEnd/>
                <a:tailEnd/>
              </a:ln>
            </p:spPr>
            <p:txBody>
              <a:bodyPr wrap="square" lIns="72000" tIns="72000" rIns="72000" bIns="72000" rtlCol="0" anchor="t"/>
              <a:lstStyle/>
              <a:p>
                <a:pPr algn="ctr" eaLnBrk="0" hangingPunct="0"/>
                <a:r>
                  <a:rPr lang="en-US" sz="1000" dirty="0">
                    <a:solidFill>
                      <a:schemeClr val="bg1"/>
                    </a:solidFill>
                    <a:latin typeface="+mn-lt"/>
                    <a:ea typeface="Verdana" pitchFamily="34" charset="0"/>
                    <a:cs typeface="Verdana" pitchFamily="34" charset="0"/>
                  </a:rPr>
                  <a:t>Galvanic Isolation</a:t>
                </a:r>
              </a:p>
            </p:txBody>
          </p:sp>
          <p:grpSp>
            <p:nvGrpSpPr>
              <p:cNvPr id="250" name="Group 249">
                <a:extLst>
                  <a:ext uri="{FF2B5EF4-FFF2-40B4-BE49-F238E27FC236}">
                    <a16:creationId xmlns:a16="http://schemas.microsoft.com/office/drawing/2014/main" id="{8A3EED65-3BCD-41D4-8662-D406E67981C2}"/>
                  </a:ext>
                </a:extLst>
              </p:cNvPr>
              <p:cNvGrpSpPr/>
              <p:nvPr/>
            </p:nvGrpSpPr>
            <p:grpSpPr>
              <a:xfrm>
                <a:off x="1009554" y="5402100"/>
                <a:ext cx="674464" cy="563861"/>
                <a:chOff x="1165953" y="1454914"/>
                <a:chExt cx="520455" cy="435107"/>
              </a:xfrm>
              <a:solidFill>
                <a:schemeClr val="accent6">
                  <a:lumMod val="75000"/>
                </a:schemeClr>
              </a:solidFill>
            </p:grpSpPr>
            <p:grpSp>
              <p:nvGrpSpPr>
                <p:cNvPr id="251" name="Group 250">
                  <a:extLst>
                    <a:ext uri="{FF2B5EF4-FFF2-40B4-BE49-F238E27FC236}">
                      <a16:creationId xmlns:a16="http://schemas.microsoft.com/office/drawing/2014/main" id="{FCA23D13-F9BC-4C89-BE05-F6500D781B39}"/>
                    </a:ext>
                  </a:extLst>
                </p:cNvPr>
                <p:cNvGrpSpPr/>
                <p:nvPr/>
              </p:nvGrpSpPr>
              <p:grpSpPr>
                <a:xfrm rot="5400000">
                  <a:off x="1095475" y="1608052"/>
                  <a:ext cx="432260" cy="131672"/>
                  <a:chOff x="683568" y="1469334"/>
                  <a:chExt cx="2736092" cy="505829"/>
                </a:xfrm>
                <a:grpFill/>
              </p:grpSpPr>
              <p:sp>
                <p:nvSpPr>
                  <p:cNvPr id="265" name="Arc 264">
                    <a:extLst>
                      <a:ext uri="{FF2B5EF4-FFF2-40B4-BE49-F238E27FC236}">
                        <a16:creationId xmlns:a16="http://schemas.microsoft.com/office/drawing/2014/main" id="{515B32E9-581E-4F1A-8A42-ED08B62D44A6}"/>
                      </a:ext>
                    </a:extLst>
                  </p:cNvPr>
                  <p:cNvSpPr/>
                  <p:nvPr/>
                </p:nvSpPr>
                <p:spPr>
                  <a:xfrm>
                    <a:off x="1065348" y="1469334"/>
                    <a:ext cx="493186" cy="493186"/>
                  </a:xfrm>
                  <a:prstGeom prst="arc">
                    <a:avLst>
                      <a:gd name="adj1" fmla="val 10781538"/>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266" name="Arc 265">
                    <a:extLst>
                      <a:ext uri="{FF2B5EF4-FFF2-40B4-BE49-F238E27FC236}">
                        <a16:creationId xmlns:a16="http://schemas.microsoft.com/office/drawing/2014/main" id="{3A7656E8-6491-4F9A-9D9E-70FB3D43381A}"/>
                      </a:ext>
                    </a:extLst>
                  </p:cNvPr>
                  <p:cNvSpPr/>
                  <p:nvPr/>
                </p:nvSpPr>
                <p:spPr>
                  <a:xfrm>
                    <a:off x="1558428" y="1473196"/>
                    <a:ext cx="493186" cy="493186"/>
                  </a:xfrm>
                  <a:prstGeom prst="arc">
                    <a:avLst>
                      <a:gd name="adj1" fmla="val 10847767"/>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267" name="Arc 266">
                    <a:extLst>
                      <a:ext uri="{FF2B5EF4-FFF2-40B4-BE49-F238E27FC236}">
                        <a16:creationId xmlns:a16="http://schemas.microsoft.com/office/drawing/2014/main" id="{FAB4895F-B659-48BC-8A15-AC0BE8701D52}"/>
                      </a:ext>
                    </a:extLst>
                  </p:cNvPr>
                  <p:cNvSpPr/>
                  <p:nvPr/>
                </p:nvSpPr>
                <p:spPr>
                  <a:xfrm>
                    <a:off x="2051508" y="1477058"/>
                    <a:ext cx="493186" cy="493186"/>
                  </a:xfrm>
                  <a:prstGeom prst="arc">
                    <a:avLst>
                      <a:gd name="adj1" fmla="val 10847767"/>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268" name="Arc 267">
                    <a:extLst>
                      <a:ext uri="{FF2B5EF4-FFF2-40B4-BE49-F238E27FC236}">
                        <a16:creationId xmlns:a16="http://schemas.microsoft.com/office/drawing/2014/main" id="{B9B8E28B-030B-4C21-9431-AEA6D25B9F36}"/>
                      </a:ext>
                    </a:extLst>
                  </p:cNvPr>
                  <p:cNvSpPr/>
                  <p:nvPr/>
                </p:nvSpPr>
                <p:spPr>
                  <a:xfrm>
                    <a:off x="2544694" y="1481977"/>
                    <a:ext cx="493186" cy="493186"/>
                  </a:xfrm>
                  <a:prstGeom prst="arc">
                    <a:avLst>
                      <a:gd name="adj1" fmla="val 10847767"/>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cxnSp>
                <p:nvCxnSpPr>
                  <p:cNvPr id="269" name="Straight Connector 268">
                    <a:extLst>
                      <a:ext uri="{FF2B5EF4-FFF2-40B4-BE49-F238E27FC236}">
                        <a16:creationId xmlns:a16="http://schemas.microsoft.com/office/drawing/2014/main" id="{0AA71EDC-8292-489E-91A2-7B21FD4C97CD}"/>
                      </a:ext>
                    </a:extLst>
                  </p:cNvPr>
                  <p:cNvCxnSpPr/>
                  <p:nvPr/>
                </p:nvCxnSpPr>
                <p:spPr>
                  <a:xfrm flipH="1">
                    <a:off x="683568" y="1707951"/>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2B070F2-4A5F-44CC-AA22-9A63E42F3D4C}"/>
                      </a:ext>
                    </a:extLst>
                  </p:cNvPr>
                  <p:cNvCxnSpPr/>
                  <p:nvPr/>
                </p:nvCxnSpPr>
                <p:spPr>
                  <a:xfrm flipH="1">
                    <a:off x="3037880" y="1717475"/>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0CDD79B9-AABF-4735-A5AD-07393C377128}"/>
                    </a:ext>
                  </a:extLst>
                </p:cNvPr>
                <p:cNvGrpSpPr/>
                <p:nvPr/>
              </p:nvGrpSpPr>
              <p:grpSpPr>
                <a:xfrm rot="5400000" flipV="1">
                  <a:off x="1325673" y="1611344"/>
                  <a:ext cx="432260" cy="125090"/>
                  <a:chOff x="683568" y="1469334"/>
                  <a:chExt cx="2736092" cy="505829"/>
                </a:xfrm>
                <a:grpFill/>
              </p:grpSpPr>
              <p:sp>
                <p:nvSpPr>
                  <p:cNvPr id="259" name="Arc 258">
                    <a:extLst>
                      <a:ext uri="{FF2B5EF4-FFF2-40B4-BE49-F238E27FC236}">
                        <a16:creationId xmlns:a16="http://schemas.microsoft.com/office/drawing/2014/main" id="{A4D22D08-FF0B-4A20-A48C-38A542EA5289}"/>
                      </a:ext>
                    </a:extLst>
                  </p:cNvPr>
                  <p:cNvSpPr/>
                  <p:nvPr/>
                </p:nvSpPr>
                <p:spPr>
                  <a:xfrm>
                    <a:off x="1065348" y="1469334"/>
                    <a:ext cx="493186" cy="493186"/>
                  </a:xfrm>
                  <a:prstGeom prst="arc">
                    <a:avLst>
                      <a:gd name="adj1" fmla="val 10781538"/>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260" name="Arc 259">
                    <a:extLst>
                      <a:ext uri="{FF2B5EF4-FFF2-40B4-BE49-F238E27FC236}">
                        <a16:creationId xmlns:a16="http://schemas.microsoft.com/office/drawing/2014/main" id="{934B0963-1F64-49A2-995F-7D597CA5469A}"/>
                      </a:ext>
                    </a:extLst>
                  </p:cNvPr>
                  <p:cNvSpPr/>
                  <p:nvPr/>
                </p:nvSpPr>
                <p:spPr>
                  <a:xfrm>
                    <a:off x="1558428" y="1473196"/>
                    <a:ext cx="493186" cy="493186"/>
                  </a:xfrm>
                  <a:prstGeom prst="arc">
                    <a:avLst>
                      <a:gd name="adj1" fmla="val 10847767"/>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261" name="Arc 260">
                    <a:extLst>
                      <a:ext uri="{FF2B5EF4-FFF2-40B4-BE49-F238E27FC236}">
                        <a16:creationId xmlns:a16="http://schemas.microsoft.com/office/drawing/2014/main" id="{D50A5B9D-B670-44D9-BBD3-7512B5F341C5}"/>
                      </a:ext>
                    </a:extLst>
                  </p:cNvPr>
                  <p:cNvSpPr/>
                  <p:nvPr/>
                </p:nvSpPr>
                <p:spPr>
                  <a:xfrm>
                    <a:off x="2051508" y="1477058"/>
                    <a:ext cx="493186" cy="493186"/>
                  </a:xfrm>
                  <a:prstGeom prst="arc">
                    <a:avLst>
                      <a:gd name="adj1" fmla="val 10847767"/>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262" name="Arc 261">
                    <a:extLst>
                      <a:ext uri="{FF2B5EF4-FFF2-40B4-BE49-F238E27FC236}">
                        <a16:creationId xmlns:a16="http://schemas.microsoft.com/office/drawing/2014/main" id="{FA55BAC9-6D36-4CAF-81BD-6FF1871297A7}"/>
                      </a:ext>
                    </a:extLst>
                  </p:cNvPr>
                  <p:cNvSpPr/>
                  <p:nvPr/>
                </p:nvSpPr>
                <p:spPr>
                  <a:xfrm>
                    <a:off x="2544694" y="1481977"/>
                    <a:ext cx="493186" cy="493186"/>
                  </a:xfrm>
                  <a:prstGeom prst="arc">
                    <a:avLst>
                      <a:gd name="adj1" fmla="val 10847767"/>
                      <a:gd name="adj2" fmla="val 0"/>
                    </a:avLst>
                  </a:prstGeom>
                  <a:grp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cxnSp>
                <p:nvCxnSpPr>
                  <p:cNvPr id="263" name="Straight Connector 262">
                    <a:extLst>
                      <a:ext uri="{FF2B5EF4-FFF2-40B4-BE49-F238E27FC236}">
                        <a16:creationId xmlns:a16="http://schemas.microsoft.com/office/drawing/2014/main" id="{E77A061E-DEF9-444F-9678-46D00CE390F8}"/>
                      </a:ext>
                    </a:extLst>
                  </p:cNvPr>
                  <p:cNvCxnSpPr/>
                  <p:nvPr/>
                </p:nvCxnSpPr>
                <p:spPr>
                  <a:xfrm flipH="1">
                    <a:off x="683568" y="1707951"/>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15E89A05-64D1-4AD2-B756-0EBC9BC5C5E0}"/>
                      </a:ext>
                    </a:extLst>
                  </p:cNvPr>
                  <p:cNvCxnSpPr/>
                  <p:nvPr/>
                </p:nvCxnSpPr>
                <p:spPr>
                  <a:xfrm flipH="1">
                    <a:off x="3037880" y="1717475"/>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cxnSp>
              <p:nvCxnSpPr>
                <p:cNvPr id="253" name="Straight Connector 252">
                  <a:extLst>
                    <a:ext uri="{FF2B5EF4-FFF2-40B4-BE49-F238E27FC236}">
                      <a16:creationId xmlns:a16="http://schemas.microsoft.com/office/drawing/2014/main" id="{EA18302C-917C-45F8-B88B-D629F5802B4A}"/>
                    </a:ext>
                  </a:extLst>
                </p:cNvPr>
                <p:cNvCxnSpPr/>
                <p:nvPr/>
              </p:nvCxnSpPr>
              <p:spPr>
                <a:xfrm flipH="1" flipV="1">
                  <a:off x="1403649" y="1457760"/>
                  <a:ext cx="2" cy="432259"/>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81F7FFD1-805E-4848-80DD-55D11A29049C}"/>
                    </a:ext>
                  </a:extLst>
                </p:cNvPr>
                <p:cNvCxnSpPr/>
                <p:nvPr/>
              </p:nvCxnSpPr>
              <p:spPr>
                <a:xfrm flipH="1" flipV="1">
                  <a:off x="1453951" y="1454914"/>
                  <a:ext cx="2" cy="432259"/>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BE169CA2-4C2E-43DB-A643-AB13273E764B}"/>
                    </a:ext>
                  </a:extLst>
                </p:cNvPr>
                <p:cNvCxnSpPr/>
                <p:nvPr/>
              </p:nvCxnSpPr>
              <p:spPr>
                <a:xfrm>
                  <a:off x="1538266" y="1460872"/>
                  <a:ext cx="144000" cy="1"/>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B4E67071-F0AA-4128-B97C-7F69C6FCF56E}"/>
                    </a:ext>
                  </a:extLst>
                </p:cNvPr>
                <p:cNvCxnSpPr/>
                <p:nvPr/>
              </p:nvCxnSpPr>
              <p:spPr>
                <a:xfrm>
                  <a:off x="1542408" y="1890019"/>
                  <a:ext cx="144000" cy="1"/>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A242EFE4-02BC-41A3-BA3E-F0B9B04CF0F8}"/>
                    </a:ext>
                  </a:extLst>
                </p:cNvPr>
                <p:cNvCxnSpPr/>
                <p:nvPr/>
              </p:nvCxnSpPr>
              <p:spPr>
                <a:xfrm>
                  <a:off x="1165953" y="1463030"/>
                  <a:ext cx="144000" cy="1"/>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21E42678-A317-4E9A-8F65-3261F35601D2}"/>
                    </a:ext>
                  </a:extLst>
                </p:cNvPr>
                <p:cNvCxnSpPr/>
                <p:nvPr/>
              </p:nvCxnSpPr>
              <p:spPr>
                <a:xfrm>
                  <a:off x="1165953" y="1890020"/>
                  <a:ext cx="144000" cy="1"/>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92" name="Group 191">
              <a:extLst>
                <a:ext uri="{FF2B5EF4-FFF2-40B4-BE49-F238E27FC236}">
                  <a16:creationId xmlns:a16="http://schemas.microsoft.com/office/drawing/2014/main" id="{E495710C-6FB7-430D-9912-3E88B7D59E26}"/>
                </a:ext>
              </a:extLst>
            </p:cNvPr>
            <p:cNvGrpSpPr/>
            <p:nvPr/>
          </p:nvGrpSpPr>
          <p:grpSpPr>
            <a:xfrm>
              <a:off x="3815505" y="4894536"/>
              <a:ext cx="1399586" cy="1399586"/>
              <a:chOff x="5029365" y="1272829"/>
              <a:chExt cx="1800000" cy="1800200"/>
            </a:xfrm>
          </p:grpSpPr>
          <p:sp>
            <p:nvSpPr>
              <p:cNvPr id="243" name="Rounded Rectangle 103">
                <a:extLst>
                  <a:ext uri="{FF2B5EF4-FFF2-40B4-BE49-F238E27FC236}">
                    <a16:creationId xmlns:a16="http://schemas.microsoft.com/office/drawing/2014/main" id="{15FE64F6-7D54-466F-AEBD-B5E05FF2817E}"/>
                  </a:ext>
                </a:extLst>
              </p:cNvPr>
              <p:cNvSpPr/>
              <p:nvPr/>
            </p:nvSpPr>
            <p:spPr bwMode="auto">
              <a:xfrm>
                <a:off x="5029365" y="1272829"/>
                <a:ext cx="1800000" cy="1800200"/>
              </a:xfrm>
              <a:prstGeom prst="roundRect">
                <a:avLst/>
              </a:prstGeom>
              <a:solidFill>
                <a:srgbClr val="6CB4AD"/>
              </a:solidFill>
              <a:ln w="9525">
                <a:noFill/>
                <a:miter lim="800000"/>
                <a:headEnd/>
                <a:tailEnd/>
              </a:ln>
              <a:effectLst/>
            </p:spPr>
            <p:txBody>
              <a:bodyPr wrap="square" lIns="72000" tIns="72000" rIns="72000" bIns="72000" rtlCol="0" anchor="ctr"/>
              <a:lstStyle/>
              <a:p>
                <a:pPr algn="ctr" eaLnBrk="0" hangingPunct="0">
                  <a:buClr>
                    <a:schemeClr val="tx1"/>
                  </a:buClr>
                </a:pPr>
                <a:r>
                  <a:rPr lang="en-US" sz="1400" dirty="0">
                    <a:solidFill>
                      <a:schemeClr val="bg1"/>
                    </a:solidFill>
                    <a:latin typeface="+mn-lt"/>
                    <a:ea typeface="Verdana" pitchFamily="34" charset="0"/>
                    <a:cs typeface="Verdana" pitchFamily="34" charset="0"/>
                  </a:rPr>
                  <a:t>DC/AC</a:t>
                </a:r>
              </a:p>
              <a:p>
                <a:pPr algn="ctr" eaLnBrk="0" hangingPunct="0">
                  <a:buClr>
                    <a:schemeClr val="tx1"/>
                  </a:buClr>
                </a:pPr>
                <a:r>
                  <a:rPr lang="en-US" sz="900" dirty="0">
                    <a:solidFill>
                      <a:schemeClr val="bg1"/>
                    </a:solidFill>
                    <a:latin typeface="+mn-lt"/>
                    <a:ea typeface="Verdana" pitchFamily="34" charset="0"/>
                    <a:cs typeface="Verdana" pitchFamily="34" charset="0"/>
                  </a:rPr>
                  <a:t>Primary side</a:t>
                </a:r>
              </a:p>
              <a:p>
                <a:pPr algn="ctr" eaLnBrk="0" hangingPunct="0">
                  <a:buClr>
                    <a:schemeClr val="tx1"/>
                  </a:buClr>
                </a:pPr>
                <a:endParaRPr lang="en-US" sz="900" dirty="0">
                  <a:solidFill>
                    <a:schemeClr val="bg1"/>
                  </a:solidFill>
                  <a:latin typeface="+mn-lt"/>
                  <a:ea typeface="Verdana" pitchFamily="34" charset="0"/>
                  <a:cs typeface="Verdana" pitchFamily="34" charset="0"/>
                </a:endParaRPr>
              </a:p>
              <a:p>
                <a:pPr algn="ctr" eaLnBrk="0" hangingPunct="0">
                  <a:buClr>
                    <a:schemeClr val="tx1"/>
                  </a:buClr>
                </a:pPr>
                <a:endParaRPr lang="en-US" sz="1100" dirty="0">
                  <a:latin typeface="+mn-lt"/>
                  <a:ea typeface="Verdana" pitchFamily="34" charset="0"/>
                  <a:cs typeface="Verdana" pitchFamily="34" charset="0"/>
                </a:endParaRPr>
              </a:p>
              <a:p>
                <a:pPr algn="r" eaLnBrk="0" hangingPunct="0"/>
                <a:endParaRPr lang="en-US" sz="1100" dirty="0">
                  <a:latin typeface="+mn-lt"/>
                  <a:ea typeface="Verdana" pitchFamily="34" charset="0"/>
                  <a:cs typeface="Verdana" pitchFamily="34" charset="0"/>
                </a:endParaRPr>
              </a:p>
            </p:txBody>
          </p:sp>
          <p:grpSp>
            <p:nvGrpSpPr>
              <p:cNvPr id="244" name="Group 243">
                <a:extLst>
                  <a:ext uri="{FF2B5EF4-FFF2-40B4-BE49-F238E27FC236}">
                    <a16:creationId xmlns:a16="http://schemas.microsoft.com/office/drawing/2014/main" id="{163DB4E2-0E0D-424C-8F3B-E9C68A8DB269}"/>
                  </a:ext>
                </a:extLst>
              </p:cNvPr>
              <p:cNvGrpSpPr/>
              <p:nvPr/>
            </p:nvGrpSpPr>
            <p:grpSpPr>
              <a:xfrm>
                <a:off x="5402221" y="2238873"/>
                <a:ext cx="1041982" cy="526721"/>
                <a:chOff x="5329393" y="2346286"/>
                <a:chExt cx="1041982" cy="526721"/>
              </a:xfrm>
            </p:grpSpPr>
            <p:sp>
              <p:nvSpPr>
                <p:cNvPr id="245" name="Rectangle 244">
                  <a:extLst>
                    <a:ext uri="{FF2B5EF4-FFF2-40B4-BE49-F238E27FC236}">
                      <a16:creationId xmlns:a16="http://schemas.microsoft.com/office/drawing/2014/main" id="{CA5826AC-D650-4D7A-B68A-EE46DDEA9386}"/>
                    </a:ext>
                  </a:extLst>
                </p:cNvPr>
                <p:cNvSpPr/>
                <p:nvPr/>
              </p:nvSpPr>
              <p:spPr bwMode="auto">
                <a:xfrm>
                  <a:off x="5329393" y="2346286"/>
                  <a:ext cx="525000" cy="526721"/>
                </a:xfrm>
                <a:prstGeom prst="rect">
                  <a:avLst/>
                </a:prstGeom>
                <a:noFill/>
                <a:ln w="28575">
                  <a:solidFill>
                    <a:schemeClr val="bg1"/>
                  </a:solidFill>
                  <a:miter lim="800000"/>
                  <a:headEnd/>
                  <a:tailEnd/>
                </a:ln>
                <a:effectLst/>
              </p:spPr>
              <p:txBody>
                <a:bodyPr wrap="square" lIns="72000" tIns="72000" rIns="72000" bIns="72000" rtlCol="0" anchor="ctr">
                  <a:noAutofit/>
                </a:bodyPr>
                <a:lstStyle/>
                <a:p>
                  <a:pPr algn="ctr" eaLnBrk="0" hangingPunct="0">
                    <a:buClr>
                      <a:schemeClr val="tx1"/>
                    </a:buClr>
                  </a:pPr>
                  <a:endParaRPr lang="en-US" sz="1100" dirty="0">
                    <a:latin typeface="+mn-lt"/>
                    <a:ea typeface="Verdana" pitchFamily="34" charset="0"/>
                    <a:cs typeface="Verdana" pitchFamily="34" charset="0"/>
                  </a:endParaRPr>
                </a:p>
              </p:txBody>
            </p:sp>
            <p:sp>
              <p:nvSpPr>
                <p:cNvPr id="246" name="Rectangle 245">
                  <a:extLst>
                    <a:ext uri="{FF2B5EF4-FFF2-40B4-BE49-F238E27FC236}">
                      <a16:creationId xmlns:a16="http://schemas.microsoft.com/office/drawing/2014/main" id="{A4309B9E-97C5-4E11-BFEB-B75D27C87B83}"/>
                    </a:ext>
                  </a:extLst>
                </p:cNvPr>
                <p:cNvSpPr/>
                <p:nvPr/>
              </p:nvSpPr>
              <p:spPr bwMode="auto">
                <a:xfrm>
                  <a:off x="5846375" y="2346286"/>
                  <a:ext cx="525000" cy="526721"/>
                </a:xfrm>
                <a:prstGeom prst="rect">
                  <a:avLst/>
                </a:prstGeom>
                <a:noFill/>
                <a:ln w="28575">
                  <a:solidFill>
                    <a:schemeClr val="bg1"/>
                  </a:solidFill>
                  <a:miter lim="800000"/>
                  <a:headEnd/>
                  <a:tailEnd/>
                </a:ln>
                <a:effectLst/>
              </p:spPr>
              <p:txBody>
                <a:bodyPr wrap="square" lIns="72000" tIns="72000" rIns="72000" bIns="72000" rtlCol="0" anchor="ctr">
                  <a:noAutofit/>
                </a:bodyPr>
                <a:lstStyle/>
                <a:p>
                  <a:pPr algn="ctr" eaLnBrk="0" hangingPunct="0">
                    <a:buClr>
                      <a:schemeClr val="tx1"/>
                    </a:buClr>
                  </a:pPr>
                  <a:endParaRPr lang="en-US" sz="1100" dirty="0">
                    <a:latin typeface="+mn-lt"/>
                    <a:ea typeface="Verdana" pitchFamily="34" charset="0"/>
                    <a:cs typeface="Verdana" pitchFamily="34" charset="0"/>
                  </a:endParaRPr>
                </a:p>
              </p:txBody>
            </p:sp>
            <p:cxnSp>
              <p:nvCxnSpPr>
                <p:cNvPr id="247" name="Straight Connector 246">
                  <a:extLst>
                    <a:ext uri="{FF2B5EF4-FFF2-40B4-BE49-F238E27FC236}">
                      <a16:creationId xmlns:a16="http://schemas.microsoft.com/office/drawing/2014/main" id="{2B4B2A3B-637C-4D84-BD5B-FE05F47C0A17}"/>
                    </a:ext>
                  </a:extLst>
                </p:cNvPr>
                <p:cNvCxnSpPr/>
                <p:nvPr/>
              </p:nvCxnSpPr>
              <p:spPr>
                <a:xfrm>
                  <a:off x="5441554" y="2554796"/>
                  <a:ext cx="280988"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67A147CE-7CAE-40F5-904B-FCBD8ECA3D1A}"/>
                    </a:ext>
                  </a:extLst>
                </p:cNvPr>
                <p:cNvCxnSpPr/>
                <p:nvPr/>
              </p:nvCxnSpPr>
              <p:spPr>
                <a:xfrm>
                  <a:off x="5441554" y="2657343"/>
                  <a:ext cx="280988"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93" name="Group 192">
              <a:extLst>
                <a:ext uri="{FF2B5EF4-FFF2-40B4-BE49-F238E27FC236}">
                  <a16:creationId xmlns:a16="http://schemas.microsoft.com/office/drawing/2014/main" id="{015330AB-30D7-41F2-842D-4323D8868138}"/>
                </a:ext>
              </a:extLst>
            </p:cNvPr>
            <p:cNvGrpSpPr/>
            <p:nvPr/>
          </p:nvGrpSpPr>
          <p:grpSpPr>
            <a:xfrm>
              <a:off x="8058594" y="4886832"/>
              <a:ext cx="648000" cy="1399586"/>
              <a:chOff x="8131322" y="4886832"/>
              <a:chExt cx="648000" cy="1399586"/>
            </a:xfrm>
          </p:grpSpPr>
          <p:sp>
            <p:nvSpPr>
              <p:cNvPr id="194" name="Rounded Rectangle 112">
                <a:extLst>
                  <a:ext uri="{FF2B5EF4-FFF2-40B4-BE49-F238E27FC236}">
                    <a16:creationId xmlns:a16="http://schemas.microsoft.com/office/drawing/2014/main" id="{9B13E551-7D6F-4221-A3B6-D30BD73A1C0C}"/>
                  </a:ext>
                </a:extLst>
              </p:cNvPr>
              <p:cNvSpPr/>
              <p:nvPr/>
            </p:nvSpPr>
            <p:spPr bwMode="auto">
              <a:xfrm>
                <a:off x="8131322" y="4886832"/>
                <a:ext cx="648000" cy="1399586"/>
              </a:xfrm>
              <a:prstGeom prst="roundRect">
                <a:avLst/>
              </a:prstGeom>
              <a:solidFill>
                <a:schemeClr val="accent2"/>
              </a:solidFill>
              <a:ln w="9525">
                <a:noFill/>
                <a:miter lim="800000"/>
                <a:headEnd/>
                <a:tailEnd/>
              </a:ln>
            </p:spPr>
            <p:txBody>
              <a:bodyPr wrap="square" lIns="72000" tIns="72000" rIns="72000" bIns="72000" rtlCol="0" anchor="t"/>
              <a:lstStyle/>
              <a:p>
                <a:pPr algn="ctr" eaLnBrk="0" hangingPunct="0"/>
                <a:r>
                  <a:rPr lang="en-US" sz="900" dirty="0">
                    <a:solidFill>
                      <a:schemeClr val="bg1"/>
                    </a:solidFill>
                    <a:latin typeface="+mn-lt"/>
                    <a:ea typeface="Verdana" pitchFamily="34" charset="0"/>
                    <a:cs typeface="Verdana" pitchFamily="34" charset="0"/>
                  </a:rPr>
                  <a:t>DC Filter</a:t>
                </a:r>
              </a:p>
            </p:txBody>
          </p:sp>
          <p:grpSp>
            <p:nvGrpSpPr>
              <p:cNvPr id="208" name="Group 207">
                <a:extLst>
                  <a:ext uri="{FF2B5EF4-FFF2-40B4-BE49-F238E27FC236}">
                    <a16:creationId xmlns:a16="http://schemas.microsoft.com/office/drawing/2014/main" id="{43F15B81-98BC-41E4-B998-57DA21AE0135}"/>
                  </a:ext>
                </a:extLst>
              </p:cNvPr>
              <p:cNvGrpSpPr/>
              <p:nvPr/>
            </p:nvGrpSpPr>
            <p:grpSpPr>
              <a:xfrm>
                <a:off x="8172400" y="5398465"/>
                <a:ext cx="560171" cy="725493"/>
                <a:chOff x="2568039" y="5418605"/>
                <a:chExt cx="560171" cy="725493"/>
              </a:xfrm>
            </p:grpSpPr>
            <p:grpSp>
              <p:nvGrpSpPr>
                <p:cNvPr id="226" name="Group 225">
                  <a:extLst>
                    <a:ext uri="{FF2B5EF4-FFF2-40B4-BE49-F238E27FC236}">
                      <a16:creationId xmlns:a16="http://schemas.microsoft.com/office/drawing/2014/main" id="{010ECDD0-8D0D-4BE0-A306-CFAD247DB237}"/>
                    </a:ext>
                  </a:extLst>
                </p:cNvPr>
                <p:cNvGrpSpPr/>
                <p:nvPr/>
              </p:nvGrpSpPr>
              <p:grpSpPr>
                <a:xfrm>
                  <a:off x="2568039" y="5418605"/>
                  <a:ext cx="560171" cy="170635"/>
                  <a:chOff x="683568" y="1469334"/>
                  <a:chExt cx="2736092" cy="505829"/>
                </a:xfrm>
                <a:solidFill>
                  <a:schemeClr val="bg1">
                    <a:lumMod val="50000"/>
                  </a:schemeClr>
                </a:solidFill>
              </p:grpSpPr>
              <p:sp>
                <p:nvSpPr>
                  <p:cNvPr id="237" name="Arc 236">
                    <a:extLst>
                      <a:ext uri="{FF2B5EF4-FFF2-40B4-BE49-F238E27FC236}">
                        <a16:creationId xmlns:a16="http://schemas.microsoft.com/office/drawing/2014/main" id="{0A574303-DEF6-444F-8DA0-900FD6B33697}"/>
                      </a:ext>
                    </a:extLst>
                  </p:cNvPr>
                  <p:cNvSpPr/>
                  <p:nvPr/>
                </p:nvSpPr>
                <p:spPr>
                  <a:xfrm>
                    <a:off x="1065348" y="1469334"/>
                    <a:ext cx="493186" cy="493186"/>
                  </a:xfrm>
                  <a:prstGeom prst="arc">
                    <a:avLst>
                      <a:gd name="adj1" fmla="val 10781538"/>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238" name="Arc 237">
                    <a:extLst>
                      <a:ext uri="{FF2B5EF4-FFF2-40B4-BE49-F238E27FC236}">
                        <a16:creationId xmlns:a16="http://schemas.microsoft.com/office/drawing/2014/main" id="{2EDF048F-C6A3-4982-8E6F-B51F685AE490}"/>
                      </a:ext>
                    </a:extLst>
                  </p:cNvPr>
                  <p:cNvSpPr/>
                  <p:nvPr/>
                </p:nvSpPr>
                <p:spPr>
                  <a:xfrm>
                    <a:off x="1558428" y="1473196"/>
                    <a:ext cx="493186" cy="493186"/>
                  </a:xfrm>
                  <a:prstGeom prst="arc">
                    <a:avLst>
                      <a:gd name="adj1" fmla="val 10847767"/>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239" name="Arc 238">
                    <a:extLst>
                      <a:ext uri="{FF2B5EF4-FFF2-40B4-BE49-F238E27FC236}">
                        <a16:creationId xmlns:a16="http://schemas.microsoft.com/office/drawing/2014/main" id="{73708506-E7B8-40C3-AC1B-9D1EC4868158}"/>
                      </a:ext>
                    </a:extLst>
                  </p:cNvPr>
                  <p:cNvSpPr/>
                  <p:nvPr/>
                </p:nvSpPr>
                <p:spPr>
                  <a:xfrm>
                    <a:off x="2051508" y="1477058"/>
                    <a:ext cx="493186" cy="493186"/>
                  </a:xfrm>
                  <a:prstGeom prst="arc">
                    <a:avLst>
                      <a:gd name="adj1" fmla="val 10847767"/>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sp>
                <p:nvSpPr>
                  <p:cNvPr id="240" name="Arc 239">
                    <a:extLst>
                      <a:ext uri="{FF2B5EF4-FFF2-40B4-BE49-F238E27FC236}">
                        <a16:creationId xmlns:a16="http://schemas.microsoft.com/office/drawing/2014/main" id="{4C46BBAB-C083-49C6-AA1A-5BE5EDC0E3E2}"/>
                      </a:ext>
                    </a:extLst>
                  </p:cNvPr>
                  <p:cNvSpPr/>
                  <p:nvPr/>
                </p:nvSpPr>
                <p:spPr>
                  <a:xfrm>
                    <a:off x="2544694" y="1481977"/>
                    <a:ext cx="493186" cy="493186"/>
                  </a:xfrm>
                  <a:prstGeom prst="arc">
                    <a:avLst>
                      <a:gd name="adj1" fmla="val 10847767"/>
                      <a:gd name="adj2" fmla="val 0"/>
                    </a:avLst>
                  </a:prstGeom>
                  <a:solidFill>
                    <a:schemeClr val="accent2"/>
                  </a:solidFill>
                  <a:ln w="19050">
                    <a:solidFill>
                      <a:schemeClr val="bg1"/>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buClr>
                        <a:schemeClr val="tx1"/>
                      </a:buClr>
                    </a:pPr>
                    <a:endParaRPr lang="en-US" dirty="0"/>
                  </a:p>
                </p:txBody>
              </p:sp>
              <p:cxnSp>
                <p:nvCxnSpPr>
                  <p:cNvPr id="241" name="Straight Connector 240">
                    <a:extLst>
                      <a:ext uri="{FF2B5EF4-FFF2-40B4-BE49-F238E27FC236}">
                        <a16:creationId xmlns:a16="http://schemas.microsoft.com/office/drawing/2014/main" id="{21AB287E-34C3-4B56-B987-33313CA2BA34}"/>
                      </a:ext>
                    </a:extLst>
                  </p:cNvPr>
                  <p:cNvCxnSpPr/>
                  <p:nvPr/>
                </p:nvCxnSpPr>
                <p:spPr>
                  <a:xfrm flipH="1">
                    <a:off x="683568" y="1707951"/>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854E99-3953-4F26-BD9D-71BBE0008C99}"/>
                      </a:ext>
                    </a:extLst>
                  </p:cNvPr>
                  <p:cNvCxnSpPr/>
                  <p:nvPr/>
                </p:nvCxnSpPr>
                <p:spPr>
                  <a:xfrm flipH="1">
                    <a:off x="3037880" y="1717475"/>
                    <a:ext cx="381780" cy="0"/>
                  </a:xfrm>
                  <a:prstGeom prst="line">
                    <a:avLst/>
                  </a:prstGeom>
                  <a:grpFill/>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7AB03695-2409-4530-8AE0-AD7C659FB7A5}"/>
                    </a:ext>
                  </a:extLst>
                </p:cNvPr>
                <p:cNvGrpSpPr/>
                <p:nvPr/>
              </p:nvGrpSpPr>
              <p:grpSpPr>
                <a:xfrm>
                  <a:off x="2711910" y="5596809"/>
                  <a:ext cx="272429" cy="547289"/>
                  <a:chOff x="520931" y="3014380"/>
                  <a:chExt cx="302305" cy="607306"/>
                </a:xfrm>
                <a:solidFill>
                  <a:schemeClr val="bg1">
                    <a:lumMod val="50000"/>
                  </a:schemeClr>
                </a:solidFill>
              </p:grpSpPr>
              <p:cxnSp>
                <p:nvCxnSpPr>
                  <p:cNvPr id="228" name="Straight Connector 227">
                    <a:extLst>
                      <a:ext uri="{FF2B5EF4-FFF2-40B4-BE49-F238E27FC236}">
                        <a16:creationId xmlns:a16="http://schemas.microsoft.com/office/drawing/2014/main" id="{D5CA86C7-B23C-46B5-9FA5-DFA5AB61B87C}"/>
                      </a:ext>
                    </a:extLst>
                  </p:cNvPr>
                  <p:cNvCxnSpPr/>
                  <p:nvPr/>
                </p:nvCxnSpPr>
                <p:spPr>
                  <a:xfrm>
                    <a:off x="520931" y="3268451"/>
                    <a:ext cx="302305" cy="1"/>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229" name="Straight Connector 228">
                    <a:extLst>
                      <a:ext uri="{FF2B5EF4-FFF2-40B4-BE49-F238E27FC236}">
                        <a16:creationId xmlns:a16="http://schemas.microsoft.com/office/drawing/2014/main" id="{7B27472D-7F36-40BA-880B-ADA994CD1BBE}"/>
                      </a:ext>
                    </a:extLst>
                  </p:cNvPr>
                  <p:cNvCxnSpPr/>
                  <p:nvPr/>
                </p:nvCxnSpPr>
                <p:spPr>
                  <a:xfrm>
                    <a:off x="520931" y="3365303"/>
                    <a:ext cx="302305" cy="1"/>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235" name="Straight Connector 234">
                    <a:extLst>
                      <a:ext uri="{FF2B5EF4-FFF2-40B4-BE49-F238E27FC236}">
                        <a16:creationId xmlns:a16="http://schemas.microsoft.com/office/drawing/2014/main" id="{67BFBBF0-C808-4174-87BE-FAFF75A22038}"/>
                      </a:ext>
                    </a:extLst>
                  </p:cNvPr>
                  <p:cNvCxnSpPr/>
                  <p:nvPr/>
                </p:nvCxnSpPr>
                <p:spPr>
                  <a:xfrm>
                    <a:off x="672083" y="3364659"/>
                    <a:ext cx="0" cy="257027"/>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cxnSp>
                <p:nvCxnSpPr>
                  <p:cNvPr id="236" name="Straight Connector 235">
                    <a:extLst>
                      <a:ext uri="{FF2B5EF4-FFF2-40B4-BE49-F238E27FC236}">
                        <a16:creationId xmlns:a16="http://schemas.microsoft.com/office/drawing/2014/main" id="{163CA161-AD38-4B1C-A401-4564F2EE3E7A}"/>
                      </a:ext>
                    </a:extLst>
                  </p:cNvPr>
                  <p:cNvCxnSpPr/>
                  <p:nvPr/>
                </p:nvCxnSpPr>
                <p:spPr>
                  <a:xfrm>
                    <a:off x="672084" y="3014380"/>
                    <a:ext cx="0" cy="249097"/>
                  </a:xfrm>
                  <a:prstGeom prst="line">
                    <a:avLst/>
                  </a:prstGeom>
                  <a:grpFill/>
                  <a:ln w="19050">
                    <a:solidFill>
                      <a:schemeClr val="bg1"/>
                    </a:solidFill>
                    <a:tailEnd type="none"/>
                  </a:ln>
                </p:spPr>
                <p:style>
                  <a:lnRef idx="1">
                    <a:schemeClr val="accent3"/>
                  </a:lnRef>
                  <a:fillRef idx="0">
                    <a:schemeClr val="accent3"/>
                  </a:fillRef>
                  <a:effectRef idx="0">
                    <a:schemeClr val="accent3"/>
                  </a:effectRef>
                  <a:fontRef idx="minor">
                    <a:schemeClr val="tx1"/>
                  </a:fontRef>
                </p:style>
              </p:cxnSp>
            </p:grpSp>
          </p:grpSp>
        </p:grpSp>
      </p:grpSp>
      <p:grpSp>
        <p:nvGrpSpPr>
          <p:cNvPr id="302" name="Gruppieren 75">
            <a:extLst>
              <a:ext uri="{FF2B5EF4-FFF2-40B4-BE49-F238E27FC236}">
                <a16:creationId xmlns:a16="http://schemas.microsoft.com/office/drawing/2014/main" id="{414AC839-E4AD-4C0E-AB0C-35924843AB26}"/>
              </a:ext>
            </a:extLst>
          </p:cNvPr>
          <p:cNvGrpSpPr/>
          <p:nvPr/>
        </p:nvGrpSpPr>
        <p:grpSpPr>
          <a:xfrm>
            <a:off x="6080180" y="5736752"/>
            <a:ext cx="231844" cy="99340"/>
            <a:chOff x="4600195" y="5562346"/>
            <a:chExt cx="231844" cy="99340"/>
          </a:xfrm>
        </p:grpSpPr>
        <p:cxnSp>
          <p:nvCxnSpPr>
            <p:cNvPr id="303" name="Straight Connector 107">
              <a:extLst>
                <a:ext uri="{FF2B5EF4-FFF2-40B4-BE49-F238E27FC236}">
                  <a16:creationId xmlns:a16="http://schemas.microsoft.com/office/drawing/2014/main" id="{356EB28D-C1BF-4E0D-9A68-F90D6E1CC6CA}"/>
                </a:ext>
              </a:extLst>
            </p:cNvPr>
            <p:cNvCxnSpPr/>
            <p:nvPr/>
          </p:nvCxnSpPr>
          <p:spPr>
            <a:xfrm>
              <a:off x="4600195" y="5577241"/>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04" name="Straight Connector 107">
              <a:extLst>
                <a:ext uri="{FF2B5EF4-FFF2-40B4-BE49-F238E27FC236}">
                  <a16:creationId xmlns:a16="http://schemas.microsoft.com/office/drawing/2014/main" id="{BD26C929-BE92-4C4D-B989-E18FFF6CAFA2}"/>
                </a:ext>
              </a:extLst>
            </p:cNvPr>
            <p:cNvCxnSpPr/>
            <p:nvPr/>
          </p:nvCxnSpPr>
          <p:spPr>
            <a:xfrm flipV="1">
              <a:off x="4612623"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05" name="Straight Connector 107">
              <a:extLst>
                <a:ext uri="{FF2B5EF4-FFF2-40B4-BE49-F238E27FC236}">
                  <a16:creationId xmlns:a16="http://schemas.microsoft.com/office/drawing/2014/main" id="{DD281728-B49F-49A1-A6EF-D82B8D02DC11}"/>
                </a:ext>
              </a:extLst>
            </p:cNvPr>
            <p:cNvCxnSpPr/>
            <p:nvPr/>
          </p:nvCxnSpPr>
          <p:spPr>
            <a:xfrm flipV="1">
              <a:off x="4710930"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06" name="Straight Connector 107">
              <a:extLst>
                <a:ext uri="{FF2B5EF4-FFF2-40B4-BE49-F238E27FC236}">
                  <a16:creationId xmlns:a16="http://schemas.microsoft.com/office/drawing/2014/main" id="{E052E8F8-7CE8-469F-B108-0C4DCF563B73}"/>
                </a:ext>
              </a:extLst>
            </p:cNvPr>
            <p:cNvCxnSpPr/>
            <p:nvPr/>
          </p:nvCxnSpPr>
          <p:spPr>
            <a:xfrm>
              <a:off x="4706455" y="5648175"/>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07" name="Straight Connector 107">
              <a:extLst>
                <a:ext uri="{FF2B5EF4-FFF2-40B4-BE49-F238E27FC236}">
                  <a16:creationId xmlns:a16="http://schemas.microsoft.com/office/drawing/2014/main" id="{253EACA3-0124-466E-9EAA-DB4B78BB7B85}"/>
                </a:ext>
              </a:extLst>
            </p:cNvPr>
            <p:cNvCxnSpPr/>
            <p:nvPr/>
          </p:nvCxnSpPr>
          <p:spPr>
            <a:xfrm flipV="1">
              <a:off x="4816219" y="5562346"/>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08" name="Gruppieren 150">
            <a:extLst>
              <a:ext uri="{FF2B5EF4-FFF2-40B4-BE49-F238E27FC236}">
                <a16:creationId xmlns:a16="http://schemas.microsoft.com/office/drawing/2014/main" id="{CF5DFCEA-7A5C-4363-91A3-D77B226D8DDC}"/>
              </a:ext>
            </a:extLst>
          </p:cNvPr>
          <p:cNvGrpSpPr/>
          <p:nvPr/>
        </p:nvGrpSpPr>
        <p:grpSpPr>
          <a:xfrm>
            <a:off x="8312428" y="5742710"/>
            <a:ext cx="231844" cy="99340"/>
            <a:chOff x="4600195" y="5562346"/>
            <a:chExt cx="231844" cy="99340"/>
          </a:xfrm>
        </p:grpSpPr>
        <p:cxnSp>
          <p:nvCxnSpPr>
            <p:cNvPr id="309" name="Straight Connector 107">
              <a:extLst>
                <a:ext uri="{FF2B5EF4-FFF2-40B4-BE49-F238E27FC236}">
                  <a16:creationId xmlns:a16="http://schemas.microsoft.com/office/drawing/2014/main" id="{F7AD056F-2DED-4E6B-A73E-22945129EE08}"/>
                </a:ext>
              </a:extLst>
            </p:cNvPr>
            <p:cNvCxnSpPr/>
            <p:nvPr/>
          </p:nvCxnSpPr>
          <p:spPr>
            <a:xfrm>
              <a:off x="4600195" y="5577241"/>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10" name="Straight Connector 107">
              <a:extLst>
                <a:ext uri="{FF2B5EF4-FFF2-40B4-BE49-F238E27FC236}">
                  <a16:creationId xmlns:a16="http://schemas.microsoft.com/office/drawing/2014/main" id="{6ADF65A5-7710-4DB1-9BE0-791E0D197614}"/>
                </a:ext>
              </a:extLst>
            </p:cNvPr>
            <p:cNvCxnSpPr/>
            <p:nvPr/>
          </p:nvCxnSpPr>
          <p:spPr>
            <a:xfrm flipV="1">
              <a:off x="4612623"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11" name="Straight Connector 107">
              <a:extLst>
                <a:ext uri="{FF2B5EF4-FFF2-40B4-BE49-F238E27FC236}">
                  <a16:creationId xmlns:a16="http://schemas.microsoft.com/office/drawing/2014/main" id="{608770B1-A87A-48AE-81EC-AAAE3EAA2A72}"/>
                </a:ext>
              </a:extLst>
            </p:cNvPr>
            <p:cNvCxnSpPr/>
            <p:nvPr/>
          </p:nvCxnSpPr>
          <p:spPr>
            <a:xfrm flipV="1">
              <a:off x="4710930"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12" name="Straight Connector 107">
              <a:extLst>
                <a:ext uri="{FF2B5EF4-FFF2-40B4-BE49-F238E27FC236}">
                  <a16:creationId xmlns:a16="http://schemas.microsoft.com/office/drawing/2014/main" id="{AE5DE9F5-567F-413F-8ADC-60B7EC4B7A2F}"/>
                </a:ext>
              </a:extLst>
            </p:cNvPr>
            <p:cNvCxnSpPr/>
            <p:nvPr/>
          </p:nvCxnSpPr>
          <p:spPr>
            <a:xfrm>
              <a:off x="4706455" y="5648175"/>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13" name="Straight Connector 107">
              <a:extLst>
                <a:ext uri="{FF2B5EF4-FFF2-40B4-BE49-F238E27FC236}">
                  <a16:creationId xmlns:a16="http://schemas.microsoft.com/office/drawing/2014/main" id="{ECB5198C-3DCA-4A46-837A-58E37A6948B6}"/>
                </a:ext>
              </a:extLst>
            </p:cNvPr>
            <p:cNvCxnSpPr/>
            <p:nvPr/>
          </p:nvCxnSpPr>
          <p:spPr>
            <a:xfrm flipV="1">
              <a:off x="4816219" y="5562346"/>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pic>
        <p:nvPicPr>
          <p:cNvPr id="7" name="Picture 6" descr="Logo&#10;&#10;Description automatically generated">
            <a:extLst>
              <a:ext uri="{FF2B5EF4-FFF2-40B4-BE49-F238E27FC236}">
                <a16:creationId xmlns:a16="http://schemas.microsoft.com/office/drawing/2014/main" id="{2287883C-FE6D-F18C-FCEB-1BD4C5CD31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63940" y="1291292"/>
            <a:ext cx="498823" cy="498823"/>
          </a:xfrm>
          <a:prstGeom prst="rect">
            <a:avLst/>
          </a:prstGeom>
        </p:spPr>
      </p:pic>
      <p:pic>
        <p:nvPicPr>
          <p:cNvPr id="8" name="Picture 7" descr="Logo&#10;&#10;Description automatically generated">
            <a:extLst>
              <a:ext uri="{FF2B5EF4-FFF2-40B4-BE49-F238E27FC236}">
                <a16:creationId xmlns:a16="http://schemas.microsoft.com/office/drawing/2014/main" id="{6D5A9B4C-4D9C-0813-C236-203D5E1180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0396" y="1285671"/>
            <a:ext cx="511200" cy="511200"/>
          </a:xfrm>
          <a:prstGeom prst="rect">
            <a:avLst/>
          </a:prstGeom>
        </p:spPr>
      </p:pic>
      <p:pic>
        <p:nvPicPr>
          <p:cNvPr id="4" name="Picture 3" descr="Logo, icon&#10;&#10;Description automatically generated">
            <a:extLst>
              <a:ext uri="{FF2B5EF4-FFF2-40B4-BE49-F238E27FC236}">
                <a16:creationId xmlns:a16="http://schemas.microsoft.com/office/drawing/2014/main" id="{98372524-C0D8-2D88-87F3-16235FAF7A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15685" y="1284548"/>
            <a:ext cx="498823" cy="498823"/>
          </a:xfrm>
          <a:prstGeom prst="rect">
            <a:avLst/>
          </a:prstGeom>
        </p:spPr>
      </p:pic>
    </p:spTree>
    <p:extLst>
      <p:ext uri="{BB962C8B-B14F-4D97-AF65-F5344CB8AC3E}">
        <p14:creationId xmlns:p14="http://schemas.microsoft.com/office/powerpoint/2010/main" val="178663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335360" y="188720"/>
            <a:ext cx="9613068" cy="720000"/>
          </a:xfrm>
        </p:spPr>
        <p:txBody>
          <a:bodyPr vert="horz" lIns="0" tIns="0" rIns="0" bIns="10800" rtlCol="0" anchor="b" anchorCtr="0">
            <a:noAutofit/>
          </a:bodyPr>
          <a:lstStyle/>
          <a:p>
            <a:r>
              <a:rPr lang="en-US" dirty="0"/>
              <a:t>Example power converter BOM</a:t>
            </a:r>
            <a:br>
              <a:rPr lang="en-US" dirty="0"/>
            </a:br>
            <a:r>
              <a:rPr lang="en-US" dirty="0"/>
              <a:t>High efficiency 50-60 kW design </a:t>
            </a:r>
            <a:r>
              <a:rPr lang="en-GB" dirty="0"/>
              <a:t>(Bi-directional)</a:t>
            </a:r>
          </a:p>
        </p:txBody>
      </p:sp>
      <p:graphicFrame>
        <p:nvGraphicFramePr>
          <p:cNvPr id="13" name="Table 12"/>
          <p:cNvGraphicFramePr>
            <a:graphicFrameLocks noGrp="1"/>
          </p:cNvGraphicFramePr>
          <p:nvPr/>
        </p:nvGraphicFramePr>
        <p:xfrm>
          <a:off x="335361" y="4336480"/>
          <a:ext cx="7632846" cy="1900832"/>
        </p:xfrm>
        <a:graphic>
          <a:graphicData uri="http://schemas.openxmlformats.org/drawingml/2006/table">
            <a:tbl>
              <a:tblPr firstRow="1" bandRow="1">
                <a:tableStyleId>{69012ECD-51FC-41F1-AA8D-1B2483CD663E}</a:tableStyleId>
              </a:tblPr>
              <a:tblGrid>
                <a:gridCol w="648071">
                  <a:extLst>
                    <a:ext uri="{9D8B030D-6E8A-4147-A177-3AD203B41FA5}">
                      <a16:colId xmlns:a16="http://schemas.microsoft.com/office/drawing/2014/main" val="3770812788"/>
                    </a:ext>
                  </a:extLst>
                </a:gridCol>
                <a:gridCol w="1159644">
                  <a:extLst>
                    <a:ext uri="{9D8B030D-6E8A-4147-A177-3AD203B41FA5}">
                      <a16:colId xmlns:a16="http://schemas.microsoft.com/office/drawing/2014/main" val="35159371"/>
                    </a:ext>
                  </a:extLst>
                </a:gridCol>
                <a:gridCol w="994243">
                  <a:extLst>
                    <a:ext uri="{9D8B030D-6E8A-4147-A177-3AD203B41FA5}">
                      <a16:colId xmlns:a16="http://schemas.microsoft.com/office/drawing/2014/main" val="1620683775"/>
                    </a:ext>
                  </a:extLst>
                </a:gridCol>
                <a:gridCol w="2534571">
                  <a:extLst>
                    <a:ext uri="{9D8B030D-6E8A-4147-A177-3AD203B41FA5}">
                      <a16:colId xmlns:a16="http://schemas.microsoft.com/office/drawing/2014/main" val="3482839549"/>
                    </a:ext>
                  </a:extLst>
                </a:gridCol>
                <a:gridCol w="1816244">
                  <a:extLst>
                    <a:ext uri="{9D8B030D-6E8A-4147-A177-3AD203B41FA5}">
                      <a16:colId xmlns:a16="http://schemas.microsoft.com/office/drawing/2014/main" val="3589016050"/>
                    </a:ext>
                  </a:extLst>
                </a:gridCol>
                <a:gridCol w="480073">
                  <a:extLst>
                    <a:ext uri="{9D8B030D-6E8A-4147-A177-3AD203B41FA5}">
                      <a16:colId xmlns:a16="http://schemas.microsoft.com/office/drawing/2014/main" val="263504928"/>
                    </a:ext>
                  </a:extLst>
                </a:gridCol>
              </a:tblGrid>
              <a:tr h="173844">
                <a:tc>
                  <a:txBody>
                    <a:bodyPr/>
                    <a:lstStyle/>
                    <a:p>
                      <a:pPr algn="ctr">
                        <a:buClr>
                          <a:schemeClr val="tx1"/>
                        </a:buClr>
                      </a:pPr>
                      <a:r>
                        <a:rPr lang="en-US" sz="800" b="1" dirty="0">
                          <a:solidFill>
                            <a:schemeClr val="lt1"/>
                          </a:solidFill>
                        </a:rPr>
                        <a:t>Stage</a:t>
                      </a:r>
                    </a:p>
                  </a:txBody>
                  <a:tcPr anchor="ctr"/>
                </a:tc>
                <a:tc>
                  <a:txBody>
                    <a:bodyPr/>
                    <a:lstStyle/>
                    <a:p>
                      <a:pPr algn="ctr">
                        <a:buClr>
                          <a:schemeClr val="tx1"/>
                        </a:buClr>
                      </a:pPr>
                      <a:r>
                        <a:rPr lang="en-US" sz="800" b="1" dirty="0">
                          <a:solidFill>
                            <a:schemeClr val="lt1"/>
                          </a:solidFill>
                        </a:rPr>
                        <a:t>Switching Freq.</a:t>
                      </a:r>
                    </a:p>
                  </a:txBody>
                  <a:tcPr anchor="ctr"/>
                </a:tc>
                <a:tc>
                  <a:txBody>
                    <a:bodyPr/>
                    <a:lstStyle/>
                    <a:p>
                      <a:pPr algn="ctr">
                        <a:buClr>
                          <a:schemeClr val="tx1"/>
                        </a:buClr>
                      </a:pPr>
                      <a:r>
                        <a:rPr lang="en-US" sz="800" b="1" dirty="0">
                          <a:solidFill>
                            <a:schemeClr val="lt1"/>
                          </a:solidFill>
                        </a:rPr>
                        <a:t>Devices</a:t>
                      </a:r>
                    </a:p>
                  </a:txBody>
                  <a:tcPr anchor="ctr"/>
                </a:tc>
                <a:tc>
                  <a:txBody>
                    <a:bodyPr/>
                    <a:lstStyle/>
                    <a:p>
                      <a:pPr algn="ctr">
                        <a:buClr>
                          <a:schemeClr val="tx1"/>
                        </a:buClr>
                      </a:pPr>
                      <a:r>
                        <a:rPr lang="en-US" sz="800" b="1" dirty="0">
                          <a:solidFill>
                            <a:schemeClr val="lt1"/>
                          </a:solidFill>
                        </a:rPr>
                        <a:t>Product</a:t>
                      </a:r>
                    </a:p>
                  </a:txBody>
                  <a:tcPr anchor="ctr"/>
                </a:tc>
                <a:tc>
                  <a:txBody>
                    <a:bodyPr/>
                    <a:lstStyle/>
                    <a:p>
                      <a:pPr algn="ctr">
                        <a:buClr>
                          <a:schemeClr val="tx1"/>
                        </a:buClr>
                      </a:pPr>
                      <a:r>
                        <a:rPr lang="en-US" sz="800" b="1" dirty="0">
                          <a:solidFill>
                            <a:schemeClr val="lt1"/>
                          </a:solidFill>
                        </a:rPr>
                        <a:t>Part</a:t>
                      </a:r>
                      <a:r>
                        <a:rPr lang="en-US" sz="800" b="1" baseline="0" dirty="0">
                          <a:solidFill>
                            <a:schemeClr val="lt1"/>
                          </a:solidFill>
                        </a:rPr>
                        <a:t> number</a:t>
                      </a:r>
                      <a:endParaRPr lang="en-US" sz="800" b="1" dirty="0">
                        <a:solidFill>
                          <a:schemeClr val="lt1"/>
                        </a:solidFill>
                      </a:endParaRPr>
                    </a:p>
                  </a:txBody>
                  <a:tcPr anchor="ctr"/>
                </a:tc>
                <a:tc>
                  <a:txBody>
                    <a:bodyPr/>
                    <a:lstStyle/>
                    <a:p>
                      <a:pPr algn="ctr">
                        <a:buClr>
                          <a:schemeClr val="tx1"/>
                        </a:buClr>
                      </a:pPr>
                      <a:r>
                        <a:rPr lang="en-US" sz="800" b="1" dirty="0">
                          <a:solidFill>
                            <a:schemeClr val="lt1"/>
                          </a:solidFill>
                        </a:rPr>
                        <a:t>Pcs </a:t>
                      </a:r>
                    </a:p>
                  </a:txBody>
                  <a:tcPr anchor="ctr"/>
                </a:tc>
                <a:extLst>
                  <a:ext uri="{0D108BD9-81ED-4DB2-BD59-A6C34878D82A}">
                    <a16:rowId xmlns:a16="http://schemas.microsoft.com/office/drawing/2014/main" val="1473511686"/>
                  </a:ext>
                </a:extLst>
              </a:tr>
              <a:tr h="319320">
                <a:tc rowSpan="3">
                  <a:txBody>
                    <a:bodyPr/>
                    <a:lstStyle/>
                    <a:p>
                      <a:pPr algn="ctr">
                        <a:buClr>
                          <a:schemeClr val="tx1"/>
                        </a:buClr>
                      </a:pPr>
                      <a:r>
                        <a:rPr lang="en-US" sz="800" b="0" dirty="0">
                          <a:solidFill>
                            <a:schemeClr val="dk1"/>
                          </a:solidFill>
                        </a:rPr>
                        <a:t>AC/DC</a:t>
                      </a:r>
                    </a:p>
                  </a:txBody>
                  <a:tcPr vert="vert270" anchor="ctr"/>
                </a:tc>
                <a:tc rowSpan="3">
                  <a:txBody>
                    <a:bodyPr/>
                    <a:lstStyle/>
                    <a:p>
                      <a:pPr algn="ctr">
                        <a:buClr>
                          <a:schemeClr val="tx1"/>
                        </a:buClr>
                      </a:pPr>
                      <a:r>
                        <a:rPr lang="en-US" sz="800" dirty="0">
                          <a:solidFill>
                            <a:schemeClr val="dk1"/>
                          </a:solidFill>
                        </a:rPr>
                        <a:t>40 kHz</a:t>
                      </a:r>
                    </a:p>
                  </a:txBody>
                  <a:tcPr anchor="ctr"/>
                </a:tc>
                <a:tc>
                  <a:txBody>
                    <a:bodyPr/>
                    <a:lstStyle/>
                    <a:p>
                      <a:pPr>
                        <a:buClr>
                          <a:schemeClr val="tx1"/>
                        </a:buClr>
                      </a:pPr>
                      <a:endParaRPr lang="en-US" sz="800" dirty="0">
                        <a:solidFill>
                          <a:schemeClr val="dk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sz="800" dirty="0">
                          <a:solidFill>
                            <a:schemeClr val="dk1"/>
                          </a:solidFill>
                        </a:rPr>
                        <a:t>1200 V </a:t>
                      </a:r>
                      <a:r>
                        <a:rPr lang="en-US" sz="800" dirty="0" err="1">
                          <a:solidFill>
                            <a:schemeClr val="dk1"/>
                          </a:solidFill>
                        </a:rPr>
                        <a:t>CoolSiC</a:t>
                      </a:r>
                      <a:r>
                        <a:rPr lang="en-US" sz="800" dirty="0">
                          <a:solidFill>
                            <a:schemeClr val="dk1"/>
                          </a:solidFill>
                        </a:rPr>
                        <a:t>™ Easy 2B</a:t>
                      </a:r>
                    </a:p>
                  </a:txBody>
                  <a:tcPr marL="68400" marR="68580" marT="34290" marB="34290" anchor="ctr"/>
                </a:tc>
                <a:tc>
                  <a:txBody>
                    <a:bodyPr/>
                    <a:lstStyle/>
                    <a:p>
                      <a:pPr>
                        <a:buClr>
                          <a:schemeClr val="tx1"/>
                        </a:buClr>
                      </a:pPr>
                      <a:r>
                        <a:rPr lang="en-US" sz="800" dirty="0">
                          <a:solidFill>
                            <a:schemeClr val="dk1"/>
                          </a:solidFill>
                        </a:rPr>
                        <a:t>FS13MR12W2M1H(P)_B11</a:t>
                      </a:r>
                    </a:p>
                  </a:txBody>
                  <a:tcPr marL="68400" marR="68580" marT="34290" marB="34290" anchor="ctr"/>
                </a:tc>
                <a:tc>
                  <a:txBody>
                    <a:bodyPr/>
                    <a:lstStyle/>
                    <a:p>
                      <a:pPr algn="ctr">
                        <a:buClr>
                          <a:schemeClr val="tx1"/>
                        </a:buClr>
                      </a:pPr>
                      <a:r>
                        <a:rPr lang="en-US" sz="800" dirty="0">
                          <a:solidFill>
                            <a:schemeClr val="dk1"/>
                          </a:solidFill>
                        </a:rPr>
                        <a:t>2</a:t>
                      </a:r>
                    </a:p>
                  </a:txBody>
                  <a:tcPr marL="68580" marR="68580" marT="34290" marB="34290" anchor="ctr"/>
                </a:tc>
                <a:extLst>
                  <a:ext uri="{0D108BD9-81ED-4DB2-BD59-A6C34878D82A}">
                    <a16:rowId xmlns:a16="http://schemas.microsoft.com/office/drawing/2014/main" val="836588877"/>
                  </a:ext>
                </a:extLst>
              </a:tr>
              <a:tr h="288032">
                <a:tc vMerge="1">
                  <a:txBody>
                    <a:bodyPr/>
                    <a:lstStyle/>
                    <a:p>
                      <a:pPr algn="ctr"/>
                      <a:endParaRPr lang="de-DE" sz="1200" b="1" dirty="0">
                        <a:solidFill>
                          <a:schemeClr val="bg1"/>
                        </a:solidFill>
                      </a:endParaRPr>
                    </a:p>
                  </a:txBody>
                  <a:tcPr anchor="ctr">
                    <a:solidFill>
                      <a:schemeClr val="tx2"/>
                    </a:solidFill>
                  </a:tcPr>
                </a:tc>
                <a:tc vMerge="1">
                  <a:txBody>
                    <a:bodyPr/>
                    <a:lstStyle/>
                    <a:p>
                      <a:pPr algn="ctr"/>
                      <a:endParaRPr lang="en-US" sz="1000" dirty="0">
                        <a:solidFill>
                          <a:srgbClr val="FF0000"/>
                        </a:solidFill>
                      </a:endParaRPr>
                    </a:p>
                  </a:txBody>
                  <a:tcPr anchor="ctr"/>
                </a:tc>
                <a:tc>
                  <a:txBody>
                    <a:bodyPr/>
                    <a:lstStyle/>
                    <a:p>
                      <a:pPr>
                        <a:buClr>
                          <a:schemeClr val="tx1"/>
                        </a:buClr>
                      </a:pPr>
                      <a:r>
                        <a:rPr lang="en-US" sz="800" dirty="0">
                          <a:solidFill>
                            <a:schemeClr val="dk1"/>
                          </a:solidFill>
                        </a:rPr>
                        <a:t>Driver IC</a:t>
                      </a:r>
                    </a:p>
                  </a:txBody>
                  <a:tcPr anchor="ctr"/>
                </a:tc>
                <a:tc>
                  <a:txBody>
                    <a:bodyPr/>
                    <a:lstStyle/>
                    <a:p>
                      <a:pPr marL="0" marR="0" indent="0" algn="l" defTabSz="914400" rtl="0" eaLnBrk="1" fontAlgn="auto" latinLnBrk="0" hangingPunct="1">
                        <a:lnSpc>
                          <a:spcPct val="100000"/>
                        </a:lnSpc>
                        <a:spcBef>
                          <a:spcPts val="0"/>
                        </a:spcBef>
                        <a:spcAft>
                          <a:spcPts val="0"/>
                        </a:spcAft>
                        <a:buClr>
                          <a:schemeClr val="tx1"/>
                        </a:buClr>
                        <a:buSzTx/>
                        <a:buFontTx/>
                        <a:buNone/>
                        <a:tabLst/>
                        <a:defRPr/>
                      </a:pPr>
                      <a:r>
                        <a:rPr lang="en-US" sz="800" kern="1200" dirty="0" err="1">
                          <a:solidFill>
                            <a:schemeClr val="dk1"/>
                          </a:solidFill>
                          <a:effectLst/>
                        </a:rPr>
                        <a:t>EiceDRIVER</a:t>
                      </a:r>
                      <a:r>
                        <a:rPr lang="en-US" sz="800" kern="1200" dirty="0">
                          <a:solidFill>
                            <a:schemeClr val="dk1"/>
                          </a:solidFill>
                          <a:effectLst/>
                        </a:rPr>
                        <a:t>™ 1ED </a:t>
                      </a:r>
                      <a:endParaRPr lang="en-US" sz="800" kern="1200" dirty="0">
                        <a:solidFill>
                          <a:schemeClr val="dk1"/>
                        </a:solidFill>
                        <a:effectLst/>
                        <a:latin typeface="+mn-lt"/>
                        <a:ea typeface="+mn-ea"/>
                        <a:cs typeface="+mn-cs"/>
                      </a:endParaRPr>
                    </a:p>
                  </a:txBody>
                  <a:tcPr marL="68400" marR="68580" marT="34290" marB="34290" anchor="ctr"/>
                </a:tc>
                <a:tc>
                  <a:txBody>
                    <a:bodyPr/>
                    <a:lstStyle/>
                    <a:p>
                      <a:pPr marL="0" marR="0" indent="0" algn="l" defTabSz="914400" rtl="0" eaLnBrk="1" fontAlgn="auto" latinLnBrk="0" hangingPunct="1">
                        <a:lnSpc>
                          <a:spcPct val="100000"/>
                        </a:lnSpc>
                        <a:spcBef>
                          <a:spcPts val="0"/>
                        </a:spcBef>
                        <a:spcAft>
                          <a:spcPts val="0"/>
                        </a:spcAft>
                        <a:buClr>
                          <a:schemeClr val="tx1"/>
                        </a:buClr>
                        <a:buSzTx/>
                        <a:buFontTx/>
                        <a:buNone/>
                        <a:tabLst/>
                        <a:defRPr/>
                      </a:pPr>
                      <a:r>
                        <a:rPr lang="en-US" sz="800" kern="1200" dirty="0">
                          <a:solidFill>
                            <a:schemeClr val="dk1"/>
                          </a:solidFill>
                          <a:effectLst/>
                        </a:rPr>
                        <a:t>1ED3124MC12H</a:t>
                      </a:r>
                      <a:endParaRPr lang="en-US" sz="800" kern="1200" dirty="0">
                        <a:solidFill>
                          <a:schemeClr val="dk1"/>
                        </a:solidFill>
                        <a:effectLst/>
                        <a:latin typeface="+mn-lt"/>
                        <a:ea typeface="+mn-ea"/>
                        <a:cs typeface="+mn-cs"/>
                      </a:endParaRPr>
                    </a:p>
                  </a:txBody>
                  <a:tcPr marL="68400" marR="68580" marT="34290" marB="34290" anchor="ctr"/>
                </a:tc>
                <a:tc>
                  <a:txBody>
                    <a:bodyPr/>
                    <a:lstStyle/>
                    <a:p>
                      <a:pPr algn="ctr">
                        <a:buClr>
                          <a:schemeClr val="tx1"/>
                        </a:buClr>
                      </a:pPr>
                      <a:r>
                        <a:rPr lang="en-US" sz="800" dirty="0">
                          <a:solidFill>
                            <a:schemeClr val="dk1"/>
                          </a:solidFill>
                        </a:rPr>
                        <a:t>6</a:t>
                      </a:r>
                    </a:p>
                  </a:txBody>
                  <a:tcPr marL="68580" marR="68580" marT="34290" marB="34290" anchor="ctr"/>
                </a:tc>
                <a:extLst>
                  <a:ext uri="{0D108BD9-81ED-4DB2-BD59-A6C34878D82A}">
                    <a16:rowId xmlns:a16="http://schemas.microsoft.com/office/drawing/2014/main" val="2857320153"/>
                  </a:ext>
                </a:extLst>
              </a:tr>
              <a:tr h="288032">
                <a:tc vMerge="1">
                  <a:txBody>
                    <a:bodyPr/>
                    <a:lstStyle/>
                    <a:p>
                      <a:pPr algn="ctr"/>
                      <a:endParaRPr lang="de-DE" sz="1000" b="0" dirty="0">
                        <a:solidFill>
                          <a:schemeClr val="tx1"/>
                        </a:solidFill>
                      </a:endParaRPr>
                    </a:p>
                  </a:txBody>
                  <a:tcPr vert="vert270" anchor="ctr"/>
                </a:tc>
                <a:tc vMerge="1">
                  <a:txBody>
                    <a:bodyPr/>
                    <a:lstStyle/>
                    <a:p>
                      <a:pPr algn="ctr"/>
                      <a:endParaRPr lang="en-US" sz="1000" dirty="0">
                        <a:solidFill>
                          <a:schemeClr val="tx1"/>
                        </a:solidFill>
                      </a:endParaRPr>
                    </a:p>
                  </a:txBody>
                  <a:tcPr anchor="ctr"/>
                </a:tc>
                <a:tc>
                  <a:txBody>
                    <a:bodyPr/>
                    <a:lstStyle/>
                    <a:p>
                      <a:pPr>
                        <a:buClr>
                          <a:schemeClr val="tx1"/>
                        </a:buClr>
                      </a:pPr>
                      <a:r>
                        <a:rPr lang="en-US" sz="800" dirty="0">
                          <a:solidFill>
                            <a:schemeClr val="dk1"/>
                          </a:solidFill>
                        </a:rPr>
                        <a:t>Sensor</a:t>
                      </a:r>
                    </a:p>
                  </a:txBody>
                  <a:tcPr anchor="ctr"/>
                </a:tc>
                <a:tc>
                  <a:txBody>
                    <a:body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sz="800" kern="1200" noProof="0" dirty="0">
                          <a:solidFill>
                            <a:schemeClr val="dk1"/>
                          </a:solidFill>
                          <a:effectLst/>
                        </a:rPr>
                        <a:t>XENSIV™ magnetic current sensor</a:t>
                      </a:r>
                      <a:endParaRPr lang="en-US" sz="800" kern="1200" noProof="0" dirty="0">
                        <a:solidFill>
                          <a:schemeClr val="dk1"/>
                        </a:solidFill>
                        <a:effectLst/>
                        <a:latin typeface="+mn-lt"/>
                        <a:ea typeface="+mn-ea"/>
                        <a:cs typeface="+mn-cs"/>
                      </a:endParaRPr>
                    </a:p>
                  </a:txBody>
                  <a:tcPr marL="68400" anchor="ctr"/>
                </a:tc>
                <a:tc>
                  <a:txBody>
                    <a:body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sz="800" kern="1200" noProof="0" dirty="0">
                          <a:solidFill>
                            <a:schemeClr val="dk1"/>
                          </a:solidFill>
                          <a:effectLst/>
                        </a:rPr>
                        <a:t>TLI4971-A120T5</a:t>
                      </a:r>
                      <a:endParaRPr lang="en-US" sz="800" kern="1200" baseline="30000" noProof="0" dirty="0">
                        <a:solidFill>
                          <a:schemeClr val="dk1"/>
                        </a:solidFill>
                        <a:effectLst/>
                        <a:latin typeface="+mn-lt"/>
                        <a:ea typeface="+mn-ea"/>
                        <a:cs typeface="+mn-cs"/>
                      </a:endParaRPr>
                    </a:p>
                  </a:txBody>
                  <a:tcPr marL="68400" anchor="ctr"/>
                </a:tc>
                <a:tc>
                  <a:txBody>
                    <a:bodyPr/>
                    <a:lstStyle/>
                    <a:p>
                      <a:pPr algn="ctr">
                        <a:buClr>
                          <a:schemeClr val="tx1"/>
                        </a:buClr>
                      </a:pPr>
                      <a:r>
                        <a:rPr lang="en-US" sz="800" noProof="0" dirty="0">
                          <a:solidFill>
                            <a:schemeClr val="dk1"/>
                          </a:solidFill>
                        </a:rPr>
                        <a:t>3</a:t>
                      </a:r>
                    </a:p>
                  </a:txBody>
                  <a:tcPr anchor="ctr"/>
                </a:tc>
                <a:extLst>
                  <a:ext uri="{0D108BD9-81ED-4DB2-BD59-A6C34878D82A}">
                    <a16:rowId xmlns:a16="http://schemas.microsoft.com/office/drawing/2014/main" val="4294697139"/>
                  </a:ext>
                </a:extLst>
              </a:tr>
              <a:tr h="288032">
                <a:tc rowSpan="2">
                  <a:txBody>
                    <a:bodyPr/>
                    <a:lstStyle/>
                    <a:p>
                      <a:pPr algn="ctr">
                        <a:buClr>
                          <a:schemeClr val="tx1"/>
                        </a:buClr>
                      </a:pPr>
                      <a:r>
                        <a:rPr lang="en-US" sz="800" b="0" dirty="0">
                          <a:solidFill>
                            <a:schemeClr val="dk1"/>
                          </a:solidFill>
                        </a:rPr>
                        <a:t>DC/DC</a:t>
                      </a:r>
                    </a:p>
                  </a:txBody>
                  <a:tcPr vert="vert270" anchor="ctr"/>
                </a:tc>
                <a:tc rowSpan="2">
                  <a:txBody>
                    <a:bodyPr/>
                    <a:lstStyle/>
                    <a:p>
                      <a:pPr algn="ctr">
                        <a:buClr>
                          <a:schemeClr val="tx1"/>
                        </a:buClr>
                      </a:pPr>
                      <a:r>
                        <a:rPr lang="en-US" sz="800">
                          <a:solidFill>
                            <a:schemeClr val="dk1"/>
                          </a:solidFill>
                        </a:rPr>
                        <a:t>up to</a:t>
                      </a:r>
                      <a:br>
                        <a:rPr lang="en-US" sz="800">
                          <a:solidFill>
                            <a:schemeClr val="dk1"/>
                          </a:solidFill>
                        </a:rPr>
                      </a:br>
                      <a:r>
                        <a:rPr lang="en-US" sz="800">
                          <a:solidFill>
                            <a:schemeClr val="dk1"/>
                          </a:solidFill>
                        </a:rPr>
                        <a:t>300 kHz</a:t>
                      </a:r>
                      <a:endParaRPr lang="en-US" sz="800" dirty="0">
                        <a:solidFill>
                          <a:schemeClr val="dk1"/>
                        </a:solidFill>
                      </a:endParaRPr>
                    </a:p>
                  </a:txBody>
                  <a:tcPr anchor="ctr"/>
                </a:tc>
                <a:tc>
                  <a:txBody>
                    <a:bodyPr/>
                    <a:lstStyle/>
                    <a:p>
                      <a:pPr>
                        <a:buClr>
                          <a:schemeClr val="tx1"/>
                        </a:buClr>
                      </a:pPr>
                      <a:endParaRPr lang="en-US" sz="800" dirty="0">
                        <a:solidFill>
                          <a:schemeClr val="dk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sz="800" dirty="0">
                          <a:solidFill>
                            <a:schemeClr val="dk1"/>
                          </a:solidFill>
                        </a:rPr>
                        <a:t>1200 V </a:t>
                      </a:r>
                      <a:r>
                        <a:rPr lang="en-US" sz="800" dirty="0" err="1">
                          <a:solidFill>
                            <a:schemeClr val="dk1"/>
                          </a:solidFill>
                        </a:rPr>
                        <a:t>CoolSiC</a:t>
                      </a:r>
                      <a:r>
                        <a:rPr lang="en-US" sz="800" dirty="0">
                          <a:solidFill>
                            <a:schemeClr val="dk1"/>
                          </a:solidFill>
                        </a:rPr>
                        <a:t>™ Easy 2B</a:t>
                      </a:r>
                    </a:p>
                  </a:txBody>
                  <a:tcPr marL="68400" marR="68580" marT="34290" marB="34290" anchor="ctr"/>
                </a:tc>
                <a:tc>
                  <a:txBody>
                    <a:bodyPr/>
                    <a:lstStyle/>
                    <a:p>
                      <a:pPr>
                        <a:buClr>
                          <a:schemeClr val="tx1"/>
                        </a:buClr>
                      </a:pPr>
                      <a:r>
                        <a:rPr lang="en-US" sz="800" dirty="0">
                          <a:solidFill>
                            <a:schemeClr val="dk1"/>
                          </a:solidFill>
                        </a:rPr>
                        <a:t>FF11MR12W2M1H(P)_B11</a:t>
                      </a:r>
                    </a:p>
                  </a:txBody>
                  <a:tcPr marL="68400" marR="68580" marT="34290" marB="34290" anchor="ctr"/>
                </a:tc>
                <a:tc>
                  <a:txBody>
                    <a:bodyPr/>
                    <a:lstStyle/>
                    <a:p>
                      <a:pPr algn="ctr">
                        <a:buClr>
                          <a:schemeClr val="tx1"/>
                        </a:buClr>
                      </a:pPr>
                      <a:r>
                        <a:rPr lang="en-US" sz="800" dirty="0">
                          <a:solidFill>
                            <a:schemeClr val="dk1"/>
                          </a:solidFill>
                        </a:rPr>
                        <a:t>4</a:t>
                      </a:r>
                    </a:p>
                  </a:txBody>
                  <a:tcPr marL="68580" marR="68580" marT="34290" marB="34290" anchor="ctr"/>
                </a:tc>
                <a:extLst>
                  <a:ext uri="{0D108BD9-81ED-4DB2-BD59-A6C34878D82A}">
                    <a16:rowId xmlns:a16="http://schemas.microsoft.com/office/drawing/2014/main" val="3675560488"/>
                  </a:ext>
                </a:extLst>
              </a:tr>
              <a:tr h="290696">
                <a:tc vMerge="1">
                  <a:txBody>
                    <a:bodyPr/>
                    <a:lstStyle/>
                    <a:p>
                      <a:pPr algn="ctr"/>
                      <a:endParaRPr lang="de-DE" sz="1200" b="1" dirty="0">
                        <a:solidFill>
                          <a:schemeClr val="bg1"/>
                        </a:solidFill>
                      </a:endParaRPr>
                    </a:p>
                  </a:txBody>
                  <a:tcPr anchor="ctr">
                    <a:solidFill>
                      <a:schemeClr val="tx2"/>
                    </a:solidFill>
                  </a:tcPr>
                </a:tc>
                <a:tc vMerge="1">
                  <a:txBody>
                    <a:bodyPr/>
                    <a:lstStyle/>
                    <a:p>
                      <a:pPr algn="ctr"/>
                      <a:endParaRPr lang="en-US" sz="1000" dirty="0">
                        <a:solidFill>
                          <a:srgbClr val="FF0000"/>
                        </a:solidFill>
                      </a:endParaRPr>
                    </a:p>
                  </a:txBody>
                  <a:tcPr anchor="ctr"/>
                </a:tc>
                <a:tc>
                  <a:txBody>
                    <a:bodyPr/>
                    <a:lstStyle/>
                    <a:p>
                      <a:pPr>
                        <a:buClr>
                          <a:schemeClr val="tx1"/>
                        </a:buClr>
                      </a:pPr>
                      <a:r>
                        <a:rPr lang="en-US" sz="800" dirty="0">
                          <a:solidFill>
                            <a:schemeClr val="dk1"/>
                          </a:solidFill>
                        </a:rPr>
                        <a:t>Driver IC</a:t>
                      </a:r>
                    </a:p>
                  </a:txBody>
                  <a:tcPr anchor="ctr"/>
                </a:tc>
                <a:tc>
                  <a:txBody>
                    <a:body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sz="800" kern="1200" dirty="0" err="1">
                          <a:solidFill>
                            <a:schemeClr val="dk1"/>
                          </a:solidFill>
                          <a:effectLst/>
                        </a:rPr>
                        <a:t>EiceDRIVER</a:t>
                      </a:r>
                      <a:r>
                        <a:rPr lang="en-US" sz="800" kern="1200" dirty="0">
                          <a:solidFill>
                            <a:schemeClr val="dk1"/>
                          </a:solidFill>
                          <a:effectLst/>
                        </a:rPr>
                        <a:t>™ 1ED </a:t>
                      </a:r>
                      <a:endParaRPr lang="en-US" sz="800" kern="1200" dirty="0">
                        <a:solidFill>
                          <a:schemeClr val="dk1"/>
                        </a:solidFill>
                        <a:effectLst/>
                        <a:latin typeface="+mn-lt"/>
                        <a:ea typeface="+mn-ea"/>
                        <a:cs typeface="+mn-cs"/>
                      </a:endParaRPr>
                    </a:p>
                  </a:txBody>
                  <a:tcPr marL="68400" marR="68580" marT="34290" marB="34290" anchor="ctr"/>
                </a:tc>
                <a:tc>
                  <a:txBody>
                    <a:bodyPr/>
                    <a:lstStyle/>
                    <a:p>
                      <a:pPr>
                        <a:buClr>
                          <a:schemeClr val="tx1"/>
                        </a:buClr>
                      </a:pPr>
                      <a:r>
                        <a:rPr lang="en-US" sz="800" kern="1200" dirty="0">
                          <a:solidFill>
                            <a:schemeClr val="dk1"/>
                          </a:solidFill>
                          <a:effectLst/>
                        </a:rPr>
                        <a:t>1ED3124MC12H</a:t>
                      </a:r>
                      <a:endParaRPr lang="en-US" sz="800" kern="1200" dirty="0">
                        <a:solidFill>
                          <a:schemeClr val="dk1"/>
                        </a:solidFill>
                        <a:effectLst/>
                        <a:latin typeface="+mn-lt"/>
                        <a:ea typeface="+mn-ea"/>
                        <a:cs typeface="+mn-cs"/>
                      </a:endParaRPr>
                    </a:p>
                  </a:txBody>
                  <a:tcPr marL="68400" marR="68580" marT="34290" marB="34290" anchor="ctr"/>
                </a:tc>
                <a:tc>
                  <a:txBody>
                    <a:bodyPr/>
                    <a:lstStyle/>
                    <a:p>
                      <a:pPr algn="ctr">
                        <a:buClr>
                          <a:schemeClr val="tx1"/>
                        </a:buClr>
                      </a:pPr>
                      <a:r>
                        <a:rPr lang="en-US" sz="800" dirty="0">
                          <a:solidFill>
                            <a:schemeClr val="dk1"/>
                          </a:solidFill>
                        </a:rPr>
                        <a:t>8</a:t>
                      </a:r>
                    </a:p>
                  </a:txBody>
                  <a:tcPr marL="68580" marR="68580" marT="34290" marB="34290" anchor="ctr"/>
                </a:tc>
                <a:extLst>
                  <a:ext uri="{0D108BD9-81ED-4DB2-BD59-A6C34878D82A}">
                    <a16:rowId xmlns:a16="http://schemas.microsoft.com/office/drawing/2014/main" val="33289753"/>
                  </a:ext>
                </a:extLst>
              </a:tr>
              <a:tr h="201294">
                <a:tc>
                  <a:txBody>
                    <a:bodyPr/>
                    <a:lstStyle/>
                    <a:p>
                      <a:pPr algn="ctr">
                        <a:buClr>
                          <a:schemeClr val="tx1"/>
                        </a:buClr>
                      </a:pPr>
                      <a:r>
                        <a:rPr lang="en-US" sz="800" b="0" dirty="0">
                          <a:solidFill>
                            <a:schemeClr val="dk1"/>
                          </a:solidFill>
                        </a:rPr>
                        <a:t>µC</a:t>
                      </a:r>
                    </a:p>
                  </a:txBody>
                  <a:tcPr anchor="ctr"/>
                </a:tc>
                <a:tc>
                  <a:txBody>
                    <a:bodyPr/>
                    <a:lstStyle/>
                    <a:p>
                      <a:pPr algn="ctr">
                        <a:buClr>
                          <a:schemeClr val="tx1"/>
                        </a:buClr>
                      </a:pPr>
                      <a:endParaRPr lang="en-US" sz="800" dirty="0">
                        <a:solidFill>
                          <a:schemeClr val="dk1"/>
                        </a:solidFill>
                      </a:endParaRPr>
                    </a:p>
                  </a:txBody>
                  <a:tcPr anchor="ctr"/>
                </a:tc>
                <a:tc>
                  <a:txBody>
                    <a:bodyPr/>
                    <a:lstStyle/>
                    <a:p>
                      <a:pPr>
                        <a:buClr>
                          <a:schemeClr val="tx1"/>
                        </a:buClr>
                      </a:pPr>
                      <a:endParaRPr lang="en-US" sz="800" dirty="0">
                        <a:solidFill>
                          <a:schemeClr val="dk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sz="800" kern="1200" dirty="0">
                          <a:solidFill>
                            <a:schemeClr val="dk1"/>
                          </a:solidFill>
                          <a:effectLst/>
                        </a:rPr>
                        <a:t>AURIX™ microcontroller</a:t>
                      </a:r>
                    </a:p>
                  </a:txBody>
                  <a:tcPr marL="68400" anchor="ctr"/>
                </a:tc>
                <a:tc>
                  <a:txBody>
                    <a:bodyPr/>
                    <a:lstStyle/>
                    <a:p>
                      <a:pPr>
                        <a:buClr>
                          <a:schemeClr val="tx1"/>
                        </a:buClr>
                      </a:pPr>
                      <a:r>
                        <a:rPr lang="en-US" sz="800" kern="1200" dirty="0">
                          <a:solidFill>
                            <a:schemeClr val="dk1"/>
                          </a:solidFill>
                          <a:effectLst/>
                        </a:rPr>
                        <a:t>TC377TP</a:t>
                      </a:r>
                      <a:endParaRPr lang="en-US" sz="800" kern="1200" dirty="0">
                        <a:solidFill>
                          <a:schemeClr val="dk1"/>
                        </a:solidFill>
                        <a:effectLst/>
                        <a:latin typeface="+mn-lt"/>
                        <a:ea typeface="+mn-ea"/>
                        <a:cs typeface="+mn-cs"/>
                      </a:endParaRPr>
                    </a:p>
                  </a:txBody>
                  <a:tcPr marL="68400" anchor="ctr"/>
                </a:tc>
                <a:tc>
                  <a:txBody>
                    <a:bodyPr/>
                    <a:lstStyle/>
                    <a:p>
                      <a:pPr algn="ctr">
                        <a:buClr>
                          <a:schemeClr val="tx1"/>
                        </a:buClr>
                      </a:pPr>
                      <a:r>
                        <a:rPr lang="en-US" sz="800" dirty="0">
                          <a:solidFill>
                            <a:schemeClr val="dk1"/>
                          </a:solidFill>
                        </a:rPr>
                        <a:t>1</a:t>
                      </a:r>
                    </a:p>
                  </a:txBody>
                  <a:tcPr marL="68580" marR="68580" marT="34290" marB="34290" anchor="ctr"/>
                </a:tc>
                <a:extLst>
                  <a:ext uri="{0D108BD9-81ED-4DB2-BD59-A6C34878D82A}">
                    <a16:rowId xmlns:a16="http://schemas.microsoft.com/office/drawing/2014/main" val="3673214372"/>
                  </a:ext>
                </a:extLst>
              </a:tr>
            </a:tbl>
          </a:graphicData>
        </a:graphic>
      </p:graphicFrame>
      <p:sp>
        <p:nvSpPr>
          <p:cNvPr id="34" name="Rounded Rectangle 95"/>
          <p:cNvSpPr/>
          <p:nvPr/>
        </p:nvSpPr>
        <p:spPr bwMode="auto">
          <a:xfrm>
            <a:off x="3931776" y="1749033"/>
            <a:ext cx="3600419" cy="2486149"/>
          </a:xfrm>
          <a:prstGeom prst="rect">
            <a:avLst/>
          </a:prstGeom>
          <a:noFill/>
          <a:ln w="9525" cap="flat" cmpd="sng" algn="ctr">
            <a:solidFill>
              <a:schemeClr val="dk2"/>
            </a:solidFill>
            <a:prstDash val="solid"/>
            <a:miter lim="800000"/>
            <a:headEnd type="none" w="med" len="med"/>
            <a:tailEnd type="none" w="med" len="med"/>
          </a:ln>
          <a:effectLst/>
        </p:spPr>
        <p:txBody>
          <a:bodyPr wrap="square" lIns="72000" tIns="72000" rIns="72000" bIns="72000" rtlCol="0" anchor="ctr"/>
          <a:lstStyle/>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p:txBody>
      </p:sp>
      <p:sp>
        <p:nvSpPr>
          <p:cNvPr id="37" name="TextBox 35"/>
          <p:cNvSpPr txBox="1"/>
          <p:nvPr/>
        </p:nvSpPr>
        <p:spPr bwMode="auto">
          <a:xfrm>
            <a:off x="6893359" y="4051443"/>
            <a:ext cx="107402" cy="123111"/>
          </a:xfrm>
          <a:prstGeom prst="rect">
            <a:avLst/>
          </a:prstGeom>
          <a:noFill/>
          <a:ln w="9525">
            <a:noFill/>
            <a:miter lim="800000"/>
            <a:headEnd/>
            <a:tailEnd/>
          </a:ln>
          <a:effectLst/>
        </p:spPr>
        <p:txBody>
          <a:bodyPr wrap="none" lIns="0" tIns="0" rIns="0" bIns="0" rtlCol="0" anchor="ctr" anchorCtr="0">
            <a:spAutoFit/>
          </a:bodyPr>
          <a:lstStyle/>
          <a:p>
            <a:pPr marL="0" marR="0" lvl="0" indent="0" algn="l" defTabSz="914400" rtl="0" eaLnBrk="0" fontAlgn="auto" latinLnBrk="0" hangingPunct="0">
              <a:lnSpc>
                <a:spcPct val="100000"/>
              </a:lnSpc>
              <a:spcBef>
                <a:spcPts val="0"/>
              </a:spcBef>
              <a:spcAft>
                <a:spcPts val="300"/>
              </a:spcAft>
              <a:buClr>
                <a:srgbClr val="E30034"/>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Verdana" pitchFamily="34" charset="0"/>
                <a:cs typeface="Verdana" pitchFamily="34" charset="0"/>
              </a:rPr>
              <a:t>(*)</a:t>
            </a:r>
          </a:p>
        </p:txBody>
      </p:sp>
      <p:sp>
        <p:nvSpPr>
          <p:cNvPr id="41" name="Rectangle 39"/>
          <p:cNvSpPr/>
          <p:nvPr/>
        </p:nvSpPr>
        <p:spPr bwMode="auto">
          <a:xfrm>
            <a:off x="4440309" y="2339280"/>
            <a:ext cx="1123245" cy="1568967"/>
          </a:xfrm>
          <a:prstGeom prst="rect">
            <a:avLst/>
          </a:prstGeom>
          <a:noFill/>
          <a:ln>
            <a:solidFill>
              <a:schemeClr val="accent6"/>
            </a:solidFill>
            <a:headEnd/>
            <a:tailEnd/>
          </a:ln>
          <a:effectLst/>
        </p:spPr>
        <p:style>
          <a:lnRef idx="2">
            <a:schemeClr val="accent3"/>
          </a:lnRef>
          <a:fillRef idx="1">
            <a:schemeClr val="lt1"/>
          </a:fillRef>
          <a:effectRef idx="0">
            <a:schemeClr val="accent3"/>
          </a:effectRef>
          <a:fontRef idx="minor">
            <a:schemeClr val="dk1"/>
          </a:fontRef>
        </p:style>
        <p:txBody>
          <a:bodyPr wrap="squar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p:txBody>
      </p:sp>
      <p:sp>
        <p:nvSpPr>
          <p:cNvPr id="44" name="Rounded Rectangle 26"/>
          <p:cNvSpPr/>
          <p:nvPr/>
        </p:nvSpPr>
        <p:spPr bwMode="auto">
          <a:xfrm>
            <a:off x="1720745" y="1749033"/>
            <a:ext cx="1690080" cy="2486148"/>
          </a:xfrm>
          <a:prstGeom prst="rect">
            <a:avLst/>
          </a:prstGeom>
          <a:noFill/>
          <a:ln w="9525" cap="flat" cmpd="sng" algn="ctr">
            <a:solidFill>
              <a:schemeClr val="dk2"/>
            </a:solidFill>
            <a:prstDash val="solid"/>
            <a:miter lim="800000"/>
            <a:headEnd type="none" w="med" len="med"/>
            <a:tailEnd type="none" w="med" len="med"/>
          </a:ln>
          <a:effectLst/>
        </p:spPr>
        <p:txBody>
          <a:bodyPr wrap="square" lIns="72000" tIns="72000" rIns="72000" bIns="72000" rtlCol="0" anchor="t"/>
          <a:lstStyle/>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2-level Active Front End rectifier</a:t>
            </a: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de-DE"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de-DE"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de-DE"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de-DE"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de-DE"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de-DE"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de-DE"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de-DE"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p:txBody>
      </p:sp>
      <p:sp>
        <p:nvSpPr>
          <p:cNvPr id="50" name="Rounded Rectangle 50"/>
          <p:cNvSpPr/>
          <p:nvPr/>
        </p:nvSpPr>
        <p:spPr bwMode="auto">
          <a:xfrm>
            <a:off x="1027882" y="1749033"/>
            <a:ext cx="647988" cy="2484317"/>
          </a:xfrm>
          <a:prstGeom prst="rect">
            <a:avLst/>
          </a:prstGeom>
          <a:noFill/>
          <a:ln w="9525" cap="flat" cmpd="sng" algn="ctr">
            <a:solidFill>
              <a:schemeClr val="dk2"/>
            </a:solidFill>
            <a:prstDash val="solid"/>
            <a:miter lim="800000"/>
            <a:headEnd type="none" w="med" len="med"/>
            <a:tailEnd type="none" w="med" len="med"/>
          </a:ln>
          <a:effectLst/>
        </p:spPr>
        <p:txBody>
          <a:bodyPr wrap="square" lIns="72000" tIns="72000" rIns="72000" bIns="72000" rtlCol="0" anchor="t"/>
          <a:lstStyle/>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EMI Filter</a:t>
            </a: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p:txBody>
      </p:sp>
      <p:grpSp>
        <p:nvGrpSpPr>
          <p:cNvPr id="51" name="Group 52"/>
          <p:cNvGrpSpPr/>
          <p:nvPr/>
        </p:nvGrpSpPr>
        <p:grpSpPr>
          <a:xfrm>
            <a:off x="3461647" y="1749033"/>
            <a:ext cx="420498" cy="2486149"/>
            <a:chOff x="2879383" y="1841132"/>
            <a:chExt cx="420498" cy="2486149"/>
          </a:xfrm>
          <a:noFill/>
        </p:grpSpPr>
        <p:sp>
          <p:nvSpPr>
            <p:cNvPr id="52" name="Rounded Rectangle 53"/>
            <p:cNvSpPr/>
            <p:nvPr/>
          </p:nvSpPr>
          <p:spPr bwMode="auto">
            <a:xfrm>
              <a:off x="2879383" y="1841132"/>
              <a:ext cx="420498" cy="2486149"/>
            </a:xfrm>
            <a:prstGeom prst="rect">
              <a:avLst/>
            </a:prstGeom>
            <a:grpFill/>
            <a:ln w="9525" cap="flat" cmpd="sng" algn="ctr">
              <a:solidFill>
                <a:schemeClr val="dk2"/>
              </a:solidFill>
              <a:prstDash val="solid"/>
              <a:miter lim="800000"/>
              <a:headEnd type="none" w="med" len="med"/>
              <a:tailEnd type="none" w="med" len="med"/>
            </a:ln>
            <a:effectLst/>
          </p:spPr>
          <p:txBody>
            <a:bodyPr wrap="square" lIns="72000" tIns="72000" rIns="72000" bIns="72000" rtlCol="0" anchor="ctr"/>
            <a:lstStyle/>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DC Link</a:t>
              </a: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p:txBody>
        </p:sp>
        <p:cxnSp>
          <p:nvCxnSpPr>
            <p:cNvPr id="53" name="Straight Connector 54"/>
            <p:cNvCxnSpPr/>
            <p:nvPr/>
          </p:nvCxnSpPr>
          <p:spPr>
            <a:xfrm>
              <a:off x="2946463" y="3134410"/>
              <a:ext cx="302305" cy="1"/>
            </a:xfrm>
            <a:prstGeom prst="line">
              <a:avLst/>
            </a:prstGeom>
            <a:grpFill/>
            <a:ln w="9525" cap="flat" cmpd="sng" algn="ctr">
              <a:solidFill>
                <a:schemeClr val="dk2"/>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4" name="Straight Connector 55"/>
            <p:cNvCxnSpPr/>
            <p:nvPr/>
          </p:nvCxnSpPr>
          <p:spPr>
            <a:xfrm>
              <a:off x="2946463" y="3231262"/>
              <a:ext cx="302305" cy="1"/>
            </a:xfrm>
            <a:prstGeom prst="line">
              <a:avLst/>
            </a:prstGeom>
            <a:grpFill/>
            <a:ln w="9525" cap="flat" cmpd="sng" algn="ctr">
              <a:solidFill>
                <a:schemeClr val="dk2"/>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5" name="Straight Connector 56"/>
            <p:cNvCxnSpPr/>
            <p:nvPr/>
          </p:nvCxnSpPr>
          <p:spPr>
            <a:xfrm>
              <a:off x="3060391" y="3231263"/>
              <a:ext cx="1" cy="0"/>
            </a:xfrm>
            <a:prstGeom prst="line">
              <a:avLst/>
            </a:prstGeom>
            <a:grpFill/>
            <a:ln w="9525" cap="flat" cmpd="sng" algn="ctr">
              <a:solidFill>
                <a:schemeClr val="dk2"/>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6" name="Straight Connector 57"/>
            <p:cNvCxnSpPr/>
            <p:nvPr/>
          </p:nvCxnSpPr>
          <p:spPr>
            <a:xfrm>
              <a:off x="3097615" y="3230618"/>
              <a:ext cx="0" cy="343372"/>
            </a:xfrm>
            <a:prstGeom prst="line">
              <a:avLst/>
            </a:prstGeom>
            <a:grpFill/>
            <a:ln w="9525" cap="flat" cmpd="sng" algn="ctr">
              <a:solidFill>
                <a:schemeClr val="dk2"/>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7" name="Straight Connector 58"/>
            <p:cNvCxnSpPr/>
            <p:nvPr/>
          </p:nvCxnSpPr>
          <p:spPr>
            <a:xfrm>
              <a:off x="3097615" y="2786063"/>
              <a:ext cx="0" cy="343372"/>
            </a:xfrm>
            <a:prstGeom prst="line">
              <a:avLst/>
            </a:prstGeom>
            <a:grpFill/>
            <a:ln w="9525" cap="flat" cmpd="sng" algn="ctr">
              <a:solidFill>
                <a:schemeClr val="dk2"/>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grpSp>
        <p:nvGrpSpPr>
          <p:cNvPr id="58" name="Group 59"/>
          <p:cNvGrpSpPr/>
          <p:nvPr/>
        </p:nvGrpSpPr>
        <p:grpSpPr>
          <a:xfrm>
            <a:off x="1131827" y="2650099"/>
            <a:ext cx="432260" cy="131672"/>
            <a:chOff x="683568" y="1469334"/>
            <a:chExt cx="2736092" cy="505829"/>
          </a:xfrm>
        </p:grpSpPr>
        <p:sp>
          <p:nvSpPr>
            <p:cNvPr id="59" name="Arc 60"/>
            <p:cNvSpPr/>
            <p:nvPr/>
          </p:nvSpPr>
          <p:spPr>
            <a:xfrm>
              <a:off x="1065348" y="1469334"/>
              <a:ext cx="493186" cy="493186"/>
            </a:xfrm>
            <a:prstGeom prst="arc">
              <a:avLst>
                <a:gd name="adj1" fmla="val 10781538"/>
                <a:gd name="adj2" fmla="val 0"/>
              </a:avLst>
            </a:prstGeom>
            <a:ln w="19050">
              <a:solidFill>
                <a:schemeClr val="accent6"/>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cs typeface="Arial"/>
              </a:endParaRPr>
            </a:p>
          </p:txBody>
        </p:sp>
        <p:sp>
          <p:nvSpPr>
            <p:cNvPr id="60" name="Arc 61"/>
            <p:cNvSpPr/>
            <p:nvPr/>
          </p:nvSpPr>
          <p:spPr>
            <a:xfrm>
              <a:off x="1558428" y="1473196"/>
              <a:ext cx="493186" cy="493186"/>
            </a:xfrm>
            <a:prstGeom prst="arc">
              <a:avLst>
                <a:gd name="adj1" fmla="val 10847767"/>
                <a:gd name="adj2" fmla="val 0"/>
              </a:avLst>
            </a:prstGeom>
            <a:ln w="19050">
              <a:solidFill>
                <a:schemeClr val="accent6"/>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cs typeface="Arial"/>
              </a:endParaRPr>
            </a:p>
          </p:txBody>
        </p:sp>
        <p:sp>
          <p:nvSpPr>
            <p:cNvPr id="61" name="Arc 62"/>
            <p:cNvSpPr/>
            <p:nvPr/>
          </p:nvSpPr>
          <p:spPr>
            <a:xfrm>
              <a:off x="2051508" y="1477058"/>
              <a:ext cx="493186" cy="493186"/>
            </a:xfrm>
            <a:prstGeom prst="arc">
              <a:avLst>
                <a:gd name="adj1" fmla="val 10847767"/>
                <a:gd name="adj2" fmla="val 0"/>
              </a:avLst>
            </a:prstGeom>
            <a:ln w="19050">
              <a:solidFill>
                <a:schemeClr val="accent6"/>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cs typeface="Arial"/>
              </a:endParaRPr>
            </a:p>
          </p:txBody>
        </p:sp>
        <p:sp>
          <p:nvSpPr>
            <p:cNvPr id="62" name="Arc 63"/>
            <p:cNvSpPr/>
            <p:nvPr/>
          </p:nvSpPr>
          <p:spPr>
            <a:xfrm>
              <a:off x="2544694" y="1481977"/>
              <a:ext cx="493186" cy="493186"/>
            </a:xfrm>
            <a:prstGeom prst="arc">
              <a:avLst>
                <a:gd name="adj1" fmla="val 10847767"/>
                <a:gd name="adj2" fmla="val 0"/>
              </a:avLst>
            </a:prstGeom>
            <a:ln w="19050">
              <a:solidFill>
                <a:schemeClr val="accent6"/>
              </a:solidFill>
              <a:tailEnd type="none"/>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cs typeface="Arial"/>
              </a:endParaRPr>
            </a:p>
          </p:txBody>
        </p:sp>
        <p:cxnSp>
          <p:nvCxnSpPr>
            <p:cNvPr id="63" name="Straight Connector 64"/>
            <p:cNvCxnSpPr/>
            <p:nvPr/>
          </p:nvCxnSpPr>
          <p:spPr>
            <a:xfrm flipH="1">
              <a:off x="683568" y="1707951"/>
              <a:ext cx="381780" cy="0"/>
            </a:xfrm>
            <a:prstGeom prst="line">
              <a:avLst/>
            </a:prstGeom>
            <a:ln w="1905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5"/>
            <p:cNvCxnSpPr/>
            <p:nvPr/>
          </p:nvCxnSpPr>
          <p:spPr>
            <a:xfrm flipH="1">
              <a:off x="3037880" y="1717475"/>
              <a:ext cx="381780" cy="0"/>
            </a:xfrm>
            <a:prstGeom prst="line">
              <a:avLst/>
            </a:prstGeom>
            <a:ln w="1905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65" name="Group 66"/>
          <p:cNvGrpSpPr/>
          <p:nvPr/>
        </p:nvGrpSpPr>
        <p:grpSpPr>
          <a:xfrm>
            <a:off x="1242846" y="2781771"/>
            <a:ext cx="210222" cy="547922"/>
            <a:chOff x="520931" y="2920104"/>
            <a:chExt cx="302305" cy="787927"/>
          </a:xfrm>
        </p:grpSpPr>
        <p:cxnSp>
          <p:nvCxnSpPr>
            <p:cNvPr id="66" name="Straight Connector 67"/>
            <p:cNvCxnSpPr/>
            <p:nvPr/>
          </p:nvCxnSpPr>
          <p:spPr>
            <a:xfrm>
              <a:off x="520931" y="3268451"/>
              <a:ext cx="302305" cy="1"/>
            </a:xfrm>
            <a:prstGeom prst="line">
              <a:avLst/>
            </a:prstGeom>
            <a:ln w="19050">
              <a:solidFill>
                <a:schemeClr val="accent6"/>
              </a:solidFill>
              <a:tailEnd type="none"/>
            </a:ln>
          </p:spPr>
          <p:style>
            <a:lnRef idx="1">
              <a:schemeClr val="accent3"/>
            </a:lnRef>
            <a:fillRef idx="0">
              <a:schemeClr val="accent3"/>
            </a:fillRef>
            <a:effectRef idx="0">
              <a:schemeClr val="accent3"/>
            </a:effectRef>
            <a:fontRef idx="minor">
              <a:schemeClr val="tx1"/>
            </a:fontRef>
          </p:style>
        </p:cxnSp>
        <p:cxnSp>
          <p:nvCxnSpPr>
            <p:cNvPr id="67" name="Straight Connector 68"/>
            <p:cNvCxnSpPr/>
            <p:nvPr/>
          </p:nvCxnSpPr>
          <p:spPr>
            <a:xfrm>
              <a:off x="520931" y="3365303"/>
              <a:ext cx="302305" cy="1"/>
            </a:xfrm>
            <a:prstGeom prst="line">
              <a:avLst/>
            </a:prstGeom>
            <a:ln w="19050">
              <a:solidFill>
                <a:schemeClr val="accent6"/>
              </a:solidFill>
              <a:tailEnd type="none"/>
            </a:ln>
          </p:spPr>
          <p:style>
            <a:lnRef idx="1">
              <a:schemeClr val="accent3"/>
            </a:lnRef>
            <a:fillRef idx="0">
              <a:schemeClr val="accent3"/>
            </a:fillRef>
            <a:effectRef idx="0">
              <a:schemeClr val="accent3"/>
            </a:effectRef>
            <a:fontRef idx="minor">
              <a:schemeClr val="tx1"/>
            </a:fontRef>
          </p:style>
        </p:cxnSp>
        <p:cxnSp>
          <p:nvCxnSpPr>
            <p:cNvPr id="68" name="Straight Connector 69"/>
            <p:cNvCxnSpPr/>
            <p:nvPr/>
          </p:nvCxnSpPr>
          <p:spPr>
            <a:xfrm>
              <a:off x="672083" y="3364659"/>
              <a:ext cx="0" cy="343372"/>
            </a:xfrm>
            <a:prstGeom prst="line">
              <a:avLst/>
            </a:prstGeom>
            <a:ln w="19050">
              <a:solidFill>
                <a:schemeClr val="accent6"/>
              </a:solidFill>
              <a:tailEnd type="none"/>
            </a:ln>
          </p:spPr>
          <p:style>
            <a:lnRef idx="1">
              <a:schemeClr val="accent3"/>
            </a:lnRef>
            <a:fillRef idx="0">
              <a:schemeClr val="accent3"/>
            </a:fillRef>
            <a:effectRef idx="0">
              <a:schemeClr val="accent3"/>
            </a:effectRef>
            <a:fontRef idx="minor">
              <a:schemeClr val="tx1"/>
            </a:fontRef>
          </p:style>
        </p:cxnSp>
        <p:cxnSp>
          <p:nvCxnSpPr>
            <p:cNvPr id="69" name="Straight Connector 70"/>
            <p:cNvCxnSpPr/>
            <p:nvPr/>
          </p:nvCxnSpPr>
          <p:spPr>
            <a:xfrm>
              <a:off x="672083" y="2920104"/>
              <a:ext cx="0" cy="343372"/>
            </a:xfrm>
            <a:prstGeom prst="line">
              <a:avLst/>
            </a:prstGeom>
            <a:ln w="19050">
              <a:solidFill>
                <a:schemeClr val="accent6"/>
              </a:solidFill>
              <a:tailEnd type="none"/>
            </a:ln>
          </p:spPr>
          <p:style>
            <a:lnRef idx="1">
              <a:schemeClr val="accent3"/>
            </a:lnRef>
            <a:fillRef idx="0">
              <a:schemeClr val="accent3"/>
            </a:fillRef>
            <a:effectRef idx="0">
              <a:schemeClr val="accent3"/>
            </a:effectRef>
            <a:fontRef idx="minor">
              <a:schemeClr val="tx1"/>
            </a:fontRef>
          </p:style>
        </p:cxnSp>
      </p:grpSp>
      <p:graphicFrame>
        <p:nvGraphicFramePr>
          <p:cNvPr id="73" name="Object 48"/>
          <p:cNvGraphicFramePr>
            <a:graphicFrameLocks noChangeAspect="1"/>
          </p:cNvGraphicFramePr>
          <p:nvPr/>
        </p:nvGraphicFramePr>
        <p:xfrm>
          <a:off x="1841388" y="2348345"/>
          <a:ext cx="1461129" cy="1475948"/>
        </p:xfrm>
        <a:graphic>
          <a:graphicData uri="http://schemas.openxmlformats.org/presentationml/2006/ole">
            <mc:AlternateContent xmlns:mc="http://schemas.openxmlformats.org/markup-compatibility/2006">
              <mc:Choice xmlns:v="urn:schemas-microsoft-com:vml" Requires="v">
                <p:oleObj name="Visio" r:id="rId4" imgW="2165362" imgH="2292306" progId="Visio.Drawing.15">
                  <p:embed/>
                </p:oleObj>
              </mc:Choice>
              <mc:Fallback>
                <p:oleObj name="Visio" r:id="rId4" imgW="2165362" imgH="2292306" progId="Visio.Drawing.15">
                  <p:embed/>
                  <p:pic>
                    <p:nvPicPr>
                      <p:cNvPr id="73" name="Object 48"/>
                      <p:cNvPicPr/>
                      <p:nvPr/>
                    </p:nvPicPr>
                    <p:blipFill>
                      <a:blip r:embed="rId5"/>
                      <a:stretch>
                        <a:fillRect/>
                      </a:stretch>
                    </p:blipFill>
                    <p:spPr>
                      <a:xfrm>
                        <a:off x="1841388" y="2348345"/>
                        <a:ext cx="1461129" cy="1475948"/>
                      </a:xfrm>
                      <a:prstGeom prst="rect">
                        <a:avLst/>
                      </a:prstGeom>
                      <a:solidFill>
                        <a:schemeClr val="bg1"/>
                      </a:solidFill>
                    </p:spPr>
                  </p:pic>
                </p:oleObj>
              </mc:Fallback>
            </mc:AlternateContent>
          </a:graphicData>
        </a:graphic>
      </p:graphicFrame>
      <p:graphicFrame>
        <p:nvGraphicFramePr>
          <p:cNvPr id="74" name="Object 49"/>
          <p:cNvGraphicFramePr>
            <a:graphicFrameLocks noChangeAspect="1"/>
          </p:cNvGraphicFramePr>
          <p:nvPr/>
        </p:nvGraphicFramePr>
        <p:xfrm>
          <a:off x="4498106" y="2339791"/>
          <a:ext cx="2701142" cy="1552625"/>
        </p:xfrm>
        <a:graphic>
          <a:graphicData uri="http://schemas.openxmlformats.org/presentationml/2006/ole">
            <mc:AlternateContent xmlns:mc="http://schemas.openxmlformats.org/markup-compatibility/2006">
              <mc:Choice xmlns:v="urn:schemas-microsoft-com:vml" Requires="v">
                <p:oleObj name="Visio" r:id="rId6" imgW="3949577" imgH="2470062" progId="Visio.Drawing.15">
                  <p:embed/>
                </p:oleObj>
              </mc:Choice>
              <mc:Fallback>
                <p:oleObj name="Visio" r:id="rId6" imgW="3949577" imgH="2470062" progId="Visio.Drawing.15">
                  <p:embed/>
                  <p:pic>
                    <p:nvPicPr>
                      <p:cNvPr id="74" name="Object 49"/>
                      <p:cNvPicPr/>
                      <p:nvPr/>
                    </p:nvPicPr>
                    <p:blipFill>
                      <a:blip r:embed="rId7"/>
                      <a:stretch>
                        <a:fillRect/>
                      </a:stretch>
                    </p:blipFill>
                    <p:spPr>
                      <a:xfrm>
                        <a:off x="4498106" y="2339791"/>
                        <a:ext cx="2701142" cy="1552625"/>
                      </a:xfrm>
                      <a:prstGeom prst="rect">
                        <a:avLst/>
                      </a:prstGeom>
                    </p:spPr>
                  </p:pic>
                </p:oleObj>
              </mc:Fallback>
            </mc:AlternateContent>
          </a:graphicData>
        </a:graphic>
      </p:graphicFrame>
      <p:sp>
        <p:nvSpPr>
          <p:cNvPr id="75" name="Rectangle 39"/>
          <p:cNvSpPr/>
          <p:nvPr/>
        </p:nvSpPr>
        <p:spPr bwMode="auto">
          <a:xfrm>
            <a:off x="6132203" y="2301835"/>
            <a:ext cx="1123245" cy="1568967"/>
          </a:xfrm>
          <a:prstGeom prst="rect">
            <a:avLst/>
          </a:prstGeom>
          <a:noFill/>
          <a:ln>
            <a:solidFill>
              <a:schemeClr val="accent6"/>
            </a:solidFill>
            <a:headEnd/>
            <a:tailEnd/>
          </a:ln>
          <a:effectLst/>
        </p:spPr>
        <p:style>
          <a:lnRef idx="2">
            <a:schemeClr val="accent3"/>
          </a:lnRef>
          <a:fillRef idx="1">
            <a:schemeClr val="lt1"/>
          </a:fillRef>
          <a:effectRef idx="0">
            <a:schemeClr val="accent3"/>
          </a:effectRef>
          <a:fontRef idx="minor">
            <a:schemeClr val="dk1"/>
          </a:fontRef>
        </p:style>
        <p:txBody>
          <a:bodyPr wrap="squar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p:txBody>
      </p:sp>
      <p:sp>
        <p:nvSpPr>
          <p:cNvPr id="76" name="Rectangle 39"/>
          <p:cNvSpPr/>
          <p:nvPr/>
        </p:nvSpPr>
        <p:spPr bwMode="auto">
          <a:xfrm>
            <a:off x="1940927" y="2314041"/>
            <a:ext cx="1427890" cy="1568967"/>
          </a:xfrm>
          <a:prstGeom prst="rect">
            <a:avLst/>
          </a:prstGeom>
          <a:noFill/>
          <a:ln>
            <a:solidFill>
              <a:schemeClr val="accent6"/>
            </a:solidFill>
            <a:headEnd/>
            <a:tailEnd/>
          </a:ln>
          <a:effectLst/>
        </p:spPr>
        <p:style>
          <a:lnRef idx="2">
            <a:schemeClr val="accent3"/>
          </a:lnRef>
          <a:fillRef idx="1">
            <a:schemeClr val="lt1"/>
          </a:fillRef>
          <a:effectRef idx="0">
            <a:schemeClr val="accent3"/>
          </a:effectRef>
          <a:fontRef idx="minor">
            <a:schemeClr val="dk1"/>
          </a:fontRef>
        </p:style>
        <p:txBody>
          <a:bodyPr wrap="squar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p:txBody>
      </p:sp>
      <p:sp>
        <p:nvSpPr>
          <p:cNvPr id="2" name="Rechteck 1"/>
          <p:cNvSpPr/>
          <p:nvPr/>
        </p:nvSpPr>
        <p:spPr>
          <a:xfrm>
            <a:off x="3919368" y="1797780"/>
            <a:ext cx="2892748" cy="338554"/>
          </a:xfrm>
          <a:prstGeom prst="rect">
            <a:avLst/>
          </a:prstGeom>
          <a:effectLst/>
        </p:spPr>
        <p:txBody>
          <a:bodyPr wrap="square">
            <a:spAutoFit/>
          </a:bodyPr>
          <a:lstStyle/>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Verdana" pitchFamily="34" charset="0"/>
                <a:cs typeface="Verdana" pitchFamily="34" charset="0"/>
              </a:rPr>
              <a:t>Dual Active Bridge DC/DC converter</a:t>
            </a:r>
          </a:p>
          <a:p>
            <a:pPr marL="0" marR="0" lvl="0" indent="0" algn="ctr" defTabSz="914400" rtl="0" eaLnBrk="0" fontAlgn="base" latinLnBrk="0" hangingPunct="0">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Verdana" pitchFamily="34" charset="0"/>
                <a:cs typeface="Verdana" pitchFamily="34" charset="0"/>
              </a:rPr>
              <a:t>(Primary and secondary side)</a:t>
            </a:r>
          </a:p>
        </p:txBody>
      </p:sp>
      <p:pic>
        <p:nvPicPr>
          <p:cNvPr id="43" name="Picture 2" descr="https://www.infineon-brandportal.com/media/cache/lowres/assets/08/156/59088f7f88517.tif.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1044" y="1292131"/>
            <a:ext cx="648267" cy="43520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www.infineon-brandportal.com/media/cache/lowres/assets/08/156/59088f7f88517.tif.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0280" y="1286797"/>
            <a:ext cx="648267" cy="435204"/>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bwMode="auto">
          <a:xfrm>
            <a:off x="509215" y="1453181"/>
            <a:ext cx="1458733" cy="123111"/>
          </a:xfrm>
          <a:prstGeom prst="rect">
            <a:avLst/>
          </a:prstGeom>
          <a:noFill/>
          <a:ln w="9525">
            <a:noFill/>
            <a:miter lim="800000"/>
            <a:headEnd/>
            <a:tailEnd/>
          </a:ln>
          <a:effectLst/>
        </p:spPr>
        <p:txBody>
          <a:bodyPr wrap="none" lIns="0" tIns="0" rIns="0" bIns="0" rtlCol="0" anchor="ctr" anchorCtr="0">
            <a:spAutoFit/>
          </a:bodyPr>
          <a:lstStyle/>
          <a:p>
            <a:pPr>
              <a:buClr>
                <a:schemeClr val="tx1"/>
              </a:buClr>
            </a:pPr>
            <a:r>
              <a:rPr lang="en-US" sz="800" b="1" kern="0" dirty="0">
                <a:solidFill>
                  <a:schemeClr val="tx2"/>
                </a:solidFill>
                <a:latin typeface="Arial" panose="020B0604020202020204" pitchFamily="34" charset="0"/>
                <a:ea typeface="Verdana" pitchFamily="34" charset="0"/>
                <a:cs typeface="Verdana" pitchFamily="34" charset="0"/>
              </a:rPr>
              <a:t>2 X </a:t>
            </a:r>
            <a:r>
              <a:rPr lang="en-US" sz="800" b="1" dirty="0">
                <a:solidFill>
                  <a:schemeClr val="tx2"/>
                </a:solidFill>
              </a:rPr>
              <a:t>FS13MR12W2M1H(P)_B11</a:t>
            </a:r>
          </a:p>
        </p:txBody>
      </p:sp>
      <p:sp>
        <p:nvSpPr>
          <p:cNvPr id="48" name="TextBox 47"/>
          <p:cNvSpPr txBox="1"/>
          <p:nvPr/>
        </p:nvSpPr>
        <p:spPr bwMode="auto">
          <a:xfrm>
            <a:off x="4583511" y="1453181"/>
            <a:ext cx="1441100" cy="123111"/>
          </a:xfrm>
          <a:prstGeom prst="rect">
            <a:avLst/>
          </a:prstGeom>
          <a:noFill/>
          <a:ln w="9525">
            <a:noFill/>
            <a:miter lim="800000"/>
            <a:headEnd/>
            <a:tailEnd/>
          </a:ln>
          <a:effectLst/>
        </p:spPr>
        <p:txBody>
          <a:bodyPr wrap="none" lIns="0" tIns="0" rIns="0" bIns="0" rtlCol="0" anchor="ctr" anchorCtr="0">
            <a:spAutoFit/>
          </a:bodyPr>
          <a:lstStyle/>
          <a:p>
            <a:pPr>
              <a:buClr>
                <a:schemeClr val="tx1"/>
              </a:buClr>
            </a:pPr>
            <a:r>
              <a:rPr lang="en-US" sz="800" b="1" kern="0" dirty="0">
                <a:solidFill>
                  <a:schemeClr val="tx2"/>
                </a:solidFill>
                <a:latin typeface="Arial" panose="020B0604020202020204" pitchFamily="34" charset="0"/>
                <a:ea typeface="Verdana" pitchFamily="34" charset="0"/>
                <a:cs typeface="Verdana" pitchFamily="34" charset="0"/>
              </a:rPr>
              <a:t>2 x FF11MR12W2M1H(P)_B11</a:t>
            </a:r>
            <a:endParaRPr lang="en-US" sz="800" b="1" dirty="0">
              <a:solidFill>
                <a:schemeClr val="tx2"/>
              </a:solidFill>
            </a:endParaRPr>
          </a:p>
        </p:txBody>
      </p:sp>
      <p:sp>
        <p:nvSpPr>
          <p:cNvPr id="71" name="TextBox 8">
            <a:extLst>
              <a:ext uri="{FF2B5EF4-FFF2-40B4-BE49-F238E27FC236}">
                <a16:creationId xmlns:a16="http://schemas.microsoft.com/office/drawing/2014/main" id="{8DBB89B9-F38C-4343-84BB-5AE156022186}"/>
              </a:ext>
            </a:extLst>
          </p:cNvPr>
          <p:cNvSpPr txBox="1"/>
          <p:nvPr/>
        </p:nvSpPr>
        <p:spPr bwMode="auto">
          <a:xfrm>
            <a:off x="335360" y="6273606"/>
            <a:ext cx="8063996" cy="107722"/>
          </a:xfrm>
          <a:prstGeom prst="rect">
            <a:avLst/>
          </a:prstGeom>
          <a:noFill/>
          <a:ln w="9525">
            <a:noFill/>
            <a:miter lim="800000"/>
            <a:headEnd/>
            <a:tailEnd/>
          </a:ln>
          <a:effectLst/>
        </p:spPr>
        <p:txBody>
          <a:bodyPr wrap="square" lIns="0" tIns="0" rIns="0" bIns="0" rtlCol="0" anchor="ctr" anchorCtr="0">
            <a:spAutoFit/>
          </a:bodyPr>
          <a:lstStyle/>
          <a:p>
            <a:pPr eaLnBrk="0" fontAlgn="auto" hangingPunct="0">
              <a:spcBef>
                <a:spcPts val="0"/>
              </a:spcBef>
              <a:spcAft>
                <a:spcPts val="300"/>
              </a:spcAft>
              <a:buClr>
                <a:schemeClr val="accent1"/>
              </a:buClr>
            </a:pPr>
            <a:r>
              <a:rPr lang="en-US" sz="700" kern="0" dirty="0">
                <a:latin typeface="+mn-lt"/>
                <a:ea typeface="Verdana" pitchFamily="34" charset="0"/>
                <a:cs typeface="Verdana" pitchFamily="34" charset="0"/>
              </a:rPr>
              <a:t>*) Simplified schematic diagram. S</a:t>
            </a:r>
            <a:r>
              <a:rPr lang="en-US" sz="700" dirty="0">
                <a:latin typeface="+mn-lt"/>
              </a:rPr>
              <a:t>ymbols for the schematic diagram are only for illustration purposes and does not refer to the proposed bill of material. </a:t>
            </a:r>
            <a:r>
              <a:rPr lang="en-US" sz="700" kern="0" dirty="0">
                <a:latin typeface="+mn-lt"/>
                <a:ea typeface="Verdana" pitchFamily="34" charset="0"/>
                <a:cs typeface="Verdana" pitchFamily="34" charset="0"/>
              </a:rPr>
              <a:t>  </a:t>
            </a:r>
          </a:p>
        </p:txBody>
      </p:sp>
      <p:sp>
        <p:nvSpPr>
          <p:cNvPr id="45" name="Rectangle 44">
            <a:extLst>
              <a:ext uri="{FF2B5EF4-FFF2-40B4-BE49-F238E27FC236}">
                <a16:creationId xmlns:a16="http://schemas.microsoft.com/office/drawing/2014/main" id="{50395FBB-1266-49B3-923D-E13FEB32D6A3}"/>
              </a:ext>
            </a:extLst>
          </p:cNvPr>
          <p:cNvSpPr/>
          <p:nvPr/>
        </p:nvSpPr>
        <p:spPr bwMode="auto">
          <a:xfrm>
            <a:off x="8947721" y="4121790"/>
            <a:ext cx="2654675" cy="2047960"/>
          </a:xfrm>
          <a:prstGeom prst="rect">
            <a:avLst/>
          </a:prstGeom>
          <a:noFill/>
          <a:ln w="9525" cap="flat" cmpd="sng" algn="ctr">
            <a:solidFill>
              <a:schemeClr val="lt2"/>
            </a:solidFill>
            <a:prstDash val="solid"/>
            <a:miter lim="800000"/>
            <a:headEnd type="none" w="med" len="med"/>
            <a:tailEnd type="none" w="med" len="med"/>
          </a:ln>
          <a:effectLst/>
        </p:spPr>
        <p:txBody>
          <a:bodyPr wrap="square" lIns="108000" tIns="72000" rIns="72000" bIns="72000" rtlCol="0" anchor="ctr" anchorCtr="0">
            <a:noAutofit/>
          </a:bodyPr>
          <a:lstStyle>
            <a:lvl1pPr>
              <a:buClr>
                <a:schemeClr val="tx2"/>
              </a:buClr>
              <a:buSzPct val="100000"/>
              <a:buFont typeface="Arial" panose="020B0604020202020204" pitchFamily="34" charset="0"/>
              <a:buChar char="‒"/>
            </a:lvl1pPr>
            <a:lvl2pPr>
              <a:buClr>
                <a:schemeClr val="tx2"/>
              </a:buClr>
              <a:buSzPct val="100000"/>
              <a:buFont typeface="Arial" panose="020B0604020202020204" pitchFamily="34" charset="0"/>
              <a:buChar char="‒"/>
            </a:lvl2pPr>
            <a:lvl3pPr>
              <a:buClr>
                <a:schemeClr val="tx2"/>
              </a:buClr>
              <a:buSzPct val="100000"/>
              <a:buFont typeface="Arial" panose="020B0604020202020204" pitchFamily="34" charset="0"/>
              <a:buChar char="‒"/>
            </a:lvl3pPr>
            <a:lvl4pPr>
              <a:buClr>
                <a:schemeClr val="tx2"/>
              </a:buClr>
              <a:buSzPct val="100000"/>
              <a:buFont typeface="Arial" panose="020B0604020202020204" pitchFamily="34" charset="0"/>
              <a:buChar char="‒"/>
            </a:lvl4pPr>
            <a:lvl5pPr>
              <a:buClr>
                <a:schemeClr val="tx2"/>
              </a:buClr>
              <a:buSzPct val="100000"/>
              <a:buFont typeface="Arial" panose="020B0604020202020204" pitchFamily="34" charset="0"/>
              <a:buChar char="‒"/>
            </a:lvl5pPr>
            <a:lvl6pPr>
              <a:buClr>
                <a:schemeClr val="tx2"/>
              </a:buClr>
              <a:buFont typeface="Arial" panose="020B0604020202020204" pitchFamily="34" charset="0"/>
              <a:buChar char="‒"/>
            </a:lvl6pPr>
            <a:lvl7pPr>
              <a:buClr>
                <a:schemeClr val="tx2"/>
              </a:buClr>
              <a:buFont typeface="Arial" panose="020B0604020202020204" pitchFamily="34" charset="0"/>
              <a:buChar char="‒"/>
            </a:lvl7pPr>
            <a:lvl8pPr>
              <a:buClr>
                <a:schemeClr val="tx2"/>
              </a:buClr>
              <a:buFont typeface="Arial" panose="020B0604020202020204" pitchFamily="34" charset="0"/>
              <a:buChar char="‒"/>
            </a:lvl8pPr>
            <a:lvl9pPr>
              <a:buClr>
                <a:schemeClr val="tx2"/>
              </a:buClr>
              <a:buFont typeface="Arial" panose="020B0604020202020204" pitchFamily="34" charset="0"/>
              <a:buChar char="‒"/>
            </a:lvl9pPr>
          </a:lstStyle>
          <a:p>
            <a:pPr marL="0" marR="0" lvl="0" indent="0" algn="l" defTabSz="914400" rtl="0" eaLnBrk="0" fontAlgn="base" latinLnBrk="0" hangingPunct="0">
              <a:lnSpc>
                <a:spcPct val="100000"/>
              </a:lnSpc>
              <a:spcBef>
                <a:spcPct val="0"/>
              </a:spcBef>
              <a:spcAft>
                <a:spcPct val="0"/>
              </a:spcAft>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Verdana" pitchFamily="34" charset="0"/>
                <a:cs typeface="Verdana" pitchFamily="34" charset="0"/>
              </a:rPr>
              <a:t> Application assumptions </a:t>
            </a:r>
          </a:p>
          <a:p>
            <a:pPr marL="171450" lvl="0" indent="-171450" eaLnBrk="0" fontAlgn="auto" hangingPunct="0">
              <a:spcBef>
                <a:spcPts val="0"/>
              </a:spcBef>
              <a:spcAft>
                <a:spcPts val="300"/>
              </a:spcAft>
              <a:defRPr/>
            </a:pPr>
            <a:r>
              <a:rPr lang="en-US" sz="1200" kern="0" dirty="0">
                <a:solidFill>
                  <a:srgbClr val="000000"/>
                </a:solidFill>
                <a:latin typeface="Arial" panose="020B0604020202020204" pitchFamily="34" charset="0"/>
                <a:ea typeface="Verdana" pitchFamily="34" charset="0"/>
                <a:cs typeface="Verdana" pitchFamily="34" charset="0"/>
              </a:rPr>
              <a:t>Topology: NPC2 in AC-DC stage and 3-phase CLLC or DAB in DC-DC stage </a:t>
            </a:r>
          </a:p>
          <a:p>
            <a:pPr marL="171450" lvl="0" indent="-171450" eaLnBrk="0" fontAlgn="auto" hangingPunct="0">
              <a:spcBef>
                <a:spcPts val="0"/>
              </a:spcBef>
              <a:spcAft>
                <a:spcPts val="300"/>
              </a:spcAft>
              <a:defRPr/>
            </a:pPr>
            <a:r>
              <a:rPr lang="en-US" sz="1200" kern="0" dirty="0">
                <a:solidFill>
                  <a:srgbClr val="000000"/>
                </a:solidFill>
                <a:latin typeface="Arial" panose="020B0604020202020204" pitchFamily="34" charset="0"/>
                <a:ea typeface="Verdana" pitchFamily="34" charset="0"/>
                <a:cs typeface="Verdana" pitchFamily="34" charset="0"/>
              </a:rPr>
              <a:t>60 kW, 120 A @ 500 V</a:t>
            </a:r>
          </a:p>
          <a:p>
            <a:pPr marL="171450" lvl="0" indent="-171450" eaLnBrk="0" fontAlgn="auto" hangingPunct="0">
              <a:spcBef>
                <a:spcPts val="0"/>
              </a:spcBef>
              <a:spcAft>
                <a:spcPts val="300"/>
              </a:spcAft>
              <a:defRPr/>
            </a:pPr>
            <a:r>
              <a:rPr lang="en-US" sz="1200" kern="0" dirty="0">
                <a:solidFill>
                  <a:srgbClr val="000000"/>
                </a:solidFill>
                <a:latin typeface="Arial" panose="020B0604020202020204" pitchFamily="34" charset="0"/>
                <a:ea typeface="Verdana" pitchFamily="34" charset="0"/>
                <a:cs typeface="Verdana" pitchFamily="34" charset="0"/>
              </a:rPr>
              <a:t>Liquid cooled</a:t>
            </a:r>
          </a:p>
          <a:p>
            <a:pPr marL="171450" lvl="0" indent="-171450" eaLnBrk="0" fontAlgn="auto" hangingPunct="0">
              <a:spcBef>
                <a:spcPts val="0"/>
              </a:spcBef>
              <a:spcAft>
                <a:spcPts val="300"/>
              </a:spcAft>
              <a:defRPr/>
            </a:pPr>
            <a:r>
              <a:rPr lang="en-US" sz="1200" kern="0" dirty="0">
                <a:solidFill>
                  <a:srgbClr val="000000"/>
                </a:solidFill>
                <a:latin typeface="Arial" panose="020B0604020202020204" pitchFamily="34" charset="0"/>
                <a:ea typeface="Verdana" pitchFamily="34" charset="0"/>
                <a:cs typeface="Verdana" pitchFamily="34" charset="0"/>
              </a:rPr>
              <a:t>Switching frequency 120 kHz for DC-DC Converter</a:t>
            </a:r>
            <a:endParaRPr kumimoji="0" lang="en-US" sz="12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p:txBody>
      </p:sp>
      <p:sp>
        <p:nvSpPr>
          <p:cNvPr id="49" name="Rectangle 48">
            <a:extLst>
              <a:ext uri="{FF2B5EF4-FFF2-40B4-BE49-F238E27FC236}">
                <a16:creationId xmlns:a16="http://schemas.microsoft.com/office/drawing/2014/main" id="{703981EA-0AC8-4462-B90A-A129D662C5F2}"/>
              </a:ext>
            </a:extLst>
          </p:cNvPr>
          <p:cNvSpPr/>
          <p:nvPr/>
        </p:nvSpPr>
        <p:spPr bwMode="auto">
          <a:xfrm>
            <a:off x="8947720" y="1749032"/>
            <a:ext cx="2654675" cy="2266993"/>
          </a:xfrm>
          <a:prstGeom prst="rect">
            <a:avLst/>
          </a:prstGeom>
          <a:noFill/>
          <a:ln w="9525" cap="flat" cmpd="sng" algn="ctr">
            <a:solidFill>
              <a:schemeClr val="lt2"/>
            </a:solidFill>
            <a:prstDash val="solid"/>
            <a:miter lim="800000"/>
            <a:headEnd type="none" w="med" len="med"/>
            <a:tailEnd type="none" w="med" len="med"/>
          </a:ln>
          <a:effectLst/>
        </p:spPr>
        <p:txBody>
          <a:bodyPr wrap="square" lIns="108000" tIns="72000" rIns="72000" bIns="72000" rtlCol="0" anchor="ctr" anchorCtr="0">
            <a:noAutofit/>
          </a:bodyPr>
          <a:lstStyle>
            <a:lvl1pPr>
              <a:buClr>
                <a:schemeClr val="tx2"/>
              </a:buClr>
              <a:buSzPct val="100000"/>
              <a:buFont typeface="Arial" panose="020B0604020202020204" pitchFamily="34" charset="0"/>
              <a:buChar char="‒"/>
            </a:lvl1pPr>
            <a:lvl2pPr>
              <a:buClr>
                <a:schemeClr val="tx2"/>
              </a:buClr>
              <a:buSzPct val="100000"/>
              <a:buFont typeface="Arial" panose="020B0604020202020204" pitchFamily="34" charset="0"/>
              <a:buChar char="‒"/>
            </a:lvl2pPr>
            <a:lvl3pPr>
              <a:buClr>
                <a:schemeClr val="tx2"/>
              </a:buClr>
              <a:buSzPct val="100000"/>
              <a:buFont typeface="Arial" panose="020B0604020202020204" pitchFamily="34" charset="0"/>
              <a:buChar char="‒"/>
            </a:lvl3pPr>
            <a:lvl4pPr>
              <a:buClr>
                <a:schemeClr val="tx2"/>
              </a:buClr>
              <a:buSzPct val="100000"/>
              <a:buFont typeface="Arial" panose="020B0604020202020204" pitchFamily="34" charset="0"/>
              <a:buChar char="‒"/>
            </a:lvl4pPr>
            <a:lvl5pPr>
              <a:buClr>
                <a:schemeClr val="tx2"/>
              </a:buClr>
              <a:buSzPct val="100000"/>
              <a:buFont typeface="Arial" panose="020B0604020202020204" pitchFamily="34" charset="0"/>
              <a:buChar char="‒"/>
            </a:lvl5pPr>
            <a:lvl6pPr>
              <a:buClr>
                <a:schemeClr val="tx2"/>
              </a:buClr>
              <a:buFont typeface="Arial" panose="020B0604020202020204" pitchFamily="34" charset="0"/>
              <a:buChar char="‒"/>
            </a:lvl6pPr>
            <a:lvl7pPr>
              <a:buClr>
                <a:schemeClr val="tx2"/>
              </a:buClr>
              <a:buFont typeface="Arial" panose="020B0604020202020204" pitchFamily="34" charset="0"/>
              <a:buChar char="‒"/>
            </a:lvl7pPr>
            <a:lvl8pPr>
              <a:buClr>
                <a:schemeClr val="tx2"/>
              </a:buClr>
              <a:buFont typeface="Arial" panose="020B0604020202020204" pitchFamily="34" charset="0"/>
              <a:buChar char="‒"/>
            </a:lvl8pPr>
            <a:lvl9pPr>
              <a:buClr>
                <a:schemeClr val="tx2"/>
              </a:buClr>
              <a:buFont typeface="Arial" panose="020B0604020202020204" pitchFamily="34" charset="0"/>
              <a:buChar char="‒"/>
            </a:lvl9pPr>
          </a:lstStyle>
          <a:p>
            <a:pPr marL="0" marR="0" lvl="0" indent="0" algn="l" defTabSz="914400" rtl="0" eaLnBrk="0" fontAlgn="base" latinLnBrk="0" hangingPunct="0">
              <a:lnSpc>
                <a:spcPct val="100000"/>
              </a:lnSpc>
              <a:spcBef>
                <a:spcPct val="0"/>
              </a:spcBef>
              <a:spcAft>
                <a:spcPct val="0"/>
              </a:spcAft>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Verdana" pitchFamily="34" charset="0"/>
                <a:cs typeface="Verdana" pitchFamily="34" charset="0"/>
              </a:rPr>
              <a:t>Key features and benefits</a:t>
            </a:r>
          </a:p>
          <a:p>
            <a:pPr marL="171450" indent="-171450" eaLnBrk="0" fontAlgn="auto" hangingPunct="0">
              <a:spcBef>
                <a:spcPts val="0"/>
              </a:spcBef>
              <a:spcAft>
                <a:spcPts val="300"/>
              </a:spcAft>
              <a:defRPr/>
            </a:pPr>
            <a:r>
              <a:rPr lang="en-US" sz="1200" b="1" dirty="0"/>
              <a:t>Bidirectional</a:t>
            </a:r>
          </a:p>
          <a:p>
            <a:pPr marL="171450" indent="-171450" eaLnBrk="0" fontAlgn="auto" hangingPunct="0">
              <a:spcBef>
                <a:spcPts val="0"/>
              </a:spcBef>
              <a:spcAft>
                <a:spcPts val="300"/>
              </a:spcAft>
              <a:defRPr/>
            </a:pPr>
            <a:r>
              <a:rPr lang="en-US" sz="1200" dirty="0"/>
              <a:t>Highest efficiency with </a:t>
            </a:r>
            <a:r>
              <a:rPr lang="en-US" sz="1200" dirty="0" err="1"/>
              <a:t>CoolSiC</a:t>
            </a:r>
            <a:r>
              <a:rPr lang="en-US" sz="1200" dirty="0"/>
              <a:t>™ technology</a:t>
            </a:r>
          </a:p>
          <a:p>
            <a:pPr marL="171450" indent="-171450" eaLnBrk="0" fontAlgn="auto" hangingPunct="0">
              <a:spcBef>
                <a:spcPts val="0"/>
              </a:spcBef>
              <a:spcAft>
                <a:spcPts val="300"/>
              </a:spcAft>
              <a:defRPr/>
            </a:pPr>
            <a:r>
              <a:rPr lang="en-US" sz="1200" dirty="0"/>
              <a:t>BOM parts reduction</a:t>
            </a:r>
          </a:p>
          <a:p>
            <a:pPr marL="171450" indent="-171450" eaLnBrk="0" fontAlgn="auto" hangingPunct="0">
              <a:spcBef>
                <a:spcPts val="0"/>
              </a:spcBef>
              <a:spcAft>
                <a:spcPts val="300"/>
              </a:spcAft>
              <a:defRPr/>
            </a:pPr>
            <a:r>
              <a:rPr lang="en-US" sz="1200" dirty="0"/>
              <a:t>Higher reliability</a:t>
            </a:r>
          </a:p>
          <a:p>
            <a:pPr marL="171450" indent="-171450" eaLnBrk="0" fontAlgn="auto" hangingPunct="0">
              <a:spcBef>
                <a:spcPts val="0"/>
              </a:spcBef>
              <a:spcAft>
                <a:spcPts val="300"/>
              </a:spcAft>
              <a:defRPr/>
            </a:pPr>
            <a:r>
              <a:rPr lang="en-US" sz="1200" dirty="0"/>
              <a:t>Low design complexity</a:t>
            </a:r>
          </a:p>
          <a:p>
            <a:pPr marL="171450" indent="-171450" eaLnBrk="0" fontAlgn="auto" hangingPunct="0">
              <a:spcBef>
                <a:spcPts val="0"/>
              </a:spcBef>
              <a:spcAft>
                <a:spcPts val="300"/>
              </a:spcAft>
              <a:defRPr/>
            </a:pPr>
            <a:r>
              <a:rPr lang="en-US" sz="1200" dirty="0"/>
              <a:t>Fast time to market</a:t>
            </a:r>
          </a:p>
        </p:txBody>
      </p:sp>
      <p:pic>
        <p:nvPicPr>
          <p:cNvPr id="8" name="Picture 7" descr="Logo&#10;&#10;Description automatically generated">
            <a:extLst>
              <a:ext uri="{FF2B5EF4-FFF2-40B4-BE49-F238E27FC236}">
                <a16:creationId xmlns:a16="http://schemas.microsoft.com/office/drawing/2014/main" id="{876C7D93-B766-8C51-E5DF-51C2F7B33C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5174" y="1198549"/>
            <a:ext cx="511200" cy="511200"/>
          </a:xfrm>
          <a:prstGeom prst="rect">
            <a:avLst/>
          </a:prstGeom>
        </p:spPr>
      </p:pic>
      <p:pic>
        <p:nvPicPr>
          <p:cNvPr id="3" name="Picture 2" descr="Logo, icon&#10;&#10;Description automatically generated">
            <a:extLst>
              <a:ext uri="{FF2B5EF4-FFF2-40B4-BE49-F238E27FC236}">
                <a16:creationId xmlns:a16="http://schemas.microsoft.com/office/drawing/2014/main" id="{15EC9DA8-68C4-3BB1-23CD-43B0B22FF5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07022" y="1185050"/>
            <a:ext cx="511200" cy="511200"/>
          </a:xfrm>
          <a:prstGeom prst="rect">
            <a:avLst/>
          </a:prstGeom>
        </p:spPr>
      </p:pic>
    </p:spTree>
    <p:custDataLst>
      <p:tags r:id="rId1"/>
    </p:custDataLst>
    <p:extLst>
      <p:ext uri="{BB962C8B-B14F-4D97-AF65-F5344CB8AC3E}">
        <p14:creationId xmlns:p14="http://schemas.microsoft.com/office/powerpoint/2010/main" val="3202004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11">
            <a:extLst>
              <a:ext uri="{FF2B5EF4-FFF2-40B4-BE49-F238E27FC236}">
                <a16:creationId xmlns:a16="http://schemas.microsoft.com/office/drawing/2014/main" id="{5B3AA6C6-3B58-4FD2-B531-6EBE364255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50" t="17342" r="1200" b="12747"/>
          <a:stretch/>
        </p:blipFill>
        <p:spPr>
          <a:xfrm>
            <a:off x="0" y="1268414"/>
            <a:ext cx="4162867" cy="5113336"/>
          </a:xfrm>
          <a:custGeom>
            <a:avLst/>
            <a:gdLst>
              <a:gd name="connsiteX0" fmla="*/ 0 w 5195507"/>
              <a:gd name="connsiteY0" fmla="*/ 0 h 6381750"/>
              <a:gd name="connsiteX1" fmla="*/ 4454959 w 5195507"/>
              <a:gd name="connsiteY1" fmla="*/ 0 h 6381750"/>
              <a:gd name="connsiteX2" fmla="*/ 5195507 w 5195507"/>
              <a:gd name="connsiteY2" fmla="*/ 1624988 h 6381750"/>
              <a:gd name="connsiteX3" fmla="*/ 5195507 w 5195507"/>
              <a:gd name="connsiteY3" fmla="*/ 1627618 h 6381750"/>
              <a:gd name="connsiteX4" fmla="*/ 4138421 w 5195507"/>
              <a:gd name="connsiteY4" fmla="*/ 6381750 h 6381750"/>
              <a:gd name="connsiteX5" fmla="*/ 0 w 5195507"/>
              <a:gd name="connsiteY5" fmla="*/ 6381750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5507" h="6381750">
                <a:moveTo>
                  <a:pt x="0" y="0"/>
                </a:moveTo>
                <a:lnTo>
                  <a:pt x="4454959" y="0"/>
                </a:lnTo>
                <a:lnTo>
                  <a:pt x="5195507" y="1624988"/>
                </a:lnTo>
                <a:lnTo>
                  <a:pt x="5195507" y="1627618"/>
                </a:lnTo>
                <a:lnTo>
                  <a:pt x="4138421" y="6381750"/>
                </a:lnTo>
                <a:lnTo>
                  <a:pt x="0" y="6381750"/>
                </a:lnTo>
                <a:close/>
              </a:path>
            </a:pathLst>
          </a:custGeom>
          <a:blipFill>
            <a:blip r:embed="rId5"/>
            <a:stretch>
              <a:fillRect/>
            </a:stretch>
          </a:blipFill>
        </p:spPr>
      </p:pic>
      <p:sp>
        <p:nvSpPr>
          <p:cNvPr id="13" name="Titel 12"/>
          <p:cNvSpPr>
            <a:spLocks noGrp="1"/>
          </p:cNvSpPr>
          <p:nvPr>
            <p:ph type="title"/>
          </p:nvPr>
        </p:nvSpPr>
        <p:spPr/>
        <p:txBody>
          <a:bodyPr/>
          <a:lstStyle/>
          <a:p>
            <a:r>
              <a:rPr lang="en-US" dirty="0" err="1"/>
              <a:t>CoolSiC</a:t>
            </a:r>
            <a:r>
              <a:rPr lang="en-US" dirty="0"/>
              <a:t>™ helps to cut charging time for electric vehicles by 50%</a:t>
            </a:r>
            <a:endParaRPr lang="de-DE" dirty="0"/>
          </a:p>
        </p:txBody>
      </p:sp>
      <p:sp>
        <p:nvSpPr>
          <p:cNvPr id="3" name="Content Placeholder 2">
            <a:extLst>
              <a:ext uri="{FF2B5EF4-FFF2-40B4-BE49-F238E27FC236}">
                <a16:creationId xmlns:a16="http://schemas.microsoft.com/office/drawing/2014/main" id="{6D66462F-48A6-4012-4FE9-78B6ADAB7E20}"/>
              </a:ext>
            </a:extLst>
          </p:cNvPr>
          <p:cNvSpPr txBox="1">
            <a:spLocks/>
          </p:cNvSpPr>
          <p:nvPr/>
        </p:nvSpPr>
        <p:spPr>
          <a:xfrm>
            <a:off x="4763852" y="3546639"/>
            <a:ext cx="7092788" cy="2675489"/>
          </a:xfrm>
          <a:prstGeom prst="rect">
            <a:avLst/>
          </a:prstGeom>
        </p:spPr>
        <p:txBody>
          <a:bodyPr vert="horz" lIns="0" tIns="0" rIns="0" bIns="0" rtlCol="0">
            <a:noAutofit/>
          </a:bodyPr>
          <a:lstStyle>
            <a:lvl1pPr marL="252000"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sz="1800" baseline="0">
                <a:latin typeface="+mn-lt"/>
              </a:defRPr>
            </a:lvl1pPr>
            <a:lvl2pPr marL="504000"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sz="1600">
                <a:latin typeface="+mn-lt"/>
              </a:defRPr>
            </a:lvl2pPr>
            <a:lvl3pPr marL="756000"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3pPr>
            <a:lvl4pPr marL="756000"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4pPr>
            <a:lvl5pPr marL="756000"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5pPr>
            <a:lvl6pPr marL="756000" indent="-252000" defTabSz="576000" fontAlgn="base">
              <a:lnSpc>
                <a:spcPct val="120000"/>
              </a:lnSpc>
              <a:spcBef>
                <a:spcPts val="0"/>
              </a:spcBef>
              <a:spcAft>
                <a:spcPts val="0"/>
              </a:spcAft>
              <a:buClr>
                <a:schemeClr val="tx2"/>
              </a:buClr>
              <a:buFont typeface="Arial" panose="020B0604020202020204" pitchFamily="34" charset="0"/>
              <a:buChar char="‒"/>
              <a:defRPr baseline="0">
                <a:latin typeface="+mn-lt"/>
              </a:defRPr>
            </a:lvl6pPr>
            <a:lvl7pPr marL="756000" indent="-252000" defTabSz="576000" fontAlgn="base">
              <a:lnSpc>
                <a:spcPct val="120000"/>
              </a:lnSpc>
              <a:spcBef>
                <a:spcPts val="0"/>
              </a:spcBef>
              <a:spcAft>
                <a:spcPct val="0"/>
              </a:spcAft>
              <a:buClr>
                <a:schemeClr val="tx2"/>
              </a:buClr>
              <a:buFont typeface="Arial" panose="020B0604020202020204" pitchFamily="34" charset="0"/>
              <a:buChar char="‒"/>
              <a:defRPr>
                <a:latin typeface="+mn-lt"/>
              </a:defRPr>
            </a:lvl7pPr>
            <a:lvl8pPr marL="756000" indent="-252000" defTabSz="576000" fontAlgn="base">
              <a:lnSpc>
                <a:spcPct val="120000"/>
              </a:lnSpc>
              <a:spcBef>
                <a:spcPts val="0"/>
              </a:spcBef>
              <a:spcAft>
                <a:spcPct val="0"/>
              </a:spcAft>
              <a:buClr>
                <a:schemeClr val="tx2"/>
              </a:buClr>
              <a:buFont typeface="Arial" panose="020B0604020202020204" pitchFamily="34" charset="0"/>
              <a:buChar char="‒"/>
              <a:defRPr>
                <a:latin typeface="+mn-lt"/>
              </a:defRPr>
            </a:lvl8pPr>
            <a:lvl9pPr marL="756000" indent="-252000" defTabSz="576000" fontAlgn="base">
              <a:lnSpc>
                <a:spcPct val="120000"/>
              </a:lnSpc>
              <a:spcBef>
                <a:spcPts val="0"/>
              </a:spcBef>
              <a:spcAft>
                <a:spcPct val="0"/>
              </a:spcAft>
              <a:buClr>
                <a:schemeClr val="tx2"/>
              </a:buClr>
              <a:buFont typeface="Arial" panose="020B0604020202020204" pitchFamily="34" charset="0"/>
              <a:buChar char="‒"/>
              <a:defRPr>
                <a:latin typeface="+mn-lt"/>
              </a:defRPr>
            </a:lvl9pPr>
          </a:lstStyle>
          <a:p>
            <a:r>
              <a:rPr lang="en-US" dirty="0" err="1"/>
              <a:t>CoolSiC</a:t>
            </a:r>
            <a:r>
              <a:rPr lang="en-US" dirty="0"/>
              <a:t>™ MOSFET reduces charging time at the same charging station and footprint</a:t>
            </a:r>
          </a:p>
          <a:p>
            <a:r>
              <a:rPr lang="en-US" dirty="0"/>
              <a:t>One 1200V </a:t>
            </a:r>
            <a:r>
              <a:rPr lang="en-US" dirty="0" err="1"/>
              <a:t>CoolSiC</a:t>
            </a:r>
            <a:r>
              <a:rPr lang="en-US" dirty="0"/>
              <a:t>™ MOSFET is sufficient to support a DC-link voltage of 800V as well as bi-directional operation</a:t>
            </a:r>
          </a:p>
          <a:p>
            <a:r>
              <a:rPr lang="en-US" dirty="0"/>
              <a:t>Due to 50% lower conduction and switching losses from lower </a:t>
            </a:r>
            <a:r>
              <a:rPr lang="en-US" dirty="0" err="1"/>
              <a:t>Coss</a:t>
            </a:r>
            <a:r>
              <a:rPr lang="en-US" dirty="0"/>
              <a:t> the overall efficiency can be increased which lowers the cooling effort </a:t>
            </a:r>
            <a:r>
              <a:rPr lang="en-US" dirty="0">
                <a:sym typeface="Wingdings" panose="05000000000000000000" pitchFamily="2" charset="2"/>
              </a:rPr>
              <a:t></a:t>
            </a:r>
            <a:r>
              <a:rPr lang="en-US" dirty="0"/>
              <a:t> &gt; 97%  total efficiency at full load</a:t>
            </a:r>
          </a:p>
          <a:p>
            <a:r>
              <a:rPr lang="en-US" dirty="0"/>
              <a:t>High switching frequencies leads to less noise</a:t>
            </a:r>
          </a:p>
        </p:txBody>
      </p:sp>
      <p:sp>
        <p:nvSpPr>
          <p:cNvPr id="4" name="Textfeld 3">
            <a:extLst>
              <a:ext uri="{FF2B5EF4-FFF2-40B4-BE49-F238E27FC236}">
                <a16:creationId xmlns:a16="http://schemas.microsoft.com/office/drawing/2014/main" id="{B5BF51F5-9CB4-E7E9-B165-9963ABBBDEAD}"/>
              </a:ext>
            </a:extLst>
          </p:cNvPr>
          <p:cNvSpPr txBox="1"/>
          <p:nvPr/>
        </p:nvSpPr>
        <p:spPr bwMode="auto">
          <a:xfrm>
            <a:off x="4764422" y="3125438"/>
            <a:ext cx="7092217" cy="421200"/>
          </a:xfrm>
          <a:prstGeom prst="rect">
            <a:avLst/>
          </a:prstGeom>
        </p:spPr>
        <p:txBody>
          <a:bodyPr vert="horz" lIns="72000" tIns="72000" rIns="72000" bIns="72000" rtlCol="0" anchor="ctr">
            <a:noAutofit/>
          </a:bodyPr>
          <a:lstStyle>
            <a:lvl1pPr marL="216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sz="1800" baseline="0">
                <a:latin typeface="+mn-lt"/>
              </a:defRPr>
            </a:lvl1pPr>
            <a:lvl2pPr marL="432000" lvl="1"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sz="1600">
                <a:latin typeface="+mn-lt"/>
              </a:defRPr>
            </a:lvl2pPr>
            <a:lvl3pPr marL="648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baseline="0">
                <a:latin typeface="+mn-lt"/>
              </a:defRPr>
            </a:lvl3pPr>
            <a:lvl4pPr marL="648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baseline="0">
                <a:latin typeface="+mn-lt"/>
              </a:defRPr>
            </a:lvl4pPr>
            <a:lvl5pPr marL="648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baseline="0">
                <a:latin typeface="+mn-lt"/>
              </a:defRPr>
            </a:lvl5pPr>
            <a:lvl6pPr marL="648000" indent="-216000" defTabSz="576000" fontAlgn="base">
              <a:lnSpc>
                <a:spcPct val="120000"/>
              </a:lnSpc>
              <a:spcBef>
                <a:spcPts val="0"/>
              </a:spcBef>
              <a:spcAft>
                <a:spcPts val="0"/>
              </a:spcAft>
              <a:buClr>
                <a:schemeClr val="tx2"/>
              </a:buClr>
              <a:buFont typeface="Symbol" panose="05050102010706020507" pitchFamily="18" charset="2"/>
              <a:buChar char="-"/>
              <a:defRPr baseline="0">
                <a:latin typeface="+mn-lt"/>
              </a:defRPr>
            </a:lvl6pPr>
            <a:lvl7pPr marL="648000" indent="-216000" defTabSz="576000" fontAlgn="base">
              <a:lnSpc>
                <a:spcPct val="120000"/>
              </a:lnSpc>
              <a:spcBef>
                <a:spcPts val="0"/>
              </a:spcBef>
              <a:spcAft>
                <a:spcPct val="0"/>
              </a:spcAft>
              <a:buClr>
                <a:schemeClr val="tx2"/>
              </a:buClr>
              <a:buFont typeface="Symbol" panose="05050102010706020507" pitchFamily="18" charset="2"/>
              <a:buChar char="-"/>
              <a:defRPr>
                <a:latin typeface="+mn-lt"/>
              </a:defRPr>
            </a:lvl7pPr>
            <a:lvl8pPr marL="648000" indent="-216000" defTabSz="576000" fontAlgn="base">
              <a:lnSpc>
                <a:spcPct val="120000"/>
              </a:lnSpc>
              <a:spcBef>
                <a:spcPts val="0"/>
              </a:spcBef>
              <a:spcAft>
                <a:spcPct val="0"/>
              </a:spcAft>
              <a:buClr>
                <a:schemeClr val="tx2"/>
              </a:buClr>
              <a:buFont typeface="Symbol" panose="05050102010706020507" pitchFamily="18" charset="2"/>
              <a:buChar char="-"/>
              <a:defRPr>
                <a:latin typeface="+mn-lt"/>
              </a:defRPr>
            </a:lvl8pPr>
            <a:lvl9pPr marL="648000" indent="-216000" defTabSz="576000" fontAlgn="base">
              <a:lnSpc>
                <a:spcPct val="120000"/>
              </a:lnSpc>
              <a:spcBef>
                <a:spcPts val="0"/>
              </a:spcBef>
              <a:spcAft>
                <a:spcPct val="0"/>
              </a:spcAft>
              <a:buClr>
                <a:schemeClr val="tx2"/>
              </a:buClr>
              <a:buFont typeface="Symbol" panose="05050102010706020507" pitchFamily="18" charset="2"/>
              <a:buChar char="-"/>
              <a:defRPr>
                <a:latin typeface="+mn-lt"/>
              </a:defRPr>
            </a:lvl9pPr>
          </a:lstStyle>
          <a:p>
            <a:pPr marL="0" indent="0">
              <a:buNone/>
            </a:pPr>
            <a:r>
              <a:rPr lang="de-DE" b="1" dirty="0">
                <a:solidFill>
                  <a:schemeClr val="dk1"/>
                </a:solidFill>
              </a:rPr>
              <a:t>Advantages of SiC</a:t>
            </a:r>
          </a:p>
        </p:txBody>
      </p:sp>
      <p:grpSp>
        <p:nvGrpSpPr>
          <p:cNvPr id="7" name="Group 6">
            <a:extLst>
              <a:ext uri="{FF2B5EF4-FFF2-40B4-BE49-F238E27FC236}">
                <a16:creationId xmlns:a16="http://schemas.microsoft.com/office/drawing/2014/main" id="{5CFC9E1D-4E92-0B26-81DF-BF430056A97E}"/>
              </a:ext>
            </a:extLst>
          </p:cNvPr>
          <p:cNvGrpSpPr/>
          <p:nvPr/>
        </p:nvGrpSpPr>
        <p:grpSpPr>
          <a:xfrm>
            <a:off x="5231904" y="1772816"/>
            <a:ext cx="6131833" cy="943445"/>
            <a:chOff x="214177" y="1644243"/>
            <a:chExt cx="8711528" cy="1409769"/>
          </a:xfrm>
        </p:grpSpPr>
        <p:grpSp>
          <p:nvGrpSpPr>
            <p:cNvPr id="9" name="Group 8">
              <a:extLst>
                <a:ext uri="{FF2B5EF4-FFF2-40B4-BE49-F238E27FC236}">
                  <a16:creationId xmlns:a16="http://schemas.microsoft.com/office/drawing/2014/main" id="{CF3E808E-F659-4366-921B-F44358D90581}"/>
                </a:ext>
              </a:extLst>
            </p:cNvPr>
            <p:cNvGrpSpPr/>
            <p:nvPr/>
          </p:nvGrpSpPr>
          <p:grpSpPr>
            <a:xfrm>
              <a:off x="214177" y="1644243"/>
              <a:ext cx="8711528" cy="1409769"/>
              <a:chOff x="251520" y="4886832"/>
              <a:chExt cx="8711528" cy="1409769"/>
            </a:xfrm>
          </p:grpSpPr>
          <p:cxnSp>
            <p:nvCxnSpPr>
              <p:cNvPr id="23" name="Straight Connector 22">
                <a:extLst>
                  <a:ext uri="{FF2B5EF4-FFF2-40B4-BE49-F238E27FC236}">
                    <a16:creationId xmlns:a16="http://schemas.microsoft.com/office/drawing/2014/main" id="{B10947B7-EA7C-5133-B9DF-91D4F694E048}"/>
                  </a:ext>
                </a:extLst>
              </p:cNvPr>
              <p:cNvCxnSpPr/>
              <p:nvPr/>
            </p:nvCxnSpPr>
            <p:spPr>
              <a:xfrm>
                <a:off x="251520" y="5596809"/>
                <a:ext cx="277060" cy="0"/>
              </a:xfrm>
              <a:prstGeom prst="line">
                <a:avLst/>
              </a:prstGeom>
              <a:noFill/>
              <a:ln w="38100" cap="flat" cmpd="sng" algn="ctr">
                <a:solidFill>
                  <a:srgbClr val="84B6A7"/>
                </a:solidFill>
                <a:prstDash val="solid"/>
                <a:tailEnd type="none"/>
              </a:ln>
              <a:effectLst/>
            </p:spPr>
          </p:cxnSp>
          <p:cxnSp>
            <p:nvCxnSpPr>
              <p:cNvPr id="24" name="Straight Connector 23">
                <a:extLst>
                  <a:ext uri="{FF2B5EF4-FFF2-40B4-BE49-F238E27FC236}">
                    <a16:creationId xmlns:a16="http://schemas.microsoft.com/office/drawing/2014/main" id="{A2D97ECD-F230-1F66-C9B0-E811299F7372}"/>
                  </a:ext>
                </a:extLst>
              </p:cNvPr>
              <p:cNvCxnSpPr/>
              <p:nvPr/>
            </p:nvCxnSpPr>
            <p:spPr>
              <a:xfrm>
                <a:off x="8675736" y="5113313"/>
                <a:ext cx="287312" cy="2479"/>
              </a:xfrm>
              <a:prstGeom prst="line">
                <a:avLst/>
              </a:prstGeom>
              <a:noFill/>
              <a:ln w="38100" cap="flat" cmpd="sng" algn="ctr">
                <a:solidFill>
                  <a:srgbClr val="84B6A7"/>
                </a:solidFill>
                <a:prstDash val="solid"/>
                <a:tailEnd type="none"/>
              </a:ln>
              <a:effectLst/>
            </p:spPr>
          </p:cxnSp>
          <p:cxnSp>
            <p:nvCxnSpPr>
              <p:cNvPr id="25" name="Straight Connector 24">
                <a:extLst>
                  <a:ext uri="{FF2B5EF4-FFF2-40B4-BE49-F238E27FC236}">
                    <a16:creationId xmlns:a16="http://schemas.microsoft.com/office/drawing/2014/main" id="{F04837E1-B064-2015-E602-1F25375FF46B}"/>
                  </a:ext>
                </a:extLst>
              </p:cNvPr>
              <p:cNvCxnSpPr/>
              <p:nvPr/>
            </p:nvCxnSpPr>
            <p:spPr>
              <a:xfrm>
                <a:off x="8675736" y="6062101"/>
                <a:ext cx="287312" cy="0"/>
              </a:xfrm>
              <a:prstGeom prst="line">
                <a:avLst/>
              </a:prstGeom>
              <a:noFill/>
              <a:ln w="38100" cap="flat" cmpd="sng" algn="ctr">
                <a:solidFill>
                  <a:srgbClr val="84B6A7"/>
                </a:solidFill>
                <a:prstDash val="solid"/>
                <a:tailEnd type="none"/>
              </a:ln>
              <a:effectLst/>
            </p:spPr>
          </p:cxnSp>
          <p:cxnSp>
            <p:nvCxnSpPr>
              <p:cNvPr id="26" name="Straight Connector 25">
                <a:extLst>
                  <a:ext uri="{FF2B5EF4-FFF2-40B4-BE49-F238E27FC236}">
                    <a16:creationId xmlns:a16="http://schemas.microsoft.com/office/drawing/2014/main" id="{18E3D79C-6C9B-2368-B472-18915D5F7B9A}"/>
                  </a:ext>
                </a:extLst>
              </p:cNvPr>
              <p:cNvCxnSpPr/>
              <p:nvPr/>
            </p:nvCxnSpPr>
            <p:spPr>
              <a:xfrm>
                <a:off x="5182055" y="5110834"/>
                <a:ext cx="287312" cy="2479"/>
              </a:xfrm>
              <a:prstGeom prst="line">
                <a:avLst/>
              </a:prstGeom>
              <a:noFill/>
              <a:ln w="38100" cap="flat" cmpd="sng" algn="ctr">
                <a:solidFill>
                  <a:srgbClr val="84B6A7"/>
                </a:solidFill>
                <a:prstDash val="solid"/>
                <a:tailEnd type="none"/>
              </a:ln>
              <a:effectLst/>
            </p:spPr>
          </p:cxnSp>
          <p:cxnSp>
            <p:nvCxnSpPr>
              <p:cNvPr id="27" name="Straight Connector 26">
                <a:extLst>
                  <a:ext uri="{FF2B5EF4-FFF2-40B4-BE49-F238E27FC236}">
                    <a16:creationId xmlns:a16="http://schemas.microsoft.com/office/drawing/2014/main" id="{E878ABD7-3820-2AB3-2696-55A14DE0FDD3}"/>
                  </a:ext>
                </a:extLst>
              </p:cNvPr>
              <p:cNvCxnSpPr/>
              <p:nvPr/>
            </p:nvCxnSpPr>
            <p:spPr>
              <a:xfrm>
                <a:off x="5182055" y="6059622"/>
                <a:ext cx="287312" cy="0"/>
              </a:xfrm>
              <a:prstGeom prst="line">
                <a:avLst/>
              </a:prstGeom>
              <a:noFill/>
              <a:ln w="38100" cap="flat" cmpd="sng" algn="ctr">
                <a:solidFill>
                  <a:srgbClr val="84B6A7"/>
                </a:solidFill>
                <a:prstDash val="solid"/>
                <a:tailEnd type="none"/>
              </a:ln>
              <a:effectLst/>
            </p:spPr>
          </p:cxnSp>
          <p:cxnSp>
            <p:nvCxnSpPr>
              <p:cNvPr id="28" name="Straight Connector 27">
                <a:extLst>
                  <a:ext uri="{FF2B5EF4-FFF2-40B4-BE49-F238E27FC236}">
                    <a16:creationId xmlns:a16="http://schemas.microsoft.com/office/drawing/2014/main" id="{57B333D5-B854-760E-B480-085A33A413B5}"/>
                  </a:ext>
                </a:extLst>
              </p:cNvPr>
              <p:cNvCxnSpPr/>
              <p:nvPr/>
            </p:nvCxnSpPr>
            <p:spPr>
              <a:xfrm>
                <a:off x="3580316" y="5115343"/>
                <a:ext cx="287312" cy="2479"/>
              </a:xfrm>
              <a:prstGeom prst="line">
                <a:avLst/>
              </a:prstGeom>
              <a:noFill/>
              <a:ln w="38100" cap="flat" cmpd="sng" algn="ctr">
                <a:solidFill>
                  <a:srgbClr val="84B6A7"/>
                </a:solidFill>
                <a:prstDash val="solid"/>
                <a:tailEnd type="none"/>
              </a:ln>
              <a:effectLst/>
            </p:spPr>
          </p:cxnSp>
          <p:cxnSp>
            <p:nvCxnSpPr>
              <p:cNvPr id="29" name="Straight Connector 28">
                <a:extLst>
                  <a:ext uri="{FF2B5EF4-FFF2-40B4-BE49-F238E27FC236}">
                    <a16:creationId xmlns:a16="http://schemas.microsoft.com/office/drawing/2014/main" id="{C3346189-1560-5B48-3B5B-256A3648BD44}"/>
                  </a:ext>
                </a:extLst>
              </p:cNvPr>
              <p:cNvCxnSpPr/>
              <p:nvPr/>
            </p:nvCxnSpPr>
            <p:spPr>
              <a:xfrm>
                <a:off x="3580316" y="6064131"/>
                <a:ext cx="287312" cy="0"/>
              </a:xfrm>
              <a:prstGeom prst="line">
                <a:avLst/>
              </a:prstGeom>
              <a:noFill/>
              <a:ln w="38100" cap="flat" cmpd="sng" algn="ctr">
                <a:solidFill>
                  <a:srgbClr val="84B6A7"/>
                </a:solidFill>
                <a:prstDash val="solid"/>
                <a:tailEnd type="none"/>
              </a:ln>
              <a:effectLst/>
            </p:spPr>
          </p:cxnSp>
          <p:cxnSp>
            <p:nvCxnSpPr>
              <p:cNvPr id="30" name="Straight Connector 29">
                <a:extLst>
                  <a:ext uri="{FF2B5EF4-FFF2-40B4-BE49-F238E27FC236}">
                    <a16:creationId xmlns:a16="http://schemas.microsoft.com/office/drawing/2014/main" id="{0E9B2FF0-C55C-6F8B-96DB-ED6A554A931B}"/>
                  </a:ext>
                </a:extLst>
              </p:cNvPr>
              <p:cNvCxnSpPr/>
              <p:nvPr/>
            </p:nvCxnSpPr>
            <p:spPr>
              <a:xfrm>
                <a:off x="7826923" y="5113313"/>
                <a:ext cx="287312" cy="2479"/>
              </a:xfrm>
              <a:prstGeom prst="line">
                <a:avLst/>
              </a:prstGeom>
              <a:noFill/>
              <a:ln w="38100" cap="flat" cmpd="sng" algn="ctr">
                <a:solidFill>
                  <a:srgbClr val="84B6A7"/>
                </a:solidFill>
                <a:prstDash val="solid"/>
                <a:tailEnd type="none"/>
              </a:ln>
              <a:effectLst/>
            </p:spPr>
          </p:cxnSp>
          <p:cxnSp>
            <p:nvCxnSpPr>
              <p:cNvPr id="31" name="Straight Connector 30">
                <a:extLst>
                  <a:ext uri="{FF2B5EF4-FFF2-40B4-BE49-F238E27FC236}">
                    <a16:creationId xmlns:a16="http://schemas.microsoft.com/office/drawing/2014/main" id="{A8386C49-4BAF-D90D-3769-D821EE6C4811}"/>
                  </a:ext>
                </a:extLst>
              </p:cNvPr>
              <p:cNvCxnSpPr/>
              <p:nvPr/>
            </p:nvCxnSpPr>
            <p:spPr>
              <a:xfrm>
                <a:off x="7826923" y="6062101"/>
                <a:ext cx="287312" cy="0"/>
              </a:xfrm>
              <a:prstGeom prst="line">
                <a:avLst/>
              </a:prstGeom>
              <a:noFill/>
              <a:ln w="38100" cap="flat" cmpd="sng" algn="ctr">
                <a:solidFill>
                  <a:srgbClr val="84B6A7"/>
                </a:solidFill>
                <a:prstDash val="solid"/>
                <a:tailEnd type="none"/>
              </a:ln>
              <a:effectLst/>
            </p:spPr>
          </p:cxnSp>
          <p:cxnSp>
            <p:nvCxnSpPr>
              <p:cNvPr id="32" name="Straight Connector 31">
                <a:extLst>
                  <a:ext uri="{FF2B5EF4-FFF2-40B4-BE49-F238E27FC236}">
                    <a16:creationId xmlns:a16="http://schemas.microsoft.com/office/drawing/2014/main" id="{D5AAB8AB-AFD8-6422-6E3F-175C5DA9B6F6}"/>
                  </a:ext>
                </a:extLst>
              </p:cNvPr>
              <p:cNvCxnSpPr/>
              <p:nvPr/>
            </p:nvCxnSpPr>
            <p:spPr>
              <a:xfrm>
                <a:off x="6225184" y="5117822"/>
                <a:ext cx="287312" cy="2479"/>
              </a:xfrm>
              <a:prstGeom prst="line">
                <a:avLst/>
              </a:prstGeom>
              <a:noFill/>
              <a:ln w="38100" cap="flat" cmpd="sng" algn="ctr">
                <a:solidFill>
                  <a:srgbClr val="84B6A7"/>
                </a:solidFill>
                <a:prstDash val="solid"/>
                <a:tailEnd type="none"/>
              </a:ln>
              <a:effectLst/>
            </p:spPr>
          </p:cxnSp>
          <p:cxnSp>
            <p:nvCxnSpPr>
              <p:cNvPr id="33" name="Straight Connector 32">
                <a:extLst>
                  <a:ext uri="{FF2B5EF4-FFF2-40B4-BE49-F238E27FC236}">
                    <a16:creationId xmlns:a16="http://schemas.microsoft.com/office/drawing/2014/main" id="{956AAC58-32A6-1B3F-EDDC-6A2361C7D5E9}"/>
                  </a:ext>
                </a:extLst>
              </p:cNvPr>
              <p:cNvCxnSpPr/>
              <p:nvPr/>
            </p:nvCxnSpPr>
            <p:spPr>
              <a:xfrm>
                <a:off x="6225184" y="6066610"/>
                <a:ext cx="287312" cy="0"/>
              </a:xfrm>
              <a:prstGeom prst="line">
                <a:avLst/>
              </a:prstGeom>
              <a:noFill/>
              <a:ln w="38100" cap="flat" cmpd="sng" algn="ctr">
                <a:solidFill>
                  <a:srgbClr val="84B6A7"/>
                </a:solidFill>
                <a:prstDash val="solid"/>
                <a:tailEnd type="none"/>
              </a:ln>
              <a:effectLst/>
            </p:spPr>
          </p:cxnSp>
          <p:cxnSp>
            <p:nvCxnSpPr>
              <p:cNvPr id="34" name="Straight Connector 33">
                <a:extLst>
                  <a:ext uri="{FF2B5EF4-FFF2-40B4-BE49-F238E27FC236}">
                    <a16:creationId xmlns:a16="http://schemas.microsoft.com/office/drawing/2014/main" id="{4953D651-F9F2-5967-B565-C491DFB3D317}"/>
                  </a:ext>
                </a:extLst>
              </p:cNvPr>
              <p:cNvCxnSpPr/>
              <p:nvPr/>
            </p:nvCxnSpPr>
            <p:spPr>
              <a:xfrm>
                <a:off x="2703129" y="5122331"/>
                <a:ext cx="287312" cy="2479"/>
              </a:xfrm>
              <a:prstGeom prst="line">
                <a:avLst/>
              </a:prstGeom>
              <a:noFill/>
              <a:ln w="38100" cap="flat" cmpd="sng" algn="ctr">
                <a:solidFill>
                  <a:srgbClr val="84B6A7"/>
                </a:solidFill>
                <a:prstDash val="solid"/>
                <a:tailEnd type="none"/>
              </a:ln>
              <a:effectLst/>
            </p:spPr>
          </p:cxnSp>
          <p:cxnSp>
            <p:nvCxnSpPr>
              <p:cNvPr id="35" name="Straight Connector 34">
                <a:extLst>
                  <a:ext uri="{FF2B5EF4-FFF2-40B4-BE49-F238E27FC236}">
                    <a16:creationId xmlns:a16="http://schemas.microsoft.com/office/drawing/2014/main" id="{F23CEEF2-22E0-8472-BAFE-637A6A24F7AA}"/>
                  </a:ext>
                </a:extLst>
              </p:cNvPr>
              <p:cNvCxnSpPr/>
              <p:nvPr/>
            </p:nvCxnSpPr>
            <p:spPr>
              <a:xfrm>
                <a:off x="2703129" y="6071119"/>
                <a:ext cx="287312" cy="0"/>
              </a:xfrm>
              <a:prstGeom prst="line">
                <a:avLst/>
              </a:prstGeom>
              <a:noFill/>
              <a:ln w="38100" cap="flat" cmpd="sng" algn="ctr">
                <a:solidFill>
                  <a:srgbClr val="84B6A7"/>
                </a:solidFill>
                <a:prstDash val="solid"/>
                <a:tailEnd type="none"/>
              </a:ln>
              <a:effectLst/>
            </p:spPr>
          </p:cxnSp>
          <p:cxnSp>
            <p:nvCxnSpPr>
              <p:cNvPr id="36" name="Straight Connector 35">
                <a:extLst>
                  <a:ext uri="{FF2B5EF4-FFF2-40B4-BE49-F238E27FC236}">
                    <a16:creationId xmlns:a16="http://schemas.microsoft.com/office/drawing/2014/main" id="{00A64167-839C-012F-B046-04633386F41E}"/>
                  </a:ext>
                </a:extLst>
              </p:cNvPr>
              <p:cNvCxnSpPr/>
              <p:nvPr/>
            </p:nvCxnSpPr>
            <p:spPr>
              <a:xfrm>
                <a:off x="1099306" y="5122331"/>
                <a:ext cx="287312" cy="2479"/>
              </a:xfrm>
              <a:prstGeom prst="line">
                <a:avLst/>
              </a:prstGeom>
              <a:noFill/>
              <a:ln w="38100" cap="flat" cmpd="sng" algn="ctr">
                <a:solidFill>
                  <a:srgbClr val="84B6A7"/>
                </a:solidFill>
                <a:prstDash val="solid"/>
                <a:tailEnd type="none"/>
              </a:ln>
              <a:effectLst/>
            </p:spPr>
          </p:cxnSp>
          <p:cxnSp>
            <p:nvCxnSpPr>
              <p:cNvPr id="37" name="Straight Connector 36">
                <a:extLst>
                  <a:ext uri="{FF2B5EF4-FFF2-40B4-BE49-F238E27FC236}">
                    <a16:creationId xmlns:a16="http://schemas.microsoft.com/office/drawing/2014/main" id="{00363972-304A-BB2F-D407-ADC7AEE0BE94}"/>
                  </a:ext>
                </a:extLst>
              </p:cNvPr>
              <p:cNvCxnSpPr/>
              <p:nvPr/>
            </p:nvCxnSpPr>
            <p:spPr>
              <a:xfrm>
                <a:off x="1139836" y="5596808"/>
                <a:ext cx="206255" cy="0"/>
              </a:xfrm>
              <a:prstGeom prst="line">
                <a:avLst/>
              </a:prstGeom>
              <a:noFill/>
              <a:ln w="38100" cap="flat" cmpd="sng" algn="ctr">
                <a:solidFill>
                  <a:srgbClr val="84B6A7"/>
                </a:solidFill>
                <a:prstDash val="solid"/>
                <a:tailEnd type="none"/>
              </a:ln>
              <a:effectLst/>
            </p:spPr>
          </p:cxnSp>
          <p:cxnSp>
            <p:nvCxnSpPr>
              <p:cNvPr id="38" name="Straight Connector 37">
                <a:extLst>
                  <a:ext uri="{FF2B5EF4-FFF2-40B4-BE49-F238E27FC236}">
                    <a16:creationId xmlns:a16="http://schemas.microsoft.com/office/drawing/2014/main" id="{25E6A6D7-D4CF-DC9A-7BDA-23FFDC0E22B3}"/>
                  </a:ext>
                </a:extLst>
              </p:cNvPr>
              <p:cNvCxnSpPr/>
              <p:nvPr/>
            </p:nvCxnSpPr>
            <p:spPr>
              <a:xfrm>
                <a:off x="1099306" y="6071119"/>
                <a:ext cx="287312" cy="0"/>
              </a:xfrm>
              <a:prstGeom prst="line">
                <a:avLst/>
              </a:prstGeom>
              <a:noFill/>
              <a:ln w="38100" cap="flat" cmpd="sng" algn="ctr">
                <a:solidFill>
                  <a:srgbClr val="84B6A7"/>
                </a:solidFill>
                <a:prstDash val="solid"/>
                <a:tailEnd type="none"/>
              </a:ln>
              <a:effectLst/>
            </p:spPr>
          </p:cxnSp>
          <p:cxnSp>
            <p:nvCxnSpPr>
              <p:cNvPr id="39" name="Straight Connector 38">
                <a:extLst>
                  <a:ext uri="{FF2B5EF4-FFF2-40B4-BE49-F238E27FC236}">
                    <a16:creationId xmlns:a16="http://schemas.microsoft.com/office/drawing/2014/main" id="{9E215528-F028-AFEF-8FD2-A4923DD00B07}"/>
                  </a:ext>
                </a:extLst>
              </p:cNvPr>
              <p:cNvCxnSpPr/>
              <p:nvPr/>
            </p:nvCxnSpPr>
            <p:spPr>
              <a:xfrm>
                <a:off x="251520" y="5131148"/>
                <a:ext cx="287312" cy="2479"/>
              </a:xfrm>
              <a:prstGeom prst="line">
                <a:avLst/>
              </a:prstGeom>
              <a:noFill/>
              <a:ln w="38100" cap="flat" cmpd="sng" algn="ctr">
                <a:solidFill>
                  <a:srgbClr val="84B6A7"/>
                </a:solidFill>
                <a:prstDash val="solid"/>
                <a:tailEnd type="none"/>
              </a:ln>
              <a:effectLst/>
            </p:spPr>
          </p:cxnSp>
          <p:cxnSp>
            <p:nvCxnSpPr>
              <p:cNvPr id="40" name="Straight Connector 39">
                <a:extLst>
                  <a:ext uri="{FF2B5EF4-FFF2-40B4-BE49-F238E27FC236}">
                    <a16:creationId xmlns:a16="http://schemas.microsoft.com/office/drawing/2014/main" id="{7B0E04B7-21BE-2AE6-0BF4-8445E9846621}"/>
                  </a:ext>
                </a:extLst>
              </p:cNvPr>
              <p:cNvCxnSpPr/>
              <p:nvPr/>
            </p:nvCxnSpPr>
            <p:spPr>
              <a:xfrm>
                <a:off x="251520" y="6079936"/>
                <a:ext cx="287312" cy="0"/>
              </a:xfrm>
              <a:prstGeom prst="line">
                <a:avLst/>
              </a:prstGeom>
              <a:noFill/>
              <a:ln w="38100" cap="flat" cmpd="sng" algn="ctr">
                <a:solidFill>
                  <a:srgbClr val="84B6A7"/>
                </a:solidFill>
                <a:prstDash val="solid"/>
                <a:tailEnd type="none"/>
              </a:ln>
              <a:effectLst/>
            </p:spPr>
          </p:cxnSp>
          <p:sp>
            <p:nvSpPr>
              <p:cNvPr id="41" name="Rounded Rectangle 263">
                <a:extLst>
                  <a:ext uri="{FF2B5EF4-FFF2-40B4-BE49-F238E27FC236}">
                    <a16:creationId xmlns:a16="http://schemas.microsoft.com/office/drawing/2014/main" id="{ED00EFCF-E73D-D328-3472-821C51CA6ED0}"/>
                  </a:ext>
                </a:extLst>
              </p:cNvPr>
              <p:cNvSpPr/>
              <p:nvPr/>
            </p:nvSpPr>
            <p:spPr bwMode="auto">
              <a:xfrm>
                <a:off x="511798" y="4897015"/>
                <a:ext cx="648000" cy="1399586"/>
              </a:xfrm>
              <a:prstGeom prst="roundRect">
                <a:avLst/>
              </a:prstGeom>
              <a:solidFill>
                <a:schemeClr val="accent2"/>
              </a:solidFill>
              <a:ln w="9525">
                <a:noFill/>
                <a:miter lim="800000"/>
                <a:headEnd/>
                <a:tailEnd/>
              </a:ln>
            </p:spPr>
            <p:txBody>
              <a:bodyPr wrap="square" lIns="72000" tIns="72000" rIns="72000" bIns="72000" rtlCol="0" anchor="t"/>
              <a:lstStyle/>
              <a:p>
                <a:pPr algn="ctr" defTabSz="914354" eaLnBrk="0" fontAlgn="auto" hangingPunct="0">
                  <a:spcBef>
                    <a:spcPts val="0"/>
                  </a:spcBef>
                  <a:spcAft>
                    <a:spcPts val="0"/>
                  </a:spcAft>
                  <a:defRPr/>
                </a:pPr>
                <a:r>
                  <a:rPr lang="en-US" sz="700" kern="0" dirty="0">
                    <a:solidFill>
                      <a:srgbClr val="FFFFFF"/>
                    </a:solidFill>
                    <a:latin typeface="Arial"/>
                    <a:ea typeface="Verdana" pitchFamily="34" charset="0"/>
                  </a:rPr>
                  <a:t>EMI Filter</a:t>
                </a:r>
              </a:p>
            </p:txBody>
          </p:sp>
          <p:grpSp>
            <p:nvGrpSpPr>
              <p:cNvPr id="42" name="Group 41">
                <a:extLst>
                  <a:ext uri="{FF2B5EF4-FFF2-40B4-BE49-F238E27FC236}">
                    <a16:creationId xmlns:a16="http://schemas.microsoft.com/office/drawing/2014/main" id="{F04A807B-CC8B-3FF8-1E67-0DE8BCA77D36}"/>
                  </a:ext>
                </a:extLst>
              </p:cNvPr>
              <p:cNvGrpSpPr/>
              <p:nvPr/>
            </p:nvGrpSpPr>
            <p:grpSpPr>
              <a:xfrm>
                <a:off x="554725" y="5418605"/>
                <a:ext cx="560171" cy="170635"/>
                <a:chOff x="683568" y="1469334"/>
                <a:chExt cx="2736092" cy="505829"/>
              </a:xfrm>
              <a:solidFill>
                <a:srgbClr val="FFFFFF">
                  <a:lumMod val="50000"/>
                </a:srgbClr>
              </a:solidFill>
            </p:grpSpPr>
            <p:sp>
              <p:nvSpPr>
                <p:cNvPr id="115" name="Arc 114">
                  <a:extLst>
                    <a:ext uri="{FF2B5EF4-FFF2-40B4-BE49-F238E27FC236}">
                      <a16:creationId xmlns:a16="http://schemas.microsoft.com/office/drawing/2014/main" id="{C9DC4475-3EC4-3D4D-91CA-54D0522A82D3}"/>
                    </a:ext>
                  </a:extLst>
                </p:cNvPr>
                <p:cNvSpPr/>
                <p:nvPr/>
              </p:nvSpPr>
              <p:spPr>
                <a:xfrm>
                  <a:off x="1065348" y="1469334"/>
                  <a:ext cx="493186" cy="493186"/>
                </a:xfrm>
                <a:prstGeom prst="arc">
                  <a:avLst>
                    <a:gd name="adj1" fmla="val 10781538"/>
                    <a:gd name="adj2" fmla="val 0"/>
                  </a:avLst>
                </a:prstGeom>
                <a:solidFill>
                  <a:schemeClr val="accent2"/>
                </a:solid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sp>
              <p:nvSpPr>
                <p:cNvPr id="116" name="Arc 115">
                  <a:extLst>
                    <a:ext uri="{FF2B5EF4-FFF2-40B4-BE49-F238E27FC236}">
                      <a16:creationId xmlns:a16="http://schemas.microsoft.com/office/drawing/2014/main" id="{96325293-8069-2731-9AB5-283C6B463DA3}"/>
                    </a:ext>
                  </a:extLst>
                </p:cNvPr>
                <p:cNvSpPr/>
                <p:nvPr/>
              </p:nvSpPr>
              <p:spPr>
                <a:xfrm>
                  <a:off x="1558428" y="1473196"/>
                  <a:ext cx="493186" cy="493186"/>
                </a:xfrm>
                <a:prstGeom prst="arc">
                  <a:avLst>
                    <a:gd name="adj1" fmla="val 10847767"/>
                    <a:gd name="adj2" fmla="val 0"/>
                  </a:avLst>
                </a:prstGeom>
                <a:solidFill>
                  <a:schemeClr val="accent2"/>
                </a:solid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sp>
              <p:nvSpPr>
                <p:cNvPr id="117" name="Arc 116">
                  <a:extLst>
                    <a:ext uri="{FF2B5EF4-FFF2-40B4-BE49-F238E27FC236}">
                      <a16:creationId xmlns:a16="http://schemas.microsoft.com/office/drawing/2014/main" id="{0629C26F-154E-53A4-DBF2-9FE1F41B8519}"/>
                    </a:ext>
                  </a:extLst>
                </p:cNvPr>
                <p:cNvSpPr/>
                <p:nvPr/>
              </p:nvSpPr>
              <p:spPr>
                <a:xfrm>
                  <a:off x="2051508" y="1477058"/>
                  <a:ext cx="493186" cy="493186"/>
                </a:xfrm>
                <a:prstGeom prst="arc">
                  <a:avLst>
                    <a:gd name="adj1" fmla="val 10847767"/>
                    <a:gd name="adj2" fmla="val 0"/>
                  </a:avLst>
                </a:prstGeom>
                <a:solidFill>
                  <a:schemeClr val="accent2"/>
                </a:solid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sp>
              <p:nvSpPr>
                <p:cNvPr id="118" name="Arc 117">
                  <a:extLst>
                    <a:ext uri="{FF2B5EF4-FFF2-40B4-BE49-F238E27FC236}">
                      <a16:creationId xmlns:a16="http://schemas.microsoft.com/office/drawing/2014/main" id="{70FFF310-CAF5-BAE0-C971-275329C2BE31}"/>
                    </a:ext>
                  </a:extLst>
                </p:cNvPr>
                <p:cNvSpPr/>
                <p:nvPr/>
              </p:nvSpPr>
              <p:spPr>
                <a:xfrm>
                  <a:off x="2544694" y="1481977"/>
                  <a:ext cx="493186" cy="493186"/>
                </a:xfrm>
                <a:prstGeom prst="arc">
                  <a:avLst>
                    <a:gd name="adj1" fmla="val 10847767"/>
                    <a:gd name="adj2" fmla="val 0"/>
                  </a:avLst>
                </a:prstGeom>
                <a:solidFill>
                  <a:schemeClr val="accent2"/>
                </a:solid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cxnSp>
              <p:nvCxnSpPr>
                <p:cNvPr id="119" name="Straight Connector 118">
                  <a:extLst>
                    <a:ext uri="{FF2B5EF4-FFF2-40B4-BE49-F238E27FC236}">
                      <a16:creationId xmlns:a16="http://schemas.microsoft.com/office/drawing/2014/main" id="{A605F8B4-FA85-0FBC-3639-0496A61AA782}"/>
                    </a:ext>
                  </a:extLst>
                </p:cNvPr>
                <p:cNvCxnSpPr/>
                <p:nvPr/>
              </p:nvCxnSpPr>
              <p:spPr>
                <a:xfrm flipH="1">
                  <a:off x="683568" y="1707951"/>
                  <a:ext cx="381780" cy="0"/>
                </a:xfrm>
                <a:prstGeom prst="line">
                  <a:avLst/>
                </a:prstGeom>
                <a:grpFill/>
                <a:ln w="19050" cap="flat" cmpd="sng" algn="ctr">
                  <a:solidFill>
                    <a:srgbClr val="FFFFFF"/>
                  </a:solidFill>
                  <a:prstDash val="solid"/>
                  <a:tailEnd type="none"/>
                </a:ln>
                <a:effectLst/>
              </p:spPr>
            </p:cxnSp>
            <p:cxnSp>
              <p:nvCxnSpPr>
                <p:cNvPr id="120" name="Straight Connector 119">
                  <a:extLst>
                    <a:ext uri="{FF2B5EF4-FFF2-40B4-BE49-F238E27FC236}">
                      <a16:creationId xmlns:a16="http://schemas.microsoft.com/office/drawing/2014/main" id="{535A3D37-4920-CFB5-24A1-6914BCB28A6F}"/>
                    </a:ext>
                  </a:extLst>
                </p:cNvPr>
                <p:cNvCxnSpPr/>
                <p:nvPr/>
              </p:nvCxnSpPr>
              <p:spPr>
                <a:xfrm flipH="1">
                  <a:off x="3037880" y="1717475"/>
                  <a:ext cx="381780" cy="0"/>
                </a:xfrm>
                <a:prstGeom prst="line">
                  <a:avLst/>
                </a:prstGeom>
                <a:grpFill/>
                <a:ln w="19050" cap="flat" cmpd="sng" algn="ctr">
                  <a:solidFill>
                    <a:srgbClr val="FFFFFF"/>
                  </a:solidFill>
                  <a:prstDash val="solid"/>
                  <a:tailEnd type="none"/>
                </a:ln>
                <a:effectLst/>
              </p:spPr>
            </p:cxnSp>
          </p:grpSp>
          <p:grpSp>
            <p:nvGrpSpPr>
              <p:cNvPr id="43" name="Group 42">
                <a:extLst>
                  <a:ext uri="{FF2B5EF4-FFF2-40B4-BE49-F238E27FC236}">
                    <a16:creationId xmlns:a16="http://schemas.microsoft.com/office/drawing/2014/main" id="{FB9FD32B-D07F-0640-4399-A22FB49BF1B3}"/>
                  </a:ext>
                </a:extLst>
              </p:cNvPr>
              <p:cNvGrpSpPr/>
              <p:nvPr/>
            </p:nvGrpSpPr>
            <p:grpSpPr>
              <a:xfrm>
                <a:off x="698596" y="5596809"/>
                <a:ext cx="272429" cy="547289"/>
                <a:chOff x="520931" y="3014380"/>
                <a:chExt cx="302305" cy="607306"/>
              </a:xfrm>
              <a:solidFill>
                <a:srgbClr val="FFFFFF">
                  <a:lumMod val="50000"/>
                </a:srgbClr>
              </a:solidFill>
            </p:grpSpPr>
            <p:cxnSp>
              <p:nvCxnSpPr>
                <p:cNvPr id="111" name="Straight Connector 110">
                  <a:extLst>
                    <a:ext uri="{FF2B5EF4-FFF2-40B4-BE49-F238E27FC236}">
                      <a16:creationId xmlns:a16="http://schemas.microsoft.com/office/drawing/2014/main" id="{2E2898DD-3803-AE2C-6B24-003AC0186015}"/>
                    </a:ext>
                  </a:extLst>
                </p:cNvPr>
                <p:cNvCxnSpPr/>
                <p:nvPr/>
              </p:nvCxnSpPr>
              <p:spPr>
                <a:xfrm>
                  <a:off x="520931" y="3268451"/>
                  <a:ext cx="302305" cy="1"/>
                </a:xfrm>
                <a:prstGeom prst="line">
                  <a:avLst/>
                </a:prstGeom>
                <a:grpFill/>
                <a:ln w="19050" cap="flat" cmpd="sng" algn="ctr">
                  <a:solidFill>
                    <a:srgbClr val="FFFFFF"/>
                  </a:solidFill>
                  <a:prstDash val="solid"/>
                  <a:tailEnd type="none"/>
                </a:ln>
                <a:effectLst/>
              </p:spPr>
            </p:cxnSp>
            <p:cxnSp>
              <p:nvCxnSpPr>
                <p:cNvPr id="112" name="Straight Connector 111">
                  <a:extLst>
                    <a:ext uri="{FF2B5EF4-FFF2-40B4-BE49-F238E27FC236}">
                      <a16:creationId xmlns:a16="http://schemas.microsoft.com/office/drawing/2014/main" id="{EB6F8C03-70A8-AA0F-793F-D8B2A3A4A052}"/>
                    </a:ext>
                  </a:extLst>
                </p:cNvPr>
                <p:cNvCxnSpPr/>
                <p:nvPr/>
              </p:nvCxnSpPr>
              <p:spPr>
                <a:xfrm>
                  <a:off x="520931" y="3365303"/>
                  <a:ext cx="302305" cy="1"/>
                </a:xfrm>
                <a:prstGeom prst="line">
                  <a:avLst/>
                </a:prstGeom>
                <a:grpFill/>
                <a:ln w="19050" cap="flat" cmpd="sng" algn="ctr">
                  <a:solidFill>
                    <a:srgbClr val="FFFFFF"/>
                  </a:solidFill>
                  <a:prstDash val="solid"/>
                  <a:tailEnd type="none"/>
                </a:ln>
                <a:effectLst/>
              </p:spPr>
            </p:cxnSp>
            <p:cxnSp>
              <p:nvCxnSpPr>
                <p:cNvPr id="113" name="Straight Connector 112">
                  <a:extLst>
                    <a:ext uri="{FF2B5EF4-FFF2-40B4-BE49-F238E27FC236}">
                      <a16:creationId xmlns:a16="http://schemas.microsoft.com/office/drawing/2014/main" id="{7B508D18-6D0F-1ED7-C403-6A21975F8ED2}"/>
                    </a:ext>
                  </a:extLst>
                </p:cNvPr>
                <p:cNvCxnSpPr/>
                <p:nvPr/>
              </p:nvCxnSpPr>
              <p:spPr>
                <a:xfrm>
                  <a:off x="672083" y="3364659"/>
                  <a:ext cx="0" cy="257027"/>
                </a:xfrm>
                <a:prstGeom prst="line">
                  <a:avLst/>
                </a:prstGeom>
                <a:grpFill/>
                <a:ln w="19050" cap="flat" cmpd="sng" algn="ctr">
                  <a:solidFill>
                    <a:srgbClr val="FFFFFF"/>
                  </a:solidFill>
                  <a:prstDash val="solid"/>
                  <a:tailEnd type="none"/>
                </a:ln>
                <a:effectLst/>
              </p:spPr>
            </p:cxnSp>
            <p:cxnSp>
              <p:nvCxnSpPr>
                <p:cNvPr id="114" name="Straight Connector 113">
                  <a:extLst>
                    <a:ext uri="{FF2B5EF4-FFF2-40B4-BE49-F238E27FC236}">
                      <a16:creationId xmlns:a16="http://schemas.microsoft.com/office/drawing/2014/main" id="{3F4443A1-FFE7-DBE6-417F-7831638F5527}"/>
                    </a:ext>
                  </a:extLst>
                </p:cNvPr>
                <p:cNvCxnSpPr/>
                <p:nvPr/>
              </p:nvCxnSpPr>
              <p:spPr>
                <a:xfrm>
                  <a:off x="672084" y="3014380"/>
                  <a:ext cx="0" cy="249097"/>
                </a:xfrm>
                <a:prstGeom prst="line">
                  <a:avLst/>
                </a:prstGeom>
                <a:grpFill/>
                <a:ln w="19050" cap="flat" cmpd="sng" algn="ctr">
                  <a:solidFill>
                    <a:srgbClr val="FFFFFF"/>
                  </a:solidFill>
                  <a:prstDash val="solid"/>
                  <a:tailEnd type="none"/>
                </a:ln>
                <a:effectLst/>
              </p:spPr>
            </p:cxnSp>
          </p:grpSp>
          <p:grpSp>
            <p:nvGrpSpPr>
              <p:cNvPr id="44" name="Group 43">
                <a:extLst>
                  <a:ext uri="{FF2B5EF4-FFF2-40B4-BE49-F238E27FC236}">
                    <a16:creationId xmlns:a16="http://schemas.microsoft.com/office/drawing/2014/main" id="{7F19CEAF-BCE2-BB2C-D877-C393D8D8A84A}"/>
                  </a:ext>
                </a:extLst>
              </p:cNvPr>
              <p:cNvGrpSpPr/>
              <p:nvPr/>
            </p:nvGrpSpPr>
            <p:grpSpPr>
              <a:xfrm>
                <a:off x="2953950" y="4897015"/>
                <a:ext cx="653218" cy="1399586"/>
                <a:chOff x="4355976" y="5043188"/>
                <a:chExt cx="504060" cy="1080000"/>
              </a:xfrm>
              <a:solidFill>
                <a:srgbClr val="FFFFFF">
                  <a:lumMod val="50000"/>
                </a:srgbClr>
              </a:solidFill>
            </p:grpSpPr>
            <p:sp>
              <p:nvSpPr>
                <p:cNvPr id="105" name="Rounded Rectangle 327">
                  <a:extLst>
                    <a:ext uri="{FF2B5EF4-FFF2-40B4-BE49-F238E27FC236}">
                      <a16:creationId xmlns:a16="http://schemas.microsoft.com/office/drawing/2014/main" id="{3EBBE46B-C0CE-1E07-7735-74D2B41158BD}"/>
                    </a:ext>
                  </a:extLst>
                </p:cNvPr>
                <p:cNvSpPr/>
                <p:nvPr/>
              </p:nvSpPr>
              <p:spPr bwMode="auto">
                <a:xfrm>
                  <a:off x="4355976" y="5043188"/>
                  <a:ext cx="504060" cy="1080000"/>
                </a:xfrm>
                <a:prstGeom prst="roundRect">
                  <a:avLst/>
                </a:prstGeom>
                <a:solidFill>
                  <a:schemeClr val="accent2"/>
                </a:solidFill>
                <a:ln w="9525">
                  <a:noFill/>
                  <a:miter lim="800000"/>
                  <a:headEnd/>
                  <a:tailEnd/>
                </a:ln>
              </p:spPr>
              <p:txBody>
                <a:bodyPr wrap="square" lIns="72000" tIns="72000" rIns="72000" bIns="72000" rtlCol="0" anchor="t"/>
                <a:lstStyle/>
                <a:p>
                  <a:pPr algn="ctr" defTabSz="914354" eaLnBrk="0" fontAlgn="auto" hangingPunct="0">
                    <a:spcBef>
                      <a:spcPts val="0"/>
                    </a:spcBef>
                    <a:spcAft>
                      <a:spcPts val="0"/>
                    </a:spcAft>
                    <a:defRPr/>
                  </a:pPr>
                  <a:r>
                    <a:rPr lang="en-US" sz="700" kern="0" dirty="0">
                      <a:solidFill>
                        <a:srgbClr val="FFFFFF"/>
                      </a:solidFill>
                      <a:latin typeface="Arial"/>
                      <a:ea typeface="Verdana" pitchFamily="34" charset="0"/>
                    </a:rPr>
                    <a:t>DC Link</a:t>
                  </a:r>
                </a:p>
              </p:txBody>
            </p:sp>
            <p:grpSp>
              <p:nvGrpSpPr>
                <p:cNvPr id="106" name="Group 105">
                  <a:extLst>
                    <a:ext uri="{FF2B5EF4-FFF2-40B4-BE49-F238E27FC236}">
                      <a16:creationId xmlns:a16="http://schemas.microsoft.com/office/drawing/2014/main" id="{4E151749-90F5-02AD-3CCF-348E5AC804D2}"/>
                    </a:ext>
                  </a:extLst>
                </p:cNvPr>
                <p:cNvGrpSpPr/>
                <p:nvPr/>
              </p:nvGrpSpPr>
              <p:grpSpPr>
                <a:xfrm>
                  <a:off x="4491023" y="5533678"/>
                  <a:ext cx="210222" cy="422319"/>
                  <a:chOff x="520931" y="3014380"/>
                  <a:chExt cx="302305" cy="607306"/>
                </a:xfrm>
                <a:grpFill/>
              </p:grpSpPr>
              <p:cxnSp>
                <p:nvCxnSpPr>
                  <p:cNvPr id="107" name="Straight Connector 106">
                    <a:extLst>
                      <a:ext uri="{FF2B5EF4-FFF2-40B4-BE49-F238E27FC236}">
                        <a16:creationId xmlns:a16="http://schemas.microsoft.com/office/drawing/2014/main" id="{8A2F5A10-8C9B-09FA-3210-C32C51268911}"/>
                      </a:ext>
                    </a:extLst>
                  </p:cNvPr>
                  <p:cNvCxnSpPr/>
                  <p:nvPr/>
                </p:nvCxnSpPr>
                <p:spPr>
                  <a:xfrm>
                    <a:off x="520931" y="3268451"/>
                    <a:ext cx="302305" cy="1"/>
                  </a:xfrm>
                  <a:prstGeom prst="line">
                    <a:avLst/>
                  </a:prstGeom>
                  <a:grpFill/>
                  <a:ln w="19050" cap="flat" cmpd="sng" algn="ctr">
                    <a:solidFill>
                      <a:srgbClr val="FFFFFF"/>
                    </a:solidFill>
                    <a:prstDash val="solid"/>
                    <a:tailEnd type="none"/>
                  </a:ln>
                  <a:effectLst/>
                </p:spPr>
              </p:cxnSp>
              <p:cxnSp>
                <p:nvCxnSpPr>
                  <p:cNvPr id="108" name="Straight Connector 107">
                    <a:extLst>
                      <a:ext uri="{FF2B5EF4-FFF2-40B4-BE49-F238E27FC236}">
                        <a16:creationId xmlns:a16="http://schemas.microsoft.com/office/drawing/2014/main" id="{32FF408A-580D-6C77-D9E8-D09172A1B38F}"/>
                      </a:ext>
                    </a:extLst>
                  </p:cNvPr>
                  <p:cNvCxnSpPr/>
                  <p:nvPr/>
                </p:nvCxnSpPr>
                <p:spPr>
                  <a:xfrm>
                    <a:off x="520931" y="3365303"/>
                    <a:ext cx="302305" cy="1"/>
                  </a:xfrm>
                  <a:prstGeom prst="line">
                    <a:avLst/>
                  </a:prstGeom>
                  <a:grpFill/>
                  <a:ln w="19050" cap="flat" cmpd="sng" algn="ctr">
                    <a:solidFill>
                      <a:srgbClr val="FFFFFF"/>
                    </a:solidFill>
                    <a:prstDash val="solid"/>
                    <a:tailEnd type="none"/>
                  </a:ln>
                  <a:effectLst/>
                </p:spPr>
              </p:cxnSp>
              <p:cxnSp>
                <p:nvCxnSpPr>
                  <p:cNvPr id="109" name="Straight Connector 108">
                    <a:extLst>
                      <a:ext uri="{FF2B5EF4-FFF2-40B4-BE49-F238E27FC236}">
                        <a16:creationId xmlns:a16="http://schemas.microsoft.com/office/drawing/2014/main" id="{F1ECE339-FE8A-14F6-1FE8-D332C238CAC7}"/>
                      </a:ext>
                    </a:extLst>
                  </p:cNvPr>
                  <p:cNvCxnSpPr/>
                  <p:nvPr/>
                </p:nvCxnSpPr>
                <p:spPr>
                  <a:xfrm>
                    <a:off x="672083" y="3364659"/>
                    <a:ext cx="0" cy="257027"/>
                  </a:xfrm>
                  <a:prstGeom prst="line">
                    <a:avLst/>
                  </a:prstGeom>
                  <a:grpFill/>
                  <a:ln w="19050" cap="flat" cmpd="sng" algn="ctr">
                    <a:solidFill>
                      <a:srgbClr val="FFFFFF"/>
                    </a:solidFill>
                    <a:prstDash val="solid"/>
                    <a:tailEnd type="none"/>
                  </a:ln>
                  <a:effectLst/>
                </p:spPr>
              </p:cxnSp>
              <p:cxnSp>
                <p:nvCxnSpPr>
                  <p:cNvPr id="110" name="Straight Connector 109">
                    <a:extLst>
                      <a:ext uri="{FF2B5EF4-FFF2-40B4-BE49-F238E27FC236}">
                        <a16:creationId xmlns:a16="http://schemas.microsoft.com/office/drawing/2014/main" id="{9199E462-ADD2-551E-0C26-9834A5DCDFBD}"/>
                      </a:ext>
                    </a:extLst>
                  </p:cNvPr>
                  <p:cNvCxnSpPr/>
                  <p:nvPr/>
                </p:nvCxnSpPr>
                <p:spPr>
                  <a:xfrm>
                    <a:off x="672084" y="3014380"/>
                    <a:ext cx="0" cy="249097"/>
                  </a:xfrm>
                  <a:prstGeom prst="line">
                    <a:avLst/>
                  </a:prstGeom>
                  <a:grpFill/>
                  <a:ln w="19050" cap="flat" cmpd="sng" algn="ctr">
                    <a:solidFill>
                      <a:srgbClr val="FFFFFF"/>
                    </a:solidFill>
                    <a:prstDash val="solid"/>
                    <a:tailEnd type="none"/>
                  </a:ln>
                  <a:effectLst/>
                </p:spPr>
              </p:cxnSp>
            </p:grpSp>
          </p:grpSp>
          <p:grpSp>
            <p:nvGrpSpPr>
              <p:cNvPr id="45" name="Group 44">
                <a:extLst>
                  <a:ext uri="{FF2B5EF4-FFF2-40B4-BE49-F238E27FC236}">
                    <a16:creationId xmlns:a16="http://schemas.microsoft.com/office/drawing/2014/main" id="{63BA9A59-EE47-6557-5C5E-C9FC98BE9B51}"/>
                  </a:ext>
                </a:extLst>
              </p:cNvPr>
              <p:cNvGrpSpPr/>
              <p:nvPr/>
            </p:nvGrpSpPr>
            <p:grpSpPr>
              <a:xfrm>
                <a:off x="1348109" y="4897015"/>
                <a:ext cx="1399586" cy="1399586"/>
                <a:chOff x="1610447" y="1272829"/>
                <a:chExt cx="1800000" cy="1800200"/>
              </a:xfrm>
            </p:grpSpPr>
            <p:sp>
              <p:nvSpPr>
                <p:cNvPr id="98" name="Rounded Rectangle 320">
                  <a:extLst>
                    <a:ext uri="{FF2B5EF4-FFF2-40B4-BE49-F238E27FC236}">
                      <a16:creationId xmlns:a16="http://schemas.microsoft.com/office/drawing/2014/main" id="{3A3F8D06-CD1B-6A99-D065-7BAA2CF1CAA3}"/>
                    </a:ext>
                  </a:extLst>
                </p:cNvPr>
                <p:cNvSpPr/>
                <p:nvPr/>
              </p:nvSpPr>
              <p:spPr bwMode="auto">
                <a:xfrm>
                  <a:off x="1610447" y="1272829"/>
                  <a:ext cx="1800000" cy="1800200"/>
                </a:xfrm>
                <a:prstGeom prst="roundRect">
                  <a:avLst/>
                </a:prstGeom>
                <a:solidFill>
                  <a:schemeClr val="dk2"/>
                </a:solidFill>
                <a:ln w="9525">
                  <a:noFill/>
                  <a:miter lim="800000"/>
                  <a:headEnd/>
                  <a:tailEnd/>
                </a:ln>
              </p:spPr>
              <p:txBody>
                <a:bodyPr wrap="square" lIns="72000" tIns="72000" rIns="72000" bIns="72000" rtlCol="0" anchor="ctr"/>
                <a:lstStyle/>
                <a:p>
                  <a:pPr algn="ctr" defTabSz="914354" eaLnBrk="0" fontAlgn="auto" hangingPunct="0">
                    <a:spcBef>
                      <a:spcPts val="0"/>
                    </a:spcBef>
                    <a:spcAft>
                      <a:spcPts val="0"/>
                    </a:spcAft>
                    <a:defRPr/>
                  </a:pPr>
                  <a:r>
                    <a:rPr lang="en-US" sz="700" kern="0" dirty="0">
                      <a:solidFill>
                        <a:srgbClr val="FFFFFF"/>
                      </a:solidFill>
                      <a:latin typeface="Arial"/>
                      <a:ea typeface="Verdana" pitchFamily="34" charset="0"/>
                    </a:rPr>
                    <a:t>AC/DC</a:t>
                  </a:r>
                </a:p>
                <a:p>
                  <a:pPr algn="ctr" defTabSz="914354" eaLnBrk="0" fontAlgn="auto" hangingPunct="0">
                    <a:spcBef>
                      <a:spcPts val="0"/>
                    </a:spcBef>
                    <a:spcAft>
                      <a:spcPts val="0"/>
                    </a:spcAft>
                    <a:defRPr/>
                  </a:pPr>
                  <a:r>
                    <a:rPr lang="en-US" sz="700" kern="0" dirty="0">
                      <a:solidFill>
                        <a:srgbClr val="84B6A7"/>
                      </a:solidFill>
                      <a:latin typeface="Arial" panose="020B0604020202020204" pitchFamily="34" charset="0"/>
                      <a:ea typeface="Verdana" pitchFamily="34" charset="0"/>
                    </a:rPr>
                    <a:t>.</a:t>
                  </a:r>
                  <a:br>
                    <a:rPr lang="en-US" sz="700" kern="0" dirty="0">
                      <a:solidFill>
                        <a:srgbClr val="84B6A7"/>
                      </a:solidFill>
                      <a:latin typeface="Arial" panose="020B0604020202020204" pitchFamily="34" charset="0"/>
                      <a:ea typeface="Verdana" pitchFamily="34" charset="0"/>
                    </a:rPr>
                  </a:br>
                  <a:endParaRPr lang="en-US" sz="700" kern="0" dirty="0">
                    <a:solidFill>
                      <a:srgbClr val="84B6A7"/>
                    </a:solidFill>
                    <a:latin typeface="Arial" panose="020B0604020202020204" pitchFamily="34" charset="0"/>
                    <a:ea typeface="Verdana" pitchFamily="34" charset="0"/>
                  </a:endParaRPr>
                </a:p>
                <a:p>
                  <a:pPr algn="ctr" defTabSz="914354" eaLnBrk="0" fontAlgn="auto" hangingPunct="0">
                    <a:spcBef>
                      <a:spcPts val="0"/>
                    </a:spcBef>
                    <a:spcAft>
                      <a:spcPts val="0"/>
                    </a:spcAft>
                    <a:defRPr/>
                  </a:pPr>
                  <a:endParaRPr lang="en-US" sz="700" kern="0" dirty="0">
                    <a:solidFill>
                      <a:srgbClr val="000000"/>
                    </a:solidFill>
                    <a:latin typeface="Arial" panose="020B0604020202020204" pitchFamily="34" charset="0"/>
                    <a:ea typeface="Verdana" pitchFamily="34" charset="0"/>
                  </a:endParaRPr>
                </a:p>
                <a:p>
                  <a:pPr algn="ctr" defTabSz="914354" eaLnBrk="0" fontAlgn="auto" hangingPunct="0">
                    <a:spcBef>
                      <a:spcPts val="0"/>
                    </a:spcBef>
                    <a:spcAft>
                      <a:spcPts val="0"/>
                    </a:spcAft>
                    <a:defRPr/>
                  </a:pPr>
                  <a:endParaRPr lang="en-US" sz="700" kern="0" dirty="0">
                    <a:solidFill>
                      <a:srgbClr val="000000"/>
                    </a:solidFill>
                    <a:latin typeface="Verdana"/>
                    <a:ea typeface="Verdana" pitchFamily="34" charset="0"/>
                  </a:endParaRPr>
                </a:p>
              </p:txBody>
            </p:sp>
            <p:grpSp>
              <p:nvGrpSpPr>
                <p:cNvPr id="99" name="Group 98">
                  <a:extLst>
                    <a:ext uri="{FF2B5EF4-FFF2-40B4-BE49-F238E27FC236}">
                      <a16:creationId xmlns:a16="http://schemas.microsoft.com/office/drawing/2014/main" id="{031D50F2-0995-2037-70B3-2EE29ACC5E87}"/>
                    </a:ext>
                  </a:extLst>
                </p:cNvPr>
                <p:cNvGrpSpPr/>
                <p:nvPr/>
              </p:nvGrpSpPr>
              <p:grpSpPr>
                <a:xfrm>
                  <a:off x="1983448" y="2238120"/>
                  <a:ext cx="1043466" cy="527474"/>
                  <a:chOff x="2092581" y="4923425"/>
                  <a:chExt cx="525000" cy="265387"/>
                </a:xfrm>
              </p:grpSpPr>
              <p:sp>
                <p:nvSpPr>
                  <p:cNvPr id="100" name="Rectangle 99">
                    <a:extLst>
                      <a:ext uri="{FF2B5EF4-FFF2-40B4-BE49-F238E27FC236}">
                        <a16:creationId xmlns:a16="http://schemas.microsoft.com/office/drawing/2014/main" id="{8F8140AE-F27B-7813-49FE-1C15F826238D}"/>
                      </a:ext>
                    </a:extLst>
                  </p:cNvPr>
                  <p:cNvSpPr/>
                  <p:nvPr/>
                </p:nvSpPr>
                <p:spPr bwMode="auto">
                  <a:xfrm>
                    <a:off x="2092581" y="4923425"/>
                    <a:ext cx="264520" cy="265387"/>
                  </a:xfrm>
                  <a:prstGeom prst="rect">
                    <a:avLst/>
                  </a:prstGeom>
                  <a:noFill/>
                  <a:ln w="28575">
                    <a:solidFill>
                      <a:srgbClr val="FFFFFF"/>
                    </a:solidFill>
                    <a:miter lim="800000"/>
                    <a:headEnd/>
                    <a:tailEnd/>
                  </a:ln>
                </p:spPr>
                <p:txBody>
                  <a:bodyPr wrap="square" lIns="72000" tIns="72000" rIns="72000" bIns="72000" rtlCol="0" anchor="ctr"/>
                  <a:lstStyle/>
                  <a:p>
                    <a:pPr algn="ctr" defTabSz="914354" eaLnBrk="0" fontAlgn="auto" hangingPunct="0">
                      <a:spcBef>
                        <a:spcPts val="0"/>
                      </a:spcBef>
                      <a:spcAft>
                        <a:spcPts val="0"/>
                      </a:spcAft>
                      <a:defRPr/>
                    </a:pPr>
                    <a:endParaRPr lang="en-US" sz="700" kern="0" dirty="0">
                      <a:solidFill>
                        <a:srgbClr val="000000"/>
                      </a:solidFill>
                      <a:latin typeface="Verdana"/>
                      <a:ea typeface="Verdana" pitchFamily="34" charset="0"/>
                    </a:endParaRPr>
                  </a:p>
                </p:txBody>
              </p:sp>
              <p:sp>
                <p:nvSpPr>
                  <p:cNvPr id="101" name="Rectangle 100">
                    <a:extLst>
                      <a:ext uri="{FF2B5EF4-FFF2-40B4-BE49-F238E27FC236}">
                        <a16:creationId xmlns:a16="http://schemas.microsoft.com/office/drawing/2014/main" id="{47EA07DC-27E4-5708-68AB-9D059EC4028F}"/>
                      </a:ext>
                    </a:extLst>
                  </p:cNvPr>
                  <p:cNvSpPr/>
                  <p:nvPr/>
                </p:nvSpPr>
                <p:spPr bwMode="auto">
                  <a:xfrm>
                    <a:off x="2353061" y="4923425"/>
                    <a:ext cx="264520" cy="265387"/>
                  </a:xfrm>
                  <a:prstGeom prst="rect">
                    <a:avLst/>
                  </a:prstGeom>
                  <a:noFill/>
                  <a:ln w="28575">
                    <a:solidFill>
                      <a:srgbClr val="FFFFFF"/>
                    </a:solidFill>
                    <a:miter lim="800000"/>
                    <a:headEnd/>
                    <a:tailEnd/>
                  </a:ln>
                </p:spPr>
                <p:txBody>
                  <a:bodyPr wrap="square" lIns="72000" tIns="72000" rIns="72000" bIns="72000" rtlCol="0" anchor="ctr"/>
                  <a:lstStyle/>
                  <a:p>
                    <a:pPr algn="ctr" defTabSz="914354" eaLnBrk="0" fontAlgn="auto" hangingPunct="0">
                      <a:spcBef>
                        <a:spcPts val="0"/>
                      </a:spcBef>
                      <a:spcAft>
                        <a:spcPts val="0"/>
                      </a:spcAft>
                      <a:defRPr/>
                    </a:pPr>
                    <a:endParaRPr lang="en-US" sz="700" kern="0" dirty="0">
                      <a:solidFill>
                        <a:srgbClr val="000000"/>
                      </a:solidFill>
                      <a:latin typeface="Verdana"/>
                      <a:ea typeface="Verdana" pitchFamily="34" charset="0"/>
                    </a:endParaRPr>
                  </a:p>
                </p:txBody>
              </p:sp>
              <p:cxnSp>
                <p:nvCxnSpPr>
                  <p:cNvPr id="102" name="Straight Connector 101">
                    <a:extLst>
                      <a:ext uri="{FF2B5EF4-FFF2-40B4-BE49-F238E27FC236}">
                        <a16:creationId xmlns:a16="http://schemas.microsoft.com/office/drawing/2014/main" id="{8B631D59-8923-777F-036E-F2E9024FA1F9}"/>
                      </a:ext>
                    </a:extLst>
                  </p:cNvPr>
                  <p:cNvCxnSpPr/>
                  <p:nvPr/>
                </p:nvCxnSpPr>
                <p:spPr>
                  <a:xfrm>
                    <a:off x="2414533" y="5028482"/>
                    <a:ext cx="141575" cy="0"/>
                  </a:xfrm>
                  <a:prstGeom prst="line">
                    <a:avLst/>
                  </a:prstGeom>
                  <a:noFill/>
                  <a:ln w="28575" cap="flat" cmpd="sng" algn="ctr">
                    <a:solidFill>
                      <a:srgbClr val="FFFFFF"/>
                    </a:solidFill>
                    <a:prstDash val="solid"/>
                    <a:tailEnd type="none"/>
                  </a:ln>
                  <a:effectLst/>
                </p:spPr>
              </p:cxnSp>
              <p:cxnSp>
                <p:nvCxnSpPr>
                  <p:cNvPr id="103" name="Straight Connector 102">
                    <a:extLst>
                      <a:ext uri="{FF2B5EF4-FFF2-40B4-BE49-F238E27FC236}">
                        <a16:creationId xmlns:a16="http://schemas.microsoft.com/office/drawing/2014/main" id="{7DADBDD3-0A78-D583-C9BA-A10C56A53799}"/>
                      </a:ext>
                    </a:extLst>
                  </p:cNvPr>
                  <p:cNvCxnSpPr/>
                  <p:nvPr/>
                </p:nvCxnSpPr>
                <p:spPr>
                  <a:xfrm>
                    <a:off x="2414533" y="5080150"/>
                    <a:ext cx="141575" cy="0"/>
                  </a:xfrm>
                  <a:prstGeom prst="line">
                    <a:avLst/>
                  </a:prstGeom>
                  <a:noFill/>
                  <a:ln w="28575" cap="flat" cmpd="sng" algn="ctr">
                    <a:solidFill>
                      <a:srgbClr val="FFFFFF"/>
                    </a:solidFill>
                    <a:prstDash val="solid"/>
                    <a:tailEnd type="none"/>
                  </a:ln>
                  <a:effectLst/>
                </p:spPr>
              </p:cxnSp>
              <p:sp>
                <p:nvSpPr>
                  <p:cNvPr id="104" name="Freeform 326">
                    <a:extLst>
                      <a:ext uri="{FF2B5EF4-FFF2-40B4-BE49-F238E27FC236}">
                        <a16:creationId xmlns:a16="http://schemas.microsoft.com/office/drawing/2014/main" id="{0AA1562C-B219-0709-45F5-C72960FBAEA1}"/>
                      </a:ext>
                    </a:extLst>
                  </p:cNvPr>
                  <p:cNvSpPr/>
                  <p:nvPr/>
                </p:nvSpPr>
                <p:spPr bwMode="auto">
                  <a:xfrm>
                    <a:off x="2145603" y="4980783"/>
                    <a:ext cx="158475" cy="150670"/>
                  </a:xfrm>
                  <a:custGeom>
                    <a:avLst/>
                    <a:gdLst>
                      <a:gd name="connsiteX0" fmla="*/ 0 w 2263140"/>
                      <a:gd name="connsiteY0" fmla="*/ 1018859 h 2028557"/>
                      <a:gd name="connsiteX1" fmla="*/ 525780 w 2263140"/>
                      <a:gd name="connsiteY1" fmla="*/ 28259 h 2028557"/>
                      <a:gd name="connsiteX2" fmla="*/ 1691640 w 2263140"/>
                      <a:gd name="connsiteY2" fmla="*/ 2001839 h 2028557"/>
                      <a:gd name="connsiteX3" fmla="*/ 2263140 w 2263140"/>
                      <a:gd name="connsiteY3" fmla="*/ 988379 h 2028557"/>
                    </a:gdLst>
                    <a:ahLst/>
                    <a:cxnLst>
                      <a:cxn ang="0">
                        <a:pos x="connsiteX0" y="connsiteY0"/>
                      </a:cxn>
                      <a:cxn ang="0">
                        <a:pos x="connsiteX1" y="connsiteY1"/>
                      </a:cxn>
                      <a:cxn ang="0">
                        <a:pos x="connsiteX2" y="connsiteY2"/>
                      </a:cxn>
                      <a:cxn ang="0">
                        <a:pos x="connsiteX3" y="connsiteY3"/>
                      </a:cxn>
                    </a:cxnLst>
                    <a:rect l="l" t="t" r="r" b="b"/>
                    <a:pathLst>
                      <a:path w="2263140" h="2028557">
                        <a:moveTo>
                          <a:pt x="0" y="1018859"/>
                        </a:moveTo>
                        <a:cubicBezTo>
                          <a:pt x="121920" y="441644"/>
                          <a:pt x="243840" y="-135571"/>
                          <a:pt x="525780" y="28259"/>
                        </a:cubicBezTo>
                        <a:cubicBezTo>
                          <a:pt x="807720" y="192089"/>
                          <a:pt x="1402080" y="1841819"/>
                          <a:pt x="1691640" y="2001839"/>
                        </a:cubicBezTo>
                        <a:cubicBezTo>
                          <a:pt x="1981200" y="2161859"/>
                          <a:pt x="2122170" y="1575119"/>
                          <a:pt x="2263140" y="988379"/>
                        </a:cubicBezTo>
                      </a:path>
                    </a:pathLst>
                  </a:custGeom>
                  <a:noFill/>
                  <a:ln w="28575" cap="flat" cmpd="sng" algn="ctr">
                    <a:solidFill>
                      <a:srgbClr val="FFFFFF"/>
                    </a:solidFill>
                    <a:prstDash val="solid"/>
                    <a:headEnd/>
                    <a:tailEnd/>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grpSp>
          </p:grpSp>
          <p:grpSp>
            <p:nvGrpSpPr>
              <p:cNvPr id="46" name="Group 45">
                <a:extLst>
                  <a:ext uri="{FF2B5EF4-FFF2-40B4-BE49-F238E27FC236}">
                    <a16:creationId xmlns:a16="http://schemas.microsoft.com/office/drawing/2014/main" id="{EB691AF1-46D7-85EF-8DA5-3E7A188F6F46}"/>
                  </a:ext>
                </a:extLst>
              </p:cNvPr>
              <p:cNvGrpSpPr/>
              <p:nvPr/>
            </p:nvGrpSpPr>
            <p:grpSpPr>
              <a:xfrm>
                <a:off x="6450671" y="4897015"/>
                <a:ext cx="1399586" cy="1399586"/>
                <a:chOff x="5029365" y="1272829"/>
                <a:chExt cx="1800000" cy="1800200"/>
              </a:xfrm>
            </p:grpSpPr>
            <p:sp>
              <p:nvSpPr>
                <p:cNvPr id="92" name="Rounded Rectangle 314">
                  <a:extLst>
                    <a:ext uri="{FF2B5EF4-FFF2-40B4-BE49-F238E27FC236}">
                      <a16:creationId xmlns:a16="http://schemas.microsoft.com/office/drawing/2014/main" id="{5CD2036F-AF30-903F-BF43-DBE30ECBBD13}"/>
                    </a:ext>
                  </a:extLst>
                </p:cNvPr>
                <p:cNvSpPr/>
                <p:nvPr/>
              </p:nvSpPr>
              <p:spPr bwMode="auto">
                <a:xfrm>
                  <a:off x="5029365" y="1272829"/>
                  <a:ext cx="1800000" cy="1800200"/>
                </a:xfrm>
                <a:prstGeom prst="roundRect">
                  <a:avLst/>
                </a:prstGeom>
                <a:solidFill>
                  <a:schemeClr val="dk2"/>
                </a:solidFill>
                <a:ln w="9525">
                  <a:noFill/>
                  <a:miter lim="800000"/>
                  <a:headEnd/>
                  <a:tailEnd/>
                </a:ln>
              </p:spPr>
              <p:txBody>
                <a:bodyPr wrap="square" lIns="72000" tIns="72000" rIns="72000" bIns="72000" rtlCol="0" anchor="ctr"/>
                <a:lstStyle/>
                <a:p>
                  <a:pPr algn="ctr" defTabSz="914354" eaLnBrk="0" fontAlgn="auto" hangingPunct="0">
                    <a:spcBef>
                      <a:spcPts val="0"/>
                    </a:spcBef>
                    <a:spcAft>
                      <a:spcPts val="0"/>
                    </a:spcAft>
                    <a:defRPr/>
                  </a:pPr>
                  <a:r>
                    <a:rPr lang="en-US" sz="700" kern="0" dirty="0">
                      <a:solidFill>
                        <a:srgbClr val="FFFFFF"/>
                      </a:solidFill>
                      <a:latin typeface="Arial"/>
                      <a:ea typeface="Verdana" pitchFamily="34" charset="0"/>
                    </a:rPr>
                    <a:t>AC/DC</a:t>
                  </a:r>
                </a:p>
                <a:p>
                  <a:pPr algn="ctr" defTabSz="914354" eaLnBrk="0" fontAlgn="auto" hangingPunct="0">
                    <a:spcBef>
                      <a:spcPts val="0"/>
                    </a:spcBef>
                    <a:spcAft>
                      <a:spcPts val="0"/>
                    </a:spcAft>
                    <a:defRPr/>
                  </a:pPr>
                  <a:r>
                    <a:rPr lang="en-US" sz="700" kern="0" dirty="0">
                      <a:solidFill>
                        <a:srgbClr val="FFFFFF"/>
                      </a:solidFill>
                      <a:latin typeface="Arial"/>
                      <a:ea typeface="Verdana" pitchFamily="34" charset="0"/>
                    </a:rPr>
                    <a:t>Secondary side</a:t>
                  </a:r>
                </a:p>
                <a:p>
                  <a:pPr algn="ctr" defTabSz="914354" eaLnBrk="0" fontAlgn="auto" hangingPunct="0">
                    <a:spcBef>
                      <a:spcPts val="0"/>
                    </a:spcBef>
                    <a:spcAft>
                      <a:spcPts val="0"/>
                    </a:spcAft>
                    <a:defRPr/>
                  </a:pPr>
                  <a:endParaRPr lang="en-US" sz="700" kern="0" dirty="0">
                    <a:solidFill>
                      <a:srgbClr val="FFFFFF"/>
                    </a:solidFill>
                    <a:latin typeface="Arial" panose="020B0604020202020204" pitchFamily="34" charset="0"/>
                    <a:ea typeface="Verdana" pitchFamily="34" charset="0"/>
                  </a:endParaRPr>
                </a:p>
                <a:p>
                  <a:pPr algn="ctr" defTabSz="914354" eaLnBrk="0" fontAlgn="auto" hangingPunct="0">
                    <a:spcBef>
                      <a:spcPts val="0"/>
                    </a:spcBef>
                    <a:spcAft>
                      <a:spcPts val="0"/>
                    </a:spcAft>
                    <a:defRPr/>
                  </a:pPr>
                  <a:endParaRPr lang="en-US" sz="700" kern="0" dirty="0">
                    <a:solidFill>
                      <a:srgbClr val="000000"/>
                    </a:solidFill>
                    <a:latin typeface="Arial" panose="020B0604020202020204" pitchFamily="34" charset="0"/>
                    <a:ea typeface="Verdana" pitchFamily="34" charset="0"/>
                  </a:endParaRPr>
                </a:p>
                <a:p>
                  <a:pPr algn="r" defTabSz="914354" eaLnBrk="0" fontAlgn="auto" hangingPunct="0">
                    <a:spcBef>
                      <a:spcPts val="0"/>
                    </a:spcBef>
                    <a:spcAft>
                      <a:spcPts val="0"/>
                    </a:spcAft>
                    <a:defRPr/>
                  </a:pPr>
                  <a:endParaRPr lang="en-US" sz="700" kern="0" dirty="0">
                    <a:solidFill>
                      <a:srgbClr val="000000"/>
                    </a:solidFill>
                    <a:latin typeface="Verdana"/>
                    <a:ea typeface="Verdana" pitchFamily="34" charset="0"/>
                  </a:endParaRPr>
                </a:p>
              </p:txBody>
            </p:sp>
            <p:grpSp>
              <p:nvGrpSpPr>
                <p:cNvPr id="93" name="Group 92">
                  <a:extLst>
                    <a:ext uri="{FF2B5EF4-FFF2-40B4-BE49-F238E27FC236}">
                      <a16:creationId xmlns:a16="http://schemas.microsoft.com/office/drawing/2014/main" id="{750E2A37-D49D-6BBE-785A-7622DC84EFD5}"/>
                    </a:ext>
                  </a:extLst>
                </p:cNvPr>
                <p:cNvGrpSpPr/>
                <p:nvPr/>
              </p:nvGrpSpPr>
              <p:grpSpPr>
                <a:xfrm>
                  <a:off x="5402221" y="2238873"/>
                  <a:ext cx="1041982" cy="526721"/>
                  <a:chOff x="5329393" y="2346286"/>
                  <a:chExt cx="1041982" cy="526721"/>
                </a:xfrm>
              </p:grpSpPr>
              <p:sp>
                <p:nvSpPr>
                  <p:cNvPr id="94" name="Rectangle 93">
                    <a:extLst>
                      <a:ext uri="{FF2B5EF4-FFF2-40B4-BE49-F238E27FC236}">
                        <a16:creationId xmlns:a16="http://schemas.microsoft.com/office/drawing/2014/main" id="{CB0DDF73-2D36-6BA0-6689-24EE93B014EC}"/>
                      </a:ext>
                    </a:extLst>
                  </p:cNvPr>
                  <p:cNvSpPr/>
                  <p:nvPr/>
                </p:nvSpPr>
                <p:spPr bwMode="auto">
                  <a:xfrm>
                    <a:off x="5329393" y="2346286"/>
                    <a:ext cx="525000" cy="526721"/>
                  </a:xfrm>
                  <a:prstGeom prst="rect">
                    <a:avLst/>
                  </a:prstGeom>
                  <a:noFill/>
                  <a:ln w="28575">
                    <a:solidFill>
                      <a:srgbClr val="FFFFFF"/>
                    </a:solidFill>
                    <a:miter lim="800000"/>
                    <a:headEnd/>
                    <a:tailEnd/>
                  </a:ln>
                </p:spPr>
                <p:txBody>
                  <a:bodyPr wrap="square" lIns="72000" tIns="72000" rIns="72000" bIns="72000" rtlCol="0" anchor="ctr"/>
                  <a:lstStyle/>
                  <a:p>
                    <a:pPr algn="ctr" defTabSz="914354" eaLnBrk="0" fontAlgn="auto" hangingPunct="0">
                      <a:spcBef>
                        <a:spcPts val="0"/>
                      </a:spcBef>
                      <a:spcAft>
                        <a:spcPts val="0"/>
                      </a:spcAft>
                      <a:defRPr/>
                    </a:pPr>
                    <a:endParaRPr lang="en-US" sz="700" kern="0" dirty="0">
                      <a:solidFill>
                        <a:srgbClr val="000000"/>
                      </a:solidFill>
                      <a:latin typeface="Verdana"/>
                      <a:ea typeface="Verdana" pitchFamily="34" charset="0"/>
                    </a:endParaRPr>
                  </a:p>
                </p:txBody>
              </p:sp>
              <p:sp>
                <p:nvSpPr>
                  <p:cNvPr id="95" name="Rectangle 94">
                    <a:extLst>
                      <a:ext uri="{FF2B5EF4-FFF2-40B4-BE49-F238E27FC236}">
                        <a16:creationId xmlns:a16="http://schemas.microsoft.com/office/drawing/2014/main" id="{932B9AEE-60E4-2286-D5F3-1333155E93C0}"/>
                      </a:ext>
                    </a:extLst>
                  </p:cNvPr>
                  <p:cNvSpPr/>
                  <p:nvPr/>
                </p:nvSpPr>
                <p:spPr bwMode="auto">
                  <a:xfrm>
                    <a:off x="5846375" y="2346286"/>
                    <a:ext cx="525000" cy="526721"/>
                  </a:xfrm>
                  <a:prstGeom prst="rect">
                    <a:avLst/>
                  </a:prstGeom>
                  <a:noFill/>
                  <a:ln w="28575">
                    <a:solidFill>
                      <a:srgbClr val="FFFFFF"/>
                    </a:solidFill>
                    <a:miter lim="800000"/>
                    <a:headEnd/>
                    <a:tailEnd/>
                  </a:ln>
                </p:spPr>
                <p:txBody>
                  <a:bodyPr wrap="square" lIns="72000" tIns="72000" rIns="72000" bIns="72000" rtlCol="0" anchor="ctr"/>
                  <a:lstStyle/>
                  <a:p>
                    <a:pPr algn="ctr" defTabSz="914354" eaLnBrk="0" fontAlgn="auto" hangingPunct="0">
                      <a:spcBef>
                        <a:spcPts val="0"/>
                      </a:spcBef>
                      <a:spcAft>
                        <a:spcPts val="0"/>
                      </a:spcAft>
                      <a:defRPr/>
                    </a:pPr>
                    <a:endParaRPr lang="en-US" sz="700" kern="0" dirty="0">
                      <a:solidFill>
                        <a:srgbClr val="000000"/>
                      </a:solidFill>
                      <a:latin typeface="Verdana"/>
                      <a:ea typeface="Verdana" pitchFamily="34" charset="0"/>
                    </a:endParaRPr>
                  </a:p>
                </p:txBody>
              </p:sp>
              <p:cxnSp>
                <p:nvCxnSpPr>
                  <p:cNvPr id="96" name="Straight Connector 95">
                    <a:extLst>
                      <a:ext uri="{FF2B5EF4-FFF2-40B4-BE49-F238E27FC236}">
                        <a16:creationId xmlns:a16="http://schemas.microsoft.com/office/drawing/2014/main" id="{667C35E1-CF64-C3A5-CC12-1481534B8141}"/>
                      </a:ext>
                    </a:extLst>
                  </p:cNvPr>
                  <p:cNvCxnSpPr/>
                  <p:nvPr/>
                </p:nvCxnSpPr>
                <p:spPr>
                  <a:xfrm>
                    <a:off x="5968380" y="2554796"/>
                    <a:ext cx="280988" cy="0"/>
                  </a:xfrm>
                  <a:prstGeom prst="line">
                    <a:avLst/>
                  </a:prstGeom>
                  <a:noFill/>
                  <a:ln w="28575" cap="flat" cmpd="sng" algn="ctr">
                    <a:solidFill>
                      <a:srgbClr val="FFFFFF"/>
                    </a:solidFill>
                    <a:prstDash val="solid"/>
                    <a:tailEnd type="none"/>
                  </a:ln>
                  <a:effectLst/>
                </p:spPr>
              </p:cxnSp>
              <p:cxnSp>
                <p:nvCxnSpPr>
                  <p:cNvPr id="97" name="Straight Connector 96">
                    <a:extLst>
                      <a:ext uri="{FF2B5EF4-FFF2-40B4-BE49-F238E27FC236}">
                        <a16:creationId xmlns:a16="http://schemas.microsoft.com/office/drawing/2014/main" id="{BC948FB6-441E-EE65-3401-A54DE5E142BA}"/>
                      </a:ext>
                    </a:extLst>
                  </p:cNvPr>
                  <p:cNvCxnSpPr/>
                  <p:nvPr/>
                </p:nvCxnSpPr>
                <p:spPr>
                  <a:xfrm>
                    <a:off x="5968380" y="2657343"/>
                    <a:ext cx="280988" cy="0"/>
                  </a:xfrm>
                  <a:prstGeom prst="line">
                    <a:avLst/>
                  </a:prstGeom>
                  <a:noFill/>
                  <a:ln w="28575" cap="flat" cmpd="sng" algn="ctr">
                    <a:solidFill>
                      <a:srgbClr val="FFFFFF"/>
                    </a:solidFill>
                    <a:prstDash val="solid"/>
                    <a:tailEnd type="none"/>
                  </a:ln>
                  <a:effectLst/>
                </p:spPr>
              </p:cxnSp>
            </p:grpSp>
          </p:grpSp>
          <p:grpSp>
            <p:nvGrpSpPr>
              <p:cNvPr id="47" name="Group 46">
                <a:extLst>
                  <a:ext uri="{FF2B5EF4-FFF2-40B4-BE49-F238E27FC236}">
                    <a16:creationId xmlns:a16="http://schemas.microsoft.com/office/drawing/2014/main" id="{096E469B-49E1-50E4-4D53-C9F3A35C1AC2}"/>
                  </a:ext>
                </a:extLst>
              </p:cNvPr>
              <p:cNvGrpSpPr/>
              <p:nvPr/>
            </p:nvGrpSpPr>
            <p:grpSpPr>
              <a:xfrm>
                <a:off x="5413164" y="4890032"/>
                <a:ext cx="828000" cy="1399586"/>
                <a:chOff x="935688" y="4725144"/>
                <a:chExt cx="828000" cy="1399586"/>
              </a:xfrm>
            </p:grpSpPr>
            <p:sp>
              <p:nvSpPr>
                <p:cNvPr id="70" name="Rounded Rectangle 292">
                  <a:extLst>
                    <a:ext uri="{FF2B5EF4-FFF2-40B4-BE49-F238E27FC236}">
                      <a16:creationId xmlns:a16="http://schemas.microsoft.com/office/drawing/2014/main" id="{F82E0265-EC7C-B4CA-F2AB-AA0C262F7F87}"/>
                    </a:ext>
                  </a:extLst>
                </p:cNvPr>
                <p:cNvSpPr/>
                <p:nvPr/>
              </p:nvSpPr>
              <p:spPr bwMode="auto">
                <a:xfrm>
                  <a:off x="935688" y="4725144"/>
                  <a:ext cx="828000" cy="1399586"/>
                </a:xfrm>
                <a:prstGeom prst="roundRect">
                  <a:avLst/>
                </a:prstGeom>
                <a:solidFill>
                  <a:srgbClr val="812161"/>
                </a:solidFill>
                <a:ln w="9525">
                  <a:noFill/>
                  <a:miter lim="800000"/>
                  <a:headEnd/>
                  <a:tailEnd/>
                </a:ln>
              </p:spPr>
              <p:txBody>
                <a:bodyPr wrap="square" lIns="72000" tIns="72000" rIns="72000" bIns="72000" rtlCol="0" anchor="t"/>
                <a:lstStyle/>
                <a:p>
                  <a:pPr algn="ctr" defTabSz="914354" eaLnBrk="0" fontAlgn="auto" hangingPunct="0">
                    <a:spcBef>
                      <a:spcPts val="0"/>
                    </a:spcBef>
                    <a:spcAft>
                      <a:spcPts val="0"/>
                    </a:spcAft>
                    <a:defRPr/>
                  </a:pPr>
                  <a:r>
                    <a:rPr lang="en-US" sz="700" kern="0" dirty="0">
                      <a:solidFill>
                        <a:srgbClr val="FFFFFF"/>
                      </a:solidFill>
                      <a:latin typeface="Arial"/>
                      <a:ea typeface="Verdana" pitchFamily="34" charset="0"/>
                    </a:rPr>
                    <a:t>Galvanic Isolation</a:t>
                  </a:r>
                </a:p>
              </p:txBody>
            </p:sp>
            <p:grpSp>
              <p:nvGrpSpPr>
                <p:cNvPr id="71" name="Group 70">
                  <a:extLst>
                    <a:ext uri="{FF2B5EF4-FFF2-40B4-BE49-F238E27FC236}">
                      <a16:creationId xmlns:a16="http://schemas.microsoft.com/office/drawing/2014/main" id="{6D0B0732-4463-3A7D-8A31-814329B55AA7}"/>
                    </a:ext>
                  </a:extLst>
                </p:cNvPr>
                <p:cNvGrpSpPr/>
                <p:nvPr/>
              </p:nvGrpSpPr>
              <p:grpSpPr>
                <a:xfrm>
                  <a:off x="1009554" y="5402100"/>
                  <a:ext cx="674464" cy="563861"/>
                  <a:chOff x="1165953" y="1454914"/>
                  <a:chExt cx="520455" cy="435107"/>
                </a:xfrm>
                <a:solidFill>
                  <a:srgbClr val="AB377A">
                    <a:lumMod val="75000"/>
                  </a:srgbClr>
                </a:solidFill>
              </p:grpSpPr>
              <p:grpSp>
                <p:nvGrpSpPr>
                  <p:cNvPr id="72" name="Group 71">
                    <a:extLst>
                      <a:ext uri="{FF2B5EF4-FFF2-40B4-BE49-F238E27FC236}">
                        <a16:creationId xmlns:a16="http://schemas.microsoft.com/office/drawing/2014/main" id="{A73AD3D5-0DE3-F003-E239-B6D70189911A}"/>
                      </a:ext>
                    </a:extLst>
                  </p:cNvPr>
                  <p:cNvGrpSpPr/>
                  <p:nvPr/>
                </p:nvGrpSpPr>
                <p:grpSpPr>
                  <a:xfrm rot="5400000">
                    <a:off x="1095475" y="1608052"/>
                    <a:ext cx="432260" cy="131672"/>
                    <a:chOff x="683568" y="1469334"/>
                    <a:chExt cx="2736092" cy="505829"/>
                  </a:xfrm>
                  <a:grpFill/>
                </p:grpSpPr>
                <p:sp>
                  <p:nvSpPr>
                    <p:cNvPr id="86" name="Arc 85">
                      <a:extLst>
                        <a:ext uri="{FF2B5EF4-FFF2-40B4-BE49-F238E27FC236}">
                          <a16:creationId xmlns:a16="http://schemas.microsoft.com/office/drawing/2014/main" id="{6EB26571-E654-2D46-EB6D-264F07EC931B}"/>
                        </a:ext>
                      </a:extLst>
                    </p:cNvPr>
                    <p:cNvSpPr/>
                    <p:nvPr/>
                  </p:nvSpPr>
                  <p:spPr>
                    <a:xfrm>
                      <a:off x="1065348" y="1469334"/>
                      <a:ext cx="493186" cy="493186"/>
                    </a:xfrm>
                    <a:prstGeom prst="arc">
                      <a:avLst>
                        <a:gd name="adj1" fmla="val 10781538"/>
                        <a:gd name="adj2" fmla="val 0"/>
                      </a:avLst>
                    </a:prstGeom>
                    <a:grp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sp>
                  <p:nvSpPr>
                    <p:cNvPr id="87" name="Arc 86">
                      <a:extLst>
                        <a:ext uri="{FF2B5EF4-FFF2-40B4-BE49-F238E27FC236}">
                          <a16:creationId xmlns:a16="http://schemas.microsoft.com/office/drawing/2014/main" id="{C06FC4A1-220E-4599-0131-31D526A146CD}"/>
                        </a:ext>
                      </a:extLst>
                    </p:cNvPr>
                    <p:cNvSpPr/>
                    <p:nvPr/>
                  </p:nvSpPr>
                  <p:spPr>
                    <a:xfrm>
                      <a:off x="1558428" y="1473196"/>
                      <a:ext cx="493186" cy="493186"/>
                    </a:xfrm>
                    <a:prstGeom prst="arc">
                      <a:avLst>
                        <a:gd name="adj1" fmla="val 10847767"/>
                        <a:gd name="adj2" fmla="val 0"/>
                      </a:avLst>
                    </a:prstGeom>
                    <a:grp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sp>
                  <p:nvSpPr>
                    <p:cNvPr id="88" name="Arc 87">
                      <a:extLst>
                        <a:ext uri="{FF2B5EF4-FFF2-40B4-BE49-F238E27FC236}">
                          <a16:creationId xmlns:a16="http://schemas.microsoft.com/office/drawing/2014/main" id="{0E32AD24-DD1D-F035-768B-76BDC8C5E8E5}"/>
                        </a:ext>
                      </a:extLst>
                    </p:cNvPr>
                    <p:cNvSpPr/>
                    <p:nvPr/>
                  </p:nvSpPr>
                  <p:spPr>
                    <a:xfrm>
                      <a:off x="2051508" y="1477058"/>
                      <a:ext cx="493186" cy="493186"/>
                    </a:xfrm>
                    <a:prstGeom prst="arc">
                      <a:avLst>
                        <a:gd name="adj1" fmla="val 10847767"/>
                        <a:gd name="adj2" fmla="val 0"/>
                      </a:avLst>
                    </a:prstGeom>
                    <a:grp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sp>
                  <p:nvSpPr>
                    <p:cNvPr id="89" name="Arc 88">
                      <a:extLst>
                        <a:ext uri="{FF2B5EF4-FFF2-40B4-BE49-F238E27FC236}">
                          <a16:creationId xmlns:a16="http://schemas.microsoft.com/office/drawing/2014/main" id="{01759B0B-EA63-6D1B-F3C6-5FF763EB9CC5}"/>
                        </a:ext>
                      </a:extLst>
                    </p:cNvPr>
                    <p:cNvSpPr/>
                    <p:nvPr/>
                  </p:nvSpPr>
                  <p:spPr>
                    <a:xfrm>
                      <a:off x="2544694" y="1481977"/>
                      <a:ext cx="493186" cy="493186"/>
                    </a:xfrm>
                    <a:prstGeom prst="arc">
                      <a:avLst>
                        <a:gd name="adj1" fmla="val 10847767"/>
                        <a:gd name="adj2" fmla="val 0"/>
                      </a:avLst>
                    </a:prstGeom>
                    <a:grp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cxnSp>
                  <p:nvCxnSpPr>
                    <p:cNvPr id="90" name="Straight Connector 89">
                      <a:extLst>
                        <a:ext uri="{FF2B5EF4-FFF2-40B4-BE49-F238E27FC236}">
                          <a16:creationId xmlns:a16="http://schemas.microsoft.com/office/drawing/2014/main" id="{45FD3967-578F-73C3-48FC-FEB82E04F996}"/>
                        </a:ext>
                      </a:extLst>
                    </p:cNvPr>
                    <p:cNvCxnSpPr/>
                    <p:nvPr/>
                  </p:nvCxnSpPr>
                  <p:spPr>
                    <a:xfrm flipH="1">
                      <a:off x="683568" y="1707951"/>
                      <a:ext cx="381780" cy="0"/>
                    </a:xfrm>
                    <a:prstGeom prst="line">
                      <a:avLst/>
                    </a:prstGeom>
                    <a:grpFill/>
                    <a:ln w="19050" cap="flat" cmpd="sng" algn="ctr">
                      <a:solidFill>
                        <a:srgbClr val="FFFFFF"/>
                      </a:solidFill>
                      <a:prstDash val="solid"/>
                      <a:tailEnd type="none"/>
                    </a:ln>
                    <a:effectLst/>
                  </p:spPr>
                </p:cxnSp>
                <p:cxnSp>
                  <p:nvCxnSpPr>
                    <p:cNvPr id="91" name="Straight Connector 90">
                      <a:extLst>
                        <a:ext uri="{FF2B5EF4-FFF2-40B4-BE49-F238E27FC236}">
                          <a16:creationId xmlns:a16="http://schemas.microsoft.com/office/drawing/2014/main" id="{1D8FA708-16CB-21AF-047F-CF12A3E85D13}"/>
                        </a:ext>
                      </a:extLst>
                    </p:cNvPr>
                    <p:cNvCxnSpPr/>
                    <p:nvPr/>
                  </p:nvCxnSpPr>
                  <p:spPr>
                    <a:xfrm flipH="1">
                      <a:off x="3037880" y="1717475"/>
                      <a:ext cx="381780" cy="0"/>
                    </a:xfrm>
                    <a:prstGeom prst="line">
                      <a:avLst/>
                    </a:prstGeom>
                    <a:grpFill/>
                    <a:ln w="19050" cap="flat" cmpd="sng" algn="ctr">
                      <a:solidFill>
                        <a:srgbClr val="FFFFFF"/>
                      </a:solidFill>
                      <a:prstDash val="solid"/>
                      <a:tailEnd type="none"/>
                    </a:ln>
                    <a:effectLst/>
                  </p:spPr>
                </p:cxnSp>
              </p:grpSp>
              <p:grpSp>
                <p:nvGrpSpPr>
                  <p:cNvPr id="73" name="Group 72">
                    <a:extLst>
                      <a:ext uri="{FF2B5EF4-FFF2-40B4-BE49-F238E27FC236}">
                        <a16:creationId xmlns:a16="http://schemas.microsoft.com/office/drawing/2014/main" id="{28AC01F1-64AF-7563-0727-A47B9B5FE590}"/>
                      </a:ext>
                    </a:extLst>
                  </p:cNvPr>
                  <p:cNvGrpSpPr/>
                  <p:nvPr/>
                </p:nvGrpSpPr>
                <p:grpSpPr>
                  <a:xfrm rot="5400000" flipV="1">
                    <a:off x="1325673" y="1611344"/>
                    <a:ext cx="432260" cy="125090"/>
                    <a:chOff x="683568" y="1469334"/>
                    <a:chExt cx="2736092" cy="505829"/>
                  </a:xfrm>
                  <a:grpFill/>
                </p:grpSpPr>
                <p:sp>
                  <p:nvSpPr>
                    <p:cNvPr id="80" name="Arc 79">
                      <a:extLst>
                        <a:ext uri="{FF2B5EF4-FFF2-40B4-BE49-F238E27FC236}">
                          <a16:creationId xmlns:a16="http://schemas.microsoft.com/office/drawing/2014/main" id="{E592A6B0-DC40-BDB6-DC26-11A20F240F49}"/>
                        </a:ext>
                      </a:extLst>
                    </p:cNvPr>
                    <p:cNvSpPr/>
                    <p:nvPr/>
                  </p:nvSpPr>
                  <p:spPr>
                    <a:xfrm>
                      <a:off x="1065348" y="1469334"/>
                      <a:ext cx="493186" cy="493186"/>
                    </a:xfrm>
                    <a:prstGeom prst="arc">
                      <a:avLst>
                        <a:gd name="adj1" fmla="val 10781538"/>
                        <a:gd name="adj2" fmla="val 0"/>
                      </a:avLst>
                    </a:prstGeom>
                    <a:grp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sp>
                  <p:nvSpPr>
                    <p:cNvPr id="81" name="Arc 80">
                      <a:extLst>
                        <a:ext uri="{FF2B5EF4-FFF2-40B4-BE49-F238E27FC236}">
                          <a16:creationId xmlns:a16="http://schemas.microsoft.com/office/drawing/2014/main" id="{A7D0D23B-023F-8F9D-9751-52334710A35A}"/>
                        </a:ext>
                      </a:extLst>
                    </p:cNvPr>
                    <p:cNvSpPr/>
                    <p:nvPr/>
                  </p:nvSpPr>
                  <p:spPr>
                    <a:xfrm>
                      <a:off x="1558428" y="1473196"/>
                      <a:ext cx="493186" cy="493186"/>
                    </a:xfrm>
                    <a:prstGeom prst="arc">
                      <a:avLst>
                        <a:gd name="adj1" fmla="val 10847767"/>
                        <a:gd name="adj2" fmla="val 0"/>
                      </a:avLst>
                    </a:prstGeom>
                    <a:grp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sp>
                  <p:nvSpPr>
                    <p:cNvPr id="82" name="Arc 81">
                      <a:extLst>
                        <a:ext uri="{FF2B5EF4-FFF2-40B4-BE49-F238E27FC236}">
                          <a16:creationId xmlns:a16="http://schemas.microsoft.com/office/drawing/2014/main" id="{A6A25CE7-D5A0-D1B7-F5CF-136703CF9BB4}"/>
                        </a:ext>
                      </a:extLst>
                    </p:cNvPr>
                    <p:cNvSpPr/>
                    <p:nvPr/>
                  </p:nvSpPr>
                  <p:spPr>
                    <a:xfrm>
                      <a:off x="2051508" y="1477058"/>
                      <a:ext cx="493186" cy="493186"/>
                    </a:xfrm>
                    <a:prstGeom prst="arc">
                      <a:avLst>
                        <a:gd name="adj1" fmla="val 10847767"/>
                        <a:gd name="adj2" fmla="val 0"/>
                      </a:avLst>
                    </a:prstGeom>
                    <a:grp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sp>
                  <p:nvSpPr>
                    <p:cNvPr id="83" name="Arc 82">
                      <a:extLst>
                        <a:ext uri="{FF2B5EF4-FFF2-40B4-BE49-F238E27FC236}">
                          <a16:creationId xmlns:a16="http://schemas.microsoft.com/office/drawing/2014/main" id="{4014EF4D-A525-3D8C-EAD4-4181F8D8C6CF}"/>
                        </a:ext>
                      </a:extLst>
                    </p:cNvPr>
                    <p:cNvSpPr/>
                    <p:nvPr/>
                  </p:nvSpPr>
                  <p:spPr>
                    <a:xfrm>
                      <a:off x="2544694" y="1481977"/>
                      <a:ext cx="493186" cy="493186"/>
                    </a:xfrm>
                    <a:prstGeom prst="arc">
                      <a:avLst>
                        <a:gd name="adj1" fmla="val 10847767"/>
                        <a:gd name="adj2" fmla="val 0"/>
                      </a:avLst>
                    </a:prstGeom>
                    <a:grp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cxnSp>
                  <p:nvCxnSpPr>
                    <p:cNvPr id="84" name="Straight Connector 83">
                      <a:extLst>
                        <a:ext uri="{FF2B5EF4-FFF2-40B4-BE49-F238E27FC236}">
                          <a16:creationId xmlns:a16="http://schemas.microsoft.com/office/drawing/2014/main" id="{99FF8D3A-633B-C6B6-DFCD-66B4B991182C}"/>
                        </a:ext>
                      </a:extLst>
                    </p:cNvPr>
                    <p:cNvCxnSpPr/>
                    <p:nvPr/>
                  </p:nvCxnSpPr>
                  <p:spPr>
                    <a:xfrm flipH="1">
                      <a:off x="683568" y="1707951"/>
                      <a:ext cx="381780" cy="0"/>
                    </a:xfrm>
                    <a:prstGeom prst="line">
                      <a:avLst/>
                    </a:prstGeom>
                    <a:grpFill/>
                    <a:ln w="19050" cap="flat" cmpd="sng" algn="ctr">
                      <a:solidFill>
                        <a:srgbClr val="FFFFFF"/>
                      </a:solidFill>
                      <a:prstDash val="solid"/>
                      <a:tailEnd type="none"/>
                    </a:ln>
                    <a:effectLst/>
                  </p:spPr>
                </p:cxnSp>
                <p:cxnSp>
                  <p:nvCxnSpPr>
                    <p:cNvPr id="85" name="Straight Connector 84">
                      <a:extLst>
                        <a:ext uri="{FF2B5EF4-FFF2-40B4-BE49-F238E27FC236}">
                          <a16:creationId xmlns:a16="http://schemas.microsoft.com/office/drawing/2014/main" id="{567AB666-FFCC-8ECC-1E29-5D15187550FF}"/>
                        </a:ext>
                      </a:extLst>
                    </p:cNvPr>
                    <p:cNvCxnSpPr/>
                    <p:nvPr/>
                  </p:nvCxnSpPr>
                  <p:spPr>
                    <a:xfrm flipH="1">
                      <a:off x="3037880" y="1717475"/>
                      <a:ext cx="381780" cy="0"/>
                    </a:xfrm>
                    <a:prstGeom prst="line">
                      <a:avLst/>
                    </a:prstGeom>
                    <a:grpFill/>
                    <a:ln w="19050" cap="flat" cmpd="sng" algn="ctr">
                      <a:solidFill>
                        <a:srgbClr val="FFFFFF"/>
                      </a:solidFill>
                      <a:prstDash val="solid"/>
                      <a:tailEnd type="none"/>
                    </a:ln>
                    <a:effectLst/>
                  </p:spPr>
                </p:cxnSp>
              </p:grpSp>
              <p:cxnSp>
                <p:nvCxnSpPr>
                  <p:cNvPr id="74" name="Straight Connector 73">
                    <a:extLst>
                      <a:ext uri="{FF2B5EF4-FFF2-40B4-BE49-F238E27FC236}">
                        <a16:creationId xmlns:a16="http://schemas.microsoft.com/office/drawing/2014/main" id="{D794C5FF-8C9B-6ABE-69C1-EC9C7B45075E}"/>
                      </a:ext>
                    </a:extLst>
                  </p:cNvPr>
                  <p:cNvCxnSpPr/>
                  <p:nvPr/>
                </p:nvCxnSpPr>
                <p:spPr>
                  <a:xfrm flipH="1" flipV="1">
                    <a:off x="1403649" y="1457760"/>
                    <a:ext cx="2" cy="432259"/>
                  </a:xfrm>
                  <a:prstGeom prst="line">
                    <a:avLst/>
                  </a:prstGeom>
                  <a:grpFill/>
                  <a:ln w="19050" cap="flat" cmpd="sng" algn="ctr">
                    <a:solidFill>
                      <a:srgbClr val="FFFFFF"/>
                    </a:solidFill>
                    <a:prstDash val="solid"/>
                    <a:tailEnd type="none"/>
                  </a:ln>
                  <a:effectLst/>
                </p:spPr>
              </p:cxnSp>
              <p:cxnSp>
                <p:nvCxnSpPr>
                  <p:cNvPr id="75" name="Straight Connector 74">
                    <a:extLst>
                      <a:ext uri="{FF2B5EF4-FFF2-40B4-BE49-F238E27FC236}">
                        <a16:creationId xmlns:a16="http://schemas.microsoft.com/office/drawing/2014/main" id="{33A1C5BA-B982-9BA9-F06C-C40857F446CC}"/>
                      </a:ext>
                    </a:extLst>
                  </p:cNvPr>
                  <p:cNvCxnSpPr/>
                  <p:nvPr/>
                </p:nvCxnSpPr>
                <p:spPr>
                  <a:xfrm flipH="1" flipV="1">
                    <a:off x="1453951" y="1454914"/>
                    <a:ext cx="2" cy="432259"/>
                  </a:xfrm>
                  <a:prstGeom prst="line">
                    <a:avLst/>
                  </a:prstGeom>
                  <a:grpFill/>
                  <a:ln w="19050" cap="flat" cmpd="sng" algn="ctr">
                    <a:solidFill>
                      <a:srgbClr val="FFFFFF"/>
                    </a:solidFill>
                    <a:prstDash val="solid"/>
                    <a:tailEnd type="none"/>
                  </a:ln>
                  <a:effectLst/>
                </p:spPr>
              </p:cxnSp>
              <p:cxnSp>
                <p:nvCxnSpPr>
                  <p:cNvPr id="76" name="Straight Connector 75">
                    <a:extLst>
                      <a:ext uri="{FF2B5EF4-FFF2-40B4-BE49-F238E27FC236}">
                        <a16:creationId xmlns:a16="http://schemas.microsoft.com/office/drawing/2014/main" id="{D56D48E8-7E0D-6E70-7FEC-2430D9B4BFDC}"/>
                      </a:ext>
                    </a:extLst>
                  </p:cNvPr>
                  <p:cNvCxnSpPr/>
                  <p:nvPr/>
                </p:nvCxnSpPr>
                <p:spPr>
                  <a:xfrm>
                    <a:off x="1538266" y="1460872"/>
                    <a:ext cx="144000" cy="1"/>
                  </a:xfrm>
                  <a:prstGeom prst="line">
                    <a:avLst/>
                  </a:prstGeom>
                  <a:grpFill/>
                  <a:ln w="19050" cap="flat" cmpd="sng" algn="ctr">
                    <a:solidFill>
                      <a:srgbClr val="FFFFFF"/>
                    </a:solidFill>
                    <a:prstDash val="solid"/>
                    <a:tailEnd type="none"/>
                  </a:ln>
                  <a:effectLst/>
                </p:spPr>
              </p:cxnSp>
              <p:cxnSp>
                <p:nvCxnSpPr>
                  <p:cNvPr id="77" name="Straight Connector 76">
                    <a:extLst>
                      <a:ext uri="{FF2B5EF4-FFF2-40B4-BE49-F238E27FC236}">
                        <a16:creationId xmlns:a16="http://schemas.microsoft.com/office/drawing/2014/main" id="{43D46E8C-5012-408B-C907-EEFE4774504F}"/>
                      </a:ext>
                    </a:extLst>
                  </p:cNvPr>
                  <p:cNvCxnSpPr/>
                  <p:nvPr/>
                </p:nvCxnSpPr>
                <p:spPr>
                  <a:xfrm>
                    <a:off x="1542408" y="1890019"/>
                    <a:ext cx="144000" cy="1"/>
                  </a:xfrm>
                  <a:prstGeom prst="line">
                    <a:avLst/>
                  </a:prstGeom>
                  <a:grpFill/>
                  <a:ln w="19050" cap="flat" cmpd="sng" algn="ctr">
                    <a:solidFill>
                      <a:srgbClr val="FFFFFF"/>
                    </a:solidFill>
                    <a:prstDash val="solid"/>
                    <a:tailEnd type="none"/>
                  </a:ln>
                  <a:effectLst/>
                </p:spPr>
              </p:cxnSp>
              <p:cxnSp>
                <p:nvCxnSpPr>
                  <p:cNvPr id="78" name="Straight Connector 77">
                    <a:extLst>
                      <a:ext uri="{FF2B5EF4-FFF2-40B4-BE49-F238E27FC236}">
                        <a16:creationId xmlns:a16="http://schemas.microsoft.com/office/drawing/2014/main" id="{20E3D06F-4B02-389B-8443-19B7D97E87CF}"/>
                      </a:ext>
                    </a:extLst>
                  </p:cNvPr>
                  <p:cNvCxnSpPr/>
                  <p:nvPr/>
                </p:nvCxnSpPr>
                <p:spPr>
                  <a:xfrm>
                    <a:off x="1165953" y="1463030"/>
                    <a:ext cx="144000" cy="1"/>
                  </a:xfrm>
                  <a:prstGeom prst="line">
                    <a:avLst/>
                  </a:prstGeom>
                  <a:grpFill/>
                  <a:ln w="19050" cap="flat" cmpd="sng" algn="ctr">
                    <a:solidFill>
                      <a:srgbClr val="FFFFFF"/>
                    </a:solidFill>
                    <a:prstDash val="solid"/>
                    <a:tailEnd type="none"/>
                  </a:ln>
                  <a:effectLst/>
                </p:spPr>
              </p:cxnSp>
              <p:cxnSp>
                <p:nvCxnSpPr>
                  <p:cNvPr id="79" name="Straight Connector 78">
                    <a:extLst>
                      <a:ext uri="{FF2B5EF4-FFF2-40B4-BE49-F238E27FC236}">
                        <a16:creationId xmlns:a16="http://schemas.microsoft.com/office/drawing/2014/main" id="{2B535A2F-FDE2-FBE4-4187-36958781E514}"/>
                      </a:ext>
                    </a:extLst>
                  </p:cNvPr>
                  <p:cNvCxnSpPr/>
                  <p:nvPr/>
                </p:nvCxnSpPr>
                <p:spPr>
                  <a:xfrm>
                    <a:off x="1165953" y="1890020"/>
                    <a:ext cx="144000" cy="1"/>
                  </a:xfrm>
                  <a:prstGeom prst="line">
                    <a:avLst/>
                  </a:prstGeom>
                  <a:grpFill/>
                  <a:ln w="19050" cap="flat" cmpd="sng" algn="ctr">
                    <a:solidFill>
                      <a:srgbClr val="FFFFFF"/>
                    </a:solidFill>
                    <a:prstDash val="solid"/>
                    <a:tailEnd type="none"/>
                  </a:ln>
                  <a:effectLst/>
                </p:spPr>
              </p:cxnSp>
            </p:grpSp>
          </p:grpSp>
          <p:grpSp>
            <p:nvGrpSpPr>
              <p:cNvPr id="48" name="Group 47">
                <a:extLst>
                  <a:ext uri="{FF2B5EF4-FFF2-40B4-BE49-F238E27FC236}">
                    <a16:creationId xmlns:a16="http://schemas.microsoft.com/office/drawing/2014/main" id="{AC66DE82-A029-7640-D76D-B12A13F7C7A5}"/>
                  </a:ext>
                </a:extLst>
              </p:cNvPr>
              <p:cNvGrpSpPr/>
              <p:nvPr/>
            </p:nvGrpSpPr>
            <p:grpSpPr>
              <a:xfrm>
                <a:off x="3815505" y="4894536"/>
                <a:ext cx="1399586" cy="1399586"/>
                <a:chOff x="5029364" y="1272829"/>
                <a:chExt cx="1800000" cy="1800200"/>
              </a:xfrm>
            </p:grpSpPr>
            <p:sp>
              <p:nvSpPr>
                <p:cNvPr id="64" name="Rounded Rectangle 286">
                  <a:extLst>
                    <a:ext uri="{FF2B5EF4-FFF2-40B4-BE49-F238E27FC236}">
                      <a16:creationId xmlns:a16="http://schemas.microsoft.com/office/drawing/2014/main" id="{242269D4-DDE8-4628-E70E-B6A62248A736}"/>
                    </a:ext>
                  </a:extLst>
                </p:cNvPr>
                <p:cNvSpPr/>
                <p:nvPr/>
              </p:nvSpPr>
              <p:spPr bwMode="auto">
                <a:xfrm>
                  <a:off x="5029364" y="1272829"/>
                  <a:ext cx="1800000" cy="1800200"/>
                </a:xfrm>
                <a:prstGeom prst="roundRect">
                  <a:avLst/>
                </a:prstGeom>
                <a:solidFill>
                  <a:schemeClr val="dk2"/>
                </a:solidFill>
                <a:ln w="9525">
                  <a:noFill/>
                  <a:miter lim="800000"/>
                  <a:headEnd/>
                  <a:tailEnd/>
                </a:ln>
              </p:spPr>
              <p:txBody>
                <a:bodyPr wrap="square" lIns="72000" tIns="72000" rIns="72000" bIns="72000" rtlCol="0" anchor="ctr"/>
                <a:lstStyle/>
                <a:p>
                  <a:pPr algn="ctr" defTabSz="914354" eaLnBrk="0" fontAlgn="auto" hangingPunct="0">
                    <a:spcBef>
                      <a:spcPts val="0"/>
                    </a:spcBef>
                    <a:spcAft>
                      <a:spcPts val="0"/>
                    </a:spcAft>
                    <a:defRPr/>
                  </a:pPr>
                  <a:r>
                    <a:rPr lang="en-US" sz="700" kern="0" dirty="0">
                      <a:solidFill>
                        <a:srgbClr val="FFFFFF"/>
                      </a:solidFill>
                      <a:latin typeface="Arial"/>
                      <a:ea typeface="Verdana" pitchFamily="34" charset="0"/>
                    </a:rPr>
                    <a:t>DC/AC</a:t>
                  </a:r>
                </a:p>
                <a:p>
                  <a:pPr algn="ctr" defTabSz="914354" eaLnBrk="0" fontAlgn="auto" hangingPunct="0">
                    <a:spcBef>
                      <a:spcPts val="0"/>
                    </a:spcBef>
                    <a:spcAft>
                      <a:spcPts val="0"/>
                    </a:spcAft>
                    <a:defRPr/>
                  </a:pPr>
                  <a:r>
                    <a:rPr lang="en-US" sz="700" kern="0" dirty="0">
                      <a:solidFill>
                        <a:srgbClr val="FFFFFF"/>
                      </a:solidFill>
                      <a:latin typeface="Arial"/>
                      <a:ea typeface="Verdana" pitchFamily="34" charset="0"/>
                    </a:rPr>
                    <a:t>Primary side</a:t>
                  </a:r>
                </a:p>
                <a:p>
                  <a:pPr algn="ctr" defTabSz="914354" eaLnBrk="0" fontAlgn="auto" hangingPunct="0">
                    <a:spcBef>
                      <a:spcPts val="0"/>
                    </a:spcBef>
                    <a:spcAft>
                      <a:spcPts val="0"/>
                    </a:spcAft>
                    <a:defRPr/>
                  </a:pPr>
                  <a:endParaRPr lang="en-US" sz="700" kern="0" dirty="0">
                    <a:solidFill>
                      <a:srgbClr val="FFFFFF"/>
                    </a:solidFill>
                    <a:latin typeface="Arial" panose="020B0604020202020204" pitchFamily="34" charset="0"/>
                    <a:ea typeface="Verdana" pitchFamily="34" charset="0"/>
                  </a:endParaRPr>
                </a:p>
                <a:p>
                  <a:pPr algn="ctr" defTabSz="914354" eaLnBrk="0" fontAlgn="auto" hangingPunct="0">
                    <a:spcBef>
                      <a:spcPts val="0"/>
                    </a:spcBef>
                    <a:spcAft>
                      <a:spcPts val="0"/>
                    </a:spcAft>
                    <a:defRPr/>
                  </a:pPr>
                  <a:endParaRPr lang="en-US" sz="700" kern="0" dirty="0">
                    <a:solidFill>
                      <a:srgbClr val="000000"/>
                    </a:solidFill>
                    <a:latin typeface="Arial" panose="020B0604020202020204" pitchFamily="34" charset="0"/>
                    <a:ea typeface="Verdana" pitchFamily="34" charset="0"/>
                  </a:endParaRPr>
                </a:p>
                <a:p>
                  <a:pPr algn="r" defTabSz="914354" eaLnBrk="0" fontAlgn="auto" hangingPunct="0">
                    <a:spcBef>
                      <a:spcPts val="0"/>
                    </a:spcBef>
                    <a:spcAft>
                      <a:spcPts val="0"/>
                    </a:spcAft>
                    <a:defRPr/>
                  </a:pPr>
                  <a:endParaRPr lang="en-US" sz="700" kern="0" dirty="0">
                    <a:solidFill>
                      <a:srgbClr val="000000"/>
                    </a:solidFill>
                    <a:latin typeface="Verdana"/>
                    <a:ea typeface="Verdana" pitchFamily="34" charset="0"/>
                  </a:endParaRPr>
                </a:p>
              </p:txBody>
            </p:sp>
            <p:grpSp>
              <p:nvGrpSpPr>
                <p:cNvPr id="65" name="Group 64">
                  <a:extLst>
                    <a:ext uri="{FF2B5EF4-FFF2-40B4-BE49-F238E27FC236}">
                      <a16:creationId xmlns:a16="http://schemas.microsoft.com/office/drawing/2014/main" id="{F22F30D1-DD92-0EF0-3694-4DA5C39D4B7F}"/>
                    </a:ext>
                  </a:extLst>
                </p:cNvPr>
                <p:cNvGrpSpPr/>
                <p:nvPr/>
              </p:nvGrpSpPr>
              <p:grpSpPr>
                <a:xfrm>
                  <a:off x="5402221" y="2238873"/>
                  <a:ext cx="1041982" cy="526721"/>
                  <a:chOff x="5329393" y="2346286"/>
                  <a:chExt cx="1041982" cy="526721"/>
                </a:xfrm>
              </p:grpSpPr>
              <p:sp>
                <p:nvSpPr>
                  <p:cNvPr id="66" name="Rectangle 65">
                    <a:extLst>
                      <a:ext uri="{FF2B5EF4-FFF2-40B4-BE49-F238E27FC236}">
                        <a16:creationId xmlns:a16="http://schemas.microsoft.com/office/drawing/2014/main" id="{BE17097E-66D8-E710-66D3-94892C4D4BA4}"/>
                      </a:ext>
                    </a:extLst>
                  </p:cNvPr>
                  <p:cNvSpPr/>
                  <p:nvPr/>
                </p:nvSpPr>
                <p:spPr bwMode="auto">
                  <a:xfrm>
                    <a:off x="5329393" y="2346286"/>
                    <a:ext cx="525000" cy="526721"/>
                  </a:xfrm>
                  <a:prstGeom prst="rect">
                    <a:avLst/>
                  </a:prstGeom>
                  <a:noFill/>
                  <a:ln w="28575">
                    <a:solidFill>
                      <a:srgbClr val="FFFFFF"/>
                    </a:solidFill>
                    <a:miter lim="800000"/>
                    <a:headEnd/>
                    <a:tailEnd/>
                  </a:ln>
                </p:spPr>
                <p:txBody>
                  <a:bodyPr wrap="square" lIns="72000" tIns="72000" rIns="72000" bIns="72000" rtlCol="0" anchor="ctr"/>
                  <a:lstStyle/>
                  <a:p>
                    <a:pPr algn="ctr" defTabSz="914354" eaLnBrk="0" fontAlgn="auto" hangingPunct="0">
                      <a:spcBef>
                        <a:spcPts val="0"/>
                      </a:spcBef>
                      <a:spcAft>
                        <a:spcPts val="0"/>
                      </a:spcAft>
                      <a:defRPr/>
                    </a:pPr>
                    <a:endParaRPr lang="en-US" sz="700" kern="0" dirty="0">
                      <a:solidFill>
                        <a:srgbClr val="000000"/>
                      </a:solidFill>
                      <a:latin typeface="Verdana"/>
                      <a:ea typeface="Verdana" pitchFamily="34" charset="0"/>
                    </a:endParaRPr>
                  </a:p>
                </p:txBody>
              </p:sp>
              <p:sp>
                <p:nvSpPr>
                  <p:cNvPr id="67" name="Rectangle 66">
                    <a:extLst>
                      <a:ext uri="{FF2B5EF4-FFF2-40B4-BE49-F238E27FC236}">
                        <a16:creationId xmlns:a16="http://schemas.microsoft.com/office/drawing/2014/main" id="{A0EA1D77-5A57-A444-84DF-6C017D99B5CB}"/>
                      </a:ext>
                    </a:extLst>
                  </p:cNvPr>
                  <p:cNvSpPr/>
                  <p:nvPr/>
                </p:nvSpPr>
                <p:spPr bwMode="auto">
                  <a:xfrm>
                    <a:off x="5846375" y="2346286"/>
                    <a:ext cx="525000" cy="526721"/>
                  </a:xfrm>
                  <a:prstGeom prst="rect">
                    <a:avLst/>
                  </a:prstGeom>
                  <a:noFill/>
                  <a:ln w="28575">
                    <a:solidFill>
                      <a:srgbClr val="FFFFFF"/>
                    </a:solidFill>
                    <a:miter lim="800000"/>
                    <a:headEnd/>
                    <a:tailEnd/>
                  </a:ln>
                </p:spPr>
                <p:txBody>
                  <a:bodyPr wrap="square" lIns="72000" tIns="72000" rIns="72000" bIns="72000" rtlCol="0" anchor="ctr"/>
                  <a:lstStyle/>
                  <a:p>
                    <a:pPr algn="ctr" defTabSz="914354" eaLnBrk="0" fontAlgn="auto" hangingPunct="0">
                      <a:spcBef>
                        <a:spcPts val="0"/>
                      </a:spcBef>
                      <a:spcAft>
                        <a:spcPts val="0"/>
                      </a:spcAft>
                      <a:defRPr/>
                    </a:pPr>
                    <a:endParaRPr lang="en-US" sz="700" kern="0" dirty="0">
                      <a:solidFill>
                        <a:srgbClr val="000000"/>
                      </a:solidFill>
                      <a:latin typeface="Verdana"/>
                      <a:ea typeface="Verdana" pitchFamily="34" charset="0"/>
                    </a:endParaRPr>
                  </a:p>
                </p:txBody>
              </p:sp>
              <p:cxnSp>
                <p:nvCxnSpPr>
                  <p:cNvPr id="68" name="Straight Connector 67">
                    <a:extLst>
                      <a:ext uri="{FF2B5EF4-FFF2-40B4-BE49-F238E27FC236}">
                        <a16:creationId xmlns:a16="http://schemas.microsoft.com/office/drawing/2014/main" id="{6DB660FA-54E8-80A5-B534-AD8D5DF7644B}"/>
                      </a:ext>
                    </a:extLst>
                  </p:cNvPr>
                  <p:cNvCxnSpPr/>
                  <p:nvPr/>
                </p:nvCxnSpPr>
                <p:spPr>
                  <a:xfrm>
                    <a:off x="5441554" y="2554796"/>
                    <a:ext cx="280988" cy="0"/>
                  </a:xfrm>
                  <a:prstGeom prst="line">
                    <a:avLst/>
                  </a:prstGeom>
                  <a:noFill/>
                  <a:ln w="28575" cap="flat" cmpd="sng" algn="ctr">
                    <a:solidFill>
                      <a:srgbClr val="FFFFFF"/>
                    </a:solidFill>
                    <a:prstDash val="solid"/>
                    <a:tailEnd type="none"/>
                  </a:ln>
                  <a:effectLst/>
                </p:spPr>
              </p:cxnSp>
              <p:cxnSp>
                <p:nvCxnSpPr>
                  <p:cNvPr id="69" name="Straight Connector 68">
                    <a:extLst>
                      <a:ext uri="{FF2B5EF4-FFF2-40B4-BE49-F238E27FC236}">
                        <a16:creationId xmlns:a16="http://schemas.microsoft.com/office/drawing/2014/main" id="{02FE49CD-9D22-A0DF-8324-6970434DBC20}"/>
                      </a:ext>
                    </a:extLst>
                  </p:cNvPr>
                  <p:cNvCxnSpPr/>
                  <p:nvPr/>
                </p:nvCxnSpPr>
                <p:spPr>
                  <a:xfrm>
                    <a:off x="5441554" y="2657343"/>
                    <a:ext cx="280988" cy="0"/>
                  </a:xfrm>
                  <a:prstGeom prst="line">
                    <a:avLst/>
                  </a:prstGeom>
                  <a:noFill/>
                  <a:ln w="28575" cap="flat" cmpd="sng" algn="ctr">
                    <a:solidFill>
                      <a:srgbClr val="FFFFFF"/>
                    </a:solidFill>
                    <a:prstDash val="solid"/>
                    <a:tailEnd type="none"/>
                  </a:ln>
                  <a:effectLst/>
                </p:spPr>
              </p:cxnSp>
            </p:grpSp>
          </p:grpSp>
          <p:grpSp>
            <p:nvGrpSpPr>
              <p:cNvPr id="49" name="Group 48">
                <a:extLst>
                  <a:ext uri="{FF2B5EF4-FFF2-40B4-BE49-F238E27FC236}">
                    <a16:creationId xmlns:a16="http://schemas.microsoft.com/office/drawing/2014/main" id="{7B170E4A-BA30-8DFB-0A20-3793C52F730E}"/>
                  </a:ext>
                </a:extLst>
              </p:cNvPr>
              <p:cNvGrpSpPr/>
              <p:nvPr/>
            </p:nvGrpSpPr>
            <p:grpSpPr>
              <a:xfrm>
                <a:off x="8058594" y="4886832"/>
                <a:ext cx="648000" cy="1399586"/>
                <a:chOff x="8131322" y="4886832"/>
                <a:chExt cx="648000" cy="1399586"/>
              </a:xfrm>
            </p:grpSpPr>
            <p:sp>
              <p:nvSpPr>
                <p:cNvPr id="50" name="Rounded Rectangle 272">
                  <a:extLst>
                    <a:ext uri="{FF2B5EF4-FFF2-40B4-BE49-F238E27FC236}">
                      <a16:creationId xmlns:a16="http://schemas.microsoft.com/office/drawing/2014/main" id="{CF6BE4E1-D9D4-CAED-6A27-163B8118C333}"/>
                    </a:ext>
                  </a:extLst>
                </p:cNvPr>
                <p:cNvSpPr/>
                <p:nvPr/>
              </p:nvSpPr>
              <p:spPr bwMode="auto">
                <a:xfrm>
                  <a:off x="8131322" y="4886832"/>
                  <a:ext cx="648000" cy="1399586"/>
                </a:xfrm>
                <a:prstGeom prst="roundRect">
                  <a:avLst/>
                </a:prstGeom>
                <a:solidFill>
                  <a:schemeClr val="accent2"/>
                </a:solidFill>
                <a:ln w="9525">
                  <a:noFill/>
                  <a:miter lim="800000"/>
                  <a:headEnd/>
                  <a:tailEnd/>
                </a:ln>
              </p:spPr>
              <p:txBody>
                <a:bodyPr wrap="square" lIns="72000" tIns="72000" rIns="72000" bIns="72000" rtlCol="0" anchor="t"/>
                <a:lstStyle/>
                <a:p>
                  <a:pPr algn="ctr" defTabSz="914354" eaLnBrk="0" fontAlgn="auto" hangingPunct="0">
                    <a:spcBef>
                      <a:spcPts val="0"/>
                    </a:spcBef>
                    <a:spcAft>
                      <a:spcPts val="0"/>
                    </a:spcAft>
                    <a:defRPr/>
                  </a:pPr>
                  <a:r>
                    <a:rPr lang="en-US" sz="700" kern="0" dirty="0">
                      <a:solidFill>
                        <a:srgbClr val="FFFFFF"/>
                      </a:solidFill>
                      <a:latin typeface="Arial"/>
                      <a:ea typeface="Verdana" pitchFamily="34" charset="0"/>
                    </a:rPr>
                    <a:t>DC Filter</a:t>
                  </a:r>
                </a:p>
              </p:txBody>
            </p:sp>
            <p:grpSp>
              <p:nvGrpSpPr>
                <p:cNvPr id="51" name="Group 50">
                  <a:extLst>
                    <a:ext uri="{FF2B5EF4-FFF2-40B4-BE49-F238E27FC236}">
                      <a16:creationId xmlns:a16="http://schemas.microsoft.com/office/drawing/2014/main" id="{F8671FD5-9F2D-872D-ED97-9220DBE5E6A6}"/>
                    </a:ext>
                  </a:extLst>
                </p:cNvPr>
                <p:cNvGrpSpPr/>
                <p:nvPr/>
              </p:nvGrpSpPr>
              <p:grpSpPr>
                <a:xfrm>
                  <a:off x="8172400" y="5398465"/>
                  <a:ext cx="560171" cy="725493"/>
                  <a:chOff x="2568039" y="5418605"/>
                  <a:chExt cx="560171" cy="725493"/>
                </a:xfrm>
              </p:grpSpPr>
              <p:grpSp>
                <p:nvGrpSpPr>
                  <p:cNvPr id="52" name="Group 51">
                    <a:extLst>
                      <a:ext uri="{FF2B5EF4-FFF2-40B4-BE49-F238E27FC236}">
                        <a16:creationId xmlns:a16="http://schemas.microsoft.com/office/drawing/2014/main" id="{A89B6AA0-7D9E-9B34-A8F9-C4E30E1BE855}"/>
                      </a:ext>
                    </a:extLst>
                  </p:cNvPr>
                  <p:cNvGrpSpPr/>
                  <p:nvPr/>
                </p:nvGrpSpPr>
                <p:grpSpPr>
                  <a:xfrm>
                    <a:off x="2568039" y="5418605"/>
                    <a:ext cx="560171" cy="170635"/>
                    <a:chOff x="683568" y="1469334"/>
                    <a:chExt cx="2736092" cy="505829"/>
                  </a:xfrm>
                  <a:solidFill>
                    <a:srgbClr val="FFFFFF">
                      <a:lumMod val="50000"/>
                    </a:srgbClr>
                  </a:solidFill>
                </p:grpSpPr>
                <p:sp>
                  <p:nvSpPr>
                    <p:cNvPr id="58" name="Arc 57">
                      <a:extLst>
                        <a:ext uri="{FF2B5EF4-FFF2-40B4-BE49-F238E27FC236}">
                          <a16:creationId xmlns:a16="http://schemas.microsoft.com/office/drawing/2014/main" id="{BD26A551-D126-EDE2-9CDF-ADB3574DD337}"/>
                        </a:ext>
                      </a:extLst>
                    </p:cNvPr>
                    <p:cNvSpPr/>
                    <p:nvPr/>
                  </p:nvSpPr>
                  <p:spPr>
                    <a:xfrm>
                      <a:off x="1065348" y="1469334"/>
                      <a:ext cx="493186" cy="493186"/>
                    </a:xfrm>
                    <a:prstGeom prst="arc">
                      <a:avLst>
                        <a:gd name="adj1" fmla="val 10781538"/>
                        <a:gd name="adj2" fmla="val 0"/>
                      </a:avLst>
                    </a:prstGeom>
                    <a:solidFill>
                      <a:schemeClr val="accent2"/>
                    </a:solid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sp>
                  <p:nvSpPr>
                    <p:cNvPr id="59" name="Arc 58">
                      <a:extLst>
                        <a:ext uri="{FF2B5EF4-FFF2-40B4-BE49-F238E27FC236}">
                          <a16:creationId xmlns:a16="http://schemas.microsoft.com/office/drawing/2014/main" id="{6086C857-4624-04C7-947C-5D6C41424E4E}"/>
                        </a:ext>
                      </a:extLst>
                    </p:cNvPr>
                    <p:cNvSpPr/>
                    <p:nvPr/>
                  </p:nvSpPr>
                  <p:spPr>
                    <a:xfrm>
                      <a:off x="1558428" y="1473196"/>
                      <a:ext cx="493186" cy="493186"/>
                    </a:xfrm>
                    <a:prstGeom prst="arc">
                      <a:avLst>
                        <a:gd name="adj1" fmla="val 10847767"/>
                        <a:gd name="adj2" fmla="val 0"/>
                      </a:avLst>
                    </a:prstGeom>
                    <a:solidFill>
                      <a:schemeClr val="accent2"/>
                    </a:solid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sp>
                  <p:nvSpPr>
                    <p:cNvPr id="60" name="Arc 59">
                      <a:extLst>
                        <a:ext uri="{FF2B5EF4-FFF2-40B4-BE49-F238E27FC236}">
                          <a16:creationId xmlns:a16="http://schemas.microsoft.com/office/drawing/2014/main" id="{098A1B82-C308-0FA1-0EC2-AFE68D76B652}"/>
                        </a:ext>
                      </a:extLst>
                    </p:cNvPr>
                    <p:cNvSpPr/>
                    <p:nvPr/>
                  </p:nvSpPr>
                  <p:spPr>
                    <a:xfrm>
                      <a:off x="2051508" y="1477058"/>
                      <a:ext cx="493186" cy="493186"/>
                    </a:xfrm>
                    <a:prstGeom prst="arc">
                      <a:avLst>
                        <a:gd name="adj1" fmla="val 10847767"/>
                        <a:gd name="adj2" fmla="val 0"/>
                      </a:avLst>
                    </a:prstGeom>
                    <a:solidFill>
                      <a:schemeClr val="accent2"/>
                    </a:solid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sp>
                  <p:nvSpPr>
                    <p:cNvPr id="61" name="Arc 60">
                      <a:extLst>
                        <a:ext uri="{FF2B5EF4-FFF2-40B4-BE49-F238E27FC236}">
                          <a16:creationId xmlns:a16="http://schemas.microsoft.com/office/drawing/2014/main" id="{8FC49472-EB15-2AF2-68BB-C434C9E4698A}"/>
                        </a:ext>
                      </a:extLst>
                    </p:cNvPr>
                    <p:cNvSpPr/>
                    <p:nvPr/>
                  </p:nvSpPr>
                  <p:spPr>
                    <a:xfrm>
                      <a:off x="2544694" y="1481977"/>
                      <a:ext cx="493186" cy="493186"/>
                    </a:xfrm>
                    <a:prstGeom prst="arc">
                      <a:avLst>
                        <a:gd name="adj1" fmla="val 10847767"/>
                        <a:gd name="adj2" fmla="val 0"/>
                      </a:avLst>
                    </a:prstGeom>
                    <a:solidFill>
                      <a:schemeClr val="accent2"/>
                    </a:solidFill>
                    <a:ln w="19050" cap="flat" cmpd="sng" algn="ctr">
                      <a:solidFill>
                        <a:srgbClr val="FFFFFF"/>
                      </a:solidFill>
                      <a:prstDash val="solid"/>
                      <a:tailEnd type="none"/>
                    </a:ln>
                    <a:effectLst/>
                  </p:spPr>
                  <p:txBody>
                    <a:bodyPr rtlCol="0" anchor="ctr"/>
                    <a:lstStyle/>
                    <a:p>
                      <a:pPr algn="ctr" defTabSz="914354" fontAlgn="auto">
                        <a:spcBef>
                          <a:spcPts val="0"/>
                        </a:spcBef>
                        <a:spcAft>
                          <a:spcPts val="0"/>
                        </a:spcAft>
                        <a:defRPr/>
                      </a:pPr>
                      <a:endParaRPr lang="en-US" sz="700" kern="0" dirty="0">
                        <a:solidFill>
                          <a:srgbClr val="000000"/>
                        </a:solidFill>
                        <a:latin typeface="Verdana"/>
                        <a:cs typeface="Verdana"/>
                      </a:endParaRPr>
                    </a:p>
                  </p:txBody>
                </p:sp>
                <p:cxnSp>
                  <p:nvCxnSpPr>
                    <p:cNvPr id="62" name="Straight Connector 61">
                      <a:extLst>
                        <a:ext uri="{FF2B5EF4-FFF2-40B4-BE49-F238E27FC236}">
                          <a16:creationId xmlns:a16="http://schemas.microsoft.com/office/drawing/2014/main" id="{8FFDA5C8-90A6-4927-25CE-C262AC85813A}"/>
                        </a:ext>
                      </a:extLst>
                    </p:cNvPr>
                    <p:cNvCxnSpPr/>
                    <p:nvPr/>
                  </p:nvCxnSpPr>
                  <p:spPr>
                    <a:xfrm flipH="1">
                      <a:off x="683568" y="1707951"/>
                      <a:ext cx="381780" cy="0"/>
                    </a:xfrm>
                    <a:prstGeom prst="line">
                      <a:avLst/>
                    </a:prstGeom>
                    <a:grpFill/>
                    <a:ln w="19050" cap="flat" cmpd="sng" algn="ctr">
                      <a:solidFill>
                        <a:srgbClr val="FFFFFF"/>
                      </a:solidFill>
                      <a:prstDash val="solid"/>
                      <a:tailEnd type="none"/>
                    </a:ln>
                    <a:effectLst/>
                  </p:spPr>
                </p:cxnSp>
                <p:cxnSp>
                  <p:nvCxnSpPr>
                    <p:cNvPr id="63" name="Straight Connector 62">
                      <a:extLst>
                        <a:ext uri="{FF2B5EF4-FFF2-40B4-BE49-F238E27FC236}">
                          <a16:creationId xmlns:a16="http://schemas.microsoft.com/office/drawing/2014/main" id="{D7CD6B29-6351-EDD6-B788-CD736E92B9DD}"/>
                        </a:ext>
                      </a:extLst>
                    </p:cNvPr>
                    <p:cNvCxnSpPr/>
                    <p:nvPr/>
                  </p:nvCxnSpPr>
                  <p:spPr>
                    <a:xfrm flipH="1">
                      <a:off x="3037880" y="1717475"/>
                      <a:ext cx="381780" cy="0"/>
                    </a:xfrm>
                    <a:prstGeom prst="line">
                      <a:avLst/>
                    </a:prstGeom>
                    <a:grpFill/>
                    <a:ln w="19050" cap="flat" cmpd="sng" algn="ctr">
                      <a:solidFill>
                        <a:srgbClr val="FFFFFF"/>
                      </a:solidFill>
                      <a:prstDash val="solid"/>
                      <a:tailEnd type="none"/>
                    </a:ln>
                    <a:effectLst/>
                  </p:spPr>
                </p:cxnSp>
              </p:grpSp>
              <p:grpSp>
                <p:nvGrpSpPr>
                  <p:cNvPr id="53" name="Group 52">
                    <a:extLst>
                      <a:ext uri="{FF2B5EF4-FFF2-40B4-BE49-F238E27FC236}">
                        <a16:creationId xmlns:a16="http://schemas.microsoft.com/office/drawing/2014/main" id="{CE246847-1902-0042-50C5-FB807443AB9B}"/>
                      </a:ext>
                    </a:extLst>
                  </p:cNvPr>
                  <p:cNvGrpSpPr/>
                  <p:nvPr/>
                </p:nvGrpSpPr>
                <p:grpSpPr>
                  <a:xfrm>
                    <a:off x="2711910" y="5596809"/>
                    <a:ext cx="272429" cy="547289"/>
                    <a:chOff x="520931" y="3014380"/>
                    <a:chExt cx="302305" cy="607306"/>
                  </a:xfrm>
                  <a:solidFill>
                    <a:srgbClr val="FFFFFF">
                      <a:lumMod val="50000"/>
                    </a:srgbClr>
                  </a:solidFill>
                </p:grpSpPr>
                <p:cxnSp>
                  <p:nvCxnSpPr>
                    <p:cNvPr id="54" name="Straight Connector 53">
                      <a:extLst>
                        <a:ext uri="{FF2B5EF4-FFF2-40B4-BE49-F238E27FC236}">
                          <a16:creationId xmlns:a16="http://schemas.microsoft.com/office/drawing/2014/main" id="{5689F464-B5D5-5860-7CE6-9C68C4A4157A}"/>
                        </a:ext>
                      </a:extLst>
                    </p:cNvPr>
                    <p:cNvCxnSpPr/>
                    <p:nvPr/>
                  </p:nvCxnSpPr>
                  <p:spPr>
                    <a:xfrm>
                      <a:off x="520931" y="3268451"/>
                      <a:ext cx="302305" cy="1"/>
                    </a:xfrm>
                    <a:prstGeom prst="line">
                      <a:avLst/>
                    </a:prstGeom>
                    <a:grpFill/>
                    <a:ln w="19050" cap="flat" cmpd="sng" algn="ctr">
                      <a:solidFill>
                        <a:srgbClr val="FFFFFF"/>
                      </a:solidFill>
                      <a:prstDash val="solid"/>
                      <a:tailEnd type="none"/>
                    </a:ln>
                    <a:effectLst/>
                  </p:spPr>
                </p:cxnSp>
                <p:cxnSp>
                  <p:nvCxnSpPr>
                    <p:cNvPr id="55" name="Straight Connector 54">
                      <a:extLst>
                        <a:ext uri="{FF2B5EF4-FFF2-40B4-BE49-F238E27FC236}">
                          <a16:creationId xmlns:a16="http://schemas.microsoft.com/office/drawing/2014/main" id="{B84D05F4-CBE9-EACA-8477-38FF4213B18F}"/>
                        </a:ext>
                      </a:extLst>
                    </p:cNvPr>
                    <p:cNvCxnSpPr/>
                    <p:nvPr/>
                  </p:nvCxnSpPr>
                  <p:spPr>
                    <a:xfrm>
                      <a:off x="520931" y="3365303"/>
                      <a:ext cx="302305" cy="1"/>
                    </a:xfrm>
                    <a:prstGeom prst="line">
                      <a:avLst/>
                    </a:prstGeom>
                    <a:grpFill/>
                    <a:ln w="19050" cap="flat" cmpd="sng" algn="ctr">
                      <a:solidFill>
                        <a:srgbClr val="FFFFFF"/>
                      </a:solidFill>
                      <a:prstDash val="solid"/>
                      <a:tailEnd type="none"/>
                    </a:ln>
                    <a:effectLst/>
                  </p:spPr>
                </p:cxnSp>
                <p:cxnSp>
                  <p:nvCxnSpPr>
                    <p:cNvPr id="56" name="Straight Connector 55">
                      <a:extLst>
                        <a:ext uri="{FF2B5EF4-FFF2-40B4-BE49-F238E27FC236}">
                          <a16:creationId xmlns:a16="http://schemas.microsoft.com/office/drawing/2014/main" id="{4990C2C8-48C1-7585-1C82-C03A5C21D950}"/>
                        </a:ext>
                      </a:extLst>
                    </p:cNvPr>
                    <p:cNvCxnSpPr/>
                    <p:nvPr/>
                  </p:nvCxnSpPr>
                  <p:spPr>
                    <a:xfrm>
                      <a:off x="672083" y="3364659"/>
                      <a:ext cx="0" cy="257027"/>
                    </a:xfrm>
                    <a:prstGeom prst="line">
                      <a:avLst/>
                    </a:prstGeom>
                    <a:grpFill/>
                    <a:ln w="19050" cap="flat" cmpd="sng" algn="ctr">
                      <a:solidFill>
                        <a:srgbClr val="FFFFFF"/>
                      </a:solidFill>
                      <a:prstDash val="solid"/>
                      <a:tailEnd type="none"/>
                    </a:ln>
                    <a:effectLst/>
                  </p:spPr>
                </p:cxnSp>
                <p:cxnSp>
                  <p:nvCxnSpPr>
                    <p:cNvPr id="57" name="Straight Connector 56">
                      <a:extLst>
                        <a:ext uri="{FF2B5EF4-FFF2-40B4-BE49-F238E27FC236}">
                          <a16:creationId xmlns:a16="http://schemas.microsoft.com/office/drawing/2014/main" id="{40E8C7C5-EF50-F7C0-1307-112B86A0516F}"/>
                        </a:ext>
                      </a:extLst>
                    </p:cNvPr>
                    <p:cNvCxnSpPr/>
                    <p:nvPr/>
                  </p:nvCxnSpPr>
                  <p:spPr>
                    <a:xfrm>
                      <a:off x="672084" y="3014380"/>
                      <a:ext cx="0" cy="249097"/>
                    </a:xfrm>
                    <a:prstGeom prst="line">
                      <a:avLst/>
                    </a:prstGeom>
                    <a:grpFill/>
                    <a:ln w="19050" cap="flat" cmpd="sng" algn="ctr">
                      <a:solidFill>
                        <a:srgbClr val="FFFFFF"/>
                      </a:solidFill>
                      <a:prstDash val="solid"/>
                      <a:tailEnd type="none"/>
                    </a:ln>
                    <a:effectLst/>
                  </p:spPr>
                </p:cxnSp>
              </p:grpSp>
            </p:grpSp>
          </p:grpSp>
        </p:grpSp>
        <p:grpSp>
          <p:nvGrpSpPr>
            <p:cNvPr id="10" name="Gruppieren 75">
              <a:extLst>
                <a:ext uri="{FF2B5EF4-FFF2-40B4-BE49-F238E27FC236}">
                  <a16:creationId xmlns:a16="http://schemas.microsoft.com/office/drawing/2014/main" id="{19060DD8-9E53-A5A7-14C2-174BA950E612}"/>
                </a:ext>
              </a:extLst>
            </p:cNvPr>
            <p:cNvGrpSpPr/>
            <p:nvPr/>
          </p:nvGrpSpPr>
          <p:grpSpPr>
            <a:xfrm>
              <a:off x="4569941" y="2593304"/>
              <a:ext cx="231844" cy="99340"/>
              <a:chOff x="4600195" y="5562346"/>
              <a:chExt cx="231844" cy="99340"/>
            </a:xfrm>
          </p:grpSpPr>
          <p:cxnSp>
            <p:nvCxnSpPr>
              <p:cNvPr id="18" name="Straight Connector 107">
                <a:extLst>
                  <a:ext uri="{FF2B5EF4-FFF2-40B4-BE49-F238E27FC236}">
                    <a16:creationId xmlns:a16="http://schemas.microsoft.com/office/drawing/2014/main" id="{EF2873A8-4FC7-AA98-DCFF-6E12FE755CBE}"/>
                  </a:ext>
                </a:extLst>
              </p:cNvPr>
              <p:cNvCxnSpPr/>
              <p:nvPr/>
            </p:nvCxnSpPr>
            <p:spPr>
              <a:xfrm>
                <a:off x="4600195" y="5577241"/>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07">
                <a:extLst>
                  <a:ext uri="{FF2B5EF4-FFF2-40B4-BE49-F238E27FC236}">
                    <a16:creationId xmlns:a16="http://schemas.microsoft.com/office/drawing/2014/main" id="{4BDB70BE-5D4A-6CA7-2BC2-A740C9CA6E00}"/>
                  </a:ext>
                </a:extLst>
              </p:cNvPr>
              <p:cNvCxnSpPr/>
              <p:nvPr/>
            </p:nvCxnSpPr>
            <p:spPr>
              <a:xfrm flipV="1">
                <a:off x="4612623"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07">
                <a:extLst>
                  <a:ext uri="{FF2B5EF4-FFF2-40B4-BE49-F238E27FC236}">
                    <a16:creationId xmlns:a16="http://schemas.microsoft.com/office/drawing/2014/main" id="{9ED0CEC3-3D7C-6677-AB5F-3BE04C2C7A24}"/>
                  </a:ext>
                </a:extLst>
              </p:cNvPr>
              <p:cNvCxnSpPr/>
              <p:nvPr/>
            </p:nvCxnSpPr>
            <p:spPr>
              <a:xfrm flipV="1">
                <a:off x="4710930"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107">
                <a:extLst>
                  <a:ext uri="{FF2B5EF4-FFF2-40B4-BE49-F238E27FC236}">
                    <a16:creationId xmlns:a16="http://schemas.microsoft.com/office/drawing/2014/main" id="{D6B92138-AD97-923B-56F9-5F7D8031A411}"/>
                  </a:ext>
                </a:extLst>
              </p:cNvPr>
              <p:cNvCxnSpPr/>
              <p:nvPr/>
            </p:nvCxnSpPr>
            <p:spPr>
              <a:xfrm>
                <a:off x="4706455" y="5648175"/>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107">
                <a:extLst>
                  <a:ext uri="{FF2B5EF4-FFF2-40B4-BE49-F238E27FC236}">
                    <a16:creationId xmlns:a16="http://schemas.microsoft.com/office/drawing/2014/main" id="{8BFA18D3-CAD3-9CAB-5126-7E78406C5279}"/>
                  </a:ext>
                </a:extLst>
              </p:cNvPr>
              <p:cNvCxnSpPr/>
              <p:nvPr/>
            </p:nvCxnSpPr>
            <p:spPr>
              <a:xfrm flipV="1">
                <a:off x="4816219" y="5562346"/>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11" name="Gruppieren 75">
              <a:extLst>
                <a:ext uri="{FF2B5EF4-FFF2-40B4-BE49-F238E27FC236}">
                  <a16:creationId xmlns:a16="http://schemas.microsoft.com/office/drawing/2014/main" id="{B063D987-DCE1-90D1-0C25-8E2213B0956E}"/>
                </a:ext>
              </a:extLst>
            </p:cNvPr>
            <p:cNvGrpSpPr/>
            <p:nvPr/>
          </p:nvGrpSpPr>
          <p:grpSpPr>
            <a:xfrm>
              <a:off x="6788428" y="2564904"/>
              <a:ext cx="231844" cy="99340"/>
              <a:chOff x="4600195" y="5562346"/>
              <a:chExt cx="231844" cy="99340"/>
            </a:xfrm>
          </p:grpSpPr>
          <p:cxnSp>
            <p:nvCxnSpPr>
              <p:cNvPr id="12" name="Straight Connector 107">
                <a:extLst>
                  <a:ext uri="{FF2B5EF4-FFF2-40B4-BE49-F238E27FC236}">
                    <a16:creationId xmlns:a16="http://schemas.microsoft.com/office/drawing/2014/main" id="{8353A1F7-65F6-83B0-7120-074DCE78D8AF}"/>
                  </a:ext>
                </a:extLst>
              </p:cNvPr>
              <p:cNvCxnSpPr/>
              <p:nvPr/>
            </p:nvCxnSpPr>
            <p:spPr>
              <a:xfrm>
                <a:off x="4600195" y="5577241"/>
                <a:ext cx="125585"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07">
                <a:extLst>
                  <a:ext uri="{FF2B5EF4-FFF2-40B4-BE49-F238E27FC236}">
                    <a16:creationId xmlns:a16="http://schemas.microsoft.com/office/drawing/2014/main" id="{8B783407-82B8-6D3C-A141-983108780D3A}"/>
                  </a:ext>
                </a:extLst>
              </p:cNvPr>
              <p:cNvCxnSpPr/>
              <p:nvPr/>
            </p:nvCxnSpPr>
            <p:spPr>
              <a:xfrm flipV="1">
                <a:off x="4612623"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07">
                <a:extLst>
                  <a:ext uri="{FF2B5EF4-FFF2-40B4-BE49-F238E27FC236}">
                    <a16:creationId xmlns:a16="http://schemas.microsoft.com/office/drawing/2014/main" id="{4CD3F419-7466-93C3-C061-41502E1046AB}"/>
                  </a:ext>
                </a:extLst>
              </p:cNvPr>
              <p:cNvCxnSpPr/>
              <p:nvPr/>
            </p:nvCxnSpPr>
            <p:spPr>
              <a:xfrm flipV="1">
                <a:off x="4710930" y="5568304"/>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07">
                <a:extLst>
                  <a:ext uri="{FF2B5EF4-FFF2-40B4-BE49-F238E27FC236}">
                    <a16:creationId xmlns:a16="http://schemas.microsoft.com/office/drawing/2014/main" id="{430E182D-E2FD-5DBC-288D-315475AE2A60}"/>
                  </a:ext>
                </a:extLst>
              </p:cNvPr>
              <p:cNvCxnSpPr/>
              <p:nvPr/>
            </p:nvCxnSpPr>
            <p:spPr>
              <a:xfrm>
                <a:off x="4706455" y="5648175"/>
                <a:ext cx="125584"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07">
                <a:extLst>
                  <a:ext uri="{FF2B5EF4-FFF2-40B4-BE49-F238E27FC236}">
                    <a16:creationId xmlns:a16="http://schemas.microsoft.com/office/drawing/2014/main" id="{F8504954-CFAD-9FE2-ADA4-05963CE035AD}"/>
                  </a:ext>
                </a:extLst>
              </p:cNvPr>
              <p:cNvCxnSpPr/>
              <p:nvPr/>
            </p:nvCxnSpPr>
            <p:spPr>
              <a:xfrm flipV="1">
                <a:off x="4816219" y="5562346"/>
                <a:ext cx="0" cy="9338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pic>
        <p:nvPicPr>
          <p:cNvPr id="121" name="Picture 4" descr="https://www.infineon-brandportal.com/media/cache/lowres/assets/13/163/59088f140db7e.tif.png">
            <a:extLst>
              <a:ext uri="{FF2B5EF4-FFF2-40B4-BE49-F238E27FC236}">
                <a16:creationId xmlns:a16="http://schemas.microsoft.com/office/drawing/2014/main" id="{28BC7650-BE2F-518D-5769-C9F413DB3F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8651" y="1301768"/>
            <a:ext cx="542759" cy="38484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2" name="Picture 6" descr="https://www.infineon-brandportal.com/media/cache/lowres/assets/13/092/60030f6377d85.tif.png">
            <a:extLst>
              <a:ext uri="{FF2B5EF4-FFF2-40B4-BE49-F238E27FC236}">
                <a16:creationId xmlns:a16="http://schemas.microsoft.com/office/drawing/2014/main" id="{497F32D6-78C2-DB33-479B-8FEAFAC6B7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99399" y="1268760"/>
            <a:ext cx="600776" cy="4407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3" name="Picture 6" descr="https://www.infineon-brandportal.com/media/cache/lowres/assets/13/092/60030f6377d85.tif.png">
            <a:extLst>
              <a:ext uri="{FF2B5EF4-FFF2-40B4-BE49-F238E27FC236}">
                <a16:creationId xmlns:a16="http://schemas.microsoft.com/office/drawing/2014/main" id="{A03E97A1-8A93-1B7A-F36A-B528A5E6E7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6376" y="1277488"/>
            <a:ext cx="600776" cy="440776"/>
          </a:xfrm>
          <a:prstGeom prst="rect">
            <a:avLst/>
          </a:prstGeom>
          <a:noFill/>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1080040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8">
            <a:extLst>
              <a:ext uri="{FF2B5EF4-FFF2-40B4-BE49-F238E27FC236}">
                <a16:creationId xmlns:a16="http://schemas.microsoft.com/office/drawing/2014/main" id="{94BDBE45-6D52-E314-8239-844CD70A3DE7}"/>
              </a:ext>
            </a:extLst>
          </p:cNvPr>
          <p:cNvSpPr>
            <a:spLocks/>
          </p:cNvSpPr>
          <p:nvPr/>
        </p:nvSpPr>
        <p:spPr bwMode="auto">
          <a:xfrm>
            <a:off x="-2752" y="941689"/>
            <a:ext cx="12201523" cy="1675665"/>
          </a:xfrm>
          <a:prstGeom prst="rect">
            <a:avLst/>
          </a:prstGeom>
          <a:gradFill flip="none" rotWithShape="1">
            <a:gsLst>
              <a:gs pos="0">
                <a:schemeClr val="bg1"/>
              </a:gs>
              <a:gs pos="100000">
                <a:schemeClr val="bg1">
                  <a:alpha val="0"/>
                </a:schemeClr>
              </a:gs>
            </a:gsLst>
            <a:lin ang="5400000" scaled="1"/>
            <a:tileRect/>
          </a:gradFill>
          <a:ln w="9525">
            <a:noFill/>
            <a:miter lim="800000"/>
            <a:headEnd/>
            <a:tailEnd/>
          </a:ln>
        </p:spPr>
        <p:txBody>
          <a:bodyPr wrap="square" lIns="72000" tIns="72000" rIns="72000" bIns="72000" rtlCol="0" anchor="ctr"/>
          <a:lstStyle/>
          <a:p>
            <a:pPr algn="ctr" defTabSz="914377" eaLnBrk="0" hangingPunct="0">
              <a:defRPr/>
            </a:pPr>
            <a:endParaRPr lang="en-US" sz="1600" dirty="0">
              <a:solidFill>
                <a:srgbClr val="000000"/>
              </a:solidFill>
              <a:latin typeface="Arial"/>
              <a:cs typeface="Arial"/>
            </a:endParaRPr>
          </a:p>
        </p:txBody>
      </p:sp>
      <p:sp>
        <p:nvSpPr>
          <p:cNvPr id="7" name="Date Placeholder 2"/>
          <p:cNvSpPr txBox="1">
            <a:spLocks/>
          </p:cNvSpPr>
          <p:nvPr/>
        </p:nvSpPr>
        <p:spPr>
          <a:xfrm>
            <a:off x="12192000" y="6993396"/>
            <a:ext cx="0" cy="0"/>
          </a:xfrm>
          <a:prstGeom prst="rect">
            <a:avLst/>
          </a:prstGeom>
        </p:spPr>
        <p:txBody>
          <a:bodyPr vert="horz" wrap="none" lIns="0" tIns="0" rIns="0" bIns="0" rtlCol="0" anchor="b">
            <a:noAutofit/>
          </a:bodyPr>
          <a:lstStyle>
            <a:defPPr>
              <a:defRPr lang="en-US"/>
            </a:defPPr>
            <a:lvl1pPr algn="r" rtl="0" fontAlgn="t">
              <a:spcBef>
                <a:spcPct val="0"/>
              </a:spcBef>
              <a:spcAft>
                <a:spcPct val="0"/>
              </a:spcAft>
              <a:buClr>
                <a:schemeClr val="accent2"/>
              </a:buClr>
              <a:defRPr sz="100" b="0" kern="1200">
                <a:noFill/>
                <a:latin typeface="+mn-lt"/>
                <a:ea typeface="+mn-ea"/>
                <a:cs typeface="+mn-cs"/>
              </a:defRPr>
            </a:lvl1pPr>
            <a:lvl2pPr marL="609585" algn="l" rtl="0" fontAlgn="base">
              <a:spcBef>
                <a:spcPct val="0"/>
              </a:spcBef>
              <a:spcAft>
                <a:spcPct val="0"/>
              </a:spcAft>
              <a:defRPr sz="1400" kern="1200">
                <a:solidFill>
                  <a:schemeClr val="tx1"/>
                </a:solidFill>
                <a:latin typeface="Arial" charset="0"/>
                <a:ea typeface="+mn-ea"/>
                <a:cs typeface="+mn-cs"/>
              </a:defRPr>
            </a:lvl2pPr>
            <a:lvl3pPr marL="1219170" algn="l" rtl="0" fontAlgn="base">
              <a:spcBef>
                <a:spcPct val="0"/>
              </a:spcBef>
              <a:spcAft>
                <a:spcPct val="0"/>
              </a:spcAft>
              <a:defRPr sz="1400" kern="1200">
                <a:solidFill>
                  <a:schemeClr val="tx1"/>
                </a:solidFill>
                <a:latin typeface="Arial" charset="0"/>
                <a:ea typeface="+mn-ea"/>
                <a:cs typeface="+mn-cs"/>
              </a:defRPr>
            </a:lvl3pPr>
            <a:lvl4pPr marL="1828754" algn="l" rtl="0" fontAlgn="base">
              <a:spcBef>
                <a:spcPct val="0"/>
              </a:spcBef>
              <a:spcAft>
                <a:spcPct val="0"/>
              </a:spcAft>
              <a:defRPr sz="1400" kern="1200">
                <a:solidFill>
                  <a:schemeClr val="tx1"/>
                </a:solidFill>
                <a:latin typeface="Arial" charset="0"/>
                <a:ea typeface="+mn-ea"/>
                <a:cs typeface="+mn-cs"/>
              </a:defRPr>
            </a:lvl4pPr>
            <a:lvl5pPr marL="2438339" algn="l" rtl="0" fontAlgn="base">
              <a:spcBef>
                <a:spcPct val="0"/>
              </a:spcBef>
              <a:spcAft>
                <a:spcPct val="0"/>
              </a:spcAft>
              <a:defRPr sz="1400" kern="1200">
                <a:solidFill>
                  <a:schemeClr val="tx1"/>
                </a:solidFill>
                <a:latin typeface="Arial" charset="0"/>
                <a:ea typeface="+mn-ea"/>
                <a:cs typeface="+mn-cs"/>
              </a:defRPr>
            </a:lvl5pPr>
            <a:lvl6pPr marL="3047924" algn="l" defTabSz="1219170" rtl="0" eaLnBrk="1" latinLnBrk="0" hangingPunct="1">
              <a:defRPr sz="1400" kern="1200">
                <a:solidFill>
                  <a:schemeClr val="tx1"/>
                </a:solidFill>
                <a:latin typeface="Arial" charset="0"/>
                <a:ea typeface="+mn-ea"/>
                <a:cs typeface="+mn-cs"/>
              </a:defRPr>
            </a:lvl6pPr>
            <a:lvl7pPr marL="3657509" algn="l" defTabSz="1219170" rtl="0" eaLnBrk="1" latinLnBrk="0" hangingPunct="1">
              <a:defRPr sz="1400" kern="1200">
                <a:solidFill>
                  <a:schemeClr val="tx1"/>
                </a:solidFill>
                <a:latin typeface="Arial" charset="0"/>
                <a:ea typeface="+mn-ea"/>
                <a:cs typeface="+mn-cs"/>
              </a:defRPr>
            </a:lvl7pPr>
            <a:lvl8pPr marL="4267093" algn="l" defTabSz="1219170" rtl="0" eaLnBrk="1" latinLnBrk="0" hangingPunct="1">
              <a:defRPr sz="1400" kern="1200">
                <a:solidFill>
                  <a:schemeClr val="tx1"/>
                </a:solidFill>
                <a:latin typeface="Arial" charset="0"/>
                <a:ea typeface="+mn-ea"/>
                <a:cs typeface="+mn-cs"/>
              </a:defRPr>
            </a:lvl8pPr>
            <a:lvl9pPr marL="4876678" algn="l" defTabSz="1219170" rtl="0" eaLnBrk="1" latinLnBrk="0" hangingPunct="1">
              <a:defRPr sz="1400" kern="1200">
                <a:solidFill>
                  <a:schemeClr val="tx1"/>
                </a:solidFill>
                <a:latin typeface="Arial" charset="0"/>
                <a:ea typeface="+mn-ea"/>
                <a:cs typeface="+mn-cs"/>
              </a:defRPr>
            </a:lvl9pPr>
          </a:lstStyle>
          <a:p>
            <a:pPr defTabSz="914377">
              <a:buClr>
                <a:srgbClr val="928285"/>
              </a:buClr>
            </a:pPr>
            <a:r>
              <a:rPr lang="en-US" sz="133" b="1">
                <a:latin typeface="Arial"/>
                <a:cs typeface="Arial"/>
              </a:rPr>
              <a:t>2022-11-22</a:t>
            </a:r>
            <a:endParaRPr lang="en-US" sz="133" b="1" dirty="0">
              <a:latin typeface="Arial"/>
              <a:cs typeface="Arial"/>
            </a:endParaRPr>
          </a:p>
        </p:txBody>
      </p:sp>
      <p:sp>
        <p:nvSpPr>
          <p:cNvPr id="17" name="Rechteck 9">
            <a:extLst>
              <a:ext uri="{FF2B5EF4-FFF2-40B4-BE49-F238E27FC236}">
                <a16:creationId xmlns:a16="http://schemas.microsoft.com/office/drawing/2014/main" id="{49BEA0F3-86B4-6147-3950-452A0B82EBC0}"/>
              </a:ext>
            </a:extLst>
          </p:cNvPr>
          <p:cNvSpPr>
            <a:spLocks/>
          </p:cNvSpPr>
          <p:nvPr/>
        </p:nvSpPr>
        <p:spPr bwMode="auto">
          <a:xfrm>
            <a:off x="335360" y="1268760"/>
            <a:ext cx="4289636" cy="4757421"/>
          </a:xfrm>
          <a:prstGeom prst="rect">
            <a:avLst/>
          </a:prstGeom>
          <a:solidFill>
            <a:srgbClr val="FFFFFF">
              <a:alpha val="87451"/>
            </a:srgbClr>
          </a:solidFill>
          <a:ln w="9525">
            <a:noFill/>
            <a:miter lim="800000"/>
            <a:headEnd/>
            <a:tailEnd/>
          </a:ln>
          <a:effectLst/>
        </p:spPr>
        <p:txBody>
          <a:bodyPr wrap="square" lIns="0" tIns="0" rIns="0" bIns="0" rtlCol="0" anchor="t"/>
          <a:lstStyle/>
          <a:p>
            <a:pPr defTabSz="914377"/>
            <a:r>
              <a:rPr lang="en-US" sz="1800" b="1" dirty="0">
                <a:solidFill>
                  <a:srgbClr val="000000"/>
                </a:solidFill>
                <a:cs typeface="Arial"/>
              </a:rPr>
              <a:t>SiC-enabled efficiency gain example:</a:t>
            </a:r>
          </a:p>
          <a:p>
            <a:pPr defTabSz="914377"/>
            <a:endParaRPr lang="en-US" sz="1800" b="1" dirty="0">
              <a:solidFill>
                <a:srgbClr val="000000"/>
              </a:solidFill>
              <a:cs typeface="Arial"/>
            </a:endParaRPr>
          </a:p>
          <a:p>
            <a:pPr defTabSz="914377">
              <a:spcAft>
                <a:spcPts val="1200"/>
              </a:spcAft>
            </a:pPr>
            <a:r>
              <a:rPr lang="en-US" sz="1800" b="1" dirty="0">
                <a:solidFill>
                  <a:srgbClr val="000000"/>
                </a:solidFill>
              </a:rPr>
              <a:t>AC-DC*</a:t>
            </a:r>
            <a:r>
              <a:rPr lang="en-US" sz="1800" dirty="0">
                <a:solidFill>
                  <a:srgbClr val="000000"/>
                </a:solidFill>
              </a:rPr>
              <a:t> stage: </a:t>
            </a:r>
            <a:r>
              <a:rPr lang="en-US" sz="1800" b="1" dirty="0">
                <a:solidFill>
                  <a:srgbClr val="000000"/>
                </a:solidFill>
              </a:rPr>
              <a:t>up to 0.8%</a:t>
            </a:r>
          </a:p>
          <a:p>
            <a:pPr defTabSz="914377">
              <a:spcAft>
                <a:spcPts val="1200"/>
              </a:spcAft>
            </a:pPr>
            <a:r>
              <a:rPr lang="en-US" sz="1800" b="1" dirty="0">
                <a:solidFill>
                  <a:srgbClr val="000000"/>
                </a:solidFill>
                <a:cs typeface="Arial"/>
              </a:rPr>
              <a:t>DC-DC** (LLC) </a:t>
            </a:r>
            <a:r>
              <a:rPr lang="en-US" sz="1800" dirty="0">
                <a:solidFill>
                  <a:srgbClr val="000000"/>
                </a:solidFill>
                <a:cs typeface="Arial"/>
              </a:rPr>
              <a:t>stage:</a:t>
            </a:r>
            <a:r>
              <a:rPr lang="en-US" sz="1800" b="1" dirty="0">
                <a:solidFill>
                  <a:srgbClr val="000000"/>
                </a:solidFill>
                <a:cs typeface="Arial"/>
              </a:rPr>
              <a:t> up to 1%</a:t>
            </a:r>
          </a:p>
          <a:p>
            <a:pPr defTabSz="914377"/>
            <a:endParaRPr lang="en-US" sz="2000" b="1" dirty="0">
              <a:solidFill>
                <a:srgbClr val="000000"/>
              </a:solidFill>
              <a:cs typeface="Arial"/>
            </a:endParaRPr>
          </a:p>
          <a:p>
            <a:pPr defTabSz="914377"/>
            <a:endParaRPr lang="en-US" sz="2000" b="1" dirty="0">
              <a:solidFill>
                <a:srgbClr val="000000"/>
              </a:solidFill>
              <a:cs typeface="Arial"/>
            </a:endParaRPr>
          </a:p>
          <a:p>
            <a:pPr defTabSz="914377"/>
            <a:endParaRPr lang="en-US" sz="2000" b="1" dirty="0">
              <a:solidFill>
                <a:srgbClr val="000000"/>
              </a:solidFill>
              <a:cs typeface="Arial"/>
            </a:endParaRPr>
          </a:p>
          <a:p>
            <a:pPr defTabSz="914377"/>
            <a:endParaRPr lang="en-US" sz="2000" b="1" dirty="0">
              <a:solidFill>
                <a:srgbClr val="000000"/>
              </a:solidFill>
              <a:cs typeface="Arial"/>
            </a:endParaRPr>
          </a:p>
          <a:p>
            <a:pPr defTabSz="914377"/>
            <a:endParaRPr lang="en-US" sz="2000" b="1" dirty="0">
              <a:solidFill>
                <a:srgbClr val="000000"/>
              </a:solidFill>
              <a:cs typeface="Arial"/>
            </a:endParaRPr>
          </a:p>
          <a:p>
            <a:pPr defTabSz="914377"/>
            <a:endParaRPr lang="en-US" sz="2000" dirty="0">
              <a:solidFill>
                <a:srgbClr val="000000"/>
              </a:solidFill>
              <a:cs typeface="Arial"/>
              <a:sym typeface="Symbol" panose="05050102010706020507" pitchFamily="18" charset="2"/>
            </a:endParaRPr>
          </a:p>
          <a:p>
            <a:pPr defTabSz="914377"/>
            <a:r>
              <a:rPr lang="en-US" sz="2000" dirty="0">
                <a:solidFill>
                  <a:srgbClr val="000000"/>
                </a:solidFill>
                <a:cs typeface="Arial"/>
                <a:sym typeface="Symbol" panose="05050102010706020507" pitchFamily="18" charset="2"/>
              </a:rPr>
              <a:t>   </a:t>
            </a:r>
          </a:p>
          <a:p>
            <a:pPr algn="ctr" defTabSz="914377"/>
            <a:r>
              <a:rPr lang="en-US" sz="1800" b="1" dirty="0">
                <a:solidFill>
                  <a:srgbClr val="000000"/>
                </a:solidFill>
                <a:cs typeface="Arial"/>
                <a:sym typeface="Symbol" panose="05050102010706020507" pitchFamily="18" charset="2"/>
              </a:rPr>
              <a:t> </a:t>
            </a:r>
            <a:r>
              <a:rPr lang="en-US" sz="1800" b="1" dirty="0">
                <a:solidFill>
                  <a:srgbClr val="000000"/>
                </a:solidFill>
                <a:cs typeface="Arial"/>
                <a:sym typeface="Wingdings" panose="05000000000000000000" pitchFamily="2" charset="2"/>
              </a:rPr>
              <a:t>~1.8%</a:t>
            </a:r>
            <a:r>
              <a:rPr lang="en-US" sz="1800" b="1" dirty="0">
                <a:solidFill>
                  <a:srgbClr val="000000"/>
                </a:solidFill>
                <a:cs typeface="Arial"/>
              </a:rPr>
              <a:t> total system efficiency gain</a:t>
            </a:r>
          </a:p>
          <a:p>
            <a:pPr algn="ctr" defTabSz="914377"/>
            <a:r>
              <a:rPr lang="en-US" sz="1800" b="1" dirty="0">
                <a:solidFill>
                  <a:srgbClr val="000000"/>
                </a:solidFill>
                <a:cs typeface="Arial"/>
              </a:rPr>
              <a:t>by changing from Si to </a:t>
            </a:r>
            <a:r>
              <a:rPr lang="en-US" sz="1800" b="1" dirty="0" err="1">
                <a:solidFill>
                  <a:srgbClr val="000000"/>
                </a:solidFill>
                <a:cs typeface="Arial"/>
              </a:rPr>
              <a:t>SiC</a:t>
            </a:r>
            <a:endParaRPr lang="en-US" sz="1800" b="1" dirty="0">
              <a:solidFill>
                <a:srgbClr val="000000"/>
              </a:solidFill>
              <a:cs typeface="Arial"/>
            </a:endParaRPr>
          </a:p>
          <a:p>
            <a:pPr algn="ctr" defTabSz="914377"/>
            <a:endParaRPr lang="en-US" sz="1800" b="1" dirty="0">
              <a:solidFill>
                <a:srgbClr val="000000"/>
              </a:solidFill>
              <a:cs typeface="Arial"/>
              <a:sym typeface="Wingdings" panose="05000000000000000000" pitchFamily="2" charset="2"/>
            </a:endParaRPr>
          </a:p>
          <a:p>
            <a:pPr algn="ctr" defTabSz="914377"/>
            <a:endParaRPr lang="en-US" sz="2000" dirty="0">
              <a:solidFill>
                <a:srgbClr val="000000"/>
              </a:solidFill>
              <a:cs typeface="Arial"/>
              <a:sym typeface="Wingdings" panose="05000000000000000000" pitchFamily="2" charset="2"/>
            </a:endParaRPr>
          </a:p>
        </p:txBody>
      </p:sp>
      <p:pic>
        <p:nvPicPr>
          <p:cNvPr id="19" name="Picture 18">
            <a:extLst>
              <a:ext uri="{FF2B5EF4-FFF2-40B4-BE49-F238E27FC236}">
                <a16:creationId xmlns:a16="http://schemas.microsoft.com/office/drawing/2014/main" id="{88B1516D-65C6-4539-84AF-41E439D2C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23" y="3062606"/>
            <a:ext cx="3448051" cy="866775"/>
          </a:xfrm>
          <a:prstGeom prst="rect">
            <a:avLst/>
          </a:prstGeom>
        </p:spPr>
      </p:pic>
      <p:sp>
        <p:nvSpPr>
          <p:cNvPr id="27" name="Title 26">
            <a:extLst>
              <a:ext uri="{FF2B5EF4-FFF2-40B4-BE49-F238E27FC236}">
                <a16:creationId xmlns:a16="http://schemas.microsoft.com/office/drawing/2014/main" id="{AEAAD77F-CBDE-48C9-BB6A-3849151EEBA8}"/>
              </a:ext>
            </a:extLst>
          </p:cNvPr>
          <p:cNvSpPr>
            <a:spLocks noGrp="1"/>
          </p:cNvSpPr>
          <p:nvPr>
            <p:ph type="title"/>
          </p:nvPr>
        </p:nvSpPr>
        <p:spPr/>
        <p:txBody>
          <a:bodyPr/>
          <a:lstStyle/>
          <a:p>
            <a:r>
              <a:rPr lang="en-US" dirty="0"/>
              <a:t>Why </a:t>
            </a:r>
            <a:r>
              <a:rPr lang="en-US" dirty="0" err="1"/>
              <a:t>SiC</a:t>
            </a:r>
            <a:r>
              <a:rPr lang="en-US" dirty="0"/>
              <a:t>: </a:t>
            </a:r>
            <a:r>
              <a:rPr lang="en-US" dirty="0" err="1"/>
              <a:t>SiC</a:t>
            </a:r>
            <a:r>
              <a:rPr lang="en-US" dirty="0"/>
              <a:t> enables up to 2% efficiency gain in DC EV charger applications compared to Si-based solutions</a:t>
            </a:r>
          </a:p>
        </p:txBody>
      </p:sp>
      <p:sp>
        <p:nvSpPr>
          <p:cNvPr id="3" name="Rectangle 2">
            <a:extLst>
              <a:ext uri="{FF2B5EF4-FFF2-40B4-BE49-F238E27FC236}">
                <a16:creationId xmlns:a16="http://schemas.microsoft.com/office/drawing/2014/main" id="{3577E986-6FC6-44D0-966B-1F069B1EA699}"/>
              </a:ext>
            </a:extLst>
          </p:cNvPr>
          <p:cNvSpPr/>
          <p:nvPr/>
        </p:nvSpPr>
        <p:spPr>
          <a:xfrm>
            <a:off x="324533" y="5913276"/>
            <a:ext cx="5771467" cy="646331"/>
          </a:xfrm>
          <a:prstGeom prst="rect">
            <a:avLst/>
          </a:prstGeom>
        </p:spPr>
        <p:txBody>
          <a:bodyPr wrap="square">
            <a:spAutoFit/>
          </a:bodyPr>
          <a:lstStyle/>
          <a:p>
            <a:pPr defTabSz="914377"/>
            <a:r>
              <a:rPr lang="en-US" sz="1200" dirty="0">
                <a:solidFill>
                  <a:srgbClr val="000000"/>
                </a:solidFill>
              </a:rPr>
              <a:t>* e.g. Vienna rectifier </a:t>
            </a:r>
            <a:r>
              <a:rPr lang="en-US" sz="1200" dirty="0" err="1">
                <a:solidFill>
                  <a:srgbClr val="000000"/>
                </a:solidFill>
              </a:rPr>
              <a:t>SiC</a:t>
            </a:r>
            <a:r>
              <a:rPr lang="en-US" sz="1200" dirty="0">
                <a:solidFill>
                  <a:srgbClr val="000000"/>
                </a:solidFill>
              </a:rPr>
              <a:t>- vs. Si-Diode efficiency measurement  </a:t>
            </a:r>
          </a:p>
          <a:p>
            <a:pPr defTabSz="914377"/>
            <a:r>
              <a:rPr lang="en-US" sz="1200" dirty="0">
                <a:solidFill>
                  <a:srgbClr val="000000"/>
                </a:solidFill>
                <a:cs typeface="Arial"/>
              </a:rPr>
              <a:t>** LLC 30 kW Si vs. </a:t>
            </a:r>
            <a:r>
              <a:rPr lang="en-US" sz="1200" dirty="0" err="1">
                <a:solidFill>
                  <a:srgbClr val="000000"/>
                </a:solidFill>
                <a:cs typeface="Arial"/>
              </a:rPr>
              <a:t>SiC</a:t>
            </a:r>
            <a:r>
              <a:rPr lang="en-US" sz="1200" dirty="0">
                <a:solidFill>
                  <a:srgbClr val="000000"/>
                </a:solidFill>
                <a:cs typeface="Arial"/>
              </a:rPr>
              <a:t> </a:t>
            </a:r>
          </a:p>
          <a:p>
            <a:pPr defTabSz="914377"/>
            <a:r>
              <a:rPr lang="en-US" sz="1200" dirty="0">
                <a:solidFill>
                  <a:srgbClr val="FFFFFF"/>
                </a:solidFill>
                <a:cs typeface="Arial"/>
              </a:rPr>
              <a:t>%</a:t>
            </a:r>
          </a:p>
        </p:txBody>
      </p:sp>
      <p:sp>
        <p:nvSpPr>
          <p:cNvPr id="28" name="Rechteck 9">
            <a:extLst>
              <a:ext uri="{FF2B5EF4-FFF2-40B4-BE49-F238E27FC236}">
                <a16:creationId xmlns:a16="http://schemas.microsoft.com/office/drawing/2014/main" id="{A7A1CB4E-1058-4E89-9697-0478BF5A1933}"/>
              </a:ext>
            </a:extLst>
          </p:cNvPr>
          <p:cNvSpPr>
            <a:spLocks/>
          </p:cNvSpPr>
          <p:nvPr/>
        </p:nvSpPr>
        <p:spPr bwMode="auto">
          <a:xfrm>
            <a:off x="4775200" y="1229883"/>
            <a:ext cx="7153448" cy="4757423"/>
          </a:xfrm>
          <a:prstGeom prst="rect">
            <a:avLst/>
          </a:prstGeom>
          <a:solidFill>
            <a:srgbClr val="FFFFFF">
              <a:alpha val="87059"/>
            </a:srgbClr>
          </a:solidFill>
          <a:ln w="9525">
            <a:noFill/>
            <a:miter lim="800000"/>
            <a:headEnd/>
            <a:tailEnd/>
          </a:ln>
          <a:effectLst/>
        </p:spPr>
        <p:txBody>
          <a:bodyPr wrap="square" lIns="144000" tIns="108000" rIns="72000" bIns="72000" rtlCol="0" anchor="t"/>
          <a:lstStyle/>
          <a:p>
            <a:pPr defTabSz="914377">
              <a:defRPr/>
            </a:pPr>
            <a:endParaRPr lang="en-US" sz="2400" baseline="30000" dirty="0">
              <a:solidFill>
                <a:srgbClr val="000000"/>
              </a:solidFill>
              <a:cs typeface="Arial"/>
            </a:endParaRPr>
          </a:p>
        </p:txBody>
      </p:sp>
      <p:pic>
        <p:nvPicPr>
          <p:cNvPr id="47" name="Picture 46">
            <a:extLst>
              <a:ext uri="{FF2B5EF4-FFF2-40B4-BE49-F238E27FC236}">
                <a16:creationId xmlns:a16="http://schemas.microsoft.com/office/drawing/2014/main" id="{7B824C1A-09A4-4F97-BF1C-6F46CDDF222A}"/>
              </a:ext>
            </a:extLst>
          </p:cNvPr>
          <p:cNvPicPr>
            <a:picLocks noChangeAspect="1"/>
          </p:cNvPicPr>
          <p:nvPr/>
        </p:nvPicPr>
        <p:blipFill>
          <a:blip r:embed="rId4"/>
          <a:srcRect/>
          <a:stretch/>
        </p:blipFill>
        <p:spPr>
          <a:xfrm>
            <a:off x="4852135" y="3257516"/>
            <a:ext cx="720000" cy="720000"/>
          </a:xfrm>
          <a:prstGeom prst="rect">
            <a:avLst/>
          </a:prstGeom>
        </p:spPr>
      </p:pic>
      <p:pic>
        <p:nvPicPr>
          <p:cNvPr id="48" name="Picture 47">
            <a:extLst>
              <a:ext uri="{FF2B5EF4-FFF2-40B4-BE49-F238E27FC236}">
                <a16:creationId xmlns:a16="http://schemas.microsoft.com/office/drawing/2014/main" id="{AE9855AE-EF72-4B0F-8CC8-B7D0A2C4F2B9}"/>
              </a:ext>
            </a:extLst>
          </p:cNvPr>
          <p:cNvPicPr>
            <a:picLocks noChangeAspect="1"/>
          </p:cNvPicPr>
          <p:nvPr/>
        </p:nvPicPr>
        <p:blipFill>
          <a:blip r:embed="rId5"/>
          <a:srcRect/>
          <a:stretch/>
        </p:blipFill>
        <p:spPr>
          <a:xfrm>
            <a:off x="4852135" y="1802215"/>
            <a:ext cx="720000" cy="720000"/>
          </a:xfrm>
          <a:prstGeom prst="rect">
            <a:avLst/>
          </a:prstGeom>
        </p:spPr>
      </p:pic>
      <p:pic>
        <p:nvPicPr>
          <p:cNvPr id="49" name="Picture 48">
            <a:extLst>
              <a:ext uri="{FF2B5EF4-FFF2-40B4-BE49-F238E27FC236}">
                <a16:creationId xmlns:a16="http://schemas.microsoft.com/office/drawing/2014/main" id="{FAAA54AB-7F32-4417-BD58-76758331B65B}"/>
              </a:ext>
            </a:extLst>
          </p:cNvPr>
          <p:cNvPicPr>
            <a:picLocks noChangeAspect="1"/>
          </p:cNvPicPr>
          <p:nvPr/>
        </p:nvPicPr>
        <p:blipFill>
          <a:blip r:embed="rId6"/>
          <a:srcRect/>
          <a:stretch/>
        </p:blipFill>
        <p:spPr>
          <a:xfrm>
            <a:off x="4852135" y="4728119"/>
            <a:ext cx="720000" cy="720000"/>
          </a:xfrm>
          <a:prstGeom prst="rect">
            <a:avLst/>
          </a:prstGeom>
        </p:spPr>
      </p:pic>
      <p:sp>
        <p:nvSpPr>
          <p:cNvPr id="50" name="Rectangle 49">
            <a:extLst>
              <a:ext uri="{FF2B5EF4-FFF2-40B4-BE49-F238E27FC236}">
                <a16:creationId xmlns:a16="http://schemas.microsoft.com/office/drawing/2014/main" id="{D6E5848C-6C2A-4EF1-8DD3-E5C272134850}"/>
              </a:ext>
            </a:extLst>
          </p:cNvPr>
          <p:cNvSpPr/>
          <p:nvPr/>
        </p:nvSpPr>
        <p:spPr>
          <a:xfrm>
            <a:off x="5562557" y="5679527"/>
            <a:ext cx="4069704" cy="276999"/>
          </a:xfrm>
          <a:prstGeom prst="rect">
            <a:avLst/>
          </a:prstGeom>
        </p:spPr>
        <p:txBody>
          <a:bodyPr wrap="none">
            <a:spAutoFit/>
          </a:bodyPr>
          <a:lstStyle/>
          <a:p>
            <a:pPr defTabSz="914377"/>
            <a:r>
              <a:rPr lang="en-US" sz="1200" dirty="0">
                <a:solidFill>
                  <a:srgbClr val="000000"/>
                </a:solidFill>
                <a:latin typeface="Arial" panose="020B0604020202020204" pitchFamily="34" charset="0"/>
                <a:cs typeface="Arial"/>
              </a:rPr>
              <a:t>* @ AVG 10h operation/day </a:t>
            </a:r>
            <a:r>
              <a:rPr lang="en-US" sz="1200" dirty="0">
                <a:solidFill>
                  <a:srgbClr val="000000"/>
                </a:solidFill>
                <a:latin typeface="Arial" panose="020B0604020202020204" pitchFamily="34" charset="0"/>
                <a:cs typeface="Arial"/>
                <a:sym typeface="Wingdings" panose="05000000000000000000" pitchFamily="2" charset="2"/>
              </a:rPr>
              <a:t>&amp; 0.15€/kWh electricity costs</a:t>
            </a:r>
            <a:endParaRPr lang="en-US" sz="1200" dirty="0">
              <a:solidFill>
                <a:srgbClr val="000000"/>
              </a:solidFill>
              <a:cs typeface="Arial"/>
            </a:endParaRPr>
          </a:p>
        </p:txBody>
      </p:sp>
      <p:sp>
        <p:nvSpPr>
          <p:cNvPr id="6" name="Rectangle 5">
            <a:extLst>
              <a:ext uri="{FF2B5EF4-FFF2-40B4-BE49-F238E27FC236}">
                <a16:creationId xmlns:a16="http://schemas.microsoft.com/office/drawing/2014/main" id="{B32FFDB5-D4B3-1FEC-E8CA-460A51B6A174}"/>
              </a:ext>
            </a:extLst>
          </p:cNvPr>
          <p:cNvSpPr/>
          <p:nvPr/>
        </p:nvSpPr>
        <p:spPr bwMode="auto">
          <a:xfrm>
            <a:off x="5694886" y="1351508"/>
            <a:ext cx="6172580" cy="439929"/>
          </a:xfrm>
          <a:prstGeom prst="rect">
            <a:avLst/>
          </a:prstGeom>
          <a:solidFill>
            <a:schemeClr val="tx2"/>
          </a:solidFill>
          <a:ln w="9525">
            <a:solidFill>
              <a:schemeClr val="tx2"/>
            </a:solidFill>
            <a:miter lim="800000"/>
            <a:headEnd/>
            <a:tailEnd/>
          </a:ln>
        </p:spPr>
        <p:txBody>
          <a:bodyPr wrap="square" lIns="216000" tIns="72000" rIns="72000" bIns="72000" rtlCol="0" anchor="ctr"/>
          <a:lstStyle/>
          <a:p>
            <a:pPr defTabSz="577836">
              <a:lnSpc>
                <a:spcPct val="90000"/>
              </a:lnSpc>
              <a:spcAft>
                <a:spcPct val="35000"/>
              </a:spcAft>
            </a:pPr>
            <a:r>
              <a:rPr lang="en-US" sz="1600" b="1" dirty="0">
                <a:solidFill>
                  <a:srgbClr val="FFFFFF"/>
                </a:solidFill>
                <a:latin typeface="Arial" panose="020B0604020202020204" pitchFamily="34" charset="0"/>
                <a:cs typeface="Arial"/>
              </a:rPr>
              <a:t>~33% higher power density</a:t>
            </a:r>
            <a:endParaRPr lang="en-US" sz="1600" b="1" dirty="0">
              <a:solidFill>
                <a:srgbClr val="FFFFFF"/>
              </a:solidFill>
              <a:cs typeface="Arial"/>
            </a:endParaRPr>
          </a:p>
        </p:txBody>
      </p:sp>
      <p:sp>
        <p:nvSpPr>
          <p:cNvPr id="8" name="Rectangle 7">
            <a:extLst>
              <a:ext uri="{FF2B5EF4-FFF2-40B4-BE49-F238E27FC236}">
                <a16:creationId xmlns:a16="http://schemas.microsoft.com/office/drawing/2014/main" id="{C55DD193-7F09-B7D9-061A-AE2D006A5BC3}"/>
              </a:ext>
            </a:extLst>
          </p:cNvPr>
          <p:cNvSpPr/>
          <p:nvPr/>
        </p:nvSpPr>
        <p:spPr bwMode="auto">
          <a:xfrm>
            <a:off x="5694886" y="2829088"/>
            <a:ext cx="6172580" cy="439929"/>
          </a:xfrm>
          <a:prstGeom prst="rect">
            <a:avLst/>
          </a:prstGeom>
          <a:solidFill>
            <a:schemeClr val="tx2"/>
          </a:solidFill>
          <a:ln w="9525">
            <a:solidFill>
              <a:schemeClr val="tx2"/>
            </a:solidFill>
            <a:miter lim="800000"/>
            <a:headEnd/>
            <a:tailEnd/>
          </a:ln>
        </p:spPr>
        <p:txBody>
          <a:bodyPr wrap="square" lIns="216000" tIns="72000" rIns="72000" bIns="72000" rtlCol="0" anchor="ctr"/>
          <a:lstStyle/>
          <a:p>
            <a:pPr defTabSz="577836">
              <a:lnSpc>
                <a:spcPct val="90000"/>
              </a:lnSpc>
              <a:spcAft>
                <a:spcPct val="35000"/>
              </a:spcAft>
            </a:pPr>
            <a:r>
              <a:rPr lang="en-US" sz="1600" b="1" dirty="0">
                <a:solidFill>
                  <a:srgbClr val="FFFFFF"/>
                </a:solidFill>
                <a:latin typeface="Arial" panose="020B0604020202020204" pitchFamily="34" charset="0"/>
                <a:ea typeface="Verdana" pitchFamily="34" charset="0"/>
                <a:cs typeface="Verdana" pitchFamily="34" charset="0"/>
              </a:rPr>
              <a:t>Less cooling effort</a:t>
            </a:r>
            <a:endParaRPr lang="en-US" sz="1600" b="1" dirty="0">
              <a:solidFill>
                <a:srgbClr val="FFFFFF"/>
              </a:solidFill>
              <a:cs typeface="Arial"/>
            </a:endParaRPr>
          </a:p>
        </p:txBody>
      </p:sp>
      <p:sp>
        <p:nvSpPr>
          <p:cNvPr id="9" name="Rectangle 8">
            <a:extLst>
              <a:ext uri="{FF2B5EF4-FFF2-40B4-BE49-F238E27FC236}">
                <a16:creationId xmlns:a16="http://schemas.microsoft.com/office/drawing/2014/main" id="{93A8ACE9-AEB5-E27E-3119-4B1905F79491}"/>
              </a:ext>
            </a:extLst>
          </p:cNvPr>
          <p:cNvSpPr/>
          <p:nvPr/>
        </p:nvSpPr>
        <p:spPr bwMode="auto">
          <a:xfrm>
            <a:off x="5694886" y="4285217"/>
            <a:ext cx="6172580" cy="439929"/>
          </a:xfrm>
          <a:prstGeom prst="rect">
            <a:avLst/>
          </a:prstGeom>
          <a:solidFill>
            <a:schemeClr val="tx2"/>
          </a:solidFill>
          <a:ln w="9525">
            <a:solidFill>
              <a:schemeClr val="tx2"/>
            </a:solidFill>
            <a:miter lim="800000"/>
            <a:headEnd/>
            <a:tailEnd/>
          </a:ln>
        </p:spPr>
        <p:txBody>
          <a:bodyPr wrap="square" lIns="216000" tIns="72000" rIns="72000" bIns="72000" rtlCol="0" anchor="ctr"/>
          <a:lstStyle/>
          <a:p>
            <a:pPr defTabSz="577836">
              <a:lnSpc>
                <a:spcPct val="90000"/>
              </a:lnSpc>
              <a:spcAft>
                <a:spcPct val="35000"/>
              </a:spcAft>
            </a:pPr>
            <a:r>
              <a:rPr lang="en-US" sz="1600" b="1" dirty="0">
                <a:solidFill>
                  <a:srgbClr val="FFFFFF"/>
                </a:solidFill>
                <a:latin typeface="Arial" panose="020B0604020202020204" pitchFamily="34" charset="0"/>
                <a:ea typeface="Verdana" pitchFamily="34" charset="0"/>
                <a:cs typeface="Verdana" pitchFamily="34" charset="0"/>
              </a:rPr>
              <a:t>Energy cost and CO</a:t>
            </a:r>
            <a:r>
              <a:rPr lang="en-US" sz="1600" b="1" baseline="-25000" dirty="0">
                <a:solidFill>
                  <a:srgbClr val="FFFFFF"/>
                </a:solidFill>
                <a:latin typeface="Arial" panose="020B0604020202020204" pitchFamily="34" charset="0"/>
                <a:ea typeface="Verdana" pitchFamily="34" charset="0"/>
                <a:cs typeface="Verdana" pitchFamily="34" charset="0"/>
              </a:rPr>
              <a:t>2</a:t>
            </a:r>
            <a:r>
              <a:rPr lang="en-US" sz="1600" b="1" dirty="0">
                <a:solidFill>
                  <a:srgbClr val="FFFFFF"/>
                </a:solidFill>
                <a:latin typeface="Arial" panose="020B0604020202020204" pitchFamily="34" charset="0"/>
                <a:ea typeface="Verdana" pitchFamily="34" charset="0"/>
                <a:cs typeface="Verdana" pitchFamily="34" charset="0"/>
              </a:rPr>
              <a:t> savings</a:t>
            </a:r>
            <a:endParaRPr lang="en-US" sz="1600" b="1" dirty="0">
              <a:solidFill>
                <a:srgbClr val="FFFFFF"/>
              </a:solidFill>
              <a:cs typeface="Arial"/>
            </a:endParaRPr>
          </a:p>
        </p:txBody>
      </p:sp>
      <p:sp>
        <p:nvSpPr>
          <p:cNvPr id="40" name="Freeform 7">
            <a:extLst>
              <a:ext uri="{FF2B5EF4-FFF2-40B4-BE49-F238E27FC236}">
                <a16:creationId xmlns:a16="http://schemas.microsoft.com/office/drawing/2014/main" id="{D4412549-BB5D-45DC-A3A3-0EAF94E960D0}"/>
              </a:ext>
            </a:extLst>
          </p:cNvPr>
          <p:cNvSpPr/>
          <p:nvPr/>
        </p:nvSpPr>
        <p:spPr>
          <a:xfrm>
            <a:off x="5694886" y="1791437"/>
            <a:ext cx="6172580" cy="884354"/>
          </a:xfrm>
          <a:custGeom>
            <a:avLst/>
            <a:gdLst>
              <a:gd name="connsiteX0" fmla="*/ 0 w 7121770"/>
              <a:gd name="connsiteY0" fmla="*/ 0 h 626062"/>
              <a:gd name="connsiteX1" fmla="*/ 7121770 w 7121770"/>
              <a:gd name="connsiteY1" fmla="*/ 0 h 626062"/>
              <a:gd name="connsiteX2" fmla="*/ 7121770 w 7121770"/>
              <a:gd name="connsiteY2" fmla="*/ 626062 h 626062"/>
              <a:gd name="connsiteX3" fmla="*/ 0 w 7121770"/>
              <a:gd name="connsiteY3" fmla="*/ 626062 h 626062"/>
              <a:gd name="connsiteX4" fmla="*/ 0 w 7121770"/>
              <a:gd name="connsiteY4" fmla="*/ 0 h 626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1770" h="626062">
                <a:moveTo>
                  <a:pt x="0" y="0"/>
                </a:moveTo>
                <a:lnTo>
                  <a:pt x="7121770" y="0"/>
                </a:lnTo>
                <a:lnTo>
                  <a:pt x="7121770" y="626062"/>
                </a:lnTo>
                <a:lnTo>
                  <a:pt x="0" y="626062"/>
                </a:lnTo>
                <a:lnTo>
                  <a:pt x="0" y="0"/>
                </a:lnTo>
                <a:close/>
              </a:path>
            </a:pathLst>
          </a:custGeom>
          <a:ln w="9525">
            <a:solidFill>
              <a:schemeClr val="bg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000" tIns="72000" rIns="72000" bIns="72000" numCol="1" spcCol="1270" anchor="t" anchorCtr="0">
            <a:noAutofit/>
          </a:bodyPr>
          <a:lstStyle/>
          <a:p>
            <a:pPr marL="174625" lvl="1" indent="-174625" defTabSz="577836">
              <a:lnSpc>
                <a:spcPct val="90000"/>
              </a:lnSpc>
              <a:spcBef>
                <a:spcPts val="600"/>
              </a:spcBef>
              <a:spcAft>
                <a:spcPts val="300"/>
              </a:spcAft>
              <a:buClr>
                <a:schemeClr val="tx2"/>
              </a:buClr>
              <a:buFont typeface="Arial" panose="020B0604020202020204" pitchFamily="34" charset="0"/>
              <a:buChar char="‒"/>
            </a:pPr>
            <a:r>
              <a:rPr lang="en-US" sz="1600" dirty="0">
                <a:solidFill>
                  <a:srgbClr val="000000">
                    <a:hueOff val="0"/>
                    <a:satOff val="0"/>
                    <a:lumOff val="0"/>
                    <a:alphaOff val="0"/>
                  </a:srgbClr>
                </a:solidFill>
                <a:latin typeface="Arial" panose="020B0604020202020204" pitchFamily="34" charset="0"/>
                <a:cs typeface="Arial"/>
              </a:rPr>
              <a:t>Smaller designs and less weight, e.g., for DC </a:t>
            </a:r>
            <a:r>
              <a:rPr lang="en-US" sz="1600" dirty="0" err="1">
                <a:solidFill>
                  <a:srgbClr val="000000">
                    <a:hueOff val="0"/>
                    <a:satOff val="0"/>
                    <a:lumOff val="0"/>
                    <a:alphaOff val="0"/>
                  </a:srgbClr>
                </a:solidFill>
                <a:latin typeface="Arial" panose="020B0604020202020204" pitchFamily="34" charset="0"/>
                <a:cs typeface="Arial"/>
              </a:rPr>
              <a:t>wallbox</a:t>
            </a:r>
            <a:r>
              <a:rPr lang="en-US" sz="1600" dirty="0">
                <a:solidFill>
                  <a:srgbClr val="000000">
                    <a:hueOff val="0"/>
                    <a:satOff val="0"/>
                    <a:lumOff val="0"/>
                    <a:alphaOff val="0"/>
                  </a:srgbClr>
                </a:solidFill>
                <a:latin typeface="Arial" panose="020B0604020202020204" pitchFamily="34" charset="0"/>
                <a:cs typeface="Arial"/>
              </a:rPr>
              <a:t> application</a:t>
            </a:r>
          </a:p>
          <a:p>
            <a:pPr marL="174625" lvl="1" indent="-174625" defTabSz="577836">
              <a:lnSpc>
                <a:spcPct val="90000"/>
              </a:lnSpc>
              <a:spcBef>
                <a:spcPts val="600"/>
              </a:spcBef>
              <a:spcAft>
                <a:spcPts val="300"/>
              </a:spcAft>
              <a:buClr>
                <a:schemeClr val="tx2"/>
              </a:buClr>
              <a:buFont typeface="Arial" panose="020B0604020202020204" pitchFamily="34" charset="0"/>
              <a:buChar char="‒"/>
            </a:pPr>
            <a:r>
              <a:rPr lang="en-US" sz="1600" dirty="0">
                <a:solidFill>
                  <a:srgbClr val="000000">
                    <a:hueOff val="0"/>
                    <a:satOff val="0"/>
                    <a:lumOff val="0"/>
                    <a:alphaOff val="0"/>
                  </a:srgbClr>
                </a:solidFill>
                <a:latin typeface="Arial" panose="020B0604020202020204" pitchFamily="34" charset="0"/>
                <a:cs typeface="Arial"/>
              </a:rPr>
              <a:t>Higher power utilization within the same space </a:t>
            </a:r>
            <a:r>
              <a:rPr lang="en-US" sz="1600" dirty="0">
                <a:solidFill>
                  <a:srgbClr val="000000">
                    <a:hueOff val="0"/>
                    <a:satOff val="0"/>
                    <a:lumOff val="0"/>
                    <a:alphaOff val="0"/>
                  </a:srgbClr>
                </a:solidFill>
                <a:latin typeface="Arial" panose="020B0604020202020204" pitchFamily="34" charset="0"/>
                <a:cs typeface="Arial"/>
                <a:sym typeface="Wingdings" panose="05000000000000000000" pitchFamily="2" charset="2"/>
              </a:rPr>
              <a:t> faster charging</a:t>
            </a:r>
            <a:endParaRPr lang="en-US" sz="1600" dirty="0">
              <a:solidFill>
                <a:srgbClr val="000000">
                  <a:hueOff val="0"/>
                  <a:satOff val="0"/>
                  <a:lumOff val="0"/>
                  <a:alphaOff val="0"/>
                </a:srgbClr>
              </a:solidFill>
              <a:latin typeface="Arial" panose="020B0604020202020204" pitchFamily="34" charset="0"/>
              <a:cs typeface="Arial"/>
            </a:endParaRPr>
          </a:p>
        </p:txBody>
      </p:sp>
      <p:sp>
        <p:nvSpPr>
          <p:cNvPr id="42" name="Freeform 10">
            <a:extLst>
              <a:ext uri="{FF2B5EF4-FFF2-40B4-BE49-F238E27FC236}">
                <a16:creationId xmlns:a16="http://schemas.microsoft.com/office/drawing/2014/main" id="{BCBEDAFF-5510-46D3-9D9B-01AEBD9800C8}"/>
              </a:ext>
            </a:extLst>
          </p:cNvPr>
          <p:cNvSpPr/>
          <p:nvPr/>
        </p:nvSpPr>
        <p:spPr>
          <a:xfrm>
            <a:off x="5694886" y="3269016"/>
            <a:ext cx="6172580" cy="888499"/>
          </a:xfrm>
          <a:custGeom>
            <a:avLst/>
            <a:gdLst>
              <a:gd name="connsiteX0" fmla="*/ 0 w 7121770"/>
              <a:gd name="connsiteY0" fmla="*/ 0 h 826875"/>
              <a:gd name="connsiteX1" fmla="*/ 7121770 w 7121770"/>
              <a:gd name="connsiteY1" fmla="*/ 0 h 826875"/>
              <a:gd name="connsiteX2" fmla="*/ 7121770 w 7121770"/>
              <a:gd name="connsiteY2" fmla="*/ 826875 h 826875"/>
              <a:gd name="connsiteX3" fmla="*/ 0 w 7121770"/>
              <a:gd name="connsiteY3" fmla="*/ 826875 h 826875"/>
              <a:gd name="connsiteX4" fmla="*/ 0 w 7121770"/>
              <a:gd name="connsiteY4" fmla="*/ 0 h 82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1770" h="826875">
                <a:moveTo>
                  <a:pt x="0" y="0"/>
                </a:moveTo>
                <a:lnTo>
                  <a:pt x="7121770" y="0"/>
                </a:lnTo>
                <a:lnTo>
                  <a:pt x="7121770" y="826875"/>
                </a:lnTo>
                <a:lnTo>
                  <a:pt x="0" y="826875"/>
                </a:lnTo>
                <a:lnTo>
                  <a:pt x="0" y="0"/>
                </a:lnTo>
                <a:close/>
              </a:path>
            </a:pathLst>
          </a:custGeom>
          <a:ln w="9525">
            <a:solidFill>
              <a:schemeClr val="bg2"/>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000" tIns="72000" rIns="72000" bIns="72000" numCol="1" spcCol="1270" anchor="t" anchorCtr="0">
            <a:noAutofit/>
          </a:bodyPr>
          <a:lstStyle/>
          <a:p>
            <a:pPr marL="174625" lvl="1" indent="-174625" defTabSz="577836">
              <a:lnSpc>
                <a:spcPct val="90000"/>
              </a:lnSpc>
              <a:spcBef>
                <a:spcPts val="600"/>
              </a:spcBef>
              <a:spcAft>
                <a:spcPts val="300"/>
              </a:spcAft>
              <a:buClr>
                <a:schemeClr val="tx2"/>
              </a:buClr>
              <a:buFont typeface="Arial" panose="020B0604020202020204" pitchFamily="34" charset="0"/>
              <a:buChar char="‒"/>
            </a:pPr>
            <a:r>
              <a:rPr lang="en-US" sz="1600" dirty="0">
                <a:solidFill>
                  <a:srgbClr val="000000">
                    <a:hueOff val="0"/>
                    <a:satOff val="0"/>
                    <a:lumOff val="0"/>
                    <a:alphaOff val="0"/>
                  </a:srgbClr>
                </a:solidFill>
                <a:latin typeface="Arial" panose="020B0604020202020204" pitchFamily="34" charset="0"/>
                <a:cs typeface="Arial"/>
              </a:rPr>
              <a:t>Less active cooling, fewer mechanical </a:t>
            </a:r>
            <a:r>
              <a:rPr lang="en-US" sz="1600">
                <a:solidFill>
                  <a:srgbClr val="000000">
                    <a:hueOff val="0"/>
                    <a:satOff val="0"/>
                    <a:lumOff val="0"/>
                    <a:alphaOff val="0"/>
                  </a:srgbClr>
                </a:solidFill>
                <a:latin typeface="Arial" panose="020B0604020202020204" pitchFamily="34" charset="0"/>
                <a:cs typeface="Arial"/>
              </a:rPr>
              <a:t>components </a:t>
            </a:r>
            <a:r>
              <a:rPr lang="en-US" sz="1600">
                <a:solidFill>
                  <a:srgbClr val="000000">
                    <a:hueOff val="0"/>
                    <a:satOff val="0"/>
                    <a:lumOff val="0"/>
                    <a:alphaOff val="0"/>
                  </a:srgbClr>
                </a:solidFill>
                <a:latin typeface="Arial" panose="020B0604020202020204" pitchFamily="34" charset="0"/>
                <a:cs typeface="Arial"/>
                <a:sym typeface="Wingdings" panose="05000000000000000000" pitchFamily="2" charset="2"/>
              </a:rPr>
              <a:t> </a:t>
            </a:r>
            <a:r>
              <a:rPr lang="en-US" sz="1600" dirty="0">
                <a:solidFill>
                  <a:srgbClr val="000000">
                    <a:hueOff val="0"/>
                    <a:satOff val="0"/>
                    <a:lumOff val="0"/>
                    <a:alphaOff val="0"/>
                  </a:srgbClr>
                </a:solidFill>
                <a:latin typeface="Arial" panose="020B0604020202020204" pitchFamily="34" charset="0"/>
                <a:cs typeface="Arial"/>
                <a:sym typeface="Wingdings" panose="05000000000000000000" pitchFamily="2" charset="2"/>
              </a:rPr>
              <a:t>increased reliability</a:t>
            </a:r>
          </a:p>
          <a:p>
            <a:pPr marL="174625" lvl="1" indent="-174625" defTabSz="577836">
              <a:lnSpc>
                <a:spcPct val="90000"/>
              </a:lnSpc>
              <a:spcBef>
                <a:spcPts val="600"/>
              </a:spcBef>
              <a:spcAft>
                <a:spcPts val="300"/>
              </a:spcAft>
              <a:buClr>
                <a:schemeClr val="tx2"/>
              </a:buClr>
              <a:buFont typeface="Arial" panose="020B0604020202020204" pitchFamily="34" charset="0"/>
              <a:buChar char="‒"/>
            </a:pPr>
            <a:r>
              <a:rPr lang="en-US" sz="1600" dirty="0">
                <a:solidFill>
                  <a:srgbClr val="000000">
                    <a:hueOff val="0"/>
                    <a:satOff val="0"/>
                    <a:lumOff val="0"/>
                    <a:alphaOff val="0"/>
                  </a:srgbClr>
                </a:solidFill>
                <a:latin typeface="Arial" panose="020B0604020202020204" pitchFamily="34" charset="0"/>
                <a:cs typeface="Arial"/>
                <a:sym typeface="Wingdings" panose="05000000000000000000" pitchFamily="2" charset="2"/>
              </a:rPr>
              <a:t>Lower noise level for usage in residential areas</a:t>
            </a:r>
            <a:endParaRPr lang="en-US" sz="1600" dirty="0">
              <a:solidFill>
                <a:srgbClr val="000000">
                  <a:hueOff val="0"/>
                  <a:satOff val="0"/>
                  <a:lumOff val="0"/>
                  <a:alphaOff val="0"/>
                </a:srgbClr>
              </a:solidFill>
              <a:latin typeface="Arial" panose="020B0604020202020204" pitchFamily="34" charset="0"/>
              <a:cs typeface="Arial"/>
            </a:endParaRPr>
          </a:p>
        </p:txBody>
      </p:sp>
      <p:sp>
        <p:nvSpPr>
          <p:cNvPr id="44" name="Freeform 12">
            <a:extLst>
              <a:ext uri="{FF2B5EF4-FFF2-40B4-BE49-F238E27FC236}">
                <a16:creationId xmlns:a16="http://schemas.microsoft.com/office/drawing/2014/main" id="{45021148-9DFE-4D91-86D1-B6E0605A6B85}"/>
              </a:ext>
            </a:extLst>
          </p:cNvPr>
          <p:cNvSpPr/>
          <p:nvPr/>
        </p:nvSpPr>
        <p:spPr>
          <a:xfrm>
            <a:off x="5694886" y="4728119"/>
            <a:ext cx="6172580" cy="900000"/>
          </a:xfrm>
          <a:custGeom>
            <a:avLst/>
            <a:gdLst>
              <a:gd name="connsiteX0" fmla="*/ 0 w 7121770"/>
              <a:gd name="connsiteY0" fmla="*/ 0 h 826875"/>
              <a:gd name="connsiteX1" fmla="*/ 7121770 w 7121770"/>
              <a:gd name="connsiteY1" fmla="*/ 0 h 826875"/>
              <a:gd name="connsiteX2" fmla="*/ 7121770 w 7121770"/>
              <a:gd name="connsiteY2" fmla="*/ 826875 h 826875"/>
              <a:gd name="connsiteX3" fmla="*/ 0 w 7121770"/>
              <a:gd name="connsiteY3" fmla="*/ 826875 h 826875"/>
              <a:gd name="connsiteX4" fmla="*/ 0 w 7121770"/>
              <a:gd name="connsiteY4" fmla="*/ 0 h 82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1770" h="826875">
                <a:moveTo>
                  <a:pt x="0" y="0"/>
                </a:moveTo>
                <a:lnTo>
                  <a:pt x="7121770" y="0"/>
                </a:lnTo>
                <a:lnTo>
                  <a:pt x="7121770" y="826875"/>
                </a:lnTo>
                <a:lnTo>
                  <a:pt x="0" y="826875"/>
                </a:lnTo>
                <a:lnTo>
                  <a:pt x="0" y="0"/>
                </a:lnTo>
                <a:close/>
              </a:path>
            </a:pathLst>
          </a:custGeom>
          <a:ln w="9525">
            <a:solidFill>
              <a:schemeClr val="bg2"/>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000" tIns="72000" rIns="72000" bIns="72000" numCol="1" spcCol="1270" anchor="t" anchorCtr="0">
            <a:noAutofit/>
          </a:bodyPr>
          <a:lstStyle/>
          <a:p>
            <a:pPr marL="0" lvl="1" defTabSz="577836">
              <a:lnSpc>
                <a:spcPct val="90000"/>
              </a:lnSpc>
              <a:spcBef>
                <a:spcPts val="0"/>
              </a:spcBef>
              <a:spcAft>
                <a:spcPts val="300"/>
              </a:spcAft>
              <a:buClr>
                <a:schemeClr val="tx2"/>
              </a:buClr>
            </a:pPr>
            <a:r>
              <a:rPr lang="en-US" sz="1600" dirty="0">
                <a:solidFill>
                  <a:srgbClr val="000000">
                    <a:hueOff val="0"/>
                    <a:satOff val="0"/>
                    <a:lumOff val="0"/>
                    <a:alphaOff val="0"/>
                  </a:srgbClr>
                </a:solidFill>
                <a:latin typeface="Arial" panose="020B0604020202020204" pitchFamily="34" charset="0"/>
                <a:cs typeface="Arial"/>
                <a:sym typeface="Wingdings" panose="05000000000000000000" pitchFamily="2" charset="2"/>
              </a:rPr>
              <a:t>~2% efficiency =</a:t>
            </a:r>
            <a:r>
              <a:rPr lang="en-US" sz="1600" dirty="0">
                <a:solidFill>
                  <a:srgbClr val="000000">
                    <a:hueOff val="0"/>
                    <a:satOff val="0"/>
                    <a:lumOff val="0"/>
                    <a:alphaOff val="0"/>
                  </a:srgbClr>
                </a:solidFill>
                <a:latin typeface="Arial" panose="020B0604020202020204" pitchFamily="34" charset="0"/>
                <a:cs typeface="Arial"/>
              </a:rPr>
              <a:t> 2 kW energy saving for 100 kW charging power:</a:t>
            </a:r>
          </a:p>
          <a:p>
            <a:pPr marL="174625" lvl="1" indent="-174625" defTabSz="577836">
              <a:lnSpc>
                <a:spcPct val="90000"/>
              </a:lnSpc>
              <a:spcBef>
                <a:spcPts val="0"/>
              </a:spcBef>
              <a:spcAft>
                <a:spcPts val="300"/>
              </a:spcAft>
              <a:buClr>
                <a:schemeClr val="tx2"/>
              </a:buClr>
              <a:buFont typeface="Arial" panose="020B0604020202020204" pitchFamily="34" charset="0"/>
              <a:buChar char="‒"/>
            </a:pPr>
            <a:r>
              <a:rPr lang="en-US" sz="1600" dirty="0">
                <a:solidFill>
                  <a:srgbClr val="000000">
                    <a:hueOff val="0"/>
                    <a:satOff val="0"/>
                    <a:lumOff val="0"/>
                    <a:alphaOff val="0"/>
                  </a:srgbClr>
                </a:solidFill>
                <a:latin typeface="Arial" panose="020B0604020202020204" pitchFamily="34" charset="0"/>
                <a:cs typeface="Arial"/>
              </a:rPr>
              <a:t>~1.000 € energy cost savings annually*</a:t>
            </a:r>
          </a:p>
          <a:p>
            <a:pPr marL="174625" lvl="1" indent="-174625" defTabSz="577836">
              <a:lnSpc>
                <a:spcPct val="90000"/>
              </a:lnSpc>
              <a:spcBef>
                <a:spcPts val="0"/>
              </a:spcBef>
              <a:spcAft>
                <a:spcPts val="300"/>
              </a:spcAft>
              <a:buClr>
                <a:schemeClr val="tx2"/>
              </a:buClr>
              <a:buFont typeface="Arial" panose="020B0604020202020204" pitchFamily="34" charset="0"/>
              <a:buChar char="‒"/>
            </a:pPr>
            <a:r>
              <a:rPr lang="en-US" sz="1600" dirty="0">
                <a:solidFill>
                  <a:srgbClr val="000000">
                    <a:hueOff val="0"/>
                    <a:satOff val="0"/>
                    <a:lumOff val="0"/>
                    <a:alphaOff val="0"/>
                  </a:srgbClr>
                </a:solidFill>
                <a:latin typeface="Arial" panose="020B0604020202020204" pitchFamily="34" charset="0"/>
                <a:cs typeface="Arial"/>
              </a:rPr>
              <a:t>~7 tons of CO</a:t>
            </a:r>
            <a:r>
              <a:rPr lang="en-US" sz="1600" baseline="-25000" dirty="0">
                <a:solidFill>
                  <a:srgbClr val="000000">
                    <a:hueOff val="0"/>
                    <a:satOff val="0"/>
                    <a:lumOff val="0"/>
                    <a:alphaOff val="0"/>
                  </a:srgbClr>
                </a:solidFill>
                <a:latin typeface="Arial" panose="020B0604020202020204" pitchFamily="34" charset="0"/>
                <a:cs typeface="Arial"/>
              </a:rPr>
              <a:t>2</a:t>
            </a:r>
            <a:r>
              <a:rPr lang="en-US" sz="1600" dirty="0">
                <a:solidFill>
                  <a:srgbClr val="000000">
                    <a:hueOff val="0"/>
                    <a:satOff val="0"/>
                    <a:lumOff val="0"/>
                    <a:alphaOff val="0"/>
                  </a:srgbClr>
                </a:solidFill>
                <a:latin typeface="Arial" panose="020B0604020202020204" pitchFamily="34" charset="0"/>
                <a:cs typeface="Arial"/>
              </a:rPr>
              <a:t> savings annually*</a:t>
            </a:r>
          </a:p>
        </p:txBody>
      </p:sp>
    </p:spTree>
    <p:extLst>
      <p:ext uri="{BB962C8B-B14F-4D97-AF65-F5344CB8AC3E}">
        <p14:creationId xmlns:p14="http://schemas.microsoft.com/office/powerpoint/2010/main" val="175572441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hteck 18"/>
          <p:cNvSpPr/>
          <p:nvPr/>
        </p:nvSpPr>
        <p:spPr>
          <a:xfrm>
            <a:off x="717834" y="1791608"/>
            <a:ext cx="1919997" cy="4590143"/>
          </a:xfrm>
          <a:prstGeom prst="rect">
            <a:avLst/>
          </a:prstGeom>
          <a:solidFill>
            <a:srgbClr val="DCD5D7"/>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96000" rIns="96000" bIns="96000" rtlCol="0" anchor="ctr">
            <a:noAutofit/>
          </a:bodyPr>
          <a:lstStyle/>
          <a:p>
            <a:pPr algn="ctr">
              <a:buClr>
                <a:srgbClr val="E30034"/>
              </a:buClr>
            </a:pPr>
            <a:endParaRPr lang="de-DE" sz="1867" dirty="0">
              <a:solidFill>
                <a:schemeClr val="bg1"/>
              </a:solidFill>
              <a:latin typeface="Arial" panose="020B0604020202020204" pitchFamily="34" charset="0"/>
              <a:cs typeface="Arial" panose="020B0604020202020204" pitchFamily="34" charset="0"/>
            </a:endParaRPr>
          </a:p>
        </p:txBody>
      </p:sp>
      <p:sp>
        <p:nvSpPr>
          <p:cNvPr id="20" name="Rechteck 19"/>
          <p:cNvSpPr/>
          <p:nvPr/>
        </p:nvSpPr>
        <p:spPr>
          <a:xfrm>
            <a:off x="2926084" y="1791608"/>
            <a:ext cx="1919997" cy="4590143"/>
          </a:xfrm>
          <a:prstGeom prst="rect">
            <a:avLst/>
          </a:prstGeom>
          <a:solidFill>
            <a:srgbClr val="DCD5D7"/>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96000" rIns="96000" bIns="96000" rtlCol="0" anchor="ctr">
            <a:noAutofit/>
          </a:bodyPr>
          <a:lstStyle/>
          <a:p>
            <a:pPr algn="ctr">
              <a:buClr>
                <a:srgbClr val="E30034"/>
              </a:buClr>
            </a:pPr>
            <a:endParaRPr lang="de-DE" sz="1867" dirty="0">
              <a:solidFill>
                <a:schemeClr val="bg1"/>
              </a:solidFill>
              <a:latin typeface="Arial" panose="020B0604020202020204" pitchFamily="34" charset="0"/>
              <a:cs typeface="Arial" panose="020B0604020202020204" pitchFamily="34" charset="0"/>
            </a:endParaRPr>
          </a:p>
        </p:txBody>
      </p:sp>
      <p:sp>
        <p:nvSpPr>
          <p:cNvPr id="21" name="Rechteck 20"/>
          <p:cNvSpPr/>
          <p:nvPr/>
        </p:nvSpPr>
        <p:spPr>
          <a:xfrm>
            <a:off x="5134328" y="1791608"/>
            <a:ext cx="1919997" cy="4590143"/>
          </a:xfrm>
          <a:prstGeom prst="rect">
            <a:avLst/>
          </a:prstGeom>
          <a:solidFill>
            <a:srgbClr val="DCD5D7"/>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96000" rIns="96000" bIns="96000" rtlCol="0" anchor="ctr">
            <a:noAutofit/>
          </a:bodyPr>
          <a:lstStyle/>
          <a:p>
            <a:pPr algn="ctr">
              <a:buClr>
                <a:srgbClr val="E30034"/>
              </a:buClr>
            </a:pPr>
            <a:endParaRPr lang="de-DE" sz="1867" dirty="0">
              <a:solidFill>
                <a:schemeClr val="bg1"/>
              </a:solidFill>
              <a:latin typeface="Arial" panose="020B0604020202020204" pitchFamily="34" charset="0"/>
              <a:cs typeface="Arial" panose="020B0604020202020204" pitchFamily="34" charset="0"/>
            </a:endParaRPr>
          </a:p>
        </p:txBody>
      </p:sp>
      <p:sp>
        <p:nvSpPr>
          <p:cNvPr id="22" name="Rechteck 21"/>
          <p:cNvSpPr/>
          <p:nvPr/>
        </p:nvSpPr>
        <p:spPr>
          <a:xfrm>
            <a:off x="7342571" y="1791608"/>
            <a:ext cx="1919997" cy="4590143"/>
          </a:xfrm>
          <a:prstGeom prst="rect">
            <a:avLst/>
          </a:prstGeom>
          <a:solidFill>
            <a:srgbClr val="DCD5D7"/>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96000" rIns="96000" bIns="96000" rtlCol="0" anchor="ctr">
            <a:noAutofit/>
          </a:bodyPr>
          <a:lstStyle/>
          <a:p>
            <a:pPr algn="ctr">
              <a:buClr>
                <a:srgbClr val="E30034"/>
              </a:buClr>
            </a:pPr>
            <a:endParaRPr lang="de-DE" sz="1867" dirty="0">
              <a:solidFill>
                <a:schemeClr val="bg1"/>
              </a:solidFill>
              <a:latin typeface="Arial" panose="020B0604020202020204" pitchFamily="34" charset="0"/>
              <a:cs typeface="Arial" panose="020B0604020202020204" pitchFamily="34" charset="0"/>
            </a:endParaRPr>
          </a:p>
        </p:txBody>
      </p:sp>
      <p:sp>
        <p:nvSpPr>
          <p:cNvPr id="23" name="Rechteck 22"/>
          <p:cNvSpPr/>
          <p:nvPr/>
        </p:nvSpPr>
        <p:spPr>
          <a:xfrm>
            <a:off x="9550819" y="1791608"/>
            <a:ext cx="1919997" cy="4590143"/>
          </a:xfrm>
          <a:prstGeom prst="rect">
            <a:avLst/>
          </a:prstGeom>
          <a:solidFill>
            <a:srgbClr val="DCD5D7"/>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96000" rIns="96000" bIns="96000" rtlCol="0" anchor="ctr">
            <a:noAutofit/>
          </a:bodyPr>
          <a:lstStyle/>
          <a:p>
            <a:pPr algn="ctr">
              <a:buClr>
                <a:srgbClr val="E30034"/>
              </a:buClr>
            </a:pPr>
            <a:endParaRPr lang="de-DE" sz="1867" dirty="0">
              <a:solidFill>
                <a:schemeClr val="bg1"/>
              </a:solidFill>
              <a:latin typeface="Arial" panose="020B0604020202020204" pitchFamily="34" charset="0"/>
              <a:cs typeface="Arial" panose="020B0604020202020204" pitchFamily="34" charset="0"/>
            </a:endParaRPr>
          </a:p>
        </p:txBody>
      </p:sp>
      <p:sp>
        <p:nvSpPr>
          <p:cNvPr id="24" name="Rechteck 23"/>
          <p:cNvSpPr/>
          <p:nvPr/>
        </p:nvSpPr>
        <p:spPr>
          <a:xfrm>
            <a:off x="718050" y="1268414"/>
            <a:ext cx="1919997" cy="422405"/>
          </a:xfrm>
          <a:prstGeom prst="rect">
            <a:avLst/>
          </a:prstGeom>
          <a:solidFill>
            <a:schemeClr val="dk2"/>
          </a:solidFill>
          <a:ln w="9525">
            <a:noFill/>
            <a:miter lim="800000"/>
            <a:headEnd/>
            <a:tailEnd/>
          </a:ln>
          <a:effectLst/>
        </p:spPr>
        <p:txBody>
          <a:bodyPr wrap="square" lIns="24000" tIns="62400" rIns="24000" bIns="62400" anchor="ctr"/>
          <a:lstStyle/>
          <a:p>
            <a:pPr algn="ctr" eaLnBrk="0" hangingPunct="0"/>
            <a:r>
              <a:rPr lang="en-US" sz="1500" b="1" dirty="0">
                <a:solidFill>
                  <a:schemeClr val="bg1"/>
                </a:solidFill>
                <a:latin typeface="+mn-lt"/>
                <a:ea typeface="Verdana" pitchFamily="34" charset="0"/>
                <a:cs typeface="Verdana" pitchFamily="34" charset="0"/>
              </a:rPr>
              <a:t>MCU</a:t>
            </a:r>
          </a:p>
        </p:txBody>
      </p:sp>
      <p:sp>
        <p:nvSpPr>
          <p:cNvPr id="25" name="Rechteck 24"/>
          <p:cNvSpPr/>
          <p:nvPr/>
        </p:nvSpPr>
        <p:spPr>
          <a:xfrm>
            <a:off x="2926084" y="1268414"/>
            <a:ext cx="1919997" cy="422405"/>
          </a:xfrm>
          <a:prstGeom prst="rect">
            <a:avLst/>
          </a:prstGeom>
          <a:solidFill>
            <a:schemeClr val="dk2"/>
          </a:solidFill>
          <a:ln w="9525">
            <a:noFill/>
            <a:miter lim="800000"/>
            <a:headEnd/>
            <a:tailEnd/>
          </a:ln>
          <a:effectLst/>
        </p:spPr>
        <p:txBody>
          <a:bodyPr wrap="square" lIns="24000" tIns="62400" rIns="24000" bIns="62400" anchor="ctr"/>
          <a:lstStyle/>
          <a:p>
            <a:pPr algn="ctr" eaLnBrk="0" hangingPunct="0">
              <a:buClr>
                <a:schemeClr val="bg1"/>
              </a:buClr>
            </a:pPr>
            <a:r>
              <a:rPr lang="en-US" sz="1500" b="1" dirty="0">
                <a:solidFill>
                  <a:schemeClr val="bg1"/>
                </a:solidFill>
                <a:latin typeface="+mn-lt"/>
                <a:ea typeface="Verdana" pitchFamily="34" charset="0"/>
                <a:cs typeface="Verdana" pitchFamily="34" charset="0"/>
              </a:rPr>
              <a:t>Secure Connectivity</a:t>
            </a:r>
          </a:p>
        </p:txBody>
      </p:sp>
      <p:sp>
        <p:nvSpPr>
          <p:cNvPr id="26" name="Rechteck 25"/>
          <p:cNvSpPr/>
          <p:nvPr/>
        </p:nvSpPr>
        <p:spPr>
          <a:xfrm>
            <a:off x="5134328" y="1268414"/>
            <a:ext cx="1919997" cy="422405"/>
          </a:xfrm>
          <a:prstGeom prst="rect">
            <a:avLst/>
          </a:prstGeom>
          <a:solidFill>
            <a:schemeClr val="dk2"/>
          </a:solidFill>
          <a:ln w="9525">
            <a:noFill/>
            <a:miter lim="800000"/>
            <a:headEnd/>
            <a:tailEnd/>
          </a:ln>
          <a:effectLst/>
        </p:spPr>
        <p:txBody>
          <a:bodyPr wrap="square" lIns="24000" tIns="62400" rIns="24000" bIns="62400" anchor="ctr"/>
          <a:lstStyle/>
          <a:p>
            <a:pPr algn="ctr" eaLnBrk="0" hangingPunct="0"/>
            <a:r>
              <a:rPr lang="en-US" sz="1500" b="1" dirty="0">
                <a:solidFill>
                  <a:schemeClr val="bg1"/>
                </a:solidFill>
                <a:latin typeface="+mn-lt"/>
                <a:ea typeface="Verdana" pitchFamily="34" charset="0"/>
                <a:cs typeface="Verdana" pitchFamily="34" charset="0"/>
              </a:rPr>
              <a:t>Sensors</a:t>
            </a:r>
          </a:p>
        </p:txBody>
      </p:sp>
      <p:sp>
        <p:nvSpPr>
          <p:cNvPr id="30" name="Rechteck 29"/>
          <p:cNvSpPr/>
          <p:nvPr/>
        </p:nvSpPr>
        <p:spPr>
          <a:xfrm>
            <a:off x="7342571" y="1268414"/>
            <a:ext cx="1919997" cy="422405"/>
          </a:xfrm>
          <a:prstGeom prst="rect">
            <a:avLst/>
          </a:prstGeom>
          <a:solidFill>
            <a:schemeClr val="dk2"/>
          </a:solidFill>
          <a:ln w="9525">
            <a:noFill/>
            <a:miter lim="800000"/>
            <a:headEnd/>
            <a:tailEnd/>
          </a:ln>
          <a:effectLst/>
        </p:spPr>
        <p:txBody>
          <a:bodyPr wrap="square" lIns="24000" tIns="62400" rIns="24000" bIns="62400" anchor="ctr"/>
          <a:lstStyle/>
          <a:p>
            <a:pPr algn="ctr" eaLnBrk="0" hangingPunct="0">
              <a:buClr>
                <a:schemeClr val="bg1"/>
              </a:buClr>
            </a:pPr>
            <a:r>
              <a:rPr lang="en-US" sz="1500" b="1" dirty="0">
                <a:solidFill>
                  <a:schemeClr val="bg1"/>
                </a:solidFill>
                <a:latin typeface="+mn-lt"/>
                <a:ea typeface="Verdana" pitchFamily="34" charset="0"/>
                <a:cs typeface="Verdana" pitchFamily="34" charset="0"/>
              </a:rPr>
              <a:t>Isolation</a:t>
            </a:r>
          </a:p>
        </p:txBody>
      </p:sp>
      <p:sp>
        <p:nvSpPr>
          <p:cNvPr id="31" name="Rechteck 30"/>
          <p:cNvSpPr/>
          <p:nvPr/>
        </p:nvSpPr>
        <p:spPr>
          <a:xfrm>
            <a:off x="9550819" y="1268414"/>
            <a:ext cx="1919997" cy="422405"/>
          </a:xfrm>
          <a:prstGeom prst="rect">
            <a:avLst/>
          </a:prstGeom>
          <a:solidFill>
            <a:schemeClr val="dk2"/>
          </a:solidFill>
          <a:ln w="9525">
            <a:noFill/>
            <a:miter lim="800000"/>
            <a:headEnd/>
            <a:tailEnd/>
          </a:ln>
          <a:effectLst/>
        </p:spPr>
        <p:txBody>
          <a:bodyPr wrap="square" lIns="24000" tIns="62400" rIns="24000" bIns="62400" anchor="ctr"/>
          <a:lstStyle/>
          <a:p>
            <a:pPr algn="ctr" eaLnBrk="0" hangingPunct="0">
              <a:buClr>
                <a:schemeClr val="bg1"/>
              </a:buClr>
            </a:pPr>
            <a:r>
              <a:rPr lang="en-US" sz="1500" b="1" dirty="0">
                <a:solidFill>
                  <a:schemeClr val="bg1"/>
                </a:solidFill>
                <a:latin typeface="+mn-lt"/>
                <a:ea typeface="Verdana" pitchFamily="34" charset="0"/>
                <a:cs typeface="Verdana" pitchFamily="34" charset="0"/>
              </a:rPr>
              <a:t>Memory</a:t>
            </a:r>
            <a:endParaRPr lang="de-DE" sz="1500" b="1" dirty="0">
              <a:solidFill>
                <a:schemeClr val="bg1"/>
              </a:solidFill>
              <a:latin typeface="Arial" panose="020B0604020202020204" pitchFamily="34" charset="0"/>
              <a:ea typeface="Verdana" pitchFamily="34" charset="0"/>
              <a:cs typeface="Arial" panose="020B0604020202020204" pitchFamily="34" charset="0"/>
            </a:endParaRPr>
          </a:p>
        </p:txBody>
      </p:sp>
      <p:sp>
        <p:nvSpPr>
          <p:cNvPr id="32" name="Rechteck 31"/>
          <p:cNvSpPr/>
          <p:nvPr/>
        </p:nvSpPr>
        <p:spPr>
          <a:xfrm>
            <a:off x="334434" y="1863874"/>
            <a:ext cx="11521016" cy="1375079"/>
          </a:xfrm>
          <a:prstGeom prst="rect">
            <a:avLst/>
          </a:prstGeom>
          <a:solidFill>
            <a:schemeClr val="bg1"/>
          </a:solidFill>
          <a:ln w="6350">
            <a:solidFill>
              <a:schemeClr val="accent2"/>
            </a:solidFill>
            <a:miter lim="800000"/>
            <a:headEnd/>
            <a:tailEnd/>
          </a:ln>
          <a:effectLst/>
        </p:spPr>
        <p:txBody>
          <a:bodyPr wrap="square" lIns="120000" tIns="288000" rIns="120000" bIns="62400" numCol="5" anchor="ctr" anchorCtr="0"/>
          <a:lstStyle>
            <a:lvl1pPr>
              <a:buClr>
                <a:schemeClr val="accent1"/>
              </a:buClr>
              <a:buSzPct val="100000"/>
              <a:buFont typeface="Arial" panose="020B0604020202020204" pitchFamily="34" charset="0"/>
              <a:buChar char="›"/>
            </a:lvl1pPr>
            <a:lvl2pPr>
              <a:buClr>
                <a:schemeClr val="accent1"/>
              </a:buClr>
              <a:buSzPct val="100000"/>
              <a:buFont typeface="Verdana" panose="020B0604030504040204" pitchFamily="34" charset="0"/>
              <a:buChar char="–"/>
            </a:lvl2pPr>
            <a:lvl3pPr>
              <a:buClr>
                <a:schemeClr val="accent1"/>
              </a:buClr>
              <a:buSzPct val="100000"/>
              <a:buFont typeface="Arial" panose="020B0604020202020204" pitchFamily="34" charset="0"/>
              <a:buChar char="–"/>
            </a:lvl3pPr>
            <a:lvl4pPr>
              <a:buClr>
                <a:schemeClr val="accent1"/>
              </a:buClr>
              <a:buSzPct val="100000"/>
              <a:buFont typeface="Arial" panose="020B0604020202020204" pitchFamily="34" charset="0"/>
              <a:buChar char="–"/>
            </a:lvl4pPr>
            <a:lvl5pPr>
              <a:buClr>
                <a:schemeClr val="accent1"/>
              </a:buClr>
              <a:buSzPct val="100000"/>
              <a:buFont typeface="Arial" panose="020B0604020202020204" pitchFamily="34" charset="0"/>
              <a:buChar char="–"/>
            </a:lvl5pPr>
            <a:lvl6pPr>
              <a:buClr>
                <a:schemeClr val="accent1"/>
              </a:buClr>
              <a:buFont typeface="Arial" panose="020B0604020202020204" pitchFamily="34" charset="0"/>
              <a:buChar char="–"/>
            </a:lvl6pPr>
            <a:lvl7pPr>
              <a:buClr>
                <a:schemeClr val="accent1"/>
              </a:buClr>
              <a:buFont typeface="Arial" panose="020B0604020202020204" pitchFamily="34" charset="0"/>
              <a:buChar char="–"/>
            </a:lvl7pPr>
            <a:lvl8pPr>
              <a:buClr>
                <a:schemeClr val="accent1"/>
              </a:buClr>
              <a:buFont typeface="Arial" panose="020B0604020202020204" pitchFamily="34" charset="0"/>
              <a:buChar char="–"/>
            </a:lvl8pPr>
            <a:lvl9pPr>
              <a:buClr>
                <a:schemeClr val="accent1"/>
              </a:buClr>
              <a:buFont typeface="Arial" panose="020B0604020202020204" pitchFamily="34" charset="0"/>
              <a:buChar char="–"/>
            </a:lvl9pPr>
          </a:lstStyle>
          <a:p>
            <a:pPr defTabSz="1219170" eaLnBrk="0" fontAlgn="auto" hangingPunct="0">
              <a:spcBef>
                <a:spcPts val="0"/>
              </a:spcBef>
              <a:spcAft>
                <a:spcPts val="400"/>
              </a:spcAft>
              <a:buNone/>
            </a:pPr>
            <a:r>
              <a:rPr lang="en-US" sz="900" b="1" kern="0" dirty="0" err="1">
                <a:latin typeface="Arial" panose="020B0604020202020204" pitchFamily="34" charset="0"/>
                <a:ea typeface="Verdana" pitchFamily="34" charset="0"/>
                <a:cs typeface="Arial" panose="020B0604020202020204" pitchFamily="34" charset="0"/>
              </a:rPr>
              <a:t>PSoC</a:t>
            </a:r>
            <a:r>
              <a:rPr lang="en-US" sz="900" b="1" kern="0" dirty="0">
                <a:latin typeface="Arial" panose="020B0604020202020204" pitchFamily="34" charset="0"/>
                <a:ea typeface="Verdana" pitchFamily="34" charset="0"/>
                <a:cs typeface="Arial" panose="020B0604020202020204" pitchFamily="34" charset="0"/>
              </a:rPr>
              <a:t>™ 4: Most flexible and scalable </a:t>
            </a:r>
            <a:br>
              <a:rPr lang="en-US" sz="900" b="1" kern="0" dirty="0">
                <a:latin typeface="Arial" panose="020B0604020202020204" pitchFamily="34" charset="0"/>
                <a:ea typeface="Verdana" pitchFamily="34" charset="0"/>
                <a:cs typeface="Arial" panose="020B0604020202020204" pitchFamily="34" charset="0"/>
              </a:rPr>
            </a:br>
            <a:r>
              <a:rPr lang="en-US" sz="900" b="1" kern="0" dirty="0">
                <a:latin typeface="Arial" panose="020B0604020202020204" pitchFamily="34" charset="0"/>
                <a:ea typeface="Verdana" pitchFamily="34" charset="0"/>
                <a:cs typeface="Arial" panose="020B0604020202020204" pitchFamily="34" charset="0"/>
              </a:rPr>
              <a:t>low power mixed-signal architecture </a:t>
            </a:r>
          </a:p>
          <a:p>
            <a:pPr marL="171450" indent="-171450"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Cortex</a:t>
            </a:r>
            <a:r>
              <a:rPr lang="en-US" sz="900" kern="0" baseline="30000" dirty="0">
                <a:latin typeface="Arial" panose="020B0604020202020204" pitchFamily="34" charset="0"/>
                <a:ea typeface="Verdana" pitchFamily="34" charset="0"/>
                <a:cs typeface="Arial" panose="020B0604020202020204" pitchFamily="34" charset="0"/>
              </a:rPr>
              <a:t>®</a:t>
            </a:r>
            <a:r>
              <a:rPr lang="en-US" sz="900" kern="0" dirty="0">
                <a:latin typeface="Arial" panose="020B0604020202020204" pitchFamily="34" charset="0"/>
                <a:ea typeface="Verdana" pitchFamily="34" charset="0"/>
                <a:cs typeface="Arial" panose="020B0604020202020204" pitchFamily="34" charset="0"/>
              </a:rPr>
              <a:t>-M0+ cores combined with mixed-signal hardware IP &amp; </a:t>
            </a:r>
            <a:br>
              <a:rPr lang="en-US" sz="900" kern="0" dirty="0">
                <a:latin typeface="Arial" panose="020B0604020202020204" pitchFamily="34" charset="0"/>
                <a:ea typeface="Verdana" pitchFamily="34" charset="0"/>
                <a:cs typeface="Arial" panose="020B0604020202020204" pitchFamily="34" charset="0"/>
              </a:rPr>
            </a:br>
            <a:r>
              <a:rPr lang="en-US" sz="900" kern="0" dirty="0" err="1">
                <a:latin typeface="Arial" panose="020B0604020202020204" pitchFamily="34" charset="0"/>
                <a:ea typeface="Verdana" pitchFamily="34" charset="0"/>
                <a:cs typeface="Arial" panose="020B0604020202020204" pitchFamily="34" charset="0"/>
              </a:rPr>
              <a:t>CapSense</a:t>
            </a:r>
            <a:r>
              <a:rPr lang="en-US" sz="900" kern="0" dirty="0">
                <a:latin typeface="Arial" panose="020B0604020202020204" pitchFamily="34" charset="0"/>
                <a:ea typeface="Verdana" pitchFamily="34" charset="0"/>
                <a:cs typeface="Arial" panose="020B0604020202020204" pitchFamily="34" charset="0"/>
              </a:rPr>
              <a:t>™</a:t>
            </a:r>
          </a:p>
          <a:p>
            <a:pPr defTabSz="1219170" eaLnBrk="0" fontAlgn="auto" hangingPunct="0">
              <a:spcBef>
                <a:spcPts val="0"/>
              </a:spcBef>
              <a:spcAft>
                <a:spcPts val="400"/>
              </a:spcAft>
              <a:buNone/>
            </a:pPr>
            <a:endParaRPr lang="en-US" sz="900" b="1"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0"/>
              </a:spcBef>
              <a:spcAft>
                <a:spcPts val="400"/>
              </a:spcAft>
              <a:buNone/>
            </a:pPr>
            <a:endParaRPr lang="en-US" sz="900" b="1"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0"/>
              </a:spcBef>
              <a:spcAft>
                <a:spcPts val="400"/>
              </a:spcAft>
              <a:buNone/>
            </a:pPr>
            <a:endParaRPr lang="en-US" sz="900" b="1"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0"/>
              </a:spcBef>
              <a:spcAft>
                <a:spcPts val="400"/>
              </a:spcAft>
              <a:buNone/>
            </a:pPr>
            <a:endParaRPr lang="en-US" sz="900" b="1"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0"/>
              </a:spcBef>
              <a:spcAft>
                <a:spcPts val="400"/>
              </a:spcAft>
              <a:buNone/>
            </a:pPr>
            <a:r>
              <a:rPr lang="en-US" sz="900" b="1" kern="0" dirty="0">
                <a:latin typeface="Arial" panose="020B0604020202020204" pitchFamily="34" charset="0"/>
                <a:ea typeface="Verdana" pitchFamily="34" charset="0"/>
                <a:cs typeface="Arial" panose="020B0604020202020204" pitchFamily="34" charset="0"/>
              </a:rPr>
              <a:t>AIROC™ Wi-Fi + Bluetooth Combos</a:t>
            </a:r>
          </a:p>
          <a:p>
            <a:pPr marL="182563" indent="-182563" defTabSz="1219170" eaLnBrk="0" fontAlgn="auto" hangingPunct="0">
              <a:spcBef>
                <a:spcPts val="0"/>
              </a:spcBef>
              <a:spcAft>
                <a:spcPts val="400"/>
              </a:spcAft>
            </a:pPr>
            <a:r>
              <a:rPr lang="en-US" sz="900" dirty="0"/>
              <a:t>802.11a/b/g/n/ac/ax Wi-Fi and Bluetooth</a:t>
            </a:r>
            <a:r>
              <a:rPr lang="en-US" sz="900" baseline="30000" dirty="0"/>
              <a:t>®</a:t>
            </a:r>
            <a:r>
              <a:rPr lang="en-US" sz="900" dirty="0"/>
              <a:t> 5.2 in a single-chip solution </a:t>
            </a:r>
          </a:p>
          <a:p>
            <a:pPr marL="182563" indent="-182563" defTabSz="1219170" eaLnBrk="0" fontAlgn="auto" hangingPunct="0">
              <a:spcBef>
                <a:spcPts val="0"/>
              </a:spcBef>
              <a:spcAft>
                <a:spcPts val="400"/>
              </a:spcAft>
            </a:pPr>
            <a:r>
              <a:rPr lang="en-US" sz="900" dirty="0"/>
              <a:t>Can be coupled with external MCUs </a:t>
            </a:r>
            <a:br>
              <a:rPr lang="en-US" sz="900" dirty="0"/>
            </a:br>
            <a:r>
              <a:rPr lang="en-US" sz="900" dirty="0"/>
              <a:t>via RTOS, along with Linux on MPUs </a:t>
            </a:r>
            <a:endParaRPr lang="en-US" sz="900"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0"/>
              </a:spcBef>
              <a:spcAft>
                <a:spcPts val="400"/>
              </a:spcAft>
              <a:buNone/>
            </a:pPr>
            <a:endParaRPr lang="en-US" sz="900" b="1"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0"/>
              </a:spcBef>
              <a:spcAft>
                <a:spcPts val="400"/>
              </a:spcAft>
              <a:buNone/>
            </a:pPr>
            <a:endParaRPr lang="en-US" sz="900" b="1"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0"/>
              </a:spcBef>
              <a:spcAft>
                <a:spcPts val="400"/>
              </a:spcAft>
              <a:buNone/>
            </a:pPr>
            <a:endParaRPr lang="en-US" sz="900" b="1"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0"/>
              </a:spcBef>
              <a:spcAft>
                <a:spcPts val="400"/>
              </a:spcAft>
              <a:buNone/>
            </a:pPr>
            <a:r>
              <a:rPr lang="en-US" sz="900" b="1" kern="0" dirty="0">
                <a:latin typeface="Arial" panose="020B0604020202020204" pitchFamily="34" charset="0"/>
                <a:ea typeface="Verdana" pitchFamily="34" charset="0"/>
                <a:cs typeface="Arial" panose="020B0604020202020204" pitchFamily="34" charset="0"/>
              </a:rPr>
              <a:t>XENSIV™ Current Sensors</a:t>
            </a:r>
            <a:endParaRPr lang="en-US" sz="900" kern="0" dirty="0">
              <a:latin typeface="Arial" panose="020B0604020202020204" pitchFamily="34" charset="0"/>
              <a:ea typeface="Verdana" pitchFamily="34" charset="0"/>
              <a:cs typeface="Arial" panose="020B0604020202020204" pitchFamily="34" charset="0"/>
            </a:endParaRPr>
          </a:p>
          <a:p>
            <a:pPr marL="182563" indent="-182563"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Minimal insertion inductance (220 µW </a:t>
            </a:r>
            <a:br>
              <a:rPr lang="en-US" sz="900" kern="0" dirty="0">
                <a:latin typeface="Arial" panose="020B0604020202020204" pitchFamily="34" charset="0"/>
                <a:ea typeface="Verdana" pitchFamily="34" charset="0"/>
                <a:cs typeface="Arial" panose="020B0604020202020204" pitchFamily="34" charset="0"/>
              </a:rPr>
            </a:br>
            <a:r>
              <a:rPr lang="en-US" sz="900" kern="0" dirty="0">
                <a:latin typeface="Arial" panose="020B0604020202020204" pitchFamily="34" charset="0"/>
                <a:ea typeface="Verdana" pitchFamily="34" charset="0"/>
                <a:cs typeface="Arial" panose="020B0604020202020204" pitchFamily="34" charset="0"/>
              </a:rPr>
              <a:t>&amp; resistance &lt;1 </a:t>
            </a:r>
            <a:r>
              <a:rPr lang="en-US" sz="900" kern="0" dirty="0" err="1">
                <a:latin typeface="Arial" panose="020B0604020202020204" pitchFamily="34" charset="0"/>
                <a:ea typeface="Verdana" pitchFamily="34" charset="0"/>
                <a:cs typeface="Arial" panose="020B0604020202020204" pitchFamily="34" charset="0"/>
              </a:rPr>
              <a:t>nH</a:t>
            </a:r>
            <a:r>
              <a:rPr lang="en-US" sz="900" kern="0" dirty="0">
                <a:latin typeface="Arial" panose="020B0604020202020204" pitchFamily="34" charset="0"/>
                <a:ea typeface="Verdana" pitchFamily="34" charset="0"/>
                <a:cs typeface="Arial" panose="020B0604020202020204" pitchFamily="34" charset="0"/>
              </a:rPr>
              <a:t>)</a:t>
            </a:r>
          </a:p>
          <a:p>
            <a:pPr marL="182563" indent="-182563"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High dynamic range, high peak current</a:t>
            </a:r>
          </a:p>
          <a:p>
            <a:pPr marL="182563" indent="-182563"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Thermal performance</a:t>
            </a:r>
          </a:p>
          <a:p>
            <a:pPr marL="182563" indent="-182563"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Fast OCD</a:t>
            </a:r>
          </a:p>
          <a:p>
            <a:pPr marL="182563" indent="-182563"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Small size </a:t>
            </a:r>
          </a:p>
          <a:p>
            <a:pPr defTabSz="1219170" eaLnBrk="0" fontAlgn="auto" hangingPunct="0">
              <a:spcBef>
                <a:spcPts val="0"/>
              </a:spcBef>
              <a:spcAft>
                <a:spcPts val="400"/>
              </a:spcAft>
              <a:buNone/>
            </a:pPr>
            <a:endParaRPr lang="en-US" sz="900" b="1"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0"/>
              </a:spcBef>
              <a:spcAft>
                <a:spcPts val="400"/>
              </a:spcAft>
              <a:buNone/>
            </a:pPr>
            <a:r>
              <a:rPr lang="en-US" sz="900" b="1" kern="0" dirty="0">
                <a:latin typeface="Arial" panose="020B0604020202020204" pitchFamily="34" charset="0"/>
                <a:ea typeface="Verdana" pitchFamily="34" charset="0"/>
                <a:cs typeface="Arial" panose="020B0604020202020204" pitchFamily="34" charset="0"/>
              </a:rPr>
              <a:t>ISOFACE™ Digital Isolators</a:t>
            </a:r>
          </a:p>
          <a:p>
            <a:pPr marL="182563" indent="-182563"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2-channel and 4-channel Digital </a:t>
            </a:r>
            <a:br>
              <a:rPr lang="en-US" sz="900" kern="0" dirty="0">
                <a:latin typeface="Arial" panose="020B0604020202020204" pitchFamily="34" charset="0"/>
                <a:ea typeface="Verdana" pitchFamily="34" charset="0"/>
                <a:cs typeface="Arial" panose="020B0604020202020204" pitchFamily="34" charset="0"/>
              </a:rPr>
            </a:br>
            <a:r>
              <a:rPr lang="en-US" sz="900" kern="0" dirty="0">
                <a:latin typeface="Arial" panose="020B0604020202020204" pitchFamily="34" charset="0"/>
                <a:ea typeface="Verdana" pitchFamily="34" charset="0"/>
                <a:cs typeface="Arial" panose="020B0604020202020204" pitchFamily="34" charset="0"/>
              </a:rPr>
              <a:t>Isolators for functional and safety isolation with highest robustness, accurate timing performance and </a:t>
            </a:r>
            <a:br>
              <a:rPr lang="en-US" sz="900" kern="0" dirty="0">
                <a:latin typeface="Arial" panose="020B0604020202020204" pitchFamily="34" charset="0"/>
                <a:ea typeface="Verdana" pitchFamily="34" charset="0"/>
                <a:cs typeface="Arial" panose="020B0604020202020204" pitchFamily="34" charset="0"/>
              </a:rPr>
            </a:br>
            <a:r>
              <a:rPr lang="en-US" sz="900" kern="0" dirty="0">
                <a:latin typeface="Arial" panose="020B0604020202020204" pitchFamily="34" charset="0"/>
                <a:ea typeface="Verdana" pitchFamily="34" charset="0"/>
                <a:cs typeface="Arial" panose="020B0604020202020204" pitchFamily="34" charset="0"/>
              </a:rPr>
              <a:t>low power consumption</a:t>
            </a: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a:buNone/>
            </a:pPr>
            <a:endParaRPr lang="en-US" sz="900" b="1" kern="0" dirty="0">
              <a:latin typeface="Arial" panose="020B0604020202020204" pitchFamily="34" charset="0"/>
              <a:ea typeface="Verdana" pitchFamily="34" charset="0"/>
              <a:cs typeface="Arial" panose="020B0604020202020204" pitchFamily="34" charset="0"/>
            </a:endParaRPr>
          </a:p>
          <a:p>
            <a:pPr>
              <a:buNone/>
            </a:pPr>
            <a:r>
              <a:rPr lang="en-US" sz="900" b="1" kern="0" dirty="0">
                <a:latin typeface="Arial" panose="020B0604020202020204" pitchFamily="34" charset="0"/>
                <a:ea typeface="Verdana" pitchFamily="34" charset="0"/>
                <a:cs typeface="Arial" panose="020B0604020202020204" pitchFamily="34" charset="0"/>
              </a:rPr>
              <a:t>EXCELON™ F-RAM</a:t>
            </a:r>
          </a:p>
          <a:p>
            <a:pPr marL="182563" indent="-182563"/>
            <a:r>
              <a:rPr lang="en-US" sz="900" dirty="0"/>
              <a:t>Read/write endurance of 100 trillion cycles to log data continuously</a:t>
            </a:r>
          </a:p>
          <a:p>
            <a:pPr marL="182563" indent="-182563"/>
            <a:r>
              <a:rPr lang="en-US" sz="900" dirty="0"/>
              <a:t>Low pin count, 108 MHz QSPI interface that is as fast as a parallel interface</a:t>
            </a:r>
          </a:p>
          <a:p>
            <a:pPr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p:txBody>
      </p:sp>
      <p:sp>
        <p:nvSpPr>
          <p:cNvPr id="33" name="Rechteck 32"/>
          <p:cNvSpPr/>
          <p:nvPr/>
        </p:nvSpPr>
        <p:spPr>
          <a:xfrm>
            <a:off x="334434" y="3297797"/>
            <a:ext cx="11521016" cy="1130101"/>
          </a:xfrm>
          <a:prstGeom prst="rect">
            <a:avLst/>
          </a:prstGeom>
          <a:solidFill>
            <a:schemeClr val="bg1"/>
          </a:solidFill>
          <a:ln w="6350">
            <a:solidFill>
              <a:schemeClr val="accent2"/>
            </a:solidFill>
            <a:miter lim="800000"/>
            <a:headEnd/>
            <a:tailEnd/>
          </a:ln>
          <a:effectLst/>
        </p:spPr>
        <p:txBody>
          <a:bodyPr wrap="square" lIns="120000" tIns="62400" rIns="120000" bIns="62400" numCol="5" anchor="ctr" anchorCtr="0"/>
          <a:lstStyle>
            <a:lvl1pPr>
              <a:buClr>
                <a:schemeClr val="accent1"/>
              </a:buClr>
              <a:buSzPct val="100000"/>
              <a:buFont typeface="Arial" panose="020B0604020202020204" pitchFamily="34" charset="0"/>
              <a:buChar char="›"/>
            </a:lvl1pPr>
            <a:lvl2pPr>
              <a:buClr>
                <a:schemeClr val="accent1"/>
              </a:buClr>
              <a:buSzPct val="100000"/>
              <a:buFont typeface="Verdana" panose="020B0604030504040204" pitchFamily="34" charset="0"/>
              <a:buChar char="–"/>
            </a:lvl2pPr>
            <a:lvl3pPr>
              <a:buClr>
                <a:schemeClr val="accent1"/>
              </a:buClr>
              <a:buSzPct val="100000"/>
              <a:buFont typeface="Arial" panose="020B0604020202020204" pitchFamily="34" charset="0"/>
              <a:buChar char="–"/>
            </a:lvl3pPr>
            <a:lvl4pPr>
              <a:buClr>
                <a:schemeClr val="accent1"/>
              </a:buClr>
              <a:buSzPct val="100000"/>
              <a:buFont typeface="Arial" panose="020B0604020202020204" pitchFamily="34" charset="0"/>
              <a:buChar char="–"/>
            </a:lvl4pPr>
            <a:lvl5pPr>
              <a:buClr>
                <a:schemeClr val="accent1"/>
              </a:buClr>
              <a:buSzPct val="100000"/>
              <a:buFont typeface="Arial" panose="020B0604020202020204" pitchFamily="34" charset="0"/>
              <a:buChar char="–"/>
            </a:lvl5pPr>
            <a:lvl6pPr>
              <a:buClr>
                <a:schemeClr val="accent1"/>
              </a:buClr>
              <a:buFont typeface="Arial" panose="020B0604020202020204" pitchFamily="34" charset="0"/>
              <a:buChar char="–"/>
            </a:lvl6pPr>
            <a:lvl7pPr>
              <a:buClr>
                <a:schemeClr val="accent1"/>
              </a:buClr>
              <a:buFont typeface="Arial" panose="020B0604020202020204" pitchFamily="34" charset="0"/>
              <a:buChar char="–"/>
            </a:lvl7pPr>
            <a:lvl8pPr>
              <a:buClr>
                <a:schemeClr val="accent1"/>
              </a:buClr>
              <a:buFont typeface="Arial" panose="020B0604020202020204" pitchFamily="34" charset="0"/>
              <a:buChar char="–"/>
            </a:lvl8pPr>
            <a:lvl9pPr>
              <a:buClr>
                <a:schemeClr val="accent1"/>
              </a:buClr>
              <a:buFont typeface="Arial" panose="020B0604020202020204" pitchFamily="34" charset="0"/>
              <a:buChar char="–"/>
            </a:lvl9pPr>
          </a:lstStyle>
          <a:p>
            <a:pPr defTabSz="1219170" eaLnBrk="0" fontAlgn="auto" hangingPunct="0">
              <a:spcBef>
                <a:spcPts val="600"/>
              </a:spcBef>
              <a:spcAft>
                <a:spcPts val="400"/>
              </a:spcAft>
              <a:buNone/>
            </a:pPr>
            <a:r>
              <a:rPr lang="en-US" sz="900" b="1" kern="0" dirty="0" err="1">
                <a:latin typeface="Arial" panose="020B0604020202020204" pitchFamily="34" charset="0"/>
                <a:ea typeface="Verdana" pitchFamily="34" charset="0"/>
                <a:cs typeface="Arial" panose="020B0604020202020204" pitchFamily="34" charset="0"/>
              </a:rPr>
              <a:t>PSoC</a:t>
            </a:r>
            <a:r>
              <a:rPr lang="en-US" sz="900" b="1" kern="0" dirty="0">
                <a:latin typeface="Arial" panose="020B0604020202020204" pitchFamily="34" charset="0"/>
                <a:ea typeface="Verdana" pitchFamily="34" charset="0"/>
                <a:cs typeface="Arial" panose="020B0604020202020204" pitchFamily="34" charset="0"/>
              </a:rPr>
              <a:t>™ 6: Purpose-Built for the IoT</a:t>
            </a:r>
          </a:p>
          <a:p>
            <a:pPr marL="182563" indent="-182563"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Combining Cortex</a:t>
            </a:r>
            <a:r>
              <a:rPr lang="en-US" sz="900" kern="0" baseline="30000" dirty="0">
                <a:latin typeface="Arial" panose="020B0604020202020204" pitchFamily="34" charset="0"/>
                <a:ea typeface="Verdana" pitchFamily="34" charset="0"/>
                <a:cs typeface="Arial" panose="020B0604020202020204" pitchFamily="34" charset="0"/>
              </a:rPr>
              <a:t>®</a:t>
            </a:r>
            <a:r>
              <a:rPr lang="en-US" sz="900" kern="0" dirty="0">
                <a:latin typeface="Arial" panose="020B0604020202020204" pitchFamily="34" charset="0"/>
                <a:ea typeface="Verdana" pitchFamily="34" charset="0"/>
                <a:cs typeface="Arial" panose="020B0604020202020204" pitchFamily="34" charset="0"/>
              </a:rPr>
              <a:t>-M4 and Cortex</a:t>
            </a:r>
            <a:r>
              <a:rPr lang="en-US" sz="900" kern="0" baseline="30000" dirty="0">
                <a:latin typeface="Arial" panose="020B0604020202020204" pitchFamily="34" charset="0"/>
                <a:ea typeface="Verdana" pitchFamily="34" charset="0"/>
                <a:cs typeface="Arial" panose="020B0604020202020204" pitchFamily="34" charset="0"/>
              </a:rPr>
              <a:t>®</a:t>
            </a:r>
            <a:r>
              <a:rPr lang="en-US" sz="900" kern="0" dirty="0">
                <a:latin typeface="Arial" panose="020B0604020202020204" pitchFamily="34" charset="0"/>
                <a:ea typeface="Verdana" pitchFamily="34" charset="0"/>
                <a:cs typeface="Arial" panose="020B0604020202020204" pitchFamily="34" charset="0"/>
              </a:rPr>
              <a:t>-M0+, industry-leading ultra-low power, flexibility &amp; security for the IoT</a:t>
            </a: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600"/>
              </a:spcBef>
              <a:spcAft>
                <a:spcPts val="400"/>
              </a:spcAft>
              <a:buNone/>
            </a:pPr>
            <a:endParaRPr lang="en-US" sz="900" b="1"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600"/>
              </a:spcBef>
              <a:spcAft>
                <a:spcPts val="400"/>
              </a:spcAft>
              <a:buNone/>
            </a:pPr>
            <a:r>
              <a:rPr lang="en-US" sz="900" b="1" kern="0" dirty="0">
                <a:latin typeface="Arial" panose="020B0604020202020204" pitchFamily="34" charset="0"/>
                <a:ea typeface="Verdana" pitchFamily="34" charset="0"/>
                <a:cs typeface="Arial" panose="020B0604020202020204" pitchFamily="34" charset="0"/>
              </a:rPr>
              <a:t>AIROC™ Bluetooth &amp; Multiprotocol </a:t>
            </a:r>
            <a:br>
              <a:rPr lang="en-US" sz="900" b="1" kern="0" dirty="0">
                <a:latin typeface="Arial" panose="020B0604020202020204" pitchFamily="34" charset="0"/>
                <a:ea typeface="Verdana" pitchFamily="34" charset="0"/>
                <a:cs typeface="Arial" panose="020B0604020202020204" pitchFamily="34" charset="0"/>
              </a:rPr>
            </a:br>
            <a:r>
              <a:rPr lang="en-US" sz="900" b="1" kern="0" dirty="0">
                <a:latin typeface="Arial" panose="020B0604020202020204" pitchFamily="34" charset="0"/>
                <a:ea typeface="Verdana" pitchFamily="34" charset="0"/>
                <a:cs typeface="Arial" panose="020B0604020202020204" pitchFamily="34" charset="0"/>
              </a:rPr>
              <a:t>SoCs</a:t>
            </a:r>
          </a:p>
          <a:p>
            <a:pPr marL="182563" indent="-182563"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Bluetooth Classic, BLE and BLE Mesh solutions</a:t>
            </a:r>
            <a:endParaRPr lang="en-US" sz="900" b="1"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600"/>
              </a:spcBef>
              <a:spcAft>
                <a:spcPts val="400"/>
              </a:spcAft>
              <a:buNone/>
            </a:pPr>
            <a:endParaRPr lang="en-US" sz="900" b="1"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600"/>
              </a:spcBef>
              <a:spcAft>
                <a:spcPts val="400"/>
              </a:spcAft>
              <a:buNone/>
            </a:pPr>
            <a:r>
              <a:rPr lang="en-US" sz="900" b="1" kern="0" dirty="0">
                <a:latin typeface="Arial" panose="020B0604020202020204" pitchFamily="34" charset="0"/>
                <a:ea typeface="Verdana" pitchFamily="34" charset="0"/>
                <a:cs typeface="Arial" panose="020B0604020202020204" pitchFamily="34" charset="0"/>
              </a:rPr>
              <a:t>XENSIV™</a:t>
            </a:r>
          </a:p>
          <a:p>
            <a:pPr marL="182563" indent="-182563"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MEMS microphones</a:t>
            </a:r>
          </a:p>
          <a:p>
            <a:pPr marL="182563" indent="-182563"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Magnetic, Pressure, CO₂ , Radar or </a:t>
            </a:r>
            <a:br>
              <a:rPr lang="en-US" sz="900" kern="0" dirty="0">
                <a:latin typeface="Arial" panose="020B0604020202020204" pitchFamily="34" charset="0"/>
                <a:ea typeface="Verdana" pitchFamily="34" charset="0"/>
                <a:cs typeface="Arial" panose="020B0604020202020204" pitchFamily="34" charset="0"/>
              </a:rPr>
            </a:br>
            <a:r>
              <a:rPr lang="en-US" sz="900" kern="0" dirty="0" err="1">
                <a:latin typeface="Arial" panose="020B0604020202020204" pitchFamily="34" charset="0"/>
                <a:ea typeface="Verdana" pitchFamily="34" charset="0"/>
                <a:cs typeface="Arial" panose="020B0604020202020204" pitchFamily="34" charset="0"/>
              </a:rPr>
              <a:t>ToF</a:t>
            </a:r>
            <a:r>
              <a:rPr lang="en-US" sz="900" kern="0" dirty="0">
                <a:latin typeface="Arial" panose="020B0604020202020204" pitchFamily="34" charset="0"/>
                <a:ea typeface="Verdana" pitchFamily="34" charset="0"/>
                <a:cs typeface="Arial" panose="020B0604020202020204" pitchFamily="34" charset="0"/>
              </a:rPr>
              <a:t> 3D image sensors</a:t>
            </a: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600"/>
              </a:spcBef>
              <a:spcAft>
                <a:spcPts val="400"/>
              </a:spcAft>
              <a:buNone/>
            </a:pPr>
            <a:endParaRPr lang="en-US" sz="900" b="1"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600"/>
              </a:spcBef>
              <a:spcAft>
                <a:spcPts val="400"/>
              </a:spcAft>
              <a:buNone/>
            </a:pPr>
            <a:r>
              <a:rPr lang="en-US" sz="900" b="1" kern="0" dirty="0">
                <a:latin typeface="Arial" panose="020B0604020202020204" pitchFamily="34" charset="0"/>
                <a:ea typeface="Verdana" pitchFamily="34" charset="0"/>
                <a:cs typeface="Arial" panose="020B0604020202020204" pitchFamily="34" charset="0"/>
              </a:rPr>
              <a:t>HYPERRAM™ </a:t>
            </a:r>
          </a:p>
          <a:p>
            <a:pPr marL="171450" indent="-171450"/>
            <a:r>
              <a:rPr lang="en-US" sz="900" dirty="0"/>
              <a:t>High read/write (800 </a:t>
            </a:r>
            <a:r>
              <a:rPr lang="en-US" sz="900" dirty="0" err="1"/>
              <a:t>MBps</a:t>
            </a:r>
            <a:r>
              <a:rPr lang="en-US" sz="900" dirty="0"/>
              <a:t>) bandwidth for maximum system performance</a:t>
            </a:r>
          </a:p>
          <a:p>
            <a:pPr marL="171450" indent="-171450"/>
            <a:r>
              <a:rPr lang="en-US" sz="900" dirty="0"/>
              <a:t>Low pin count, small form factor for system cost savings</a:t>
            </a:r>
          </a:p>
          <a:p>
            <a:pPr marL="182563" indent="-182563"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Hybrid sleep mode and partial array refresh for low power</a:t>
            </a:r>
          </a:p>
        </p:txBody>
      </p:sp>
      <p:sp>
        <p:nvSpPr>
          <p:cNvPr id="34" name="Rechteck 33"/>
          <p:cNvSpPr/>
          <p:nvPr/>
        </p:nvSpPr>
        <p:spPr>
          <a:xfrm>
            <a:off x="334434" y="4486742"/>
            <a:ext cx="11521016" cy="899638"/>
          </a:xfrm>
          <a:prstGeom prst="rect">
            <a:avLst/>
          </a:prstGeom>
          <a:solidFill>
            <a:schemeClr val="bg1"/>
          </a:solidFill>
          <a:ln w="6350">
            <a:solidFill>
              <a:schemeClr val="accent2"/>
            </a:solidFill>
            <a:miter lim="800000"/>
            <a:headEnd/>
            <a:tailEnd/>
          </a:ln>
          <a:effectLst/>
        </p:spPr>
        <p:txBody>
          <a:bodyPr wrap="square" lIns="120000" tIns="144000" rIns="120000" bIns="62400" numCol="5" anchor="ctr" anchorCtr="0"/>
          <a:lstStyle>
            <a:lvl1pPr>
              <a:buClr>
                <a:schemeClr val="accent1"/>
              </a:buClr>
              <a:buSzPct val="100000"/>
              <a:buFont typeface="Arial" panose="020B0604020202020204" pitchFamily="34" charset="0"/>
              <a:buChar char="›"/>
            </a:lvl1pPr>
            <a:lvl2pPr>
              <a:buClr>
                <a:schemeClr val="accent1"/>
              </a:buClr>
              <a:buSzPct val="100000"/>
              <a:buFont typeface="Verdana" panose="020B0604030504040204" pitchFamily="34" charset="0"/>
              <a:buChar char="–"/>
            </a:lvl2pPr>
            <a:lvl3pPr>
              <a:buClr>
                <a:schemeClr val="accent1"/>
              </a:buClr>
              <a:buSzPct val="100000"/>
              <a:buFont typeface="Arial" panose="020B0604020202020204" pitchFamily="34" charset="0"/>
              <a:buChar char="–"/>
            </a:lvl3pPr>
            <a:lvl4pPr>
              <a:buClr>
                <a:schemeClr val="accent1"/>
              </a:buClr>
              <a:buSzPct val="100000"/>
              <a:buFont typeface="Arial" panose="020B0604020202020204" pitchFamily="34" charset="0"/>
              <a:buChar char="–"/>
            </a:lvl4pPr>
            <a:lvl5pPr>
              <a:buClr>
                <a:schemeClr val="accent1"/>
              </a:buClr>
              <a:buSzPct val="100000"/>
              <a:buFont typeface="Arial" panose="020B0604020202020204" pitchFamily="34" charset="0"/>
              <a:buChar char="–"/>
            </a:lvl5pPr>
            <a:lvl6pPr>
              <a:buClr>
                <a:schemeClr val="accent1"/>
              </a:buClr>
              <a:buFont typeface="Arial" panose="020B0604020202020204" pitchFamily="34" charset="0"/>
              <a:buChar char="–"/>
            </a:lvl6pPr>
            <a:lvl7pPr>
              <a:buClr>
                <a:schemeClr val="accent1"/>
              </a:buClr>
              <a:buFont typeface="Arial" panose="020B0604020202020204" pitchFamily="34" charset="0"/>
              <a:buChar char="–"/>
            </a:lvl7pPr>
            <a:lvl8pPr>
              <a:buClr>
                <a:schemeClr val="accent1"/>
              </a:buClr>
              <a:buFont typeface="Arial" panose="020B0604020202020204" pitchFamily="34" charset="0"/>
              <a:buChar char="–"/>
            </a:lvl8pPr>
            <a:lvl9pPr>
              <a:buClr>
                <a:schemeClr val="accent1"/>
              </a:buClr>
              <a:buFont typeface="Arial" panose="020B0604020202020204" pitchFamily="34" charset="0"/>
              <a:buChar char="–"/>
            </a:lvl9pPr>
          </a:lstStyle>
          <a:p>
            <a:pPr defTabSz="1219170" eaLnBrk="0" fontAlgn="auto" hangingPunct="0">
              <a:spcBef>
                <a:spcPts val="600"/>
              </a:spcBef>
              <a:spcAft>
                <a:spcPts val="400"/>
              </a:spcAft>
              <a:buNone/>
            </a:pPr>
            <a:r>
              <a:rPr lang="en-US" sz="900" b="1" kern="0" dirty="0">
                <a:latin typeface="Arial" panose="020B0604020202020204" pitchFamily="34" charset="0"/>
                <a:ea typeface="Verdana" pitchFamily="34" charset="0"/>
                <a:cs typeface="Arial" panose="020B0604020202020204" pitchFamily="34" charset="0"/>
              </a:rPr>
              <a:t>XMC™ Industrial Microcontroller</a:t>
            </a:r>
          </a:p>
          <a:p>
            <a:pPr marL="182563" indent="-182563"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Real-time control with application specific peripheral</a:t>
            </a:r>
          </a:p>
          <a:p>
            <a:pPr defTabSz="1219170" eaLnBrk="0" fontAlgn="auto" hangingPunct="0">
              <a:spcBef>
                <a:spcPts val="600"/>
              </a:spcBef>
              <a:spcAft>
                <a:spcPts val="400"/>
              </a:spcAft>
              <a:buNone/>
            </a:pPr>
            <a:endParaRPr lang="en-US" sz="900" b="1"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600"/>
              </a:spcBef>
              <a:spcAft>
                <a:spcPts val="400"/>
              </a:spcAft>
              <a:buNone/>
            </a:pPr>
            <a:r>
              <a:rPr lang="en-US" sz="900" b="1" kern="0" dirty="0">
                <a:latin typeface="Arial" panose="020B0604020202020204" pitchFamily="34" charset="0"/>
                <a:ea typeface="Verdana" pitchFamily="34" charset="0"/>
                <a:cs typeface="Arial" panose="020B0604020202020204" pitchFamily="34" charset="0"/>
              </a:rPr>
              <a:t>OPTIGA™ Trust</a:t>
            </a:r>
          </a:p>
          <a:p>
            <a:pPr marL="182563" indent="-182563"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Offering rock-solid </a:t>
            </a:r>
            <a:r>
              <a:rPr lang="en-US" sz="900" kern="0" dirty="0" err="1">
                <a:latin typeface="Arial" panose="020B0604020202020204" pitchFamily="34" charset="0"/>
                <a:ea typeface="Verdana" pitchFamily="34" charset="0"/>
                <a:cs typeface="Arial" panose="020B0604020202020204" pitchFamily="34" charset="0"/>
              </a:rPr>
              <a:t>hw</a:t>
            </a:r>
            <a:r>
              <a:rPr lang="en-US" sz="900" kern="0" dirty="0">
                <a:latin typeface="Arial" panose="020B0604020202020204" pitchFamily="34" charset="0"/>
                <a:ea typeface="Verdana" pitchFamily="34" charset="0"/>
                <a:cs typeface="Arial" panose="020B0604020202020204" pitchFamily="34" charset="0"/>
              </a:rPr>
              <a:t> security for IoT devices</a:t>
            </a:r>
          </a:p>
          <a:p>
            <a:pPr marL="182563" indent="-182563"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Pre-provisioned with easy cloud onboarding</a:t>
            </a: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600"/>
              </a:spcBef>
              <a:spcAft>
                <a:spcPts val="400"/>
              </a:spcAft>
              <a:buNone/>
            </a:pPr>
            <a:endParaRPr lang="en-US" sz="900" b="1"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600"/>
              </a:spcBef>
              <a:spcAft>
                <a:spcPts val="400"/>
              </a:spcAft>
              <a:buNone/>
            </a:pPr>
            <a:endParaRPr lang="en-US" sz="900" b="1" kern="0" dirty="0">
              <a:latin typeface="Arial" panose="020B0604020202020204" pitchFamily="34" charset="0"/>
              <a:ea typeface="Verdana" pitchFamily="34" charset="0"/>
              <a:cs typeface="Arial" panose="020B0604020202020204" pitchFamily="34" charset="0"/>
            </a:endParaRP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defTabSz="1219170" eaLnBrk="0" fontAlgn="auto" hangingPunct="0">
              <a:spcBef>
                <a:spcPts val="600"/>
              </a:spcBef>
              <a:spcAft>
                <a:spcPts val="400"/>
              </a:spcAft>
              <a:buNone/>
            </a:pPr>
            <a:r>
              <a:rPr lang="en-US" sz="900" b="1" kern="0" dirty="0">
                <a:latin typeface="Arial" panose="020B0604020202020204" pitchFamily="34" charset="0"/>
                <a:ea typeface="Verdana" pitchFamily="34" charset="0"/>
                <a:cs typeface="Arial" panose="020B0604020202020204" pitchFamily="34" charset="0"/>
              </a:rPr>
              <a:t>SEMPER™ NOR Flash</a:t>
            </a:r>
          </a:p>
          <a:p>
            <a:pPr marL="171450" indent="-171450" defTabSz="1219170" eaLnBrk="0" fontAlgn="auto" hangingPunct="0">
              <a:spcBef>
                <a:spcPts val="0"/>
              </a:spcBef>
              <a:spcAft>
                <a:spcPts val="400"/>
              </a:spcAft>
            </a:pPr>
            <a:r>
              <a:rPr lang="en-US" sz="900" kern="0" dirty="0">
                <a:latin typeface="Arial" panose="020B0604020202020204" pitchFamily="34" charset="0"/>
                <a:ea typeface="Verdana" pitchFamily="34" charset="0"/>
                <a:cs typeface="Arial" panose="020B0604020202020204" pitchFamily="34" charset="0"/>
              </a:rPr>
              <a:t>Market leadership with the world's most safe, secure, and reliable NOR solutions</a:t>
            </a:r>
          </a:p>
          <a:p>
            <a:pPr marL="182563" indent="-182563" defTabSz="1219170" eaLnBrk="0" fontAlgn="auto" hangingPunct="0">
              <a:spcBef>
                <a:spcPts val="0"/>
              </a:spcBef>
              <a:spcAft>
                <a:spcPts val="400"/>
              </a:spcAft>
            </a:pPr>
            <a:endParaRPr lang="en-US" sz="900" kern="0" dirty="0">
              <a:latin typeface="Arial" panose="020B0604020202020204" pitchFamily="34" charset="0"/>
              <a:ea typeface="Verdana" pitchFamily="34" charset="0"/>
              <a:cs typeface="Arial" panose="020B0604020202020204" pitchFamily="34" charset="0"/>
            </a:endParaRPr>
          </a:p>
          <a:p>
            <a:pPr marL="380990" indent="-380990" eaLnBrk="0" hangingPunct="0">
              <a:tabLst>
                <a:tab pos="11361983" algn="r"/>
              </a:tabLst>
            </a:pPr>
            <a:endParaRPr lang="de-DE" altLang="de-DE" sz="900" dirty="0">
              <a:latin typeface="Arial" panose="020B0604020202020204" pitchFamily="34" charset="0"/>
              <a:ea typeface="Verdana" pitchFamily="34" charset="0"/>
              <a:cs typeface="Arial" panose="020B0604020202020204" pitchFamily="34" charset="0"/>
            </a:endParaRPr>
          </a:p>
        </p:txBody>
      </p:sp>
      <p:sp>
        <p:nvSpPr>
          <p:cNvPr id="3" name="Titel 2"/>
          <p:cNvSpPr>
            <a:spLocks noGrp="1"/>
          </p:cNvSpPr>
          <p:nvPr>
            <p:ph type="title"/>
          </p:nvPr>
        </p:nvSpPr>
        <p:spPr/>
        <p:txBody>
          <a:bodyPr/>
          <a:lstStyle/>
          <a:p>
            <a:r>
              <a:rPr lang="en-US" dirty="0"/>
              <a:t>Infineon products addressing EV charging needs beyond power</a:t>
            </a:r>
            <a:endParaRPr lang="de-DE" dirty="0"/>
          </a:p>
        </p:txBody>
      </p:sp>
      <p:sp>
        <p:nvSpPr>
          <p:cNvPr id="5" name="Rechteck 33">
            <a:extLst>
              <a:ext uri="{FF2B5EF4-FFF2-40B4-BE49-F238E27FC236}">
                <a16:creationId xmlns:a16="http://schemas.microsoft.com/office/drawing/2014/main" id="{76047FA6-5F9F-F44F-AF98-30BE0E291579}"/>
              </a:ext>
            </a:extLst>
          </p:cNvPr>
          <p:cNvSpPr/>
          <p:nvPr/>
        </p:nvSpPr>
        <p:spPr>
          <a:xfrm>
            <a:off x="334434" y="5445224"/>
            <a:ext cx="11521016" cy="863615"/>
          </a:xfrm>
          <a:prstGeom prst="rect">
            <a:avLst/>
          </a:prstGeom>
          <a:solidFill>
            <a:schemeClr val="bg1"/>
          </a:solidFill>
          <a:ln w="6350">
            <a:solidFill>
              <a:schemeClr val="accent2"/>
            </a:solidFill>
            <a:miter lim="800000"/>
            <a:headEnd/>
            <a:tailEnd/>
          </a:ln>
          <a:effectLst/>
        </p:spPr>
        <p:txBody>
          <a:bodyPr wrap="square" lIns="120000" tIns="62400" rIns="120000" bIns="62400" numCol="5" anchor="ctr" anchorCtr="0"/>
          <a:lstStyle/>
          <a:p>
            <a:pPr defTabSz="1219170" eaLnBrk="0" fontAlgn="auto" hangingPunct="0">
              <a:spcBef>
                <a:spcPts val="600"/>
              </a:spcBef>
              <a:spcAft>
                <a:spcPts val="400"/>
              </a:spcAft>
              <a:buClr>
                <a:schemeClr val="accent1"/>
              </a:buClr>
            </a:pPr>
            <a:r>
              <a:rPr lang="en-US" sz="900" b="1" kern="0" dirty="0">
                <a:latin typeface="Arial" panose="020B0604020202020204" pitchFamily="34" charset="0"/>
                <a:ea typeface="Verdana" pitchFamily="34" charset="0"/>
                <a:cs typeface="Arial" panose="020B0604020202020204" pitchFamily="34" charset="0"/>
              </a:rPr>
              <a:t>AURIX™ 32bit </a:t>
            </a:r>
            <a:r>
              <a:rPr lang="de-DE" sz="900" b="1" kern="0" dirty="0">
                <a:latin typeface="Arial" panose="020B0604020202020204" pitchFamily="34" charset="0"/>
                <a:ea typeface="Verdana" pitchFamily="34" charset="0"/>
                <a:cs typeface="Arial" panose="020B0604020202020204" pitchFamily="34" charset="0"/>
              </a:rPr>
              <a:t>TriCore™</a:t>
            </a:r>
            <a:r>
              <a:rPr lang="en-US" sz="900" b="1" kern="0" dirty="0">
                <a:latin typeface="Arial" panose="020B0604020202020204" pitchFamily="34" charset="0"/>
                <a:ea typeface="Verdana" pitchFamily="34" charset="0"/>
                <a:cs typeface="Arial" panose="020B0604020202020204" pitchFamily="34" charset="0"/>
              </a:rPr>
              <a:t> Microcontroller</a:t>
            </a:r>
          </a:p>
          <a:p>
            <a:pPr marL="182563" indent="-182563" defTabSz="1219170" eaLnBrk="0" fontAlgn="auto" hangingPunct="0">
              <a:spcBef>
                <a:spcPts val="0"/>
              </a:spcBef>
              <a:spcAft>
                <a:spcPts val="400"/>
              </a:spcAft>
              <a:buClr>
                <a:schemeClr val="accent1"/>
              </a:buClr>
              <a:buFont typeface="Arial" panose="020B0604020202020204" pitchFamily="34" charset="0"/>
              <a:buChar char="›"/>
            </a:pPr>
            <a:r>
              <a:rPr lang="en-US" sz="900" kern="0" dirty="0">
                <a:latin typeface="Arial" panose="020B0604020202020204" pitchFamily="34" charset="0"/>
                <a:ea typeface="Verdana" pitchFamily="34" charset="0"/>
                <a:cs typeface="Arial" panose="020B0604020202020204" pitchFamily="34" charset="0"/>
              </a:rPr>
              <a:t>The AURIX™ family with its embedded safety and security features is the </a:t>
            </a:r>
            <a:br>
              <a:rPr lang="en-US" sz="900" kern="0" dirty="0">
                <a:latin typeface="Arial" panose="020B0604020202020204" pitchFamily="34" charset="0"/>
                <a:ea typeface="Verdana" pitchFamily="34" charset="0"/>
                <a:cs typeface="Arial" panose="020B0604020202020204" pitchFamily="34" charset="0"/>
              </a:rPr>
            </a:br>
            <a:r>
              <a:rPr lang="en-US" sz="900" kern="0" dirty="0">
                <a:latin typeface="Arial" panose="020B0604020202020204" pitchFamily="34" charset="0"/>
                <a:ea typeface="Verdana" pitchFamily="34" charset="0"/>
                <a:cs typeface="Arial" panose="020B0604020202020204" pitchFamily="34" charset="0"/>
              </a:rPr>
              <a:t>ideal platform for a wide range of automotive and industrial applications</a:t>
            </a:r>
          </a:p>
          <a:p>
            <a:pPr defTabSz="1219170" eaLnBrk="0" fontAlgn="auto" hangingPunct="0">
              <a:spcBef>
                <a:spcPts val="600"/>
              </a:spcBef>
              <a:spcAft>
                <a:spcPts val="400"/>
              </a:spcAft>
            </a:pPr>
            <a:r>
              <a:rPr lang="en-US" sz="900" b="1" kern="0" dirty="0">
                <a:latin typeface="Arial" panose="020B0604020202020204" pitchFamily="34" charset="0"/>
                <a:ea typeface="Verdana" pitchFamily="34" charset="0"/>
                <a:cs typeface="Arial" panose="020B0604020202020204" pitchFamily="34" charset="0"/>
              </a:rPr>
              <a:t>OPTIGA™ Connect</a:t>
            </a:r>
          </a:p>
          <a:p>
            <a:pPr marL="182563" indent="-182563" defTabSz="1219170" eaLnBrk="0" fontAlgn="auto" hangingPunct="0">
              <a:spcBef>
                <a:spcPts val="0"/>
              </a:spcBef>
              <a:spcAft>
                <a:spcPts val="400"/>
              </a:spcAft>
              <a:buClr>
                <a:schemeClr val="accent1"/>
              </a:buClr>
              <a:buFont typeface="Arial" panose="020B0604020202020204" pitchFamily="34" charset="0"/>
              <a:buChar char="›"/>
            </a:pPr>
            <a:r>
              <a:rPr lang="en-US" sz="900" kern="0" dirty="0">
                <a:latin typeface="Arial" panose="020B0604020202020204" pitchFamily="34" charset="0"/>
                <a:ea typeface="Verdana" pitchFamily="34" charset="0"/>
                <a:cs typeface="Arial" panose="020B0604020202020204" pitchFamily="34" charset="0"/>
              </a:rPr>
              <a:t>Turnkey </a:t>
            </a:r>
            <a:r>
              <a:rPr lang="en-US" sz="900" kern="0" dirty="0" err="1">
                <a:latin typeface="Arial" panose="020B0604020202020204" pitchFamily="34" charset="0"/>
                <a:ea typeface="Verdana" pitchFamily="34" charset="0"/>
                <a:cs typeface="Arial" panose="020B0604020202020204" pitchFamily="34" charset="0"/>
              </a:rPr>
              <a:t>eSIM</a:t>
            </a:r>
            <a:r>
              <a:rPr lang="en-US" sz="900" kern="0" dirty="0">
                <a:latin typeface="Arial" panose="020B0604020202020204" pitchFamily="34" charset="0"/>
                <a:ea typeface="Verdana" pitchFamily="34" charset="0"/>
                <a:cs typeface="Arial" panose="020B0604020202020204" pitchFamily="34" charset="0"/>
              </a:rPr>
              <a:t> security solutions</a:t>
            </a:r>
          </a:p>
          <a:p>
            <a:pPr marL="182563" indent="-182563" defTabSz="1219170" eaLnBrk="0" fontAlgn="auto" hangingPunct="0">
              <a:spcBef>
                <a:spcPts val="0"/>
              </a:spcBef>
              <a:spcAft>
                <a:spcPts val="400"/>
              </a:spcAft>
              <a:buClr>
                <a:schemeClr val="accent1"/>
              </a:buClr>
              <a:buFont typeface="Arial" panose="020B0604020202020204" pitchFamily="34" charset="0"/>
              <a:buChar char="›"/>
            </a:pPr>
            <a:endParaRPr lang="en-US" sz="900" kern="0" dirty="0">
              <a:latin typeface="Arial" panose="020B0604020202020204" pitchFamily="34" charset="0"/>
              <a:ea typeface="Verdana"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3965592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hasCustomPrompt="1"/>
          </p:nvPr>
        </p:nvSpPr>
        <p:spPr/>
        <p:txBody>
          <a:bodyPr/>
          <a:lstStyle/>
          <a:p>
            <a:r>
              <a:rPr lang="de-DE" dirty="0"/>
              <a:t>Infineon reference designs for different DC EV charging systems</a:t>
            </a:r>
          </a:p>
        </p:txBody>
      </p:sp>
      <p:sp>
        <p:nvSpPr>
          <p:cNvPr id="2" name="Freihandform 5">
            <a:extLst>
              <a:ext uri="{FF2B5EF4-FFF2-40B4-BE49-F238E27FC236}">
                <a16:creationId xmlns:a16="http://schemas.microsoft.com/office/drawing/2014/main" id="{A2ECAD72-830E-F65F-C29E-14E01CC9187E}"/>
              </a:ext>
            </a:extLst>
          </p:cNvPr>
          <p:cNvSpPr/>
          <p:nvPr/>
        </p:nvSpPr>
        <p:spPr bwMode="auto">
          <a:xfrm>
            <a:off x="1689561" y="4953988"/>
            <a:ext cx="1399579" cy="489893"/>
          </a:xfrm>
          <a:custGeom>
            <a:avLst/>
            <a:gdLst>
              <a:gd name="connsiteX0" fmla="*/ 1450848 w 1450848"/>
              <a:gd name="connsiteY0" fmla="*/ 792480 h 792480"/>
              <a:gd name="connsiteX1" fmla="*/ 780288 w 1450848"/>
              <a:gd name="connsiteY1" fmla="*/ 792480 h 792480"/>
              <a:gd name="connsiteX2" fmla="*/ 0 w 1450848"/>
              <a:gd name="connsiteY2" fmla="*/ 0 h 792480"/>
            </a:gdLst>
            <a:ahLst/>
            <a:cxnLst>
              <a:cxn ang="0">
                <a:pos x="connsiteX0" y="connsiteY0"/>
              </a:cxn>
              <a:cxn ang="0">
                <a:pos x="connsiteX1" y="connsiteY1"/>
              </a:cxn>
              <a:cxn ang="0">
                <a:pos x="connsiteX2" y="connsiteY2"/>
              </a:cxn>
            </a:cxnLst>
            <a:rect l="l" t="t" r="r" b="b"/>
            <a:pathLst>
              <a:path w="1450848" h="792480">
                <a:moveTo>
                  <a:pt x="1450848" y="792480"/>
                </a:moveTo>
                <a:lnTo>
                  <a:pt x="780288" y="792480"/>
                </a:lnTo>
                <a:lnTo>
                  <a:pt x="0" y="0"/>
                </a:lnTo>
              </a:path>
            </a:pathLst>
          </a:custGeom>
          <a:noFill/>
          <a:ln w="6350">
            <a:solidFill>
              <a:schemeClr val="tx2"/>
            </a:solidFill>
            <a:miter lim="800000"/>
            <a:headEnd/>
            <a:tailEnd/>
          </a:ln>
        </p:spPr>
        <p:txBody>
          <a:bodyPr rtlCol="0" anchor="ctr"/>
          <a:lstStyle/>
          <a:p>
            <a:pPr algn="ctr"/>
            <a:endParaRPr lang="de-DE" sz="4267" dirty="0"/>
          </a:p>
        </p:txBody>
      </p:sp>
      <p:grpSp>
        <p:nvGrpSpPr>
          <p:cNvPr id="3" name="Group 35">
            <a:extLst>
              <a:ext uri="{FF2B5EF4-FFF2-40B4-BE49-F238E27FC236}">
                <a16:creationId xmlns:a16="http://schemas.microsoft.com/office/drawing/2014/main" id="{4D630BAA-1EC2-C6E7-C7EE-8762FC9625D0}"/>
              </a:ext>
            </a:extLst>
          </p:cNvPr>
          <p:cNvGrpSpPr/>
          <p:nvPr/>
        </p:nvGrpSpPr>
        <p:grpSpPr>
          <a:xfrm>
            <a:off x="334434" y="2911723"/>
            <a:ext cx="1859624" cy="1868698"/>
            <a:chOff x="2004762" y="2447661"/>
            <a:chExt cx="2007784" cy="2007784"/>
          </a:xfrm>
        </p:grpSpPr>
        <p:sp>
          <p:nvSpPr>
            <p:cNvPr id="5" name="Oval 36">
              <a:extLst>
                <a:ext uri="{FF2B5EF4-FFF2-40B4-BE49-F238E27FC236}">
                  <a16:creationId xmlns:a16="http://schemas.microsoft.com/office/drawing/2014/main" id="{1501EF7D-0999-3E44-AC09-628424A12CA2}"/>
                </a:ext>
              </a:extLst>
            </p:cNvPr>
            <p:cNvSpPr/>
            <p:nvPr/>
          </p:nvSpPr>
          <p:spPr>
            <a:xfrm>
              <a:off x="2004762" y="2447661"/>
              <a:ext cx="2007784" cy="200778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atin typeface="Arial" panose="020B0604020202020204" pitchFamily="34" charset="0"/>
                <a:cs typeface="Arial" panose="020B0604020202020204" pitchFamily="34" charset="0"/>
              </a:endParaRPr>
            </a:p>
          </p:txBody>
        </p:sp>
        <p:sp>
          <p:nvSpPr>
            <p:cNvPr id="6" name="Oval 37">
              <a:extLst>
                <a:ext uri="{FF2B5EF4-FFF2-40B4-BE49-F238E27FC236}">
                  <a16:creationId xmlns:a16="http://schemas.microsoft.com/office/drawing/2014/main" id="{44B15514-CD0E-4DD0-5F9D-7F983D7C6713}"/>
                </a:ext>
              </a:extLst>
            </p:cNvPr>
            <p:cNvSpPr/>
            <p:nvPr/>
          </p:nvSpPr>
          <p:spPr>
            <a:xfrm>
              <a:off x="2190878" y="2633777"/>
              <a:ext cx="1635552" cy="16355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atin typeface="Arial" panose="020B0604020202020204" pitchFamily="34" charset="0"/>
                <a:cs typeface="Arial" panose="020B0604020202020204" pitchFamily="34" charset="0"/>
              </a:endParaRPr>
            </a:p>
          </p:txBody>
        </p:sp>
      </p:grpSp>
      <p:cxnSp>
        <p:nvCxnSpPr>
          <p:cNvPr id="9" name="Gerade Verbindung 16">
            <a:extLst>
              <a:ext uri="{FF2B5EF4-FFF2-40B4-BE49-F238E27FC236}">
                <a16:creationId xmlns:a16="http://schemas.microsoft.com/office/drawing/2014/main" id="{90F92063-0DAF-08E4-8800-8856920031FA}"/>
              </a:ext>
            </a:extLst>
          </p:cNvPr>
          <p:cNvCxnSpPr>
            <a:cxnSpLocks/>
          </p:cNvCxnSpPr>
          <p:nvPr/>
        </p:nvCxnSpPr>
        <p:spPr>
          <a:xfrm>
            <a:off x="2491213" y="3827706"/>
            <a:ext cx="5979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Oval 11">
            <a:extLst>
              <a:ext uri="{FF2B5EF4-FFF2-40B4-BE49-F238E27FC236}">
                <a16:creationId xmlns:a16="http://schemas.microsoft.com/office/drawing/2014/main" id="{54FCD52C-9F0C-9B50-91B2-3F5B8277645E}"/>
              </a:ext>
            </a:extLst>
          </p:cNvPr>
          <p:cNvSpPr/>
          <p:nvPr/>
        </p:nvSpPr>
        <p:spPr>
          <a:xfrm>
            <a:off x="2366443" y="3764142"/>
            <a:ext cx="124770" cy="1253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atin typeface="Arial" panose="020B0604020202020204" pitchFamily="34" charset="0"/>
              <a:cs typeface="Arial" panose="020B0604020202020204" pitchFamily="34" charset="0"/>
            </a:endParaRPr>
          </a:p>
        </p:txBody>
      </p:sp>
      <p:sp>
        <p:nvSpPr>
          <p:cNvPr id="14" name="Freihandform 21">
            <a:extLst>
              <a:ext uri="{FF2B5EF4-FFF2-40B4-BE49-F238E27FC236}">
                <a16:creationId xmlns:a16="http://schemas.microsoft.com/office/drawing/2014/main" id="{1DCF909E-8BAC-56CD-1196-599B6FD33BFF}"/>
              </a:ext>
            </a:extLst>
          </p:cNvPr>
          <p:cNvSpPr/>
          <p:nvPr/>
        </p:nvSpPr>
        <p:spPr bwMode="auto">
          <a:xfrm flipV="1">
            <a:off x="1689562" y="2183306"/>
            <a:ext cx="1399578" cy="489893"/>
          </a:xfrm>
          <a:custGeom>
            <a:avLst/>
            <a:gdLst>
              <a:gd name="connsiteX0" fmla="*/ 1450848 w 1450848"/>
              <a:gd name="connsiteY0" fmla="*/ 792480 h 792480"/>
              <a:gd name="connsiteX1" fmla="*/ 780288 w 1450848"/>
              <a:gd name="connsiteY1" fmla="*/ 792480 h 792480"/>
              <a:gd name="connsiteX2" fmla="*/ 0 w 1450848"/>
              <a:gd name="connsiteY2" fmla="*/ 0 h 792480"/>
            </a:gdLst>
            <a:ahLst/>
            <a:cxnLst>
              <a:cxn ang="0">
                <a:pos x="connsiteX0" y="connsiteY0"/>
              </a:cxn>
              <a:cxn ang="0">
                <a:pos x="connsiteX1" y="connsiteY1"/>
              </a:cxn>
              <a:cxn ang="0">
                <a:pos x="connsiteX2" y="connsiteY2"/>
              </a:cxn>
            </a:cxnLst>
            <a:rect l="l" t="t" r="r" b="b"/>
            <a:pathLst>
              <a:path w="1450848" h="792480">
                <a:moveTo>
                  <a:pt x="1450848" y="792480"/>
                </a:moveTo>
                <a:lnTo>
                  <a:pt x="780288" y="792480"/>
                </a:lnTo>
                <a:lnTo>
                  <a:pt x="0" y="0"/>
                </a:lnTo>
              </a:path>
            </a:pathLst>
          </a:custGeom>
          <a:noFill/>
          <a:ln w="6350">
            <a:solidFill>
              <a:schemeClr val="tx2"/>
            </a:solidFill>
            <a:miter lim="800000"/>
            <a:headEnd/>
            <a:tailEnd/>
          </a:ln>
        </p:spPr>
        <p:txBody>
          <a:bodyPr rtlCol="0" anchor="ctr"/>
          <a:lstStyle/>
          <a:p>
            <a:pPr algn="ctr"/>
            <a:endParaRPr lang="de-DE" sz="4267" dirty="0"/>
          </a:p>
        </p:txBody>
      </p:sp>
      <p:sp>
        <p:nvSpPr>
          <p:cNvPr id="15" name="Oval 15">
            <a:extLst>
              <a:ext uri="{FF2B5EF4-FFF2-40B4-BE49-F238E27FC236}">
                <a16:creationId xmlns:a16="http://schemas.microsoft.com/office/drawing/2014/main" id="{2E8F2B0B-2FB4-A919-3444-5F8EE2690F80}"/>
              </a:ext>
            </a:extLst>
          </p:cNvPr>
          <p:cNvSpPr/>
          <p:nvPr/>
        </p:nvSpPr>
        <p:spPr>
          <a:xfrm>
            <a:off x="1593259" y="2661600"/>
            <a:ext cx="124770" cy="1253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C7C9775A-FCA4-510E-4B04-48929E87B454}"/>
              </a:ext>
            </a:extLst>
          </p:cNvPr>
          <p:cNvSpPr/>
          <p:nvPr/>
        </p:nvSpPr>
        <p:spPr>
          <a:xfrm>
            <a:off x="1593259" y="4862369"/>
            <a:ext cx="124770" cy="1253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atin typeface="Arial" panose="020B0604020202020204" pitchFamily="34" charset="0"/>
              <a:cs typeface="Arial" panose="020B0604020202020204" pitchFamily="34" charset="0"/>
            </a:endParaRPr>
          </a:p>
        </p:txBody>
      </p:sp>
      <p:sp>
        <p:nvSpPr>
          <p:cNvPr id="17" name="Rechteck 16">
            <a:extLst>
              <a:ext uri="{FF2B5EF4-FFF2-40B4-BE49-F238E27FC236}">
                <a16:creationId xmlns:a16="http://schemas.microsoft.com/office/drawing/2014/main" id="{D7691AFF-2E4E-C203-E2A8-71B9B9E812B0}"/>
              </a:ext>
            </a:extLst>
          </p:cNvPr>
          <p:cNvSpPr/>
          <p:nvPr/>
        </p:nvSpPr>
        <p:spPr bwMode="auto">
          <a:xfrm>
            <a:off x="4124138" y="1268414"/>
            <a:ext cx="6673174" cy="2413470"/>
          </a:xfrm>
          <a:prstGeom prst="rect">
            <a:avLst/>
          </a:prstGeom>
          <a:ln w="9525">
            <a:solidFill>
              <a:schemeClr val="bg2"/>
            </a:solidFill>
          </a:ln>
        </p:spPr>
        <p:txBody>
          <a:bodyPr vert="horz" lIns="72000" tIns="72000" rIns="72000" bIns="72000" rtlCol="0" anchor="ctr">
            <a:noAutofit/>
          </a:bodyPr>
          <a:lstStyle/>
          <a:p>
            <a:pPr marL="216000" indent="-216000" defTabSz="576000">
              <a:lnSpc>
                <a:spcPct val="120000"/>
              </a:lnSpc>
              <a:spcBef>
                <a:spcPts val="0"/>
              </a:spcBef>
              <a:spcAft>
                <a:spcPts val="0"/>
              </a:spcAft>
              <a:buClr>
                <a:schemeClr val="tx2"/>
              </a:buClr>
              <a:buSzPct val="100000"/>
              <a:buFont typeface="Symbol" panose="05050102010706020507" pitchFamily="18" charset="2"/>
              <a:buChar char="-"/>
            </a:pPr>
            <a:endParaRPr lang="de-DE" sz="1800" dirty="0"/>
          </a:p>
        </p:txBody>
      </p:sp>
      <p:sp>
        <p:nvSpPr>
          <p:cNvPr id="21" name="Rechteck 20">
            <a:extLst>
              <a:ext uri="{FF2B5EF4-FFF2-40B4-BE49-F238E27FC236}">
                <a16:creationId xmlns:a16="http://schemas.microsoft.com/office/drawing/2014/main" id="{588E2F5D-B11B-AE2D-BFCB-14BB574927A7}"/>
              </a:ext>
            </a:extLst>
          </p:cNvPr>
          <p:cNvSpPr/>
          <p:nvPr/>
        </p:nvSpPr>
        <p:spPr bwMode="auto">
          <a:xfrm>
            <a:off x="4124138" y="3968282"/>
            <a:ext cx="6673174" cy="2413469"/>
          </a:xfrm>
          <a:prstGeom prst="rect">
            <a:avLst/>
          </a:prstGeom>
          <a:ln w="9525">
            <a:solidFill>
              <a:schemeClr val="bg2"/>
            </a:solidFill>
          </a:ln>
        </p:spPr>
        <p:txBody>
          <a:bodyPr vert="horz" lIns="72000" tIns="72000" rIns="72000" bIns="72000" rtlCol="0" anchor="ctr">
            <a:noAutofit/>
          </a:bodyPr>
          <a:lstStyle/>
          <a:p>
            <a:pPr marL="216000" indent="-216000" defTabSz="576000">
              <a:lnSpc>
                <a:spcPct val="120000"/>
              </a:lnSpc>
              <a:spcBef>
                <a:spcPts val="0"/>
              </a:spcBef>
              <a:spcAft>
                <a:spcPts val="0"/>
              </a:spcAft>
              <a:buClr>
                <a:schemeClr val="tx2"/>
              </a:buClr>
              <a:buSzPct val="100000"/>
              <a:buFont typeface="Symbol" panose="05050102010706020507" pitchFamily="18" charset="2"/>
              <a:buChar char="-"/>
            </a:pPr>
            <a:endParaRPr lang="de-DE" sz="1800" dirty="0"/>
          </a:p>
        </p:txBody>
      </p:sp>
      <p:pic>
        <p:nvPicPr>
          <p:cNvPr id="23" name="Picture 22" descr="Icon&#10;&#10;Description automatically generated">
            <a:extLst>
              <a:ext uri="{FF2B5EF4-FFF2-40B4-BE49-F238E27FC236}">
                <a16:creationId xmlns:a16="http://schemas.microsoft.com/office/drawing/2014/main" id="{701E256C-CAF1-ADA3-64D8-36CB479455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064" y="3410813"/>
            <a:ext cx="836836" cy="836837"/>
          </a:xfrm>
          <a:prstGeom prst="rect">
            <a:avLst/>
          </a:prstGeom>
        </p:spPr>
      </p:pic>
      <p:sp>
        <p:nvSpPr>
          <p:cNvPr id="24" name="Freeform 17">
            <a:extLst>
              <a:ext uri="{FF2B5EF4-FFF2-40B4-BE49-F238E27FC236}">
                <a16:creationId xmlns:a16="http://schemas.microsoft.com/office/drawing/2014/main" id="{70BD6238-2B4D-2C66-D0A0-611B951C6198}"/>
              </a:ext>
            </a:extLst>
          </p:cNvPr>
          <p:cNvSpPr/>
          <p:nvPr/>
        </p:nvSpPr>
        <p:spPr>
          <a:xfrm>
            <a:off x="2986120" y="1503326"/>
            <a:ext cx="1385028" cy="1385028"/>
          </a:xfrm>
          <a:custGeom>
            <a:avLst/>
            <a:gdLst>
              <a:gd name="connsiteX0" fmla="*/ 0 w 1079999"/>
              <a:gd name="connsiteY0" fmla="*/ 540000 h 1079999"/>
              <a:gd name="connsiteX1" fmla="*/ 540000 w 1079999"/>
              <a:gd name="connsiteY1" fmla="*/ 0 h 1079999"/>
              <a:gd name="connsiteX2" fmla="*/ 1080000 w 1079999"/>
              <a:gd name="connsiteY2" fmla="*/ 540000 h 1079999"/>
              <a:gd name="connsiteX3" fmla="*/ 540000 w 1079999"/>
              <a:gd name="connsiteY3" fmla="*/ 1080000 h 1079999"/>
              <a:gd name="connsiteX4" fmla="*/ 0 w 1079999"/>
              <a:gd name="connsiteY4" fmla="*/ 540000 h 107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999" h="1079999">
                <a:moveTo>
                  <a:pt x="0" y="540000"/>
                </a:moveTo>
                <a:cubicBezTo>
                  <a:pt x="0" y="241766"/>
                  <a:pt x="241766" y="0"/>
                  <a:pt x="540000" y="0"/>
                </a:cubicBezTo>
                <a:cubicBezTo>
                  <a:pt x="838234" y="0"/>
                  <a:pt x="1080000" y="241766"/>
                  <a:pt x="1080000" y="540000"/>
                </a:cubicBezTo>
                <a:cubicBezTo>
                  <a:pt x="1080000" y="838234"/>
                  <a:pt x="838234" y="1080000"/>
                  <a:pt x="540000" y="1080000"/>
                </a:cubicBezTo>
                <a:cubicBezTo>
                  <a:pt x="241766" y="1080000"/>
                  <a:pt x="0" y="838234"/>
                  <a:pt x="0" y="540000"/>
                </a:cubicBezTo>
                <a:close/>
              </a:path>
            </a:pathLst>
          </a:custGeom>
          <a:solidFill>
            <a:srgbClr val="3B9B9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888934">
              <a:lnSpc>
                <a:spcPct val="90000"/>
              </a:lnSpc>
              <a:spcAft>
                <a:spcPct val="35000"/>
              </a:spcAft>
            </a:pPr>
            <a:r>
              <a:rPr lang="de-DE" sz="1800" b="1" dirty="0">
                <a:solidFill>
                  <a:srgbClr val="FFFFFF"/>
                </a:solidFill>
                <a:latin typeface="Arial"/>
                <a:cs typeface="Arial"/>
              </a:rPr>
              <a:t>Home</a:t>
            </a:r>
          </a:p>
        </p:txBody>
      </p:sp>
      <p:sp>
        <p:nvSpPr>
          <p:cNvPr id="25" name="Freeform 18">
            <a:extLst>
              <a:ext uri="{FF2B5EF4-FFF2-40B4-BE49-F238E27FC236}">
                <a16:creationId xmlns:a16="http://schemas.microsoft.com/office/drawing/2014/main" id="{CE055711-27A8-2129-916B-03117E7A86EA}"/>
              </a:ext>
            </a:extLst>
          </p:cNvPr>
          <p:cNvSpPr/>
          <p:nvPr/>
        </p:nvSpPr>
        <p:spPr>
          <a:xfrm>
            <a:off x="3004792" y="3133442"/>
            <a:ext cx="1385028" cy="1385028"/>
          </a:xfrm>
          <a:custGeom>
            <a:avLst/>
            <a:gdLst>
              <a:gd name="connsiteX0" fmla="*/ 0 w 1079999"/>
              <a:gd name="connsiteY0" fmla="*/ 540000 h 1079999"/>
              <a:gd name="connsiteX1" fmla="*/ 540000 w 1079999"/>
              <a:gd name="connsiteY1" fmla="*/ 0 h 1079999"/>
              <a:gd name="connsiteX2" fmla="*/ 1080000 w 1079999"/>
              <a:gd name="connsiteY2" fmla="*/ 540000 h 1079999"/>
              <a:gd name="connsiteX3" fmla="*/ 540000 w 1079999"/>
              <a:gd name="connsiteY3" fmla="*/ 1080000 h 1079999"/>
              <a:gd name="connsiteX4" fmla="*/ 0 w 1079999"/>
              <a:gd name="connsiteY4" fmla="*/ 540000 h 107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999" h="1079999">
                <a:moveTo>
                  <a:pt x="0" y="540000"/>
                </a:moveTo>
                <a:cubicBezTo>
                  <a:pt x="0" y="241766"/>
                  <a:pt x="241766" y="0"/>
                  <a:pt x="540000" y="0"/>
                </a:cubicBezTo>
                <a:cubicBezTo>
                  <a:pt x="838234" y="0"/>
                  <a:pt x="1080000" y="241766"/>
                  <a:pt x="1080000" y="540000"/>
                </a:cubicBezTo>
                <a:cubicBezTo>
                  <a:pt x="1080000" y="838234"/>
                  <a:pt x="838234" y="1080000"/>
                  <a:pt x="540000" y="1080000"/>
                </a:cubicBezTo>
                <a:cubicBezTo>
                  <a:pt x="241766" y="1080000"/>
                  <a:pt x="0" y="838234"/>
                  <a:pt x="0" y="540000"/>
                </a:cubicBezTo>
                <a:close/>
              </a:path>
            </a:pathLst>
          </a:custGeom>
          <a:solidFill>
            <a:srgbClr val="6CB4A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888934">
              <a:lnSpc>
                <a:spcPct val="90000"/>
              </a:lnSpc>
              <a:spcAft>
                <a:spcPct val="35000"/>
              </a:spcAft>
            </a:pPr>
            <a:r>
              <a:rPr lang="de-DE" sz="1800" b="1" dirty="0">
                <a:solidFill>
                  <a:srgbClr val="FFFFFF"/>
                </a:solidFill>
                <a:latin typeface="Arial"/>
                <a:cs typeface="Arial"/>
              </a:rPr>
              <a:t>Public</a:t>
            </a:r>
          </a:p>
        </p:txBody>
      </p:sp>
      <p:sp>
        <p:nvSpPr>
          <p:cNvPr id="26" name="Freeform 19">
            <a:extLst>
              <a:ext uri="{FF2B5EF4-FFF2-40B4-BE49-F238E27FC236}">
                <a16:creationId xmlns:a16="http://schemas.microsoft.com/office/drawing/2014/main" id="{446B8F90-C03D-67D5-513B-111D42FF697F}"/>
              </a:ext>
            </a:extLst>
          </p:cNvPr>
          <p:cNvSpPr/>
          <p:nvPr/>
        </p:nvSpPr>
        <p:spPr>
          <a:xfrm>
            <a:off x="3005186" y="4763558"/>
            <a:ext cx="1385028" cy="1385028"/>
          </a:xfrm>
          <a:custGeom>
            <a:avLst/>
            <a:gdLst>
              <a:gd name="connsiteX0" fmla="*/ 0 w 1079999"/>
              <a:gd name="connsiteY0" fmla="*/ 540000 h 1079999"/>
              <a:gd name="connsiteX1" fmla="*/ 540000 w 1079999"/>
              <a:gd name="connsiteY1" fmla="*/ 0 h 1079999"/>
              <a:gd name="connsiteX2" fmla="*/ 1080000 w 1079999"/>
              <a:gd name="connsiteY2" fmla="*/ 540000 h 1079999"/>
              <a:gd name="connsiteX3" fmla="*/ 540000 w 1079999"/>
              <a:gd name="connsiteY3" fmla="*/ 1080000 h 1079999"/>
              <a:gd name="connsiteX4" fmla="*/ 0 w 1079999"/>
              <a:gd name="connsiteY4" fmla="*/ 540000 h 107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999" h="1079999">
                <a:moveTo>
                  <a:pt x="0" y="540000"/>
                </a:moveTo>
                <a:cubicBezTo>
                  <a:pt x="0" y="241766"/>
                  <a:pt x="241766" y="0"/>
                  <a:pt x="540000" y="0"/>
                </a:cubicBezTo>
                <a:cubicBezTo>
                  <a:pt x="838234" y="0"/>
                  <a:pt x="1080000" y="241766"/>
                  <a:pt x="1080000" y="540000"/>
                </a:cubicBezTo>
                <a:cubicBezTo>
                  <a:pt x="1080000" y="838234"/>
                  <a:pt x="838234" y="1080000"/>
                  <a:pt x="540000" y="1080000"/>
                </a:cubicBezTo>
                <a:cubicBezTo>
                  <a:pt x="241766" y="1080000"/>
                  <a:pt x="0" y="838234"/>
                  <a:pt x="0" y="540000"/>
                </a:cubicBezTo>
                <a:close/>
              </a:path>
            </a:pathLst>
          </a:custGeom>
          <a:solidFill>
            <a:srgbClr val="B8DED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888934">
              <a:lnSpc>
                <a:spcPct val="90000"/>
              </a:lnSpc>
              <a:spcAft>
                <a:spcPct val="35000"/>
              </a:spcAft>
            </a:pPr>
            <a:r>
              <a:rPr lang="de-DE" sz="1800" b="1" dirty="0">
                <a:solidFill>
                  <a:srgbClr val="FFFFFF"/>
                </a:solidFill>
                <a:latin typeface="Arial"/>
                <a:cs typeface="Arial"/>
              </a:rPr>
              <a:t>Highway</a:t>
            </a:r>
          </a:p>
        </p:txBody>
      </p:sp>
      <p:sp>
        <p:nvSpPr>
          <p:cNvPr id="39" name="Rectangle 38">
            <a:extLst>
              <a:ext uri="{FF2B5EF4-FFF2-40B4-BE49-F238E27FC236}">
                <a16:creationId xmlns:a16="http://schemas.microsoft.com/office/drawing/2014/main" id="{929429DA-FAD0-0502-FAAA-E121EA007FAC}"/>
              </a:ext>
            </a:extLst>
          </p:cNvPr>
          <p:cNvSpPr/>
          <p:nvPr/>
        </p:nvSpPr>
        <p:spPr>
          <a:xfrm>
            <a:off x="5519936" y="1368478"/>
            <a:ext cx="3935929" cy="584775"/>
          </a:xfrm>
          <a:prstGeom prst="rect">
            <a:avLst/>
          </a:prstGeom>
        </p:spPr>
        <p:txBody>
          <a:bodyPr wrap="square">
            <a:spAutoFit/>
          </a:bodyPr>
          <a:lstStyle/>
          <a:p>
            <a:pPr algn="ctr" defTabSz="914354" eaLnBrk="0" hangingPunct="0"/>
            <a:r>
              <a:rPr lang="de-DE" sz="1600" dirty="0">
                <a:solidFill>
                  <a:srgbClr val="E9E6E6">
                    <a:lumMod val="10000"/>
                  </a:srgbClr>
                </a:solidFill>
                <a:ea typeface="Verdana" pitchFamily="34" charset="0"/>
                <a:cs typeface="Verdana" pitchFamily="34" charset="0"/>
              </a:rPr>
              <a:t>11 kW bi-directional DC-DC converter:</a:t>
            </a:r>
            <a:br>
              <a:rPr lang="de-DE" sz="1600" b="1" dirty="0">
                <a:solidFill>
                  <a:srgbClr val="E9E6E6">
                    <a:lumMod val="10000"/>
                  </a:srgbClr>
                </a:solidFill>
                <a:ea typeface="Verdana" pitchFamily="34" charset="0"/>
                <a:cs typeface="Verdana" pitchFamily="34" charset="0"/>
              </a:rPr>
            </a:br>
            <a:r>
              <a:rPr lang="de-DE" sz="1600" dirty="0">
                <a:solidFill>
                  <a:srgbClr val="E9E6E6">
                    <a:lumMod val="10000"/>
                  </a:srgbClr>
                </a:solidFill>
                <a:ea typeface="Verdana" pitchFamily="34" charset="0"/>
                <a:cs typeface="Verdana" pitchFamily="34" charset="0"/>
                <a:hlinkClick r:id="rId5"/>
              </a:rPr>
              <a:t>REF-DAB11KIZSICSYS</a:t>
            </a:r>
            <a:endParaRPr lang="de-DE" sz="1600" dirty="0">
              <a:solidFill>
                <a:srgbClr val="E9E6E6">
                  <a:lumMod val="10000"/>
                </a:srgbClr>
              </a:solidFill>
              <a:ea typeface="Verdana" pitchFamily="34" charset="0"/>
              <a:cs typeface="Verdana" pitchFamily="34" charset="0"/>
            </a:endParaRPr>
          </a:p>
        </p:txBody>
      </p:sp>
      <p:pic>
        <p:nvPicPr>
          <p:cNvPr id="40" name="Picture 39">
            <a:extLst>
              <a:ext uri="{FF2B5EF4-FFF2-40B4-BE49-F238E27FC236}">
                <a16:creationId xmlns:a16="http://schemas.microsoft.com/office/drawing/2014/main" id="{6FAC8373-8585-EE8F-3EA2-2638C66221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496984" y="1930658"/>
            <a:ext cx="2205751" cy="1292763"/>
          </a:xfrm>
          <a:prstGeom prst="rect">
            <a:avLst/>
          </a:prstGeom>
        </p:spPr>
      </p:pic>
      <p:sp>
        <p:nvSpPr>
          <p:cNvPr id="42" name="Rectangle 41">
            <a:extLst>
              <a:ext uri="{FF2B5EF4-FFF2-40B4-BE49-F238E27FC236}">
                <a16:creationId xmlns:a16="http://schemas.microsoft.com/office/drawing/2014/main" id="{9D04CD9B-9C3E-0837-3246-8C0B27765C1E}"/>
              </a:ext>
            </a:extLst>
          </p:cNvPr>
          <p:cNvSpPr/>
          <p:nvPr/>
        </p:nvSpPr>
        <p:spPr>
          <a:xfrm>
            <a:off x="5938772" y="3319930"/>
            <a:ext cx="3363420" cy="338554"/>
          </a:xfrm>
          <a:prstGeom prst="rect">
            <a:avLst/>
          </a:prstGeom>
        </p:spPr>
        <p:txBody>
          <a:bodyPr wrap="none">
            <a:spAutoFit/>
          </a:bodyPr>
          <a:lstStyle/>
          <a:p>
            <a:pPr algn="ctr" defTabSz="914354"/>
            <a:r>
              <a:rPr lang="de-DE" sz="1600" dirty="0">
                <a:solidFill>
                  <a:srgbClr val="E9E6E6">
                    <a:lumMod val="10000"/>
                  </a:srgbClr>
                </a:solidFill>
                <a:ea typeface="Verdana" pitchFamily="34" charset="0"/>
                <a:cs typeface="Arial"/>
              </a:rPr>
              <a:t>22 kW DC wallbox: in development</a:t>
            </a:r>
            <a:endParaRPr lang="de-DE" sz="4267" dirty="0">
              <a:solidFill>
                <a:srgbClr val="000000"/>
              </a:solidFill>
              <a:cs typeface="Arial"/>
            </a:endParaRPr>
          </a:p>
        </p:txBody>
      </p:sp>
      <p:sp>
        <p:nvSpPr>
          <p:cNvPr id="43" name="Rectangle 42">
            <a:extLst>
              <a:ext uri="{FF2B5EF4-FFF2-40B4-BE49-F238E27FC236}">
                <a16:creationId xmlns:a16="http://schemas.microsoft.com/office/drawing/2014/main" id="{7889599D-D0FB-B701-FA6A-220340E2E096}"/>
              </a:ext>
            </a:extLst>
          </p:cNvPr>
          <p:cNvSpPr/>
          <p:nvPr/>
        </p:nvSpPr>
        <p:spPr>
          <a:xfrm>
            <a:off x="6303948" y="6027673"/>
            <a:ext cx="2630848" cy="307777"/>
          </a:xfrm>
          <a:prstGeom prst="rect">
            <a:avLst/>
          </a:prstGeom>
        </p:spPr>
        <p:txBody>
          <a:bodyPr wrap="none">
            <a:spAutoFit/>
          </a:bodyPr>
          <a:lstStyle/>
          <a:p>
            <a:r>
              <a:rPr lang="de-DE" i="1" dirty="0">
                <a:solidFill>
                  <a:srgbClr val="E9E6E6">
                    <a:lumMod val="10000"/>
                  </a:srgbClr>
                </a:solidFill>
                <a:ea typeface="Verdana" pitchFamily="34" charset="0"/>
                <a:cs typeface="Verdana" pitchFamily="34" charset="0"/>
              </a:rPr>
              <a:t>Release planned for Q3 - 2023</a:t>
            </a:r>
            <a:endParaRPr lang="de-DE" dirty="0"/>
          </a:p>
        </p:txBody>
      </p:sp>
      <p:sp>
        <p:nvSpPr>
          <p:cNvPr id="44" name="Rectangle 43">
            <a:extLst>
              <a:ext uri="{FF2B5EF4-FFF2-40B4-BE49-F238E27FC236}">
                <a16:creationId xmlns:a16="http://schemas.microsoft.com/office/drawing/2014/main" id="{D85961F5-A589-B7F0-98DD-B9C88F2D370F}"/>
              </a:ext>
            </a:extLst>
          </p:cNvPr>
          <p:cNvSpPr/>
          <p:nvPr/>
        </p:nvSpPr>
        <p:spPr>
          <a:xfrm>
            <a:off x="5519936" y="4087926"/>
            <a:ext cx="3935929" cy="584775"/>
          </a:xfrm>
          <a:prstGeom prst="rect">
            <a:avLst/>
          </a:prstGeom>
        </p:spPr>
        <p:txBody>
          <a:bodyPr wrap="square">
            <a:spAutoFit/>
          </a:bodyPr>
          <a:lstStyle/>
          <a:p>
            <a:pPr algn="ctr" defTabSz="914354" eaLnBrk="0" hangingPunct="0"/>
            <a:r>
              <a:rPr lang="de-DE" sz="1600" dirty="0">
                <a:solidFill>
                  <a:srgbClr val="E9E6E6">
                    <a:lumMod val="10000"/>
                  </a:srgbClr>
                </a:solidFill>
                <a:ea typeface="Verdana" pitchFamily="34" charset="0"/>
                <a:cs typeface="Verdana" pitchFamily="34" charset="0"/>
              </a:rPr>
              <a:t>Up to 50 kW DC charger subunit</a:t>
            </a:r>
          </a:p>
          <a:p>
            <a:pPr algn="ctr" defTabSz="914354" eaLnBrk="0" hangingPunct="0"/>
            <a:r>
              <a:rPr lang="de-DE" sz="1600" dirty="0">
                <a:solidFill>
                  <a:srgbClr val="E9E6E6">
                    <a:lumMod val="10000"/>
                  </a:srgbClr>
                </a:solidFill>
                <a:ea typeface="Verdana" pitchFamily="34" charset="0"/>
                <a:cs typeface="Verdana" pitchFamily="34" charset="0"/>
              </a:rPr>
              <a:t>for high power charging systems:</a:t>
            </a:r>
          </a:p>
        </p:txBody>
      </p:sp>
      <p:pic>
        <p:nvPicPr>
          <p:cNvPr id="45" name="Picture 44">
            <a:extLst>
              <a:ext uri="{FF2B5EF4-FFF2-40B4-BE49-F238E27FC236}">
                <a16:creationId xmlns:a16="http://schemas.microsoft.com/office/drawing/2014/main" id="{D6E89D4D-16B2-160B-6EFA-20526F0F56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2176" y="4705748"/>
            <a:ext cx="2490872" cy="1377928"/>
          </a:xfrm>
          <a:prstGeom prst="rect">
            <a:avLst/>
          </a:prstGeom>
        </p:spPr>
      </p:pic>
    </p:spTree>
    <p:custDataLst>
      <p:tags r:id="rId1"/>
    </p:custDataLst>
    <p:extLst>
      <p:ext uri="{BB962C8B-B14F-4D97-AF65-F5344CB8AC3E}">
        <p14:creationId xmlns:p14="http://schemas.microsoft.com/office/powerpoint/2010/main" val="10373392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39" grpId="0"/>
      <p:bldP spid="42"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hasCustomPrompt="1"/>
          </p:nvPr>
        </p:nvSpPr>
        <p:spPr/>
        <p:txBody>
          <a:bodyPr/>
          <a:lstStyle/>
          <a:p>
            <a:r>
              <a:rPr lang="en-GB" dirty="0"/>
              <a:t>EV charging application trends, requirements, and designs are supported by Infineon's comprehensive solution offerings</a:t>
            </a:r>
            <a:endParaRPr lang="de-DE" dirty="0"/>
          </a:p>
        </p:txBody>
      </p:sp>
      <p:pic>
        <p:nvPicPr>
          <p:cNvPr id="22" name="Picture 21" descr="Graphical user interface, application&#10;&#10;Description automatically generated">
            <a:extLst>
              <a:ext uri="{FF2B5EF4-FFF2-40B4-BE49-F238E27FC236}">
                <a16:creationId xmlns:a16="http://schemas.microsoft.com/office/drawing/2014/main" id="{83ABB817-A678-0F40-D1F1-31FF1063FF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3367" y="1076451"/>
            <a:ext cx="1296144" cy="1296144"/>
          </a:xfrm>
          <a:prstGeom prst="rect">
            <a:avLst/>
          </a:prstGeom>
        </p:spPr>
      </p:pic>
      <p:pic>
        <p:nvPicPr>
          <p:cNvPr id="25" name="Picture 24" descr="A picture containing logo&#10;&#10;Description automatically generated">
            <a:extLst>
              <a:ext uri="{FF2B5EF4-FFF2-40B4-BE49-F238E27FC236}">
                <a16:creationId xmlns:a16="http://schemas.microsoft.com/office/drawing/2014/main" id="{E5964608-3730-C2E1-8B05-500F9F1300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4433" y="1175252"/>
            <a:ext cx="1296000" cy="1296000"/>
          </a:xfrm>
          <a:prstGeom prst="rect">
            <a:avLst/>
          </a:prstGeom>
        </p:spPr>
      </p:pic>
      <p:pic>
        <p:nvPicPr>
          <p:cNvPr id="27" name="Picture 26" descr="Icon&#10;&#10;Description automatically generated">
            <a:extLst>
              <a:ext uri="{FF2B5EF4-FFF2-40B4-BE49-F238E27FC236}">
                <a16:creationId xmlns:a16="http://schemas.microsoft.com/office/drawing/2014/main" id="{CF72F4A7-987E-ED18-2282-E6889B4FC4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7933" y="2974329"/>
            <a:ext cx="1296000" cy="1296000"/>
          </a:xfrm>
          <a:prstGeom prst="rect">
            <a:avLst/>
          </a:prstGeom>
        </p:spPr>
      </p:pic>
      <p:pic>
        <p:nvPicPr>
          <p:cNvPr id="31" name="Picture 30" descr="Qr code&#10;&#10;Description automatically generated with medium confidence">
            <a:extLst>
              <a:ext uri="{FF2B5EF4-FFF2-40B4-BE49-F238E27FC236}">
                <a16:creationId xmlns:a16="http://schemas.microsoft.com/office/drawing/2014/main" id="{1AF97416-A78E-7E02-1391-F53061EF94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4055" y="4088155"/>
            <a:ext cx="1296000" cy="1296000"/>
          </a:xfrm>
          <a:prstGeom prst="rect">
            <a:avLst/>
          </a:prstGeom>
        </p:spPr>
      </p:pic>
      <p:grpSp>
        <p:nvGrpSpPr>
          <p:cNvPr id="44" name="Gruppieren 33">
            <a:extLst>
              <a:ext uri="{FF2B5EF4-FFF2-40B4-BE49-F238E27FC236}">
                <a16:creationId xmlns:a16="http://schemas.microsoft.com/office/drawing/2014/main" id="{68CA354C-6300-FC0D-B53B-B45B81A4334F}"/>
              </a:ext>
            </a:extLst>
          </p:cNvPr>
          <p:cNvGrpSpPr/>
          <p:nvPr/>
        </p:nvGrpSpPr>
        <p:grpSpPr>
          <a:xfrm flipV="1">
            <a:off x="4151784" y="4403123"/>
            <a:ext cx="1293952" cy="508103"/>
            <a:chOff x="3033685" y="1359041"/>
            <a:chExt cx="851012" cy="334172"/>
          </a:xfrm>
        </p:grpSpPr>
        <p:sp>
          <p:nvSpPr>
            <p:cNvPr id="45" name="Freeform 7">
              <a:extLst>
                <a:ext uri="{FF2B5EF4-FFF2-40B4-BE49-F238E27FC236}">
                  <a16:creationId xmlns:a16="http://schemas.microsoft.com/office/drawing/2014/main" id="{D24CF6F6-D185-0EAD-953A-6494B0CA5037}"/>
                </a:ext>
              </a:extLst>
            </p:cNvPr>
            <p:cNvSpPr>
              <a:spLocks/>
            </p:cNvSpPr>
            <p:nvPr/>
          </p:nvSpPr>
          <p:spPr bwMode="auto">
            <a:xfrm>
              <a:off x="3131343" y="1407870"/>
              <a:ext cx="753354" cy="285343"/>
            </a:xfrm>
            <a:custGeom>
              <a:avLst/>
              <a:gdLst>
                <a:gd name="T0" fmla="*/ 436 w 436"/>
                <a:gd name="T1" fmla="*/ 243 h 243"/>
                <a:gd name="T2" fmla="*/ 193 w 436"/>
                <a:gd name="T3" fmla="*/ 0 h 243"/>
                <a:gd name="T4" fmla="*/ 0 w 436"/>
                <a:gd name="T5" fmla="*/ 0 h 243"/>
              </a:gdLst>
              <a:ahLst/>
              <a:cxnLst>
                <a:cxn ang="0">
                  <a:pos x="T0" y="T1"/>
                </a:cxn>
                <a:cxn ang="0">
                  <a:pos x="T2" y="T3"/>
                </a:cxn>
                <a:cxn ang="0">
                  <a:pos x="T4" y="T5"/>
                </a:cxn>
              </a:cxnLst>
              <a:rect l="0" t="0" r="r" b="b"/>
              <a:pathLst>
                <a:path w="436" h="243">
                  <a:moveTo>
                    <a:pt x="436" y="243"/>
                  </a:moveTo>
                  <a:lnTo>
                    <a:pt x="193" y="0"/>
                  </a:lnTo>
                  <a:lnTo>
                    <a:pt x="0" y="0"/>
                  </a:ln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noAutofit/>
            </a:bodyPr>
            <a:lstStyle/>
            <a:p>
              <a:endParaRPr lang="de-DE" sz="2667" dirty="0">
                <a:latin typeface="Arial" panose="020B0604020202020204" pitchFamily="34" charset="0"/>
                <a:cs typeface="Arial" panose="020B0604020202020204" pitchFamily="34" charset="0"/>
              </a:endParaRPr>
            </a:p>
          </p:txBody>
        </p:sp>
        <p:sp>
          <p:nvSpPr>
            <p:cNvPr id="46" name="Oval 8">
              <a:extLst>
                <a:ext uri="{FF2B5EF4-FFF2-40B4-BE49-F238E27FC236}">
                  <a16:creationId xmlns:a16="http://schemas.microsoft.com/office/drawing/2014/main" id="{9385C6E5-1417-A251-AA8A-A679C83438FC}"/>
                </a:ext>
              </a:extLst>
            </p:cNvPr>
            <p:cNvSpPr>
              <a:spLocks noChangeArrowheads="1"/>
            </p:cNvSpPr>
            <p:nvPr/>
          </p:nvSpPr>
          <p:spPr bwMode="auto">
            <a:xfrm>
              <a:off x="3033685" y="1359041"/>
              <a:ext cx="97658" cy="97658"/>
            </a:xfrm>
            <a:prstGeom prst="ellipse">
              <a:avLst/>
            </a:prstGeom>
            <a:solidFill>
              <a:schemeClr val="tx2"/>
            </a:solidFill>
            <a:ln>
              <a:solidFill>
                <a:schemeClr val="tx2"/>
              </a:solidFill>
            </a:ln>
            <a:effectLst/>
          </p:spPr>
          <p:txBody>
            <a:bodyPr vert="horz" wrap="square" lIns="121920" tIns="60960" rIns="121920" bIns="60960" numCol="1" anchor="t" anchorCtr="0" compatLnSpc="1">
              <a:prstTxWarp prst="textNoShape">
                <a:avLst/>
              </a:prstTxWarp>
              <a:noAutofit/>
            </a:bodyPr>
            <a:lstStyle/>
            <a:p>
              <a:pPr>
                <a:buClr>
                  <a:schemeClr val="tx1"/>
                </a:buClr>
              </a:pPr>
              <a:endParaRPr lang="de-DE" sz="2667" dirty="0">
                <a:latin typeface="Arial" panose="020B0604020202020204" pitchFamily="34" charset="0"/>
                <a:cs typeface="Arial" panose="020B0604020202020204" pitchFamily="34" charset="0"/>
              </a:endParaRPr>
            </a:p>
          </p:txBody>
        </p:sp>
      </p:grpSp>
      <p:grpSp>
        <p:nvGrpSpPr>
          <p:cNvPr id="41" name="Gruppieren 33">
            <a:extLst>
              <a:ext uri="{FF2B5EF4-FFF2-40B4-BE49-F238E27FC236}">
                <a16:creationId xmlns:a16="http://schemas.microsoft.com/office/drawing/2014/main" id="{C8DE2A25-36E7-2FA1-C81B-F496E7E0E80E}"/>
              </a:ext>
            </a:extLst>
          </p:cNvPr>
          <p:cNvGrpSpPr/>
          <p:nvPr/>
        </p:nvGrpSpPr>
        <p:grpSpPr>
          <a:xfrm flipH="1">
            <a:off x="6777280" y="1378061"/>
            <a:ext cx="1293952" cy="508103"/>
            <a:chOff x="3033685" y="1359041"/>
            <a:chExt cx="851012" cy="334172"/>
          </a:xfrm>
        </p:grpSpPr>
        <p:sp>
          <p:nvSpPr>
            <p:cNvPr id="42" name="Freeform 7">
              <a:extLst>
                <a:ext uri="{FF2B5EF4-FFF2-40B4-BE49-F238E27FC236}">
                  <a16:creationId xmlns:a16="http://schemas.microsoft.com/office/drawing/2014/main" id="{B8D4C61C-3D42-D287-CC47-16F4E08538AA}"/>
                </a:ext>
              </a:extLst>
            </p:cNvPr>
            <p:cNvSpPr>
              <a:spLocks/>
            </p:cNvSpPr>
            <p:nvPr/>
          </p:nvSpPr>
          <p:spPr bwMode="auto">
            <a:xfrm>
              <a:off x="3131343" y="1407870"/>
              <a:ext cx="753354" cy="285343"/>
            </a:xfrm>
            <a:custGeom>
              <a:avLst/>
              <a:gdLst>
                <a:gd name="T0" fmla="*/ 436 w 436"/>
                <a:gd name="T1" fmla="*/ 243 h 243"/>
                <a:gd name="T2" fmla="*/ 193 w 436"/>
                <a:gd name="T3" fmla="*/ 0 h 243"/>
                <a:gd name="T4" fmla="*/ 0 w 436"/>
                <a:gd name="T5" fmla="*/ 0 h 243"/>
              </a:gdLst>
              <a:ahLst/>
              <a:cxnLst>
                <a:cxn ang="0">
                  <a:pos x="T0" y="T1"/>
                </a:cxn>
                <a:cxn ang="0">
                  <a:pos x="T2" y="T3"/>
                </a:cxn>
                <a:cxn ang="0">
                  <a:pos x="T4" y="T5"/>
                </a:cxn>
              </a:cxnLst>
              <a:rect l="0" t="0" r="r" b="b"/>
              <a:pathLst>
                <a:path w="436" h="243">
                  <a:moveTo>
                    <a:pt x="436" y="243"/>
                  </a:moveTo>
                  <a:lnTo>
                    <a:pt x="193" y="0"/>
                  </a:lnTo>
                  <a:lnTo>
                    <a:pt x="0" y="0"/>
                  </a:ln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noAutofit/>
            </a:bodyPr>
            <a:lstStyle/>
            <a:p>
              <a:endParaRPr lang="de-DE" sz="2667" dirty="0">
                <a:latin typeface="Arial" panose="020B0604020202020204" pitchFamily="34" charset="0"/>
                <a:cs typeface="Arial" panose="020B0604020202020204" pitchFamily="34" charset="0"/>
              </a:endParaRPr>
            </a:p>
          </p:txBody>
        </p:sp>
        <p:sp>
          <p:nvSpPr>
            <p:cNvPr id="43" name="Oval 8">
              <a:extLst>
                <a:ext uri="{FF2B5EF4-FFF2-40B4-BE49-F238E27FC236}">
                  <a16:creationId xmlns:a16="http://schemas.microsoft.com/office/drawing/2014/main" id="{47C243C5-C475-8279-FE3D-7F5291CC3C14}"/>
                </a:ext>
              </a:extLst>
            </p:cNvPr>
            <p:cNvSpPr>
              <a:spLocks noChangeArrowheads="1"/>
            </p:cNvSpPr>
            <p:nvPr/>
          </p:nvSpPr>
          <p:spPr bwMode="auto">
            <a:xfrm>
              <a:off x="3033685" y="1359041"/>
              <a:ext cx="97658" cy="97658"/>
            </a:xfrm>
            <a:prstGeom prst="ellipse">
              <a:avLst/>
            </a:prstGeom>
            <a:solidFill>
              <a:schemeClr val="tx2"/>
            </a:solidFill>
            <a:ln>
              <a:solidFill>
                <a:schemeClr val="tx2"/>
              </a:solidFill>
            </a:ln>
            <a:effectLst/>
          </p:spPr>
          <p:txBody>
            <a:bodyPr vert="horz" wrap="square" lIns="121920" tIns="60960" rIns="121920" bIns="60960" numCol="1" anchor="t" anchorCtr="0" compatLnSpc="1">
              <a:prstTxWarp prst="textNoShape">
                <a:avLst/>
              </a:prstTxWarp>
              <a:noAutofit/>
            </a:bodyPr>
            <a:lstStyle/>
            <a:p>
              <a:pPr>
                <a:buClr>
                  <a:schemeClr val="tx1"/>
                </a:buClr>
              </a:pPr>
              <a:endParaRPr lang="de-DE" sz="2667" dirty="0">
                <a:latin typeface="Arial" panose="020B0604020202020204" pitchFamily="34" charset="0"/>
                <a:cs typeface="Arial" panose="020B0604020202020204" pitchFamily="34" charset="0"/>
              </a:endParaRPr>
            </a:p>
          </p:txBody>
        </p:sp>
      </p:grpSp>
      <p:grpSp>
        <p:nvGrpSpPr>
          <p:cNvPr id="47" name="Gruppieren 33">
            <a:extLst>
              <a:ext uri="{FF2B5EF4-FFF2-40B4-BE49-F238E27FC236}">
                <a16:creationId xmlns:a16="http://schemas.microsoft.com/office/drawing/2014/main" id="{B0567C71-1DF5-B504-8CC0-D7051B25FE82}"/>
              </a:ext>
            </a:extLst>
          </p:cNvPr>
          <p:cNvGrpSpPr/>
          <p:nvPr/>
        </p:nvGrpSpPr>
        <p:grpSpPr>
          <a:xfrm flipH="1" flipV="1">
            <a:off x="6777280" y="4403123"/>
            <a:ext cx="1293952" cy="508103"/>
            <a:chOff x="3033685" y="1359041"/>
            <a:chExt cx="851012" cy="334172"/>
          </a:xfrm>
        </p:grpSpPr>
        <p:sp>
          <p:nvSpPr>
            <p:cNvPr id="48" name="Freeform 7">
              <a:extLst>
                <a:ext uri="{FF2B5EF4-FFF2-40B4-BE49-F238E27FC236}">
                  <a16:creationId xmlns:a16="http://schemas.microsoft.com/office/drawing/2014/main" id="{1F6824EC-49BD-D02F-2E4D-3CABB2172239}"/>
                </a:ext>
              </a:extLst>
            </p:cNvPr>
            <p:cNvSpPr>
              <a:spLocks/>
            </p:cNvSpPr>
            <p:nvPr/>
          </p:nvSpPr>
          <p:spPr bwMode="auto">
            <a:xfrm>
              <a:off x="3131343" y="1407870"/>
              <a:ext cx="753354" cy="285343"/>
            </a:xfrm>
            <a:custGeom>
              <a:avLst/>
              <a:gdLst>
                <a:gd name="T0" fmla="*/ 436 w 436"/>
                <a:gd name="T1" fmla="*/ 243 h 243"/>
                <a:gd name="T2" fmla="*/ 193 w 436"/>
                <a:gd name="T3" fmla="*/ 0 h 243"/>
                <a:gd name="T4" fmla="*/ 0 w 436"/>
                <a:gd name="T5" fmla="*/ 0 h 243"/>
              </a:gdLst>
              <a:ahLst/>
              <a:cxnLst>
                <a:cxn ang="0">
                  <a:pos x="T0" y="T1"/>
                </a:cxn>
                <a:cxn ang="0">
                  <a:pos x="T2" y="T3"/>
                </a:cxn>
                <a:cxn ang="0">
                  <a:pos x="T4" y="T5"/>
                </a:cxn>
              </a:cxnLst>
              <a:rect l="0" t="0" r="r" b="b"/>
              <a:pathLst>
                <a:path w="436" h="243">
                  <a:moveTo>
                    <a:pt x="436" y="243"/>
                  </a:moveTo>
                  <a:lnTo>
                    <a:pt x="193" y="0"/>
                  </a:lnTo>
                  <a:lnTo>
                    <a:pt x="0" y="0"/>
                  </a:ln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noAutofit/>
            </a:bodyPr>
            <a:lstStyle/>
            <a:p>
              <a:endParaRPr lang="de-DE" sz="2667" dirty="0">
                <a:latin typeface="Arial" panose="020B0604020202020204" pitchFamily="34" charset="0"/>
                <a:cs typeface="Arial" panose="020B0604020202020204" pitchFamily="34" charset="0"/>
              </a:endParaRPr>
            </a:p>
          </p:txBody>
        </p:sp>
        <p:sp>
          <p:nvSpPr>
            <p:cNvPr id="49" name="Oval 8">
              <a:extLst>
                <a:ext uri="{FF2B5EF4-FFF2-40B4-BE49-F238E27FC236}">
                  <a16:creationId xmlns:a16="http://schemas.microsoft.com/office/drawing/2014/main" id="{FB522CBC-14EA-C0CC-2171-CE86983380E8}"/>
                </a:ext>
              </a:extLst>
            </p:cNvPr>
            <p:cNvSpPr>
              <a:spLocks noChangeArrowheads="1"/>
            </p:cNvSpPr>
            <p:nvPr/>
          </p:nvSpPr>
          <p:spPr bwMode="auto">
            <a:xfrm>
              <a:off x="3033685" y="1359041"/>
              <a:ext cx="97658" cy="97658"/>
            </a:xfrm>
            <a:prstGeom prst="ellipse">
              <a:avLst/>
            </a:prstGeom>
            <a:solidFill>
              <a:schemeClr val="tx2"/>
            </a:solidFill>
            <a:ln>
              <a:solidFill>
                <a:schemeClr val="tx2"/>
              </a:solidFill>
            </a:ln>
            <a:effectLst/>
          </p:spPr>
          <p:txBody>
            <a:bodyPr vert="horz" wrap="square" lIns="121920" tIns="60960" rIns="121920" bIns="60960" numCol="1" anchor="t" anchorCtr="0" compatLnSpc="1">
              <a:prstTxWarp prst="textNoShape">
                <a:avLst/>
              </a:prstTxWarp>
              <a:noAutofit/>
            </a:bodyPr>
            <a:lstStyle/>
            <a:p>
              <a:pPr>
                <a:buClr>
                  <a:schemeClr val="tx1"/>
                </a:buClr>
              </a:pPr>
              <a:endParaRPr lang="de-DE" sz="2667" dirty="0">
                <a:latin typeface="Arial" panose="020B0604020202020204" pitchFamily="34" charset="0"/>
                <a:cs typeface="Arial" panose="020B0604020202020204" pitchFamily="34" charset="0"/>
              </a:endParaRPr>
            </a:p>
          </p:txBody>
        </p:sp>
      </p:grpSp>
      <p:grpSp>
        <p:nvGrpSpPr>
          <p:cNvPr id="9" name="Gruppieren 33">
            <a:extLst>
              <a:ext uri="{FF2B5EF4-FFF2-40B4-BE49-F238E27FC236}">
                <a16:creationId xmlns:a16="http://schemas.microsoft.com/office/drawing/2014/main" id="{BAFCFB81-7E20-7E51-4087-95D609A8048E}"/>
              </a:ext>
            </a:extLst>
          </p:cNvPr>
          <p:cNvGrpSpPr/>
          <p:nvPr/>
        </p:nvGrpSpPr>
        <p:grpSpPr>
          <a:xfrm>
            <a:off x="4151784" y="1378061"/>
            <a:ext cx="1293952" cy="508103"/>
            <a:chOff x="3033685" y="1359041"/>
            <a:chExt cx="851012" cy="334172"/>
          </a:xfrm>
        </p:grpSpPr>
        <p:sp>
          <p:nvSpPr>
            <p:cNvPr id="10" name="Freeform 7">
              <a:extLst>
                <a:ext uri="{FF2B5EF4-FFF2-40B4-BE49-F238E27FC236}">
                  <a16:creationId xmlns:a16="http://schemas.microsoft.com/office/drawing/2014/main" id="{47EFEB3A-BBC4-3018-4B5D-D3B0EF4190FE}"/>
                </a:ext>
              </a:extLst>
            </p:cNvPr>
            <p:cNvSpPr>
              <a:spLocks/>
            </p:cNvSpPr>
            <p:nvPr/>
          </p:nvSpPr>
          <p:spPr bwMode="auto">
            <a:xfrm>
              <a:off x="3131343" y="1407870"/>
              <a:ext cx="753354" cy="285343"/>
            </a:xfrm>
            <a:custGeom>
              <a:avLst/>
              <a:gdLst>
                <a:gd name="T0" fmla="*/ 436 w 436"/>
                <a:gd name="T1" fmla="*/ 243 h 243"/>
                <a:gd name="T2" fmla="*/ 193 w 436"/>
                <a:gd name="T3" fmla="*/ 0 h 243"/>
                <a:gd name="T4" fmla="*/ 0 w 436"/>
                <a:gd name="T5" fmla="*/ 0 h 243"/>
              </a:gdLst>
              <a:ahLst/>
              <a:cxnLst>
                <a:cxn ang="0">
                  <a:pos x="T0" y="T1"/>
                </a:cxn>
                <a:cxn ang="0">
                  <a:pos x="T2" y="T3"/>
                </a:cxn>
                <a:cxn ang="0">
                  <a:pos x="T4" y="T5"/>
                </a:cxn>
              </a:cxnLst>
              <a:rect l="0" t="0" r="r" b="b"/>
              <a:pathLst>
                <a:path w="436" h="243">
                  <a:moveTo>
                    <a:pt x="436" y="243"/>
                  </a:moveTo>
                  <a:lnTo>
                    <a:pt x="193" y="0"/>
                  </a:lnTo>
                  <a:lnTo>
                    <a:pt x="0" y="0"/>
                  </a:ln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noAutofit/>
            </a:bodyPr>
            <a:lstStyle/>
            <a:p>
              <a:endParaRPr lang="de-DE" sz="2667" dirty="0">
                <a:latin typeface="Arial" panose="020B0604020202020204" pitchFamily="34" charset="0"/>
                <a:cs typeface="Arial" panose="020B0604020202020204" pitchFamily="34" charset="0"/>
              </a:endParaRPr>
            </a:p>
          </p:txBody>
        </p:sp>
        <p:sp>
          <p:nvSpPr>
            <p:cNvPr id="14" name="Oval 8">
              <a:extLst>
                <a:ext uri="{FF2B5EF4-FFF2-40B4-BE49-F238E27FC236}">
                  <a16:creationId xmlns:a16="http://schemas.microsoft.com/office/drawing/2014/main" id="{628E3B35-95A5-1CEB-2BCE-2C7FBE436C93}"/>
                </a:ext>
              </a:extLst>
            </p:cNvPr>
            <p:cNvSpPr>
              <a:spLocks noChangeArrowheads="1"/>
            </p:cNvSpPr>
            <p:nvPr/>
          </p:nvSpPr>
          <p:spPr bwMode="auto">
            <a:xfrm>
              <a:off x="3033685" y="1359041"/>
              <a:ext cx="97658" cy="97658"/>
            </a:xfrm>
            <a:prstGeom prst="ellipse">
              <a:avLst/>
            </a:prstGeom>
            <a:solidFill>
              <a:schemeClr val="tx2"/>
            </a:solidFill>
            <a:ln>
              <a:solidFill>
                <a:schemeClr val="tx2"/>
              </a:solidFill>
            </a:ln>
            <a:effectLst/>
          </p:spPr>
          <p:txBody>
            <a:bodyPr vert="horz" wrap="square" lIns="121920" tIns="60960" rIns="121920" bIns="60960" numCol="1" anchor="t" anchorCtr="0" compatLnSpc="1">
              <a:prstTxWarp prst="textNoShape">
                <a:avLst/>
              </a:prstTxWarp>
              <a:noAutofit/>
            </a:bodyPr>
            <a:lstStyle/>
            <a:p>
              <a:pPr>
                <a:buClr>
                  <a:schemeClr val="tx1"/>
                </a:buClr>
              </a:pPr>
              <a:endParaRPr lang="de-DE" sz="2667"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C333B1AB-7838-726F-416E-F143374C5590}"/>
              </a:ext>
            </a:extLst>
          </p:cNvPr>
          <p:cNvGrpSpPr/>
          <p:nvPr/>
        </p:nvGrpSpPr>
        <p:grpSpPr>
          <a:xfrm>
            <a:off x="4303984" y="1303744"/>
            <a:ext cx="3600022" cy="3600021"/>
            <a:chOff x="4474942" y="2205082"/>
            <a:chExt cx="3240001" cy="3240000"/>
          </a:xfrm>
        </p:grpSpPr>
        <p:grpSp>
          <p:nvGrpSpPr>
            <p:cNvPr id="6" name="Group 95">
              <a:extLst>
                <a:ext uri="{FF2B5EF4-FFF2-40B4-BE49-F238E27FC236}">
                  <a16:creationId xmlns:a16="http://schemas.microsoft.com/office/drawing/2014/main" id="{9B3C65BD-A20E-3036-BCCE-7E5E4B9F5B73}"/>
                </a:ext>
              </a:extLst>
            </p:cNvPr>
            <p:cNvGrpSpPr>
              <a:grpSpLocks noChangeAspect="1"/>
            </p:cNvGrpSpPr>
            <p:nvPr/>
          </p:nvGrpSpPr>
          <p:grpSpPr>
            <a:xfrm>
              <a:off x="4474942" y="2205082"/>
              <a:ext cx="3240001" cy="3240000"/>
              <a:chOff x="2932113" y="1141413"/>
              <a:chExt cx="1600200" cy="1600201"/>
            </a:xfrm>
            <a:solidFill>
              <a:schemeClr val="tx2"/>
            </a:solidFill>
          </p:grpSpPr>
          <p:sp>
            <p:nvSpPr>
              <p:cNvPr id="7" name="Freeform 9">
                <a:extLst>
                  <a:ext uri="{FF2B5EF4-FFF2-40B4-BE49-F238E27FC236}">
                    <a16:creationId xmlns:a16="http://schemas.microsoft.com/office/drawing/2014/main" id="{C2227115-FBD1-E892-9270-8E32AD73340F}"/>
                  </a:ext>
                </a:extLst>
              </p:cNvPr>
              <p:cNvSpPr>
                <a:spLocks/>
              </p:cNvSpPr>
              <p:nvPr/>
            </p:nvSpPr>
            <p:spPr bwMode="auto">
              <a:xfrm>
                <a:off x="2932113" y="1781176"/>
                <a:ext cx="793750" cy="960438"/>
              </a:xfrm>
              <a:custGeom>
                <a:avLst/>
                <a:gdLst>
                  <a:gd name="T0" fmla="*/ 1419 w 1420"/>
                  <a:gd name="T1" fmla="*/ 1723 h 1723"/>
                  <a:gd name="T2" fmla="*/ 1145 w 1420"/>
                  <a:gd name="T3" fmla="*/ 1345 h 1723"/>
                  <a:gd name="T4" fmla="*/ 1420 w 1420"/>
                  <a:gd name="T5" fmla="*/ 1046 h 1723"/>
                  <a:gd name="T6" fmla="*/ 676 w 1420"/>
                  <a:gd name="T7" fmla="*/ 289 h 1723"/>
                  <a:gd name="T8" fmla="*/ 676 w 1420"/>
                  <a:gd name="T9" fmla="*/ 272 h 1723"/>
                  <a:gd name="T10" fmla="*/ 378 w 1420"/>
                  <a:gd name="T11" fmla="*/ 0 h 1723"/>
                  <a:gd name="T12" fmla="*/ 0 w 1420"/>
                  <a:gd name="T13" fmla="*/ 271 h 1723"/>
                  <a:gd name="T14" fmla="*/ 0 w 1420"/>
                  <a:gd name="T15" fmla="*/ 289 h 1723"/>
                  <a:gd name="T16" fmla="*/ 1419 w 1420"/>
                  <a:gd name="T17" fmla="*/ 1723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0" h="1723">
                    <a:moveTo>
                      <a:pt x="1419" y="1723"/>
                    </a:moveTo>
                    <a:cubicBezTo>
                      <a:pt x="1145" y="1345"/>
                      <a:pt x="1145" y="1345"/>
                      <a:pt x="1145" y="1345"/>
                    </a:cubicBezTo>
                    <a:cubicBezTo>
                      <a:pt x="1420" y="1046"/>
                      <a:pt x="1420" y="1046"/>
                      <a:pt x="1420" y="1046"/>
                    </a:cubicBezTo>
                    <a:cubicBezTo>
                      <a:pt x="1008" y="1039"/>
                      <a:pt x="676" y="703"/>
                      <a:pt x="676" y="289"/>
                    </a:cubicBezTo>
                    <a:cubicBezTo>
                      <a:pt x="676" y="283"/>
                      <a:pt x="676" y="277"/>
                      <a:pt x="676" y="272"/>
                    </a:cubicBezTo>
                    <a:cubicBezTo>
                      <a:pt x="378" y="0"/>
                      <a:pt x="378" y="0"/>
                      <a:pt x="378" y="0"/>
                    </a:cubicBezTo>
                    <a:cubicBezTo>
                      <a:pt x="0" y="271"/>
                      <a:pt x="0" y="271"/>
                      <a:pt x="0" y="271"/>
                    </a:cubicBezTo>
                    <a:cubicBezTo>
                      <a:pt x="0" y="277"/>
                      <a:pt x="0" y="283"/>
                      <a:pt x="0" y="289"/>
                    </a:cubicBezTo>
                    <a:cubicBezTo>
                      <a:pt x="0" y="1076"/>
                      <a:pt x="634" y="1715"/>
                      <a:pt x="1419" y="1723"/>
                    </a:cubicBezTo>
                    <a:close/>
                  </a:path>
                </a:pathLst>
              </a:custGeom>
              <a:solidFill>
                <a:srgbClr val="B8DEDA"/>
              </a:solidFill>
              <a:ln w="76200">
                <a:solidFill>
                  <a:schemeClr val="bg1"/>
                </a:solidFill>
              </a:ln>
            </p:spPr>
            <p:txBody>
              <a:bodyPr vert="horz" wrap="square" lIns="91440" tIns="45720" rIns="91440" bIns="45720" numCol="1" anchor="t" anchorCtr="0" compatLnSpc="1">
                <a:prstTxWarp prst="textNoShape">
                  <a:avLst/>
                </a:prstTxWarp>
              </a:bodyPr>
              <a:lstStyle/>
              <a:p>
                <a:endParaRPr lang="de-DE" sz="1800" dirty="0"/>
              </a:p>
            </p:txBody>
          </p:sp>
          <p:sp>
            <p:nvSpPr>
              <p:cNvPr id="11" name="Freeform 10">
                <a:extLst>
                  <a:ext uri="{FF2B5EF4-FFF2-40B4-BE49-F238E27FC236}">
                    <a16:creationId xmlns:a16="http://schemas.microsoft.com/office/drawing/2014/main" id="{6A9D1720-3FA3-98AE-AF11-4261D2D1B77D}"/>
                  </a:ext>
                </a:extLst>
              </p:cNvPr>
              <p:cNvSpPr>
                <a:spLocks/>
              </p:cNvSpPr>
              <p:nvPr/>
            </p:nvSpPr>
            <p:spPr bwMode="auto">
              <a:xfrm>
                <a:off x="3571875" y="1949451"/>
                <a:ext cx="960438" cy="792163"/>
              </a:xfrm>
              <a:custGeom>
                <a:avLst/>
                <a:gdLst>
                  <a:gd name="T0" fmla="*/ 1723 w 1723"/>
                  <a:gd name="T1" fmla="*/ 3 h 1420"/>
                  <a:gd name="T2" fmla="*/ 1347 w 1723"/>
                  <a:gd name="T3" fmla="*/ 274 h 1420"/>
                  <a:gd name="T4" fmla="*/ 1047 w 1723"/>
                  <a:gd name="T5" fmla="*/ 0 h 1420"/>
                  <a:gd name="T6" fmla="*/ 289 w 1723"/>
                  <a:gd name="T7" fmla="*/ 744 h 1420"/>
                  <a:gd name="T8" fmla="*/ 275 w 1723"/>
                  <a:gd name="T9" fmla="*/ 743 h 1420"/>
                  <a:gd name="T10" fmla="*/ 0 w 1723"/>
                  <a:gd name="T11" fmla="*/ 1042 h 1420"/>
                  <a:gd name="T12" fmla="*/ 274 w 1723"/>
                  <a:gd name="T13" fmla="*/ 1420 h 1420"/>
                  <a:gd name="T14" fmla="*/ 289 w 1723"/>
                  <a:gd name="T15" fmla="*/ 1420 h 1420"/>
                  <a:gd name="T16" fmla="*/ 1723 w 1723"/>
                  <a:gd name="T17" fmla="*/ 3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3" h="1420">
                    <a:moveTo>
                      <a:pt x="1723" y="3"/>
                    </a:moveTo>
                    <a:cubicBezTo>
                      <a:pt x="1347" y="274"/>
                      <a:pt x="1347" y="274"/>
                      <a:pt x="1347" y="274"/>
                    </a:cubicBezTo>
                    <a:cubicBezTo>
                      <a:pt x="1047" y="0"/>
                      <a:pt x="1047" y="0"/>
                      <a:pt x="1047" y="0"/>
                    </a:cubicBezTo>
                    <a:cubicBezTo>
                      <a:pt x="1039" y="412"/>
                      <a:pt x="703" y="744"/>
                      <a:pt x="289" y="744"/>
                    </a:cubicBezTo>
                    <a:cubicBezTo>
                      <a:pt x="284" y="744"/>
                      <a:pt x="280" y="744"/>
                      <a:pt x="275" y="743"/>
                    </a:cubicBezTo>
                    <a:cubicBezTo>
                      <a:pt x="0" y="1042"/>
                      <a:pt x="0" y="1042"/>
                      <a:pt x="0" y="1042"/>
                    </a:cubicBezTo>
                    <a:cubicBezTo>
                      <a:pt x="274" y="1420"/>
                      <a:pt x="274" y="1420"/>
                      <a:pt x="274" y="1420"/>
                    </a:cubicBezTo>
                    <a:cubicBezTo>
                      <a:pt x="279" y="1420"/>
                      <a:pt x="284" y="1420"/>
                      <a:pt x="289" y="1420"/>
                    </a:cubicBezTo>
                    <a:cubicBezTo>
                      <a:pt x="1076" y="1420"/>
                      <a:pt x="1714" y="787"/>
                      <a:pt x="1723" y="3"/>
                    </a:cubicBezTo>
                    <a:close/>
                  </a:path>
                </a:pathLst>
              </a:custGeom>
              <a:solidFill>
                <a:srgbClr val="6CB4AD"/>
              </a:solidFill>
              <a:ln w="76200">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sz="1800" dirty="0"/>
              </a:p>
            </p:txBody>
          </p:sp>
          <p:sp>
            <p:nvSpPr>
              <p:cNvPr id="12" name="Freeform 11">
                <a:extLst>
                  <a:ext uri="{FF2B5EF4-FFF2-40B4-BE49-F238E27FC236}">
                    <a16:creationId xmlns:a16="http://schemas.microsoft.com/office/drawing/2014/main" id="{45327252-9446-0516-1401-8FFB648A3E12}"/>
                  </a:ext>
                </a:extLst>
              </p:cNvPr>
              <p:cNvSpPr>
                <a:spLocks/>
              </p:cNvSpPr>
              <p:nvPr/>
            </p:nvSpPr>
            <p:spPr bwMode="auto">
              <a:xfrm>
                <a:off x="3741738" y="1141413"/>
                <a:ext cx="790575" cy="960438"/>
              </a:xfrm>
              <a:custGeom>
                <a:avLst/>
                <a:gdLst>
                  <a:gd name="T0" fmla="*/ 1 w 1417"/>
                  <a:gd name="T1" fmla="*/ 0 h 1722"/>
                  <a:gd name="T2" fmla="*/ 275 w 1417"/>
                  <a:gd name="T3" fmla="*/ 377 h 1722"/>
                  <a:gd name="T4" fmla="*/ 0 w 1417"/>
                  <a:gd name="T5" fmla="*/ 676 h 1722"/>
                  <a:gd name="T6" fmla="*/ 741 w 1417"/>
                  <a:gd name="T7" fmla="*/ 1434 h 1722"/>
                  <a:gd name="T8" fmla="*/ 741 w 1417"/>
                  <a:gd name="T9" fmla="*/ 1448 h 1722"/>
                  <a:gd name="T10" fmla="*/ 1041 w 1417"/>
                  <a:gd name="T11" fmla="*/ 1722 h 1722"/>
                  <a:gd name="T12" fmla="*/ 1417 w 1417"/>
                  <a:gd name="T13" fmla="*/ 1451 h 1722"/>
                  <a:gd name="T14" fmla="*/ 1417 w 1417"/>
                  <a:gd name="T15" fmla="*/ 1434 h 1722"/>
                  <a:gd name="T16" fmla="*/ 1 w 1417"/>
                  <a:gd name="T17" fmla="*/ 0 h 1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7" h="1722">
                    <a:moveTo>
                      <a:pt x="1" y="0"/>
                    </a:moveTo>
                    <a:cubicBezTo>
                      <a:pt x="275" y="377"/>
                      <a:pt x="275" y="377"/>
                      <a:pt x="275" y="377"/>
                    </a:cubicBezTo>
                    <a:cubicBezTo>
                      <a:pt x="0" y="676"/>
                      <a:pt x="0" y="676"/>
                      <a:pt x="0" y="676"/>
                    </a:cubicBezTo>
                    <a:cubicBezTo>
                      <a:pt x="411" y="685"/>
                      <a:pt x="741" y="1021"/>
                      <a:pt x="741" y="1434"/>
                    </a:cubicBezTo>
                    <a:cubicBezTo>
                      <a:pt x="741" y="1438"/>
                      <a:pt x="741" y="1443"/>
                      <a:pt x="741" y="1448"/>
                    </a:cubicBezTo>
                    <a:cubicBezTo>
                      <a:pt x="1041" y="1722"/>
                      <a:pt x="1041" y="1722"/>
                      <a:pt x="1041" y="1722"/>
                    </a:cubicBezTo>
                    <a:cubicBezTo>
                      <a:pt x="1417" y="1451"/>
                      <a:pt x="1417" y="1451"/>
                      <a:pt x="1417" y="1451"/>
                    </a:cubicBezTo>
                    <a:cubicBezTo>
                      <a:pt x="1417" y="1445"/>
                      <a:pt x="1417" y="1439"/>
                      <a:pt x="1417" y="1434"/>
                    </a:cubicBezTo>
                    <a:cubicBezTo>
                      <a:pt x="1417" y="647"/>
                      <a:pt x="785" y="9"/>
                      <a:pt x="1" y="0"/>
                    </a:cubicBezTo>
                    <a:close/>
                  </a:path>
                </a:pathLst>
              </a:custGeom>
              <a:solidFill>
                <a:srgbClr val="3B9B91"/>
              </a:solidFill>
              <a:ln w="76200">
                <a:solidFill>
                  <a:schemeClr val="bg1"/>
                </a:solidFill>
              </a:ln>
            </p:spPr>
            <p:txBody>
              <a:bodyPr vert="horz" wrap="square" lIns="91440" tIns="45720" rIns="91440" bIns="45720" numCol="1" anchor="t" anchorCtr="0" compatLnSpc="1">
                <a:prstTxWarp prst="textNoShape">
                  <a:avLst/>
                </a:prstTxWarp>
              </a:bodyPr>
              <a:lstStyle/>
              <a:p>
                <a:endParaRPr lang="de-DE" sz="1800" dirty="0"/>
              </a:p>
            </p:txBody>
          </p:sp>
          <p:sp>
            <p:nvSpPr>
              <p:cNvPr id="13" name="Freeform 12">
                <a:extLst>
                  <a:ext uri="{FF2B5EF4-FFF2-40B4-BE49-F238E27FC236}">
                    <a16:creationId xmlns:a16="http://schemas.microsoft.com/office/drawing/2014/main" id="{FB70570F-F0F6-EBFD-990A-BB18526CFC9E}"/>
                  </a:ext>
                </a:extLst>
              </p:cNvPr>
              <p:cNvSpPr>
                <a:spLocks/>
              </p:cNvSpPr>
              <p:nvPr/>
            </p:nvSpPr>
            <p:spPr bwMode="auto">
              <a:xfrm>
                <a:off x="2932113" y="1141413"/>
                <a:ext cx="963613" cy="790575"/>
              </a:xfrm>
              <a:custGeom>
                <a:avLst/>
                <a:gdLst>
                  <a:gd name="T0" fmla="*/ 0 w 1726"/>
                  <a:gd name="T1" fmla="*/ 1417 h 1418"/>
                  <a:gd name="T2" fmla="*/ 378 w 1726"/>
                  <a:gd name="T3" fmla="*/ 1146 h 1418"/>
                  <a:gd name="T4" fmla="*/ 676 w 1726"/>
                  <a:gd name="T5" fmla="*/ 1418 h 1418"/>
                  <a:gd name="T6" fmla="*/ 1434 w 1726"/>
                  <a:gd name="T7" fmla="*/ 677 h 1418"/>
                  <a:gd name="T8" fmla="*/ 1451 w 1726"/>
                  <a:gd name="T9" fmla="*/ 677 h 1418"/>
                  <a:gd name="T10" fmla="*/ 1726 w 1726"/>
                  <a:gd name="T11" fmla="*/ 378 h 1418"/>
                  <a:gd name="T12" fmla="*/ 1452 w 1726"/>
                  <a:gd name="T13" fmla="*/ 1 h 1418"/>
                  <a:gd name="T14" fmla="*/ 1434 w 1726"/>
                  <a:gd name="T15" fmla="*/ 0 h 1418"/>
                  <a:gd name="T16" fmla="*/ 0 w 1726"/>
                  <a:gd name="T17" fmla="*/ 1417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6" h="1418">
                    <a:moveTo>
                      <a:pt x="0" y="1417"/>
                    </a:moveTo>
                    <a:cubicBezTo>
                      <a:pt x="378" y="1146"/>
                      <a:pt x="378" y="1146"/>
                      <a:pt x="378" y="1146"/>
                    </a:cubicBezTo>
                    <a:cubicBezTo>
                      <a:pt x="676" y="1418"/>
                      <a:pt x="676" y="1418"/>
                      <a:pt x="676" y="1418"/>
                    </a:cubicBezTo>
                    <a:cubicBezTo>
                      <a:pt x="685" y="1007"/>
                      <a:pt x="1021" y="677"/>
                      <a:pt x="1434" y="677"/>
                    </a:cubicBezTo>
                    <a:cubicBezTo>
                      <a:pt x="1440" y="677"/>
                      <a:pt x="1445" y="677"/>
                      <a:pt x="1451" y="677"/>
                    </a:cubicBezTo>
                    <a:cubicBezTo>
                      <a:pt x="1726" y="378"/>
                      <a:pt x="1726" y="378"/>
                      <a:pt x="1726" y="378"/>
                    </a:cubicBezTo>
                    <a:cubicBezTo>
                      <a:pt x="1452" y="1"/>
                      <a:pt x="1452" y="1"/>
                      <a:pt x="1452" y="1"/>
                    </a:cubicBezTo>
                    <a:cubicBezTo>
                      <a:pt x="1446" y="0"/>
                      <a:pt x="1440" y="0"/>
                      <a:pt x="1434" y="0"/>
                    </a:cubicBezTo>
                    <a:cubicBezTo>
                      <a:pt x="648" y="0"/>
                      <a:pt x="9" y="633"/>
                      <a:pt x="0" y="1417"/>
                    </a:cubicBezTo>
                    <a:close/>
                  </a:path>
                </a:pathLst>
              </a:custGeom>
              <a:grpFill/>
              <a:ln w="76200">
                <a:solidFill>
                  <a:schemeClr val="bg1"/>
                </a:solidFill>
              </a:ln>
            </p:spPr>
            <p:txBody>
              <a:bodyPr vert="horz" wrap="square" lIns="91440" tIns="45720" rIns="91440" bIns="45720" numCol="1" anchor="t" anchorCtr="0" compatLnSpc="1">
                <a:prstTxWarp prst="textNoShape">
                  <a:avLst/>
                </a:prstTxWarp>
              </a:bodyPr>
              <a:lstStyle/>
              <a:p>
                <a:endParaRPr lang="de-DE" sz="1800" dirty="0"/>
              </a:p>
            </p:txBody>
          </p:sp>
        </p:grpSp>
        <p:pic>
          <p:nvPicPr>
            <p:cNvPr id="5" name="Picture 4" descr="Icon&#10;&#10;Description automatically generated">
              <a:extLst>
                <a:ext uri="{FF2B5EF4-FFF2-40B4-BE49-F238E27FC236}">
                  <a16:creationId xmlns:a16="http://schemas.microsoft.com/office/drawing/2014/main" id="{E49C60AC-878B-3744-78F1-63FDF8548C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6891" y="3357031"/>
              <a:ext cx="936103" cy="936103"/>
            </a:xfrm>
            <a:prstGeom prst="rect">
              <a:avLst/>
            </a:prstGeom>
          </p:spPr>
        </p:pic>
      </p:grpSp>
      <p:pic>
        <p:nvPicPr>
          <p:cNvPr id="51" name="Picture 50" descr="A picture containing logo&#10;&#10;Description automatically generated">
            <a:extLst>
              <a:ext uri="{FF2B5EF4-FFF2-40B4-BE49-F238E27FC236}">
                <a16:creationId xmlns:a16="http://schemas.microsoft.com/office/drawing/2014/main" id="{5F21B402-0B12-D8FD-6D40-CF6E6C3200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95893" y="4088582"/>
            <a:ext cx="1296000" cy="1296000"/>
          </a:xfrm>
          <a:prstGeom prst="rect">
            <a:avLst/>
          </a:prstGeom>
        </p:spPr>
      </p:pic>
      <p:sp>
        <p:nvSpPr>
          <p:cNvPr id="56" name="Arrow: Pentagon 55">
            <a:extLst>
              <a:ext uri="{FF2B5EF4-FFF2-40B4-BE49-F238E27FC236}">
                <a16:creationId xmlns:a16="http://schemas.microsoft.com/office/drawing/2014/main" id="{0663E2C3-2031-1358-FCC3-7795964B9727}"/>
              </a:ext>
            </a:extLst>
          </p:cNvPr>
          <p:cNvSpPr/>
          <p:nvPr/>
        </p:nvSpPr>
        <p:spPr bwMode="auto">
          <a:xfrm>
            <a:off x="407368" y="1272138"/>
            <a:ext cx="2354917" cy="3873158"/>
          </a:xfrm>
          <a:prstGeom prst="homePlate">
            <a:avLst>
              <a:gd name="adj" fmla="val 17837"/>
            </a:avLst>
          </a:prstGeom>
          <a:noFill/>
          <a:ln w="9525" cap="flat" cmpd="sng" algn="ctr">
            <a:solidFill>
              <a:schemeClr val="lt2"/>
            </a:solidFill>
            <a:prstDash val="solid"/>
            <a:miter lim="800000"/>
            <a:headEnd type="none" w="med" len="med"/>
            <a:tailEnd type="none" w="med" len="med"/>
          </a:ln>
        </p:spPr>
        <p:txBody>
          <a:bodyPr wrap="square" lIns="72000" tIns="72000" rIns="72000" bIns="72000" rtlCol="0" anchor="ctr"/>
          <a:lstStyle/>
          <a:p>
            <a:pPr algn="ctr" eaLnBrk="0" hangingPunct="0"/>
            <a:endParaRPr lang="de-DE" sz="1600" baseline="0" dirty="0">
              <a:latin typeface="+mn-lt"/>
              <a:ea typeface="+mn-ea"/>
              <a:cs typeface="+mn-cs"/>
            </a:endParaRPr>
          </a:p>
        </p:txBody>
      </p:sp>
      <p:sp>
        <p:nvSpPr>
          <p:cNvPr id="57" name="Rectangle 56">
            <a:extLst>
              <a:ext uri="{FF2B5EF4-FFF2-40B4-BE49-F238E27FC236}">
                <a16:creationId xmlns:a16="http://schemas.microsoft.com/office/drawing/2014/main" id="{E426E7F1-6B61-2927-6928-8B0474DD6ED8}"/>
              </a:ext>
            </a:extLst>
          </p:cNvPr>
          <p:cNvSpPr/>
          <p:nvPr/>
        </p:nvSpPr>
        <p:spPr bwMode="auto">
          <a:xfrm rot="16200000">
            <a:off x="-1396763" y="3011022"/>
            <a:ext cx="3873158" cy="395389"/>
          </a:xfrm>
          <a:prstGeom prst="rect">
            <a:avLst/>
          </a:prstGeom>
          <a:solidFill>
            <a:schemeClr val="dk2"/>
          </a:solidFill>
          <a:ln w="9525">
            <a:solidFill>
              <a:schemeClr val="accent1"/>
            </a:solidFill>
            <a:miter lim="800000"/>
            <a:headEnd/>
            <a:tailEnd/>
          </a:ln>
        </p:spPr>
        <p:txBody>
          <a:bodyPr wrap="square" lIns="72000" tIns="72000" rIns="72000" bIns="72000" rtlCol="0" anchor="ctr"/>
          <a:lstStyle/>
          <a:p>
            <a:pPr algn="ctr" eaLnBrk="0" hangingPunct="0"/>
            <a:r>
              <a:rPr lang="de-DE" sz="1600" b="1" dirty="0">
                <a:solidFill>
                  <a:schemeClr val="bg1"/>
                </a:solidFill>
                <a:latin typeface="+mn-lt"/>
              </a:rPr>
              <a:t>REQUIREMENTS/ TRENDS</a:t>
            </a:r>
            <a:endParaRPr lang="de-DE" sz="1600" b="1" baseline="0" dirty="0">
              <a:solidFill>
                <a:schemeClr val="bg1"/>
              </a:solidFill>
              <a:latin typeface="+mn-lt"/>
            </a:endParaRPr>
          </a:p>
        </p:txBody>
      </p:sp>
      <p:grpSp>
        <p:nvGrpSpPr>
          <p:cNvPr id="58" name="Group 57">
            <a:extLst>
              <a:ext uri="{FF2B5EF4-FFF2-40B4-BE49-F238E27FC236}">
                <a16:creationId xmlns:a16="http://schemas.microsoft.com/office/drawing/2014/main" id="{B6C6479F-8748-7016-3A29-9E6598191BEA}"/>
              </a:ext>
            </a:extLst>
          </p:cNvPr>
          <p:cNvGrpSpPr/>
          <p:nvPr/>
        </p:nvGrpSpPr>
        <p:grpSpPr>
          <a:xfrm>
            <a:off x="1096678" y="1664990"/>
            <a:ext cx="1182532" cy="3255564"/>
            <a:chOff x="902633" y="1664990"/>
            <a:chExt cx="1182532" cy="3255564"/>
          </a:xfrm>
        </p:grpSpPr>
        <p:sp>
          <p:nvSpPr>
            <p:cNvPr id="59" name="TextBox 58">
              <a:extLst>
                <a:ext uri="{FF2B5EF4-FFF2-40B4-BE49-F238E27FC236}">
                  <a16:creationId xmlns:a16="http://schemas.microsoft.com/office/drawing/2014/main" id="{5BDC690C-356B-F947-E22B-92C3DD3B8436}"/>
                </a:ext>
              </a:extLst>
            </p:cNvPr>
            <p:cNvSpPr txBox="1"/>
            <p:nvPr/>
          </p:nvSpPr>
          <p:spPr bwMode="auto">
            <a:xfrm>
              <a:off x="907713" y="1664990"/>
              <a:ext cx="1041321" cy="545162"/>
            </a:xfrm>
            <a:prstGeom prst="rect">
              <a:avLst/>
            </a:prstGeom>
            <a:noFill/>
            <a:ln w="9525">
              <a:noFill/>
              <a:miter lim="800000"/>
              <a:headEnd/>
              <a:tailEnd/>
            </a:ln>
            <a:effectLst/>
          </p:spPr>
          <p:txBody>
            <a:bodyPr wrap="none" lIns="0" tIns="0" rIns="0" bIns="0" rtlCol="0" anchor="ctr" anchorCtr="0">
              <a:noAutofit/>
            </a:bodyPr>
            <a:lstStyle/>
            <a:p>
              <a:pPr marR="0" algn="l" defTabSz="576000" eaLnBrk="0" fontAlgn="auto" latinLnBrk="0" hangingPunct="0">
                <a:spcBef>
                  <a:spcPts val="0"/>
                </a:spcBef>
                <a:spcAft>
                  <a:spcPts val="0"/>
                </a:spcAft>
                <a:buClr>
                  <a:schemeClr val="accent1"/>
                </a:buClr>
                <a:buSzTx/>
                <a:tabLst/>
              </a:pPr>
              <a:r>
                <a:rPr lang="de-DE" sz="1600" kern="0" baseline="0" dirty="0">
                  <a:solidFill>
                    <a:schemeClr val="accent2"/>
                  </a:solidFill>
                  <a:latin typeface="+mn-lt"/>
                  <a:ea typeface="+mn-ea"/>
                  <a:cs typeface="+mn-cs"/>
                </a:rPr>
                <a:t>Energy </a:t>
              </a:r>
            </a:p>
            <a:p>
              <a:pPr marR="0" algn="l" defTabSz="576000" eaLnBrk="0" fontAlgn="auto" latinLnBrk="0" hangingPunct="0">
                <a:spcBef>
                  <a:spcPts val="0"/>
                </a:spcBef>
                <a:spcAft>
                  <a:spcPts val="0"/>
                </a:spcAft>
                <a:buClr>
                  <a:schemeClr val="accent1"/>
                </a:buClr>
                <a:buSzTx/>
                <a:tabLst/>
              </a:pPr>
              <a:r>
                <a:rPr lang="de-DE" sz="1600" kern="0" baseline="0" dirty="0">
                  <a:solidFill>
                    <a:schemeClr val="accent2"/>
                  </a:solidFill>
                  <a:latin typeface="+mn-lt"/>
                  <a:ea typeface="+mn-ea"/>
                  <a:cs typeface="+mn-cs"/>
                </a:rPr>
                <a:t>efficiency</a:t>
              </a:r>
              <a:endParaRPr lang="de-DE" sz="1800" kern="0" baseline="0" dirty="0">
                <a:solidFill>
                  <a:schemeClr val="accent2"/>
                </a:solidFill>
                <a:latin typeface="+mn-lt"/>
                <a:ea typeface="+mn-ea"/>
                <a:cs typeface="+mn-cs"/>
              </a:endParaRPr>
            </a:p>
          </p:txBody>
        </p:sp>
        <p:sp>
          <p:nvSpPr>
            <p:cNvPr id="60" name="TextBox 59">
              <a:extLst>
                <a:ext uri="{FF2B5EF4-FFF2-40B4-BE49-F238E27FC236}">
                  <a16:creationId xmlns:a16="http://schemas.microsoft.com/office/drawing/2014/main" id="{1212562A-AE2A-201E-4C2E-392823612E9D}"/>
                </a:ext>
              </a:extLst>
            </p:cNvPr>
            <p:cNvSpPr txBox="1"/>
            <p:nvPr/>
          </p:nvSpPr>
          <p:spPr bwMode="auto">
            <a:xfrm>
              <a:off x="907713" y="2568457"/>
              <a:ext cx="1177452" cy="545162"/>
            </a:xfrm>
            <a:prstGeom prst="rect">
              <a:avLst/>
            </a:prstGeom>
            <a:noFill/>
            <a:ln w="9525">
              <a:noFill/>
              <a:miter lim="800000"/>
              <a:headEnd/>
              <a:tailEnd/>
            </a:ln>
            <a:effectLst/>
          </p:spPr>
          <p:txBody>
            <a:bodyPr wrap="none" lIns="0" tIns="0" rIns="0" bIns="0" rtlCol="0" anchor="ctr" anchorCtr="0">
              <a:noAutofit/>
            </a:bodyPr>
            <a:lstStyle/>
            <a:p>
              <a:pPr defTabSz="576000" eaLnBrk="0" fontAlgn="auto" hangingPunct="0">
                <a:spcBef>
                  <a:spcPts val="0"/>
                </a:spcBef>
                <a:spcAft>
                  <a:spcPts val="0"/>
                </a:spcAft>
                <a:buClr>
                  <a:schemeClr val="accent1"/>
                </a:buClr>
              </a:pPr>
              <a:endParaRPr lang="de-DE" sz="1600" kern="0" dirty="0">
                <a:solidFill>
                  <a:schemeClr val="accent2"/>
                </a:solidFill>
              </a:endParaRPr>
            </a:p>
            <a:p>
              <a:pPr defTabSz="576000" eaLnBrk="0" fontAlgn="auto" hangingPunct="0">
                <a:spcBef>
                  <a:spcPts val="0"/>
                </a:spcBef>
                <a:spcAft>
                  <a:spcPts val="0"/>
                </a:spcAft>
                <a:buClr>
                  <a:schemeClr val="accent1"/>
                </a:buClr>
              </a:pPr>
              <a:r>
                <a:rPr lang="de-DE" sz="1600" kern="0" dirty="0">
                  <a:solidFill>
                    <a:schemeClr val="accent2"/>
                  </a:solidFill>
                </a:rPr>
                <a:t>Bi-</a:t>
              </a:r>
            </a:p>
            <a:p>
              <a:pPr defTabSz="576000" eaLnBrk="0" fontAlgn="auto" hangingPunct="0">
                <a:spcBef>
                  <a:spcPts val="0"/>
                </a:spcBef>
                <a:spcAft>
                  <a:spcPts val="0"/>
                </a:spcAft>
                <a:buClr>
                  <a:schemeClr val="accent1"/>
                </a:buClr>
              </a:pPr>
              <a:r>
                <a:rPr lang="de-DE" sz="1600" kern="0" dirty="0">
                  <a:solidFill>
                    <a:schemeClr val="accent2"/>
                  </a:solidFill>
                </a:rPr>
                <a:t>directionality</a:t>
              </a:r>
            </a:p>
            <a:p>
              <a:pPr marR="0" algn="l" defTabSz="576000" eaLnBrk="0" fontAlgn="auto" latinLnBrk="0" hangingPunct="0">
                <a:spcBef>
                  <a:spcPts val="0"/>
                </a:spcBef>
                <a:spcAft>
                  <a:spcPts val="0"/>
                </a:spcAft>
                <a:buClr>
                  <a:schemeClr val="accent1"/>
                </a:buClr>
                <a:buSzTx/>
                <a:tabLst/>
              </a:pPr>
              <a:endParaRPr lang="de-DE" sz="1800" kern="0" baseline="0" dirty="0">
                <a:solidFill>
                  <a:schemeClr val="accent2"/>
                </a:solidFill>
                <a:latin typeface="+mn-lt"/>
                <a:ea typeface="+mn-ea"/>
                <a:cs typeface="+mn-cs"/>
              </a:endParaRPr>
            </a:p>
          </p:txBody>
        </p:sp>
        <p:sp>
          <p:nvSpPr>
            <p:cNvPr id="61" name="TextBox 60">
              <a:extLst>
                <a:ext uri="{FF2B5EF4-FFF2-40B4-BE49-F238E27FC236}">
                  <a16:creationId xmlns:a16="http://schemas.microsoft.com/office/drawing/2014/main" id="{14E16D91-7D9C-241F-64E1-1DF11C335F74}"/>
                </a:ext>
              </a:extLst>
            </p:cNvPr>
            <p:cNvSpPr txBox="1"/>
            <p:nvPr/>
          </p:nvSpPr>
          <p:spPr bwMode="auto">
            <a:xfrm>
              <a:off x="907713" y="3471924"/>
              <a:ext cx="745770" cy="545162"/>
            </a:xfrm>
            <a:prstGeom prst="rect">
              <a:avLst/>
            </a:prstGeom>
            <a:noFill/>
            <a:ln w="9525">
              <a:noFill/>
              <a:miter lim="800000"/>
              <a:headEnd/>
              <a:tailEnd/>
            </a:ln>
            <a:effectLst/>
          </p:spPr>
          <p:txBody>
            <a:bodyPr wrap="none" lIns="0" tIns="0" rIns="0" bIns="0" rtlCol="0" anchor="ctr" anchorCtr="0">
              <a:noAutofit/>
            </a:bodyPr>
            <a:lstStyle/>
            <a:p>
              <a:pPr marR="0" algn="l" defTabSz="576000" eaLnBrk="0" fontAlgn="auto" latinLnBrk="0" hangingPunct="0">
                <a:spcBef>
                  <a:spcPts val="0"/>
                </a:spcBef>
                <a:spcAft>
                  <a:spcPts val="0"/>
                </a:spcAft>
                <a:buClr>
                  <a:schemeClr val="accent1"/>
                </a:buClr>
                <a:buSzTx/>
                <a:tabLst/>
              </a:pPr>
              <a:r>
                <a:rPr lang="de-DE" sz="1600" kern="0" baseline="0" dirty="0">
                  <a:solidFill>
                    <a:schemeClr val="accent2"/>
                  </a:solidFill>
                  <a:latin typeface="+mn-lt"/>
                  <a:ea typeface="+mn-ea"/>
                  <a:cs typeface="+mn-cs"/>
                </a:rPr>
                <a:t>Power </a:t>
              </a:r>
            </a:p>
            <a:p>
              <a:pPr marR="0" algn="l" defTabSz="576000" eaLnBrk="0" fontAlgn="auto" latinLnBrk="0" hangingPunct="0">
                <a:spcBef>
                  <a:spcPts val="0"/>
                </a:spcBef>
                <a:spcAft>
                  <a:spcPts val="0"/>
                </a:spcAft>
                <a:buClr>
                  <a:schemeClr val="accent1"/>
                </a:buClr>
                <a:buSzTx/>
                <a:tabLst/>
              </a:pPr>
              <a:r>
                <a:rPr lang="de-DE" sz="1600" kern="0" dirty="0">
                  <a:solidFill>
                    <a:schemeClr val="accent2"/>
                  </a:solidFill>
                  <a:latin typeface="+mn-lt"/>
                </a:rPr>
                <a:t>density</a:t>
              </a:r>
              <a:endParaRPr lang="de-DE" sz="1600" kern="0" baseline="0" dirty="0">
                <a:solidFill>
                  <a:schemeClr val="accent2"/>
                </a:solidFill>
                <a:latin typeface="+mn-lt"/>
                <a:ea typeface="+mn-ea"/>
                <a:cs typeface="+mn-cs"/>
              </a:endParaRPr>
            </a:p>
          </p:txBody>
        </p:sp>
        <p:sp>
          <p:nvSpPr>
            <p:cNvPr id="62" name="TextBox 61">
              <a:extLst>
                <a:ext uri="{FF2B5EF4-FFF2-40B4-BE49-F238E27FC236}">
                  <a16:creationId xmlns:a16="http://schemas.microsoft.com/office/drawing/2014/main" id="{34A7D5E6-5E38-6255-60E7-A97D8AAF1A83}"/>
                </a:ext>
              </a:extLst>
            </p:cNvPr>
            <p:cNvSpPr txBox="1"/>
            <p:nvPr/>
          </p:nvSpPr>
          <p:spPr bwMode="auto">
            <a:xfrm>
              <a:off x="902633" y="4375392"/>
              <a:ext cx="1046401" cy="545162"/>
            </a:xfrm>
            <a:prstGeom prst="rect">
              <a:avLst/>
            </a:prstGeom>
            <a:noFill/>
            <a:ln w="9525">
              <a:noFill/>
              <a:miter lim="800000"/>
              <a:headEnd/>
              <a:tailEnd/>
            </a:ln>
            <a:effectLst/>
          </p:spPr>
          <p:txBody>
            <a:bodyPr wrap="none" lIns="0" tIns="0" rIns="0" bIns="0" rtlCol="0" anchor="ctr" anchorCtr="0">
              <a:noAutofit/>
            </a:bodyPr>
            <a:lstStyle/>
            <a:p>
              <a:pPr marR="0" algn="l" defTabSz="576000" eaLnBrk="0" fontAlgn="auto" latinLnBrk="0" hangingPunct="0">
                <a:spcBef>
                  <a:spcPts val="0"/>
                </a:spcBef>
                <a:spcAft>
                  <a:spcPts val="0"/>
                </a:spcAft>
                <a:buClr>
                  <a:schemeClr val="accent1"/>
                </a:buClr>
                <a:buSzTx/>
                <a:tabLst/>
              </a:pPr>
              <a:r>
                <a:rPr lang="de-DE" sz="1600" kern="0" baseline="0" dirty="0">
                  <a:solidFill>
                    <a:schemeClr val="accent2"/>
                  </a:solidFill>
                  <a:latin typeface="+mn-lt"/>
                  <a:ea typeface="+mn-ea"/>
                  <a:cs typeface="+mn-cs"/>
                </a:rPr>
                <a:t>Scalability</a:t>
              </a:r>
            </a:p>
          </p:txBody>
        </p:sp>
      </p:grpSp>
      <p:sp>
        <p:nvSpPr>
          <p:cNvPr id="63" name="Arrow: Pentagon 62">
            <a:extLst>
              <a:ext uri="{FF2B5EF4-FFF2-40B4-BE49-F238E27FC236}">
                <a16:creationId xmlns:a16="http://schemas.microsoft.com/office/drawing/2014/main" id="{009C5259-5096-B614-A819-499757EB38AA}"/>
              </a:ext>
            </a:extLst>
          </p:cNvPr>
          <p:cNvSpPr/>
          <p:nvPr/>
        </p:nvSpPr>
        <p:spPr bwMode="auto">
          <a:xfrm>
            <a:off x="9694359" y="1268763"/>
            <a:ext cx="2168764" cy="3887494"/>
          </a:xfrm>
          <a:prstGeom prst="homePlate">
            <a:avLst>
              <a:gd name="adj" fmla="val 17837"/>
            </a:avLst>
          </a:prstGeom>
          <a:noFill/>
          <a:ln w="9525" cap="flat" cmpd="sng" algn="ctr">
            <a:solidFill>
              <a:schemeClr val="lt2"/>
            </a:solidFill>
            <a:prstDash val="solid"/>
            <a:miter lim="800000"/>
            <a:headEnd type="none" w="med" len="med"/>
            <a:tailEnd type="none" w="med" len="med"/>
          </a:ln>
          <a:extLst>
            <a:ext uri="{909E8E84-426E-40DD-AFC4-6F175D3DCCD1}">
              <a14:hiddenFill xmlns:a14="http://schemas.microsoft.com/office/drawing/2010/main">
                <a:solidFill>
                  <a:schemeClr val="bg1">
                    <a:lumMod val="95000"/>
                  </a:schemeClr>
                </a:solidFill>
              </a14:hiddenFill>
            </a:ext>
          </a:extLst>
        </p:spPr>
        <p:txBody>
          <a:bodyPr wrap="square" lIns="72000" tIns="72000" rIns="72000" bIns="72000" rtlCol="0" anchor="ctr"/>
          <a:lstStyle/>
          <a:p>
            <a:pPr algn="ctr" eaLnBrk="0" hangingPunct="0"/>
            <a:endParaRPr lang="de-DE" sz="1600" baseline="0" dirty="0">
              <a:latin typeface="+mn-lt"/>
              <a:ea typeface="+mn-ea"/>
              <a:cs typeface="+mn-cs"/>
            </a:endParaRPr>
          </a:p>
        </p:txBody>
      </p:sp>
      <p:sp>
        <p:nvSpPr>
          <p:cNvPr id="65" name="Arrow: Pentagon 64">
            <a:extLst>
              <a:ext uri="{FF2B5EF4-FFF2-40B4-BE49-F238E27FC236}">
                <a16:creationId xmlns:a16="http://schemas.microsoft.com/office/drawing/2014/main" id="{B8EC3F4C-4C4D-20DC-2AAE-173933FE9E7C}"/>
              </a:ext>
            </a:extLst>
          </p:cNvPr>
          <p:cNvSpPr/>
          <p:nvPr/>
        </p:nvSpPr>
        <p:spPr bwMode="auto">
          <a:xfrm>
            <a:off x="1012722" y="5555174"/>
            <a:ext cx="10844316" cy="465384"/>
          </a:xfrm>
          <a:prstGeom prst="homePlate">
            <a:avLst/>
          </a:prstGeom>
          <a:solidFill>
            <a:schemeClr val="lt2"/>
          </a:solidFill>
          <a:ln w="9525">
            <a:noFill/>
            <a:miter lim="800000"/>
            <a:headEnd/>
            <a:tailEnd/>
          </a:ln>
        </p:spPr>
        <p:txBody>
          <a:bodyPr wrap="square" lIns="72000" tIns="72000" rIns="72000" bIns="72000" rtlCol="0" anchor="ctr"/>
          <a:lstStyle/>
          <a:p>
            <a:pPr algn="ctr" eaLnBrk="0" hangingPunct="0"/>
            <a:r>
              <a:rPr lang="de-DE" sz="1800" baseline="0" dirty="0">
                <a:solidFill>
                  <a:schemeClr val="bg1"/>
                </a:solidFill>
                <a:latin typeface="+mn-lt"/>
                <a:ea typeface="+mn-ea"/>
                <a:cs typeface="+mn-cs"/>
              </a:rPr>
              <a:t>Visit </a:t>
            </a:r>
            <a:r>
              <a:rPr lang="de-DE" sz="1800" baseline="0" dirty="0">
                <a:solidFill>
                  <a:schemeClr val="bg1"/>
                </a:solidFill>
                <a:latin typeface="+mn-lt"/>
                <a:ea typeface="+mn-ea"/>
                <a:cs typeface="+mn-cs"/>
                <a:hlinkClick r:id="rId10">
                  <a:extLst>
                    <a:ext uri="{A12FA001-AC4F-418D-AE19-62706E023703}">
                      <ahyp:hlinkClr xmlns:ahyp="http://schemas.microsoft.com/office/drawing/2018/hyperlinkcolor" val="tx"/>
                    </a:ext>
                  </a:extLst>
                </a:hlinkClick>
              </a:rPr>
              <a:t>www.infineon.com/ev-charging</a:t>
            </a:r>
            <a:r>
              <a:rPr lang="de-DE" sz="1800" baseline="0" dirty="0">
                <a:solidFill>
                  <a:schemeClr val="bg1"/>
                </a:solidFill>
                <a:latin typeface="+mn-lt"/>
                <a:ea typeface="+mn-ea"/>
                <a:cs typeface="+mn-cs"/>
              </a:rPr>
              <a:t> for more information</a:t>
            </a:r>
          </a:p>
        </p:txBody>
      </p:sp>
      <p:grpSp>
        <p:nvGrpSpPr>
          <p:cNvPr id="66" name="Group 65">
            <a:extLst>
              <a:ext uri="{FF2B5EF4-FFF2-40B4-BE49-F238E27FC236}">
                <a16:creationId xmlns:a16="http://schemas.microsoft.com/office/drawing/2014/main" id="{3EB32ABB-BF28-E467-AC1A-E445EFBC0DA1}"/>
              </a:ext>
            </a:extLst>
          </p:cNvPr>
          <p:cNvGrpSpPr/>
          <p:nvPr/>
        </p:nvGrpSpPr>
        <p:grpSpPr>
          <a:xfrm>
            <a:off x="348333" y="5205803"/>
            <a:ext cx="1175525" cy="1175525"/>
            <a:chOff x="3984371" y="120276"/>
            <a:chExt cx="1175525" cy="1175525"/>
          </a:xfrm>
        </p:grpSpPr>
        <p:sp>
          <p:nvSpPr>
            <p:cNvPr id="67" name="Oval 66">
              <a:extLst>
                <a:ext uri="{FF2B5EF4-FFF2-40B4-BE49-F238E27FC236}">
                  <a16:creationId xmlns:a16="http://schemas.microsoft.com/office/drawing/2014/main" id="{B55ECE0A-B6BA-8094-AC8B-A730607A9C63}"/>
                </a:ext>
              </a:extLst>
            </p:cNvPr>
            <p:cNvSpPr/>
            <p:nvPr/>
          </p:nvSpPr>
          <p:spPr bwMode="auto">
            <a:xfrm>
              <a:off x="3984371" y="120276"/>
              <a:ext cx="1175525" cy="1175525"/>
            </a:xfrm>
            <a:prstGeom prst="ellipse">
              <a:avLst/>
            </a:prstGeom>
            <a:solidFill>
              <a:schemeClr val="lt2"/>
            </a:solidFill>
            <a:ln w="9525">
              <a:noFill/>
              <a:miter lim="800000"/>
              <a:headEnd/>
              <a:tailEnd/>
            </a:ln>
            <a:extLst>
              <a:ext uri="{91240B29-F687-4F45-9708-019B960494DF}">
                <a14:hiddenLine xmlns:a14="http://schemas.microsoft.com/office/drawing/2010/main" w="9525">
                  <a:solidFill>
                    <a:srgbClr val="0A8276"/>
                  </a:solidFill>
                  <a:miter lim="800000"/>
                  <a:headEnd/>
                  <a:tailEnd/>
                </a14:hiddenLine>
              </a:ext>
            </a:extLst>
          </p:spPr>
          <p:txBody>
            <a:bodyPr wrap="square" lIns="72000" tIns="72000" rIns="72000" bIns="72000" rtlCol="0" anchor="ctr"/>
            <a:lstStyle/>
            <a:p>
              <a:pPr algn="ctr" eaLnBrk="0" hangingPunct="0"/>
              <a:endParaRPr lang="de-DE" sz="1600" baseline="0" dirty="0">
                <a:latin typeface="+mn-lt"/>
                <a:ea typeface="+mn-ea"/>
                <a:cs typeface="+mn-cs"/>
              </a:endParaRPr>
            </a:p>
          </p:txBody>
        </p:sp>
        <p:grpSp>
          <p:nvGrpSpPr>
            <p:cNvPr id="68" name="Group 67">
              <a:extLst>
                <a:ext uri="{FF2B5EF4-FFF2-40B4-BE49-F238E27FC236}">
                  <a16:creationId xmlns:a16="http://schemas.microsoft.com/office/drawing/2014/main" id="{226F179A-DC53-075E-5286-942A54211CAC}"/>
                </a:ext>
              </a:extLst>
            </p:cNvPr>
            <p:cNvGrpSpPr/>
            <p:nvPr/>
          </p:nvGrpSpPr>
          <p:grpSpPr>
            <a:xfrm>
              <a:off x="4033918" y="169823"/>
              <a:ext cx="1076429" cy="1076429"/>
              <a:chOff x="2425052" y="5028256"/>
              <a:chExt cx="1076429" cy="1076429"/>
            </a:xfrm>
          </p:grpSpPr>
          <p:sp>
            <p:nvSpPr>
              <p:cNvPr id="69" name="Oval 68">
                <a:extLst>
                  <a:ext uri="{FF2B5EF4-FFF2-40B4-BE49-F238E27FC236}">
                    <a16:creationId xmlns:a16="http://schemas.microsoft.com/office/drawing/2014/main" id="{EC9213B8-AF9E-9A23-3409-1A8A34B3C419}"/>
                  </a:ext>
                </a:extLst>
              </p:cNvPr>
              <p:cNvSpPr/>
              <p:nvPr/>
            </p:nvSpPr>
            <p:spPr bwMode="auto">
              <a:xfrm>
                <a:off x="2425052" y="5028256"/>
                <a:ext cx="1076429" cy="1076429"/>
              </a:xfrm>
              <a:prstGeom prst="ellipse">
                <a:avLst/>
              </a:prstGeom>
              <a:solidFill>
                <a:schemeClr val="bg1"/>
              </a:solidFill>
              <a:ln w="9525">
                <a:noFill/>
                <a:miter lim="800000"/>
                <a:headEnd/>
                <a:tailEnd/>
              </a:ln>
              <a:extLst>
                <a:ext uri="{91240B29-F687-4F45-9708-019B960494DF}">
                  <a14:hiddenLine xmlns:a14="http://schemas.microsoft.com/office/drawing/2010/main" w="9525">
                    <a:solidFill>
                      <a:srgbClr val="0A8276"/>
                    </a:solidFill>
                    <a:miter lim="800000"/>
                    <a:headEnd/>
                    <a:tailEnd/>
                  </a14:hiddenLine>
                </a:ext>
              </a:extLst>
            </p:spPr>
            <p:txBody>
              <a:bodyPr wrap="square" lIns="72000" tIns="72000" rIns="72000" bIns="72000" rtlCol="0" anchor="ctr"/>
              <a:lstStyle/>
              <a:p>
                <a:pPr algn="ctr" eaLnBrk="0" hangingPunct="0"/>
                <a:endParaRPr lang="de-DE" sz="1600" baseline="0" dirty="0">
                  <a:latin typeface="+mn-lt"/>
                  <a:ea typeface="+mn-ea"/>
                  <a:cs typeface="+mn-cs"/>
                </a:endParaRPr>
              </a:p>
            </p:txBody>
          </p:sp>
          <p:pic>
            <p:nvPicPr>
              <p:cNvPr id="70" name="Picture 69">
                <a:extLst>
                  <a:ext uri="{FF2B5EF4-FFF2-40B4-BE49-F238E27FC236}">
                    <a16:creationId xmlns:a16="http://schemas.microsoft.com/office/drawing/2014/main" id="{1C97A653-3B01-E195-5958-D1FC06947A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93345" y="5196549"/>
                <a:ext cx="739844" cy="739844"/>
              </a:xfrm>
              <a:prstGeom prst="rect">
                <a:avLst/>
              </a:prstGeom>
            </p:spPr>
          </p:pic>
        </p:grpSp>
      </p:grpSp>
      <p:pic>
        <p:nvPicPr>
          <p:cNvPr id="73" name="Picture 72" descr="A picture containing text, sign&#10;&#10;Description automatically generated">
            <a:extLst>
              <a:ext uri="{FF2B5EF4-FFF2-40B4-BE49-F238E27FC236}">
                <a16:creationId xmlns:a16="http://schemas.microsoft.com/office/drawing/2014/main" id="{77F4F51D-B124-F604-F241-DF511A4F2A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25560" y="2512091"/>
            <a:ext cx="727560" cy="727560"/>
          </a:xfrm>
          <a:prstGeom prst="rect">
            <a:avLst/>
          </a:prstGeom>
        </p:spPr>
      </p:pic>
      <p:sp>
        <p:nvSpPr>
          <p:cNvPr id="74" name="TextBox 73">
            <a:extLst>
              <a:ext uri="{FF2B5EF4-FFF2-40B4-BE49-F238E27FC236}">
                <a16:creationId xmlns:a16="http://schemas.microsoft.com/office/drawing/2014/main" id="{78EEC4BD-27CD-0DA0-D97F-539B3FA3CFD0}"/>
              </a:ext>
            </a:extLst>
          </p:cNvPr>
          <p:cNvSpPr txBox="1"/>
          <p:nvPr/>
        </p:nvSpPr>
        <p:spPr bwMode="auto">
          <a:xfrm>
            <a:off x="10120160" y="3405287"/>
            <a:ext cx="1138361" cy="369332"/>
          </a:xfrm>
          <a:prstGeom prst="rect">
            <a:avLst/>
          </a:prstGeom>
          <a:noFill/>
          <a:ln w="9525">
            <a:noFill/>
            <a:miter lim="800000"/>
            <a:headEnd/>
            <a:tailEnd/>
          </a:ln>
          <a:effectLst/>
        </p:spPr>
        <p:txBody>
          <a:bodyPr wrap="square" lIns="0" tIns="0" rIns="0" bIns="0" rtlCol="0" anchor="t" anchorCtr="0">
            <a:spAutoFit/>
          </a:bodyPr>
          <a:lstStyle/>
          <a:p>
            <a:pPr marR="0" algn="ctr" defTabSz="576000" eaLnBrk="0" fontAlgn="auto" latinLnBrk="0" hangingPunct="0">
              <a:spcBef>
                <a:spcPts val="0"/>
              </a:spcBef>
              <a:spcAft>
                <a:spcPts val="0"/>
              </a:spcAft>
              <a:buClr>
                <a:schemeClr val="tx2"/>
              </a:buClr>
              <a:buSzTx/>
              <a:tabLst/>
            </a:pPr>
            <a:r>
              <a:rPr lang="de-DE" sz="1200" kern="0" baseline="0" dirty="0">
                <a:solidFill>
                  <a:schemeClr val="dk2"/>
                </a:solidFill>
                <a:latin typeface="Source Sans Pro Semibold" panose="020B0603030403020204" pitchFamily="34" charset="0"/>
                <a:ea typeface="Source Sans Pro Semibold" panose="020B0603030403020204" pitchFamily="34" charset="0"/>
              </a:rPr>
              <a:t>Reference designs</a:t>
            </a:r>
          </a:p>
        </p:txBody>
      </p:sp>
    </p:spTree>
    <p:custDataLst>
      <p:tags r:id="rId1"/>
    </p:custDataLst>
    <p:extLst>
      <p:ext uri="{BB962C8B-B14F-4D97-AF65-F5344CB8AC3E}">
        <p14:creationId xmlns:p14="http://schemas.microsoft.com/office/powerpoint/2010/main" val="1187169308"/>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hasCustomPrompt="1"/>
          </p:nvPr>
        </p:nvSpPr>
        <p:spPr/>
        <p:txBody>
          <a:bodyPr/>
          <a:lstStyle/>
          <a:p>
            <a:r>
              <a:rPr lang="en-US" dirty="0"/>
              <a:t>Support Material</a:t>
            </a:r>
          </a:p>
        </p:txBody>
      </p:sp>
      <p:sp>
        <p:nvSpPr>
          <p:cNvPr id="2" name="Freihandform 5">
            <a:extLst>
              <a:ext uri="{FF2B5EF4-FFF2-40B4-BE49-F238E27FC236}">
                <a16:creationId xmlns:a16="http://schemas.microsoft.com/office/drawing/2014/main" id="{A2ECAD72-830E-F65F-C29E-14E01CC9187E}"/>
              </a:ext>
            </a:extLst>
          </p:cNvPr>
          <p:cNvSpPr/>
          <p:nvPr/>
        </p:nvSpPr>
        <p:spPr bwMode="auto">
          <a:xfrm>
            <a:off x="1689561" y="4953988"/>
            <a:ext cx="1810537" cy="983444"/>
          </a:xfrm>
          <a:custGeom>
            <a:avLst/>
            <a:gdLst>
              <a:gd name="connsiteX0" fmla="*/ 1450848 w 1450848"/>
              <a:gd name="connsiteY0" fmla="*/ 792480 h 792480"/>
              <a:gd name="connsiteX1" fmla="*/ 780288 w 1450848"/>
              <a:gd name="connsiteY1" fmla="*/ 792480 h 792480"/>
              <a:gd name="connsiteX2" fmla="*/ 0 w 1450848"/>
              <a:gd name="connsiteY2" fmla="*/ 0 h 792480"/>
            </a:gdLst>
            <a:ahLst/>
            <a:cxnLst>
              <a:cxn ang="0">
                <a:pos x="connsiteX0" y="connsiteY0"/>
              </a:cxn>
              <a:cxn ang="0">
                <a:pos x="connsiteX1" y="connsiteY1"/>
              </a:cxn>
              <a:cxn ang="0">
                <a:pos x="connsiteX2" y="connsiteY2"/>
              </a:cxn>
            </a:cxnLst>
            <a:rect l="l" t="t" r="r" b="b"/>
            <a:pathLst>
              <a:path w="1450848" h="792480">
                <a:moveTo>
                  <a:pt x="1450848" y="792480"/>
                </a:moveTo>
                <a:lnTo>
                  <a:pt x="780288" y="792480"/>
                </a:lnTo>
                <a:lnTo>
                  <a:pt x="0" y="0"/>
                </a:lnTo>
              </a:path>
            </a:pathLst>
          </a:custGeom>
          <a:noFill/>
          <a:ln w="6350" cap="flat" cmpd="sng" algn="ctr">
            <a:solidFill>
              <a:schemeClr val="lt2"/>
            </a:solidFill>
            <a:prstDash val="solid"/>
            <a:miter lim="800000"/>
            <a:headEnd type="none" w="med" len="med"/>
            <a:tailEnd type="none" w="med" len="med"/>
          </a:ln>
        </p:spPr>
        <p:txBody>
          <a:bodyPr rtlCol="0" anchor="ctr"/>
          <a:lstStyle/>
          <a:p>
            <a:pPr algn="ctr"/>
            <a:endParaRPr lang="en-US" sz="4267" dirty="0"/>
          </a:p>
        </p:txBody>
      </p:sp>
      <p:grpSp>
        <p:nvGrpSpPr>
          <p:cNvPr id="3" name="Group 35">
            <a:extLst>
              <a:ext uri="{FF2B5EF4-FFF2-40B4-BE49-F238E27FC236}">
                <a16:creationId xmlns:a16="http://schemas.microsoft.com/office/drawing/2014/main" id="{4D630BAA-1EC2-C6E7-C7EE-8762FC9625D0}"/>
              </a:ext>
            </a:extLst>
          </p:cNvPr>
          <p:cNvGrpSpPr/>
          <p:nvPr/>
        </p:nvGrpSpPr>
        <p:grpSpPr>
          <a:xfrm>
            <a:off x="334434" y="2911723"/>
            <a:ext cx="1859624" cy="1868698"/>
            <a:chOff x="2004762" y="2447661"/>
            <a:chExt cx="2007784" cy="2007784"/>
          </a:xfrm>
        </p:grpSpPr>
        <p:sp>
          <p:nvSpPr>
            <p:cNvPr id="5" name="Oval 36">
              <a:extLst>
                <a:ext uri="{FF2B5EF4-FFF2-40B4-BE49-F238E27FC236}">
                  <a16:creationId xmlns:a16="http://schemas.microsoft.com/office/drawing/2014/main" id="{1501EF7D-0999-3E44-AC09-628424A12CA2}"/>
                </a:ext>
              </a:extLst>
            </p:cNvPr>
            <p:cNvSpPr/>
            <p:nvPr/>
          </p:nvSpPr>
          <p:spPr>
            <a:xfrm>
              <a:off x="2004762" y="2447661"/>
              <a:ext cx="2007784" cy="200778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
          <p:nvSpPr>
            <p:cNvPr id="6" name="Oval 37">
              <a:extLst>
                <a:ext uri="{FF2B5EF4-FFF2-40B4-BE49-F238E27FC236}">
                  <a16:creationId xmlns:a16="http://schemas.microsoft.com/office/drawing/2014/main" id="{44B15514-CD0E-4DD0-5F9D-7F983D7C6713}"/>
                </a:ext>
              </a:extLst>
            </p:cNvPr>
            <p:cNvSpPr/>
            <p:nvPr/>
          </p:nvSpPr>
          <p:spPr>
            <a:xfrm>
              <a:off x="2190878" y="2633777"/>
              <a:ext cx="1635552" cy="16355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grpSp>
      <p:sp>
        <p:nvSpPr>
          <p:cNvPr id="8" name="Freihandform 15">
            <a:extLst>
              <a:ext uri="{FF2B5EF4-FFF2-40B4-BE49-F238E27FC236}">
                <a16:creationId xmlns:a16="http://schemas.microsoft.com/office/drawing/2014/main" id="{70953E85-A340-E124-A524-688A5E2E6AF1}"/>
              </a:ext>
            </a:extLst>
          </p:cNvPr>
          <p:cNvSpPr/>
          <p:nvPr/>
        </p:nvSpPr>
        <p:spPr bwMode="auto">
          <a:xfrm>
            <a:off x="2280246" y="4552052"/>
            <a:ext cx="1219852" cy="374783"/>
          </a:xfrm>
          <a:custGeom>
            <a:avLst/>
            <a:gdLst>
              <a:gd name="connsiteX0" fmla="*/ 1450848 w 1450848"/>
              <a:gd name="connsiteY0" fmla="*/ 792480 h 792480"/>
              <a:gd name="connsiteX1" fmla="*/ 780288 w 1450848"/>
              <a:gd name="connsiteY1" fmla="*/ 792480 h 792480"/>
              <a:gd name="connsiteX2" fmla="*/ 0 w 1450848"/>
              <a:gd name="connsiteY2" fmla="*/ 0 h 792480"/>
            </a:gdLst>
            <a:ahLst/>
            <a:cxnLst>
              <a:cxn ang="0">
                <a:pos x="connsiteX0" y="connsiteY0"/>
              </a:cxn>
              <a:cxn ang="0">
                <a:pos x="connsiteX1" y="connsiteY1"/>
              </a:cxn>
              <a:cxn ang="0">
                <a:pos x="connsiteX2" y="connsiteY2"/>
              </a:cxn>
            </a:cxnLst>
            <a:rect l="l" t="t" r="r" b="b"/>
            <a:pathLst>
              <a:path w="1450848" h="792480">
                <a:moveTo>
                  <a:pt x="1450848" y="792480"/>
                </a:moveTo>
                <a:lnTo>
                  <a:pt x="780288" y="792480"/>
                </a:lnTo>
                <a:lnTo>
                  <a:pt x="0" y="0"/>
                </a:lnTo>
              </a:path>
            </a:pathLst>
          </a:custGeom>
          <a:noFill/>
          <a:ln w="6350" cap="flat" cmpd="sng" algn="ctr">
            <a:solidFill>
              <a:schemeClr val="lt2"/>
            </a:solidFill>
            <a:prstDash val="solid"/>
            <a:miter lim="800000"/>
            <a:headEnd type="none" w="med" len="med"/>
            <a:tailEnd type="none" w="med" len="med"/>
          </a:ln>
        </p:spPr>
        <p:txBody>
          <a:bodyPr rtlCol="0" anchor="ctr"/>
          <a:lstStyle/>
          <a:p>
            <a:pPr algn="ctr"/>
            <a:endParaRPr lang="en-US" sz="4267" dirty="0"/>
          </a:p>
        </p:txBody>
      </p:sp>
      <p:cxnSp>
        <p:nvCxnSpPr>
          <p:cNvPr id="9" name="Gerade Verbindung 16">
            <a:extLst>
              <a:ext uri="{FF2B5EF4-FFF2-40B4-BE49-F238E27FC236}">
                <a16:creationId xmlns:a16="http://schemas.microsoft.com/office/drawing/2014/main" id="{90F92063-0DAF-08E4-8800-8856920031FA}"/>
              </a:ext>
            </a:extLst>
          </p:cNvPr>
          <p:cNvCxnSpPr>
            <a:cxnSpLocks/>
          </p:cNvCxnSpPr>
          <p:nvPr/>
        </p:nvCxnSpPr>
        <p:spPr>
          <a:xfrm flipV="1">
            <a:off x="2491213" y="3825956"/>
            <a:ext cx="1008880" cy="1750"/>
          </a:xfrm>
          <a:prstGeom prst="line">
            <a:avLst/>
          </a:prstGeom>
          <a:ln w="6350" cap="flat" cmpd="sng" algn="ctr">
            <a:solidFill>
              <a:schemeClr val="l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Oval 11">
            <a:extLst>
              <a:ext uri="{FF2B5EF4-FFF2-40B4-BE49-F238E27FC236}">
                <a16:creationId xmlns:a16="http://schemas.microsoft.com/office/drawing/2014/main" id="{54FCD52C-9F0C-9B50-91B2-3F5B8277645E}"/>
              </a:ext>
            </a:extLst>
          </p:cNvPr>
          <p:cNvSpPr/>
          <p:nvPr/>
        </p:nvSpPr>
        <p:spPr>
          <a:xfrm>
            <a:off x="2366443" y="3764142"/>
            <a:ext cx="124770" cy="125379"/>
          </a:xfrm>
          <a:prstGeom prst="ellipse">
            <a:avLst/>
          </a:prstGeom>
          <a:solidFill>
            <a:srgbClr val="9C216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latin typeface="Arial" panose="020B0604020202020204" pitchFamily="34" charset="0"/>
              <a:cs typeface="Arial" panose="020B0604020202020204" pitchFamily="34" charset="0"/>
            </a:endParaRPr>
          </a:p>
        </p:txBody>
      </p:sp>
      <p:sp>
        <p:nvSpPr>
          <p:cNvPr id="11" name="Oval 15">
            <a:extLst>
              <a:ext uri="{FF2B5EF4-FFF2-40B4-BE49-F238E27FC236}">
                <a16:creationId xmlns:a16="http://schemas.microsoft.com/office/drawing/2014/main" id="{AAAB13E0-C1DE-192F-4985-101E8087E8E4}"/>
              </a:ext>
            </a:extLst>
          </p:cNvPr>
          <p:cNvSpPr/>
          <p:nvPr/>
        </p:nvSpPr>
        <p:spPr>
          <a:xfrm>
            <a:off x="2178059" y="4449371"/>
            <a:ext cx="124770" cy="125379"/>
          </a:xfrm>
          <a:prstGeom prst="ellipse">
            <a:avLst/>
          </a:prstGeom>
          <a:solidFill>
            <a:srgbClr val="5753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latin typeface="Arial" panose="020B0604020202020204" pitchFamily="34" charset="0"/>
              <a:cs typeface="Arial" panose="020B0604020202020204" pitchFamily="34" charset="0"/>
            </a:endParaRPr>
          </a:p>
        </p:txBody>
      </p:sp>
      <p:sp>
        <p:nvSpPr>
          <p:cNvPr id="12" name="Freihandform 19">
            <a:extLst>
              <a:ext uri="{FF2B5EF4-FFF2-40B4-BE49-F238E27FC236}">
                <a16:creationId xmlns:a16="http://schemas.microsoft.com/office/drawing/2014/main" id="{53201A3A-6BA0-B3AF-DF3F-21394B2E048B}"/>
              </a:ext>
            </a:extLst>
          </p:cNvPr>
          <p:cNvSpPr/>
          <p:nvPr/>
        </p:nvSpPr>
        <p:spPr bwMode="auto">
          <a:xfrm flipV="1">
            <a:off x="2280246" y="2747295"/>
            <a:ext cx="1219852" cy="374783"/>
          </a:xfrm>
          <a:custGeom>
            <a:avLst/>
            <a:gdLst>
              <a:gd name="connsiteX0" fmla="*/ 1450848 w 1450848"/>
              <a:gd name="connsiteY0" fmla="*/ 792480 h 792480"/>
              <a:gd name="connsiteX1" fmla="*/ 780288 w 1450848"/>
              <a:gd name="connsiteY1" fmla="*/ 792480 h 792480"/>
              <a:gd name="connsiteX2" fmla="*/ 0 w 1450848"/>
              <a:gd name="connsiteY2" fmla="*/ 0 h 792480"/>
            </a:gdLst>
            <a:ahLst/>
            <a:cxnLst>
              <a:cxn ang="0">
                <a:pos x="connsiteX0" y="connsiteY0"/>
              </a:cxn>
              <a:cxn ang="0">
                <a:pos x="connsiteX1" y="connsiteY1"/>
              </a:cxn>
              <a:cxn ang="0">
                <a:pos x="connsiteX2" y="connsiteY2"/>
              </a:cxn>
            </a:cxnLst>
            <a:rect l="l" t="t" r="r" b="b"/>
            <a:pathLst>
              <a:path w="1450848" h="792480">
                <a:moveTo>
                  <a:pt x="1450848" y="792480"/>
                </a:moveTo>
                <a:lnTo>
                  <a:pt x="780288" y="792480"/>
                </a:lnTo>
                <a:lnTo>
                  <a:pt x="0" y="0"/>
                </a:lnTo>
              </a:path>
            </a:pathLst>
          </a:custGeom>
          <a:noFill/>
          <a:ln w="6350" cap="flat" cmpd="sng" algn="ctr">
            <a:solidFill>
              <a:schemeClr val="lt2"/>
            </a:solidFill>
            <a:prstDash val="solid"/>
            <a:miter lim="800000"/>
            <a:headEnd type="none" w="med" len="med"/>
            <a:tailEnd type="none" w="med" len="med"/>
          </a:ln>
        </p:spPr>
        <p:txBody>
          <a:bodyPr rtlCol="0" anchor="ctr"/>
          <a:lstStyle/>
          <a:p>
            <a:pPr algn="ctr"/>
            <a:endParaRPr lang="en-US" sz="4267" dirty="0"/>
          </a:p>
        </p:txBody>
      </p:sp>
      <p:sp>
        <p:nvSpPr>
          <p:cNvPr id="13" name="Oval 15">
            <a:extLst>
              <a:ext uri="{FF2B5EF4-FFF2-40B4-BE49-F238E27FC236}">
                <a16:creationId xmlns:a16="http://schemas.microsoft.com/office/drawing/2014/main" id="{754B9F72-BADE-8FC9-B98A-C9BDECF3AF7B}"/>
              </a:ext>
            </a:extLst>
          </p:cNvPr>
          <p:cNvSpPr/>
          <p:nvPr/>
        </p:nvSpPr>
        <p:spPr>
          <a:xfrm>
            <a:off x="2178059" y="3102045"/>
            <a:ext cx="124770" cy="125379"/>
          </a:xfrm>
          <a:prstGeom prst="ellipse">
            <a:avLst/>
          </a:prstGeom>
          <a:solidFill>
            <a:srgbClr val="9BBA4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latin typeface="Arial" panose="020B0604020202020204" pitchFamily="34" charset="0"/>
              <a:cs typeface="Arial" panose="020B0604020202020204" pitchFamily="34" charset="0"/>
            </a:endParaRPr>
          </a:p>
        </p:txBody>
      </p:sp>
      <p:sp>
        <p:nvSpPr>
          <p:cNvPr id="14" name="Freihandform 21">
            <a:extLst>
              <a:ext uri="{FF2B5EF4-FFF2-40B4-BE49-F238E27FC236}">
                <a16:creationId xmlns:a16="http://schemas.microsoft.com/office/drawing/2014/main" id="{1DCF909E-8BAC-56CD-1196-599B6FD33BFF}"/>
              </a:ext>
            </a:extLst>
          </p:cNvPr>
          <p:cNvSpPr/>
          <p:nvPr/>
        </p:nvSpPr>
        <p:spPr bwMode="auto">
          <a:xfrm flipV="1">
            <a:off x="1689561" y="1689757"/>
            <a:ext cx="1810537" cy="983444"/>
          </a:xfrm>
          <a:custGeom>
            <a:avLst/>
            <a:gdLst>
              <a:gd name="connsiteX0" fmla="*/ 1450848 w 1450848"/>
              <a:gd name="connsiteY0" fmla="*/ 792480 h 792480"/>
              <a:gd name="connsiteX1" fmla="*/ 780288 w 1450848"/>
              <a:gd name="connsiteY1" fmla="*/ 792480 h 792480"/>
              <a:gd name="connsiteX2" fmla="*/ 0 w 1450848"/>
              <a:gd name="connsiteY2" fmla="*/ 0 h 792480"/>
            </a:gdLst>
            <a:ahLst/>
            <a:cxnLst>
              <a:cxn ang="0">
                <a:pos x="connsiteX0" y="connsiteY0"/>
              </a:cxn>
              <a:cxn ang="0">
                <a:pos x="connsiteX1" y="connsiteY1"/>
              </a:cxn>
              <a:cxn ang="0">
                <a:pos x="connsiteX2" y="connsiteY2"/>
              </a:cxn>
            </a:cxnLst>
            <a:rect l="l" t="t" r="r" b="b"/>
            <a:pathLst>
              <a:path w="1450848" h="792480">
                <a:moveTo>
                  <a:pt x="1450848" y="792480"/>
                </a:moveTo>
                <a:lnTo>
                  <a:pt x="780288" y="792480"/>
                </a:lnTo>
                <a:lnTo>
                  <a:pt x="0" y="0"/>
                </a:lnTo>
              </a:path>
            </a:pathLst>
          </a:custGeom>
          <a:noFill/>
          <a:ln w="6350" cap="flat" cmpd="sng" algn="ctr">
            <a:solidFill>
              <a:schemeClr val="lt2"/>
            </a:solidFill>
            <a:prstDash val="solid"/>
            <a:miter lim="800000"/>
            <a:headEnd type="none" w="med" len="med"/>
            <a:tailEnd type="none" w="med" len="med"/>
          </a:ln>
        </p:spPr>
        <p:txBody>
          <a:bodyPr rtlCol="0" anchor="ctr"/>
          <a:lstStyle/>
          <a:p>
            <a:pPr algn="ctr"/>
            <a:endParaRPr lang="en-US" sz="4267" dirty="0"/>
          </a:p>
        </p:txBody>
      </p:sp>
      <p:sp>
        <p:nvSpPr>
          <p:cNvPr id="15" name="Oval 15">
            <a:extLst>
              <a:ext uri="{FF2B5EF4-FFF2-40B4-BE49-F238E27FC236}">
                <a16:creationId xmlns:a16="http://schemas.microsoft.com/office/drawing/2014/main" id="{2E8F2B0B-2FB4-A919-3444-5F8EE2690F80}"/>
              </a:ext>
            </a:extLst>
          </p:cNvPr>
          <p:cNvSpPr/>
          <p:nvPr/>
        </p:nvSpPr>
        <p:spPr>
          <a:xfrm>
            <a:off x="1593259" y="2661600"/>
            <a:ext cx="124770" cy="1253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C7C9775A-FCA4-510E-4B04-48929E87B454}"/>
              </a:ext>
            </a:extLst>
          </p:cNvPr>
          <p:cNvSpPr/>
          <p:nvPr/>
        </p:nvSpPr>
        <p:spPr>
          <a:xfrm>
            <a:off x="1593259" y="4862369"/>
            <a:ext cx="124770" cy="125379"/>
          </a:xfrm>
          <a:prstGeom prst="ellipse">
            <a:avLst/>
          </a:prstGeom>
          <a:solidFill>
            <a:srgbClr val="F974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latin typeface="Arial" panose="020B0604020202020204" pitchFamily="34" charset="0"/>
              <a:cs typeface="Arial" panose="020B0604020202020204" pitchFamily="34" charset="0"/>
            </a:endParaRPr>
          </a:p>
        </p:txBody>
      </p:sp>
      <p:sp>
        <p:nvSpPr>
          <p:cNvPr id="17" name="Rechteck 16">
            <a:extLst>
              <a:ext uri="{FF2B5EF4-FFF2-40B4-BE49-F238E27FC236}">
                <a16:creationId xmlns:a16="http://schemas.microsoft.com/office/drawing/2014/main" id="{D7691AFF-2E4E-C203-E2A8-71B9B9E812B0}"/>
              </a:ext>
            </a:extLst>
          </p:cNvPr>
          <p:cNvSpPr/>
          <p:nvPr/>
        </p:nvSpPr>
        <p:spPr bwMode="auto">
          <a:xfrm>
            <a:off x="3500094" y="1268414"/>
            <a:ext cx="8355357" cy="883187"/>
          </a:xfrm>
          <a:prstGeom prst="rect">
            <a:avLst/>
          </a:prstGeom>
          <a:ln w="9525">
            <a:solidFill>
              <a:schemeClr val="bg2"/>
            </a:solidFill>
          </a:ln>
        </p:spPr>
        <p:txBody>
          <a:bodyPr vert="horz" lIns="72000" tIns="72000" rIns="72000" bIns="72000" rtlCol="0" anchor="ctr">
            <a:noAutofit/>
          </a:bodyPr>
          <a:lstStyle/>
          <a:p>
            <a:pPr marL="216000" indent="-216000" defTabSz="576000">
              <a:lnSpc>
                <a:spcPct val="120000"/>
              </a:lnSpc>
              <a:spcBef>
                <a:spcPts val="0"/>
              </a:spcBef>
              <a:spcAft>
                <a:spcPts val="0"/>
              </a:spcAft>
              <a:buClr>
                <a:schemeClr val="tx2"/>
              </a:buClr>
              <a:buSzPct val="100000"/>
              <a:buFont typeface="Symbol" panose="05050102010706020507" pitchFamily="18" charset="2"/>
              <a:buChar char="-"/>
            </a:pPr>
            <a:endParaRPr lang="en-US" sz="1800" dirty="0"/>
          </a:p>
        </p:txBody>
      </p:sp>
      <p:sp>
        <p:nvSpPr>
          <p:cNvPr id="18" name="Rechteck 17">
            <a:extLst>
              <a:ext uri="{FF2B5EF4-FFF2-40B4-BE49-F238E27FC236}">
                <a16:creationId xmlns:a16="http://schemas.microsoft.com/office/drawing/2014/main" id="{8A1CC6BA-DCBF-543A-F777-A8811EEA9933}"/>
              </a:ext>
            </a:extLst>
          </p:cNvPr>
          <p:cNvSpPr/>
          <p:nvPr/>
        </p:nvSpPr>
        <p:spPr bwMode="auto">
          <a:xfrm>
            <a:off x="3500094" y="2325952"/>
            <a:ext cx="8355357" cy="883187"/>
          </a:xfrm>
          <a:prstGeom prst="rect">
            <a:avLst/>
          </a:prstGeom>
          <a:ln w="9525">
            <a:solidFill>
              <a:schemeClr val="bg2"/>
            </a:solidFill>
          </a:ln>
        </p:spPr>
        <p:txBody>
          <a:bodyPr vert="horz" lIns="72000" tIns="72000" rIns="72000" bIns="72000" rtlCol="0" anchor="ctr">
            <a:noAutofit/>
          </a:bodyPr>
          <a:lstStyle/>
          <a:p>
            <a:pPr marL="216000" indent="-216000" defTabSz="576000">
              <a:lnSpc>
                <a:spcPct val="120000"/>
              </a:lnSpc>
              <a:spcBef>
                <a:spcPts val="0"/>
              </a:spcBef>
              <a:spcAft>
                <a:spcPts val="0"/>
              </a:spcAft>
              <a:buClr>
                <a:schemeClr val="tx2"/>
              </a:buClr>
              <a:buSzPct val="100000"/>
              <a:buFont typeface="Symbol" panose="05050102010706020507" pitchFamily="18" charset="2"/>
              <a:buChar char="-"/>
            </a:pPr>
            <a:endParaRPr lang="en-US" sz="1800" dirty="0"/>
          </a:p>
        </p:txBody>
      </p:sp>
      <p:sp>
        <p:nvSpPr>
          <p:cNvPr id="19" name="Rechteck 18">
            <a:extLst>
              <a:ext uri="{FF2B5EF4-FFF2-40B4-BE49-F238E27FC236}">
                <a16:creationId xmlns:a16="http://schemas.microsoft.com/office/drawing/2014/main" id="{36B615A3-5A04-C633-C840-C534C1BF9143}"/>
              </a:ext>
            </a:extLst>
          </p:cNvPr>
          <p:cNvSpPr/>
          <p:nvPr/>
        </p:nvSpPr>
        <p:spPr bwMode="auto">
          <a:xfrm>
            <a:off x="3500094" y="3383488"/>
            <a:ext cx="8355357" cy="883187"/>
          </a:xfrm>
          <a:prstGeom prst="rect">
            <a:avLst/>
          </a:prstGeom>
          <a:ln w="9525">
            <a:solidFill>
              <a:schemeClr val="bg2"/>
            </a:solidFill>
          </a:ln>
        </p:spPr>
        <p:txBody>
          <a:bodyPr vert="horz" lIns="72000" tIns="72000" rIns="72000" bIns="72000" rtlCol="0" anchor="ctr">
            <a:noAutofit/>
          </a:bodyPr>
          <a:lstStyle/>
          <a:p>
            <a:pPr marL="216000" indent="-216000" defTabSz="576000">
              <a:lnSpc>
                <a:spcPct val="120000"/>
              </a:lnSpc>
              <a:spcBef>
                <a:spcPts val="0"/>
              </a:spcBef>
              <a:spcAft>
                <a:spcPts val="0"/>
              </a:spcAft>
              <a:buClr>
                <a:schemeClr val="tx2"/>
              </a:buClr>
              <a:buSzPct val="100000"/>
              <a:buFont typeface="Symbol" panose="05050102010706020507" pitchFamily="18" charset="2"/>
              <a:buChar char="-"/>
            </a:pPr>
            <a:endParaRPr lang="en-US" sz="1800" dirty="0"/>
          </a:p>
        </p:txBody>
      </p:sp>
      <p:sp>
        <p:nvSpPr>
          <p:cNvPr id="20" name="Rechteck 19">
            <a:extLst>
              <a:ext uri="{FF2B5EF4-FFF2-40B4-BE49-F238E27FC236}">
                <a16:creationId xmlns:a16="http://schemas.microsoft.com/office/drawing/2014/main" id="{7B705219-7A6C-CC61-A52E-120D517248F1}"/>
              </a:ext>
            </a:extLst>
          </p:cNvPr>
          <p:cNvSpPr/>
          <p:nvPr/>
        </p:nvSpPr>
        <p:spPr bwMode="auto">
          <a:xfrm>
            <a:off x="3500094" y="4441026"/>
            <a:ext cx="8355357" cy="883187"/>
          </a:xfrm>
          <a:prstGeom prst="rect">
            <a:avLst/>
          </a:prstGeom>
          <a:ln w="9525">
            <a:solidFill>
              <a:schemeClr val="bg2"/>
            </a:solidFill>
          </a:ln>
        </p:spPr>
        <p:txBody>
          <a:bodyPr vert="horz" lIns="72000" tIns="72000" rIns="72000" bIns="72000" rtlCol="0" anchor="ctr">
            <a:noAutofit/>
          </a:bodyPr>
          <a:lstStyle/>
          <a:p>
            <a:pPr marL="216000" indent="-216000" defTabSz="576000">
              <a:lnSpc>
                <a:spcPct val="120000"/>
              </a:lnSpc>
              <a:spcBef>
                <a:spcPts val="0"/>
              </a:spcBef>
              <a:spcAft>
                <a:spcPts val="0"/>
              </a:spcAft>
              <a:buClr>
                <a:schemeClr val="tx2"/>
              </a:buClr>
              <a:buSzPct val="100000"/>
              <a:buFont typeface="Symbol" panose="05050102010706020507" pitchFamily="18" charset="2"/>
              <a:buChar char="-"/>
            </a:pPr>
            <a:endParaRPr lang="en-US" sz="1800" dirty="0"/>
          </a:p>
        </p:txBody>
      </p:sp>
      <p:sp>
        <p:nvSpPr>
          <p:cNvPr id="21" name="Rechteck 20">
            <a:extLst>
              <a:ext uri="{FF2B5EF4-FFF2-40B4-BE49-F238E27FC236}">
                <a16:creationId xmlns:a16="http://schemas.microsoft.com/office/drawing/2014/main" id="{588E2F5D-B11B-AE2D-BFCB-14BB574927A7}"/>
              </a:ext>
            </a:extLst>
          </p:cNvPr>
          <p:cNvSpPr/>
          <p:nvPr/>
        </p:nvSpPr>
        <p:spPr bwMode="auto">
          <a:xfrm>
            <a:off x="3500094" y="5498564"/>
            <a:ext cx="8355357" cy="883187"/>
          </a:xfrm>
          <a:prstGeom prst="rect">
            <a:avLst/>
          </a:prstGeom>
          <a:ln w="9525">
            <a:solidFill>
              <a:schemeClr val="bg2"/>
            </a:solidFill>
          </a:ln>
        </p:spPr>
        <p:txBody>
          <a:bodyPr vert="horz" lIns="72000" tIns="72000" rIns="72000" bIns="72000" rtlCol="0" anchor="ctr">
            <a:noAutofit/>
          </a:bodyPr>
          <a:lstStyle/>
          <a:p>
            <a:pPr marL="216000" indent="-216000" defTabSz="576000">
              <a:lnSpc>
                <a:spcPct val="120000"/>
              </a:lnSpc>
              <a:spcBef>
                <a:spcPts val="0"/>
              </a:spcBef>
              <a:spcAft>
                <a:spcPts val="0"/>
              </a:spcAft>
              <a:buClr>
                <a:schemeClr val="tx2"/>
              </a:buClr>
              <a:buSzPct val="100000"/>
              <a:buFont typeface="Symbol" panose="05050102010706020507" pitchFamily="18" charset="2"/>
              <a:buChar char="-"/>
            </a:pPr>
            <a:endParaRPr lang="en-US" sz="1800" dirty="0"/>
          </a:p>
        </p:txBody>
      </p:sp>
      <p:sp>
        <p:nvSpPr>
          <p:cNvPr id="27" name="TextBox">
            <a:extLst>
              <a:ext uri="{FF2B5EF4-FFF2-40B4-BE49-F238E27FC236}">
                <a16:creationId xmlns:a16="http://schemas.microsoft.com/office/drawing/2014/main" id="{30BBEC78-4B71-DEA4-E5CB-D056AC179935}"/>
              </a:ext>
            </a:extLst>
          </p:cNvPr>
          <p:cNvSpPr txBox="1"/>
          <p:nvPr>
            <p:custDataLst>
              <p:tags r:id="rId2"/>
            </p:custDataLst>
          </p:nvPr>
        </p:nvSpPr>
        <p:spPr bwMode="auto">
          <a:xfrm>
            <a:off x="4541486" y="1268414"/>
            <a:ext cx="7313965" cy="883187"/>
          </a:xfrm>
          <a:prstGeom prst="rect">
            <a:avLst/>
          </a:prstGeom>
        </p:spPr>
        <p:txBody>
          <a:bodyPr vert="horz" lIns="0" tIns="0" rIns="0" bIns="0" rtlCol="0" anchor="ctr">
            <a:noAutofit/>
          </a:bodyPr>
          <a:lstStyle>
            <a:defPPr>
              <a:defRPr lang="en-US"/>
            </a:defPPr>
            <a:lvl1pPr marL="252000"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sz="1800" baseline="0">
                <a:latin typeface="+mn-lt"/>
              </a:defRPr>
            </a:lvl1pPr>
            <a:lvl2pPr marL="504000" lvl="1"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sz="1600">
                <a:latin typeface="+mn-lt"/>
              </a:defRPr>
            </a:lvl2pPr>
            <a:lvl3pPr marL="756000" lvl="2"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3pPr>
            <a:lvl4pPr marL="853200" indent="-2844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4pPr>
            <a:lvl5pPr marL="853200" indent="-2844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5pPr>
            <a:lvl6pPr marL="853200" indent="-284400" defTabSz="576000" fontAlgn="base">
              <a:lnSpc>
                <a:spcPct val="120000"/>
              </a:lnSpc>
              <a:spcBef>
                <a:spcPts val="0"/>
              </a:spcBef>
              <a:spcAft>
                <a:spcPts val="0"/>
              </a:spcAft>
              <a:buClr>
                <a:schemeClr val="tx2"/>
              </a:buClr>
              <a:buFont typeface="Arial" panose="020B0604020202020204" pitchFamily="34" charset="0"/>
              <a:buChar char="‒"/>
              <a:defRPr baseline="0">
                <a:latin typeface="+mn-lt"/>
              </a:defRPr>
            </a:lvl6pPr>
            <a:lvl7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7pPr>
            <a:lvl8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8pPr>
            <a:lvl9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9pPr>
          </a:lstStyle>
          <a:p>
            <a:pPr marL="0" indent="0">
              <a:buNone/>
            </a:pPr>
            <a:r>
              <a:rPr lang="en-US" sz="1200" b="1" dirty="0"/>
              <a:t>Consolidated overview</a:t>
            </a:r>
          </a:p>
          <a:p>
            <a:r>
              <a:rPr lang="en-US" sz="1000" dirty="0">
                <a:solidFill>
                  <a:schemeClr val="dk2"/>
                </a:solidFill>
              </a:rPr>
              <a:t>Fast EV Charging 								</a:t>
            </a:r>
            <a:r>
              <a:rPr lang="en-US" sz="1000" dirty="0">
                <a:solidFill>
                  <a:schemeClr val="dk2"/>
                </a:solidFill>
                <a:hlinkClick r:id="rId20"/>
              </a:rPr>
              <a:t>Link</a:t>
            </a:r>
            <a:endParaRPr lang="en-US" sz="1000" dirty="0">
              <a:solidFill>
                <a:schemeClr val="dk2"/>
              </a:solidFill>
            </a:endParaRPr>
          </a:p>
          <a:p>
            <a:r>
              <a:rPr lang="en-US" sz="1000" dirty="0">
                <a:solidFill>
                  <a:schemeClr val="dk2"/>
                </a:solidFill>
              </a:rPr>
              <a:t>Chargers up to 150 kW								</a:t>
            </a:r>
            <a:r>
              <a:rPr lang="en-US" sz="1000" dirty="0">
                <a:solidFill>
                  <a:schemeClr val="dk2"/>
                </a:solidFill>
                <a:hlinkClick r:id="rId21"/>
              </a:rPr>
              <a:t>Link</a:t>
            </a:r>
            <a:endParaRPr lang="en-US" sz="1000" dirty="0">
              <a:solidFill>
                <a:schemeClr val="dk2"/>
              </a:solidFill>
            </a:endParaRPr>
          </a:p>
          <a:p>
            <a:r>
              <a:rPr lang="en-US" sz="1000" dirty="0">
                <a:solidFill>
                  <a:schemeClr val="dk2"/>
                </a:solidFill>
              </a:rPr>
              <a:t>Chargers from 50 kW to 350 kW							</a:t>
            </a:r>
            <a:r>
              <a:rPr lang="en-US" sz="1000" dirty="0">
                <a:solidFill>
                  <a:schemeClr val="dk2"/>
                </a:solidFill>
                <a:hlinkClick r:id="rId22"/>
              </a:rPr>
              <a:t>Link</a:t>
            </a:r>
            <a:endParaRPr lang="en-US" sz="1000" dirty="0">
              <a:solidFill>
                <a:schemeClr val="dk2"/>
              </a:solidFill>
            </a:endParaRPr>
          </a:p>
          <a:p>
            <a:r>
              <a:rPr lang="en-US" sz="1000" dirty="0">
                <a:solidFill>
                  <a:schemeClr val="dk2"/>
                </a:solidFill>
              </a:rPr>
              <a:t>DC </a:t>
            </a:r>
            <a:r>
              <a:rPr lang="en-US" sz="1000" dirty="0" err="1">
                <a:solidFill>
                  <a:schemeClr val="dk2"/>
                </a:solidFill>
              </a:rPr>
              <a:t>wallbox</a:t>
            </a:r>
            <a:r>
              <a:rPr lang="en-US" sz="1000" dirty="0">
                <a:solidFill>
                  <a:schemeClr val="dk2"/>
                </a:solidFill>
              </a:rPr>
              <a:t>									</a:t>
            </a:r>
            <a:r>
              <a:rPr lang="en-US" sz="1000" dirty="0">
                <a:solidFill>
                  <a:schemeClr val="dk2"/>
                </a:solidFill>
                <a:hlinkClick r:id="rId23"/>
              </a:rPr>
              <a:t>Link</a:t>
            </a:r>
            <a:endParaRPr lang="en-US" sz="1000" dirty="0">
              <a:solidFill>
                <a:schemeClr val="dk2"/>
              </a:solidFill>
            </a:endParaRPr>
          </a:p>
        </p:txBody>
      </p:sp>
      <p:sp>
        <p:nvSpPr>
          <p:cNvPr id="28" name="TextBox">
            <a:extLst>
              <a:ext uri="{FF2B5EF4-FFF2-40B4-BE49-F238E27FC236}">
                <a16:creationId xmlns:a16="http://schemas.microsoft.com/office/drawing/2014/main" id="{FA9CE5A2-36CF-0972-56AA-0E4822BEE16D}"/>
              </a:ext>
            </a:extLst>
          </p:cNvPr>
          <p:cNvSpPr txBox="1"/>
          <p:nvPr>
            <p:custDataLst>
              <p:tags r:id="rId3"/>
            </p:custDataLst>
          </p:nvPr>
        </p:nvSpPr>
        <p:spPr bwMode="auto">
          <a:xfrm>
            <a:off x="4541486" y="2325952"/>
            <a:ext cx="7313965" cy="883187"/>
          </a:xfrm>
          <a:prstGeom prst="rect">
            <a:avLst/>
          </a:prstGeom>
        </p:spPr>
        <p:txBody>
          <a:bodyPr vert="horz" lIns="0" tIns="0" rIns="0" bIns="0" numCol="1" rtlCol="0" anchor="ctr">
            <a:noAutofit/>
          </a:bodyPr>
          <a:lstStyle>
            <a:defPPr>
              <a:defRPr lang="en-US"/>
            </a:defPPr>
            <a:lvl1pPr marL="252000"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sz="1800" baseline="0">
                <a:latin typeface="+mn-lt"/>
              </a:defRPr>
            </a:lvl1pPr>
            <a:lvl2pPr marL="504000" lvl="1"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sz="1600">
                <a:latin typeface="+mn-lt"/>
              </a:defRPr>
            </a:lvl2pPr>
            <a:lvl3pPr marL="756000" lvl="2"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3pPr>
            <a:lvl4pPr marL="853200" indent="-2844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4pPr>
            <a:lvl5pPr marL="853200" indent="-2844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5pPr>
            <a:lvl6pPr marL="853200" indent="-284400" defTabSz="576000" fontAlgn="base">
              <a:lnSpc>
                <a:spcPct val="120000"/>
              </a:lnSpc>
              <a:spcBef>
                <a:spcPts val="0"/>
              </a:spcBef>
              <a:spcAft>
                <a:spcPts val="0"/>
              </a:spcAft>
              <a:buClr>
                <a:schemeClr val="tx2"/>
              </a:buClr>
              <a:buFont typeface="Arial" panose="020B0604020202020204" pitchFamily="34" charset="0"/>
              <a:buChar char="‒"/>
              <a:defRPr baseline="0">
                <a:latin typeface="+mn-lt"/>
              </a:defRPr>
            </a:lvl6pPr>
            <a:lvl7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7pPr>
            <a:lvl8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8pPr>
            <a:lvl9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9pPr>
          </a:lstStyle>
          <a:p>
            <a:pPr marL="0" indent="0">
              <a:buNone/>
            </a:pPr>
            <a:r>
              <a:rPr lang="en-US" sz="1200" b="1" dirty="0"/>
              <a:t>Reference designs &amp; boards</a:t>
            </a:r>
          </a:p>
          <a:p>
            <a:pPr>
              <a:lnSpc>
                <a:spcPct val="100000"/>
              </a:lnSpc>
            </a:pPr>
            <a:r>
              <a:rPr lang="en-US" sz="1000" dirty="0">
                <a:solidFill>
                  <a:schemeClr val="dk2"/>
                </a:solidFill>
              </a:rPr>
              <a:t>11 kW </a:t>
            </a:r>
            <a:r>
              <a:rPr lang="en-US" sz="1000" dirty="0" err="1">
                <a:solidFill>
                  <a:schemeClr val="dk2"/>
                </a:solidFill>
              </a:rPr>
              <a:t>SiC</a:t>
            </a:r>
            <a:r>
              <a:rPr lang="en-US" sz="1000" dirty="0">
                <a:solidFill>
                  <a:schemeClr val="dk2"/>
                </a:solidFill>
              </a:rPr>
              <a:t> bi-directional DC/DC converter board for EV Charging				</a:t>
            </a:r>
            <a:r>
              <a:rPr lang="en-US" sz="1000" dirty="0">
                <a:solidFill>
                  <a:schemeClr val="dk2"/>
                </a:solidFill>
                <a:hlinkClick r:id="rId24"/>
              </a:rPr>
              <a:t>Link</a:t>
            </a:r>
            <a:r>
              <a:rPr lang="en-US" sz="1000" dirty="0">
                <a:solidFill>
                  <a:schemeClr val="dk2"/>
                </a:solidFill>
              </a:rPr>
              <a:t> </a:t>
            </a:r>
          </a:p>
          <a:p>
            <a:pPr>
              <a:lnSpc>
                <a:spcPct val="100000"/>
              </a:lnSpc>
            </a:pPr>
            <a:r>
              <a:rPr lang="en-US" sz="1000" dirty="0">
                <a:solidFill>
                  <a:schemeClr val="dk2"/>
                </a:solidFill>
              </a:rPr>
              <a:t>Reference design user guide							</a:t>
            </a:r>
            <a:r>
              <a:rPr lang="en-US" sz="1000" dirty="0">
                <a:solidFill>
                  <a:schemeClr val="dk2"/>
                </a:solidFill>
                <a:hlinkClick r:id="rId25"/>
              </a:rPr>
              <a:t>Link</a:t>
            </a:r>
            <a:endParaRPr lang="en-US" sz="1000" dirty="0">
              <a:solidFill>
                <a:schemeClr val="dk2"/>
              </a:solidFill>
            </a:endParaRPr>
          </a:p>
          <a:p>
            <a:pPr>
              <a:lnSpc>
                <a:spcPct val="100000"/>
              </a:lnSpc>
            </a:pPr>
            <a:r>
              <a:rPr lang="en-US" sz="1000" dirty="0">
                <a:solidFill>
                  <a:schemeClr val="dk2"/>
                </a:solidFill>
              </a:rPr>
              <a:t>Demo board / kits 								</a:t>
            </a:r>
            <a:r>
              <a:rPr lang="en-US" sz="1000" dirty="0">
                <a:solidFill>
                  <a:schemeClr val="dk2"/>
                </a:solidFill>
                <a:hlinkClick r:id="rId26"/>
              </a:rPr>
              <a:t>Link</a:t>
            </a:r>
            <a:endParaRPr lang="en-US" sz="1000" dirty="0">
              <a:solidFill>
                <a:schemeClr val="dk2"/>
              </a:solidFill>
            </a:endParaRPr>
          </a:p>
          <a:p>
            <a:pPr>
              <a:lnSpc>
                <a:spcPct val="100000"/>
              </a:lnSpc>
            </a:pPr>
            <a:r>
              <a:rPr lang="en-US" sz="1000" dirty="0">
                <a:solidFill>
                  <a:schemeClr val="dk2"/>
                </a:solidFill>
              </a:rPr>
              <a:t>Evaluation boards								</a:t>
            </a:r>
            <a:r>
              <a:rPr lang="en-US" sz="1000" dirty="0">
                <a:solidFill>
                  <a:schemeClr val="dk2"/>
                </a:solidFill>
                <a:hlinkClick r:id="rId26"/>
              </a:rPr>
              <a:t>Link</a:t>
            </a:r>
            <a:endParaRPr lang="en-US" sz="1000" dirty="0">
              <a:solidFill>
                <a:schemeClr val="dk2"/>
              </a:solidFill>
            </a:endParaRPr>
          </a:p>
        </p:txBody>
      </p:sp>
      <p:sp>
        <p:nvSpPr>
          <p:cNvPr id="29" name="TextBox">
            <a:extLst>
              <a:ext uri="{FF2B5EF4-FFF2-40B4-BE49-F238E27FC236}">
                <a16:creationId xmlns:a16="http://schemas.microsoft.com/office/drawing/2014/main" id="{D758C55E-E464-78BB-7F97-BCF7E6B5AF33}"/>
              </a:ext>
            </a:extLst>
          </p:cNvPr>
          <p:cNvSpPr txBox="1"/>
          <p:nvPr>
            <p:custDataLst>
              <p:tags r:id="rId4"/>
            </p:custDataLst>
          </p:nvPr>
        </p:nvSpPr>
        <p:spPr bwMode="auto">
          <a:xfrm>
            <a:off x="4541486" y="3383488"/>
            <a:ext cx="7313965" cy="883187"/>
          </a:xfrm>
          <a:prstGeom prst="rect">
            <a:avLst/>
          </a:prstGeom>
        </p:spPr>
        <p:txBody>
          <a:bodyPr vert="horz" lIns="0" tIns="0" rIns="0" bIns="0" rtlCol="0" anchor="ctr">
            <a:noAutofit/>
          </a:bodyPr>
          <a:lstStyle>
            <a:defPPr>
              <a:defRPr lang="en-US"/>
            </a:defPPr>
            <a:lvl1pPr marL="252000"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sz="1800" baseline="0">
                <a:latin typeface="+mn-lt"/>
              </a:defRPr>
            </a:lvl1pPr>
            <a:lvl2pPr marL="504000" lvl="1"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sz="1600">
                <a:latin typeface="+mn-lt"/>
              </a:defRPr>
            </a:lvl2pPr>
            <a:lvl3pPr marL="756000" lvl="2"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3pPr>
            <a:lvl4pPr marL="853200" indent="-2844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4pPr>
            <a:lvl5pPr marL="853200" indent="-2844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5pPr>
            <a:lvl6pPr marL="853200" indent="-284400" defTabSz="576000" fontAlgn="base">
              <a:lnSpc>
                <a:spcPct val="120000"/>
              </a:lnSpc>
              <a:spcBef>
                <a:spcPts val="0"/>
              </a:spcBef>
              <a:spcAft>
                <a:spcPts val="0"/>
              </a:spcAft>
              <a:buClr>
                <a:schemeClr val="tx2"/>
              </a:buClr>
              <a:buFont typeface="Arial" panose="020B0604020202020204" pitchFamily="34" charset="0"/>
              <a:buChar char="‒"/>
              <a:defRPr baseline="0">
                <a:latin typeface="+mn-lt"/>
              </a:defRPr>
            </a:lvl6pPr>
            <a:lvl7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7pPr>
            <a:lvl8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8pPr>
            <a:lvl9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9pPr>
          </a:lstStyle>
          <a:p>
            <a:pPr marL="0" indent="0">
              <a:buNone/>
            </a:pPr>
            <a:r>
              <a:rPr lang="en-US" sz="1200" b="1" dirty="0"/>
              <a:t>Documents</a:t>
            </a:r>
          </a:p>
          <a:p>
            <a:r>
              <a:rPr lang="en-US" sz="1000" dirty="0">
                <a:solidFill>
                  <a:schemeClr val="dk2"/>
                </a:solidFill>
              </a:rPr>
              <a:t>Application presentation								</a:t>
            </a:r>
            <a:r>
              <a:rPr lang="en-US" sz="1000" dirty="0">
                <a:solidFill>
                  <a:schemeClr val="dk2"/>
                </a:solidFill>
                <a:hlinkClick r:id="rId27"/>
              </a:rPr>
              <a:t>Link</a:t>
            </a:r>
            <a:r>
              <a:rPr lang="en-US" sz="1000" dirty="0">
                <a:solidFill>
                  <a:schemeClr val="dk2"/>
                </a:solidFill>
              </a:rPr>
              <a:t>	</a:t>
            </a:r>
          </a:p>
          <a:p>
            <a:r>
              <a:rPr lang="en-US" sz="1000" dirty="0">
                <a:solidFill>
                  <a:schemeClr val="dk2"/>
                </a:solidFill>
              </a:rPr>
              <a:t>Whitepaper – How to make the charging infrastructure for electric vehicles smart		</a:t>
            </a:r>
            <a:r>
              <a:rPr lang="en-US" sz="1000" dirty="0">
                <a:solidFill>
                  <a:schemeClr val="dk2"/>
                </a:solidFill>
                <a:hlinkClick r:id="rId28"/>
              </a:rPr>
              <a:t>Link</a:t>
            </a:r>
            <a:endParaRPr lang="en-US" sz="1000" dirty="0">
              <a:solidFill>
                <a:schemeClr val="dk2"/>
              </a:solidFill>
            </a:endParaRPr>
          </a:p>
          <a:p>
            <a:r>
              <a:rPr lang="en-US" sz="1000" dirty="0">
                <a:solidFill>
                  <a:schemeClr val="dk2"/>
                </a:solidFill>
              </a:rPr>
              <a:t>Whitepaper – Realizing the future of fast EV charging through </a:t>
            </a:r>
            <a:r>
              <a:rPr lang="en-US" sz="1000" dirty="0" err="1">
                <a:solidFill>
                  <a:schemeClr val="dk2"/>
                </a:solidFill>
              </a:rPr>
              <a:t>CoolSiC</a:t>
            </a:r>
            <a:r>
              <a:rPr lang="en-US" sz="1000" dirty="0">
                <a:solidFill>
                  <a:schemeClr val="dk2"/>
                </a:solidFill>
              </a:rPr>
              <a:t>™ based topology design	</a:t>
            </a:r>
            <a:r>
              <a:rPr lang="en-US" sz="1000" dirty="0">
                <a:solidFill>
                  <a:schemeClr val="dk2"/>
                </a:solidFill>
                <a:hlinkClick r:id="rId29"/>
              </a:rPr>
              <a:t>Link</a:t>
            </a:r>
            <a:endParaRPr lang="en-US" sz="1000" dirty="0">
              <a:solidFill>
                <a:schemeClr val="dk2"/>
              </a:solidFill>
            </a:endParaRPr>
          </a:p>
        </p:txBody>
      </p:sp>
      <p:sp>
        <p:nvSpPr>
          <p:cNvPr id="30" name="TextBox">
            <a:extLst>
              <a:ext uri="{FF2B5EF4-FFF2-40B4-BE49-F238E27FC236}">
                <a16:creationId xmlns:a16="http://schemas.microsoft.com/office/drawing/2014/main" id="{1FBA3A24-F469-3C38-6CB1-81EA45805144}"/>
              </a:ext>
            </a:extLst>
          </p:cNvPr>
          <p:cNvSpPr txBox="1"/>
          <p:nvPr>
            <p:custDataLst>
              <p:tags r:id="rId5"/>
            </p:custDataLst>
          </p:nvPr>
        </p:nvSpPr>
        <p:spPr bwMode="auto">
          <a:xfrm>
            <a:off x="4541486" y="4441026"/>
            <a:ext cx="7313965" cy="883187"/>
          </a:xfrm>
          <a:prstGeom prst="rect">
            <a:avLst/>
          </a:prstGeom>
        </p:spPr>
        <p:txBody>
          <a:bodyPr vert="horz" lIns="0" tIns="0" rIns="0" bIns="0" rtlCol="0" anchor="ctr">
            <a:noAutofit/>
          </a:bodyPr>
          <a:lstStyle>
            <a:defPPr>
              <a:defRPr lang="en-US"/>
            </a:defPPr>
            <a:lvl1pPr marL="252000"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sz="1800" baseline="0">
                <a:latin typeface="+mn-lt"/>
              </a:defRPr>
            </a:lvl1pPr>
            <a:lvl2pPr marL="504000" lvl="1"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sz="1600">
                <a:latin typeface="+mn-lt"/>
              </a:defRPr>
            </a:lvl2pPr>
            <a:lvl3pPr marL="756000" lvl="2"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3pPr>
            <a:lvl4pPr marL="853200" indent="-2844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4pPr>
            <a:lvl5pPr marL="853200" indent="-2844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5pPr>
            <a:lvl6pPr marL="853200" indent="-284400" defTabSz="576000" fontAlgn="base">
              <a:lnSpc>
                <a:spcPct val="120000"/>
              </a:lnSpc>
              <a:spcBef>
                <a:spcPts val="0"/>
              </a:spcBef>
              <a:spcAft>
                <a:spcPts val="0"/>
              </a:spcAft>
              <a:buClr>
                <a:schemeClr val="tx2"/>
              </a:buClr>
              <a:buFont typeface="Arial" panose="020B0604020202020204" pitchFamily="34" charset="0"/>
              <a:buChar char="‒"/>
              <a:defRPr baseline="0">
                <a:latin typeface="+mn-lt"/>
              </a:defRPr>
            </a:lvl6pPr>
            <a:lvl7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7pPr>
            <a:lvl8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8pPr>
            <a:lvl9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9pPr>
          </a:lstStyle>
          <a:p>
            <a:pPr marL="0" indent="0">
              <a:buNone/>
            </a:pPr>
            <a:r>
              <a:rPr lang="en-US" sz="1200" b="1" dirty="0"/>
              <a:t>Videos and podcasts</a:t>
            </a:r>
          </a:p>
          <a:p>
            <a:r>
              <a:rPr lang="en-US" sz="1000" dirty="0">
                <a:solidFill>
                  <a:schemeClr val="dk2"/>
                </a:solidFill>
              </a:rPr>
              <a:t>Podcasts									</a:t>
            </a:r>
            <a:r>
              <a:rPr lang="en-US" sz="1000" dirty="0">
                <a:solidFill>
                  <a:schemeClr val="dk2"/>
                </a:solidFill>
                <a:hlinkClick r:id="rId30"/>
              </a:rPr>
              <a:t>Link</a:t>
            </a:r>
            <a:endParaRPr lang="en-US" sz="1000" dirty="0">
              <a:solidFill>
                <a:schemeClr val="dk2"/>
              </a:solidFill>
            </a:endParaRPr>
          </a:p>
          <a:p>
            <a:r>
              <a:rPr lang="en-US" sz="1000" dirty="0">
                <a:solidFill>
                  <a:schemeClr val="dk2"/>
                </a:solidFill>
              </a:rPr>
              <a:t>Videos									</a:t>
            </a:r>
            <a:r>
              <a:rPr lang="en-US" sz="1000" dirty="0">
                <a:solidFill>
                  <a:schemeClr val="dk2"/>
                </a:solidFill>
                <a:hlinkClick r:id="rId31"/>
              </a:rPr>
              <a:t>Link</a:t>
            </a:r>
            <a:endParaRPr lang="en-US" sz="1000" dirty="0">
              <a:solidFill>
                <a:schemeClr val="dk2"/>
              </a:solidFill>
            </a:endParaRPr>
          </a:p>
        </p:txBody>
      </p:sp>
      <p:sp>
        <p:nvSpPr>
          <p:cNvPr id="31" name="TextBox">
            <a:extLst>
              <a:ext uri="{FF2B5EF4-FFF2-40B4-BE49-F238E27FC236}">
                <a16:creationId xmlns:a16="http://schemas.microsoft.com/office/drawing/2014/main" id="{AB691991-937F-E2A7-D9A7-AC2777B7333B}"/>
              </a:ext>
            </a:extLst>
          </p:cNvPr>
          <p:cNvSpPr txBox="1"/>
          <p:nvPr>
            <p:custDataLst>
              <p:tags r:id="rId6"/>
            </p:custDataLst>
          </p:nvPr>
        </p:nvSpPr>
        <p:spPr bwMode="auto">
          <a:xfrm>
            <a:off x="4541486" y="5498565"/>
            <a:ext cx="7313965" cy="883187"/>
          </a:xfrm>
          <a:prstGeom prst="rect">
            <a:avLst/>
          </a:prstGeom>
        </p:spPr>
        <p:txBody>
          <a:bodyPr vert="horz" lIns="0" tIns="0" rIns="0" bIns="0" rtlCol="0" anchor="ctr">
            <a:noAutofit/>
          </a:bodyPr>
          <a:lstStyle>
            <a:defPPr>
              <a:defRPr lang="en-US"/>
            </a:defPPr>
            <a:lvl1pPr marL="252000"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sz="1800" baseline="0">
                <a:latin typeface="+mn-lt"/>
              </a:defRPr>
            </a:lvl1pPr>
            <a:lvl2pPr marL="504000" lvl="1"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sz="1600">
                <a:latin typeface="+mn-lt"/>
              </a:defRPr>
            </a:lvl2pPr>
            <a:lvl3pPr marL="756000" lvl="2" indent="-2520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3pPr>
            <a:lvl4pPr marL="853200" indent="-2844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4pPr>
            <a:lvl5pPr marL="853200" indent="-284400" defTabSz="576000" eaLnBrk="1" hangingPunct="1">
              <a:lnSpc>
                <a:spcPct val="120000"/>
              </a:lnSpc>
              <a:spcBef>
                <a:spcPts val="0"/>
              </a:spcBef>
              <a:spcAft>
                <a:spcPts val="0"/>
              </a:spcAft>
              <a:buClr>
                <a:schemeClr val="tx2"/>
              </a:buClr>
              <a:buSzPct val="100000"/>
              <a:buFont typeface="Arial" panose="020B0604020202020204" pitchFamily="34" charset="0"/>
              <a:buChar char="‒"/>
              <a:defRPr baseline="0">
                <a:latin typeface="+mn-lt"/>
              </a:defRPr>
            </a:lvl5pPr>
            <a:lvl6pPr marL="853200" indent="-284400" defTabSz="576000" fontAlgn="base">
              <a:lnSpc>
                <a:spcPct val="120000"/>
              </a:lnSpc>
              <a:spcBef>
                <a:spcPts val="0"/>
              </a:spcBef>
              <a:spcAft>
                <a:spcPts val="0"/>
              </a:spcAft>
              <a:buClr>
                <a:schemeClr val="tx2"/>
              </a:buClr>
              <a:buFont typeface="Arial" panose="020B0604020202020204" pitchFamily="34" charset="0"/>
              <a:buChar char="‒"/>
              <a:defRPr baseline="0">
                <a:latin typeface="+mn-lt"/>
              </a:defRPr>
            </a:lvl6pPr>
            <a:lvl7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7pPr>
            <a:lvl8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8pPr>
            <a:lvl9pPr marL="853200" indent="-284400" defTabSz="576000" fontAlgn="base">
              <a:lnSpc>
                <a:spcPct val="120000"/>
              </a:lnSpc>
              <a:spcBef>
                <a:spcPts val="0"/>
              </a:spcBef>
              <a:spcAft>
                <a:spcPct val="0"/>
              </a:spcAft>
              <a:buClr>
                <a:schemeClr val="tx2"/>
              </a:buClr>
              <a:buFont typeface="Arial" panose="020B0604020202020204" pitchFamily="34" charset="0"/>
              <a:buChar char="‒"/>
              <a:defRPr>
                <a:latin typeface="+mn-lt"/>
              </a:defRPr>
            </a:lvl9pPr>
          </a:lstStyle>
          <a:p>
            <a:pPr marL="0" indent="0">
              <a:buNone/>
            </a:pPr>
            <a:r>
              <a:rPr lang="en-US" sz="1200" b="1" dirty="0"/>
              <a:t>Trainings</a:t>
            </a:r>
          </a:p>
          <a:p>
            <a:r>
              <a:rPr lang="en-US" sz="1000" dirty="0">
                <a:solidFill>
                  <a:schemeClr val="dk2"/>
                </a:solidFill>
              </a:rPr>
              <a:t>Online Trainings								</a:t>
            </a:r>
            <a:r>
              <a:rPr lang="en-US" sz="1000" dirty="0">
                <a:solidFill>
                  <a:schemeClr val="dk2"/>
                </a:solidFill>
                <a:hlinkClick r:id="rId32"/>
              </a:rPr>
              <a:t>Link</a:t>
            </a:r>
            <a:endParaRPr lang="en-US" sz="1000" dirty="0">
              <a:solidFill>
                <a:schemeClr val="dk2"/>
              </a:solidFill>
            </a:endParaRPr>
          </a:p>
          <a:p>
            <a:r>
              <a:rPr lang="en-US" sz="1000" dirty="0">
                <a:solidFill>
                  <a:schemeClr val="dk2"/>
                </a:solidFill>
              </a:rPr>
              <a:t>Webinars									</a:t>
            </a:r>
            <a:r>
              <a:rPr lang="en-US" sz="1000" dirty="0">
                <a:solidFill>
                  <a:schemeClr val="dk2"/>
                </a:solidFill>
                <a:hlinkClick r:id="rId32"/>
              </a:rPr>
              <a:t>Link</a:t>
            </a:r>
            <a:endParaRPr lang="en-US" sz="1000" dirty="0">
              <a:solidFill>
                <a:schemeClr val="dk2"/>
              </a:solidFill>
            </a:endParaRPr>
          </a:p>
        </p:txBody>
      </p:sp>
      <p:sp>
        <p:nvSpPr>
          <p:cNvPr id="32" name="Rectangle 116">
            <a:extLst>
              <a:ext uri="{FF2B5EF4-FFF2-40B4-BE49-F238E27FC236}">
                <a16:creationId xmlns:a16="http://schemas.microsoft.com/office/drawing/2014/main" id="{6B99865C-4408-52D1-1B46-60AF8E09264B}"/>
              </a:ext>
            </a:extLst>
          </p:cNvPr>
          <p:cNvSpPr/>
          <p:nvPr/>
        </p:nvSpPr>
        <p:spPr>
          <a:xfrm>
            <a:off x="3500094" y="1268414"/>
            <a:ext cx="53999" cy="883187"/>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latin typeface="Arial" panose="020B0604020202020204" pitchFamily="34" charset="0"/>
              <a:cs typeface="Arial" panose="020B0604020202020204" pitchFamily="34" charset="0"/>
            </a:endParaRPr>
          </a:p>
        </p:txBody>
      </p:sp>
      <p:sp>
        <p:nvSpPr>
          <p:cNvPr id="33" name="Rectangle 116">
            <a:extLst>
              <a:ext uri="{FF2B5EF4-FFF2-40B4-BE49-F238E27FC236}">
                <a16:creationId xmlns:a16="http://schemas.microsoft.com/office/drawing/2014/main" id="{CE0F6095-0AC8-D937-F13A-6FCCFEBA169D}"/>
              </a:ext>
            </a:extLst>
          </p:cNvPr>
          <p:cNvSpPr/>
          <p:nvPr/>
        </p:nvSpPr>
        <p:spPr>
          <a:xfrm>
            <a:off x="3500094" y="2325952"/>
            <a:ext cx="53999" cy="883187"/>
          </a:xfrm>
          <a:prstGeom prst="rect">
            <a:avLst/>
          </a:prstGeom>
          <a:solidFill>
            <a:srgbClr val="9BBA43"/>
          </a:solidFill>
          <a:ln w="9525">
            <a:solidFill>
              <a:srgbClr val="9B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latin typeface="Arial" panose="020B0604020202020204" pitchFamily="34" charset="0"/>
              <a:cs typeface="Arial" panose="020B0604020202020204" pitchFamily="34" charset="0"/>
            </a:endParaRPr>
          </a:p>
        </p:txBody>
      </p:sp>
      <p:sp>
        <p:nvSpPr>
          <p:cNvPr id="34" name="Rectangle 116">
            <a:extLst>
              <a:ext uri="{FF2B5EF4-FFF2-40B4-BE49-F238E27FC236}">
                <a16:creationId xmlns:a16="http://schemas.microsoft.com/office/drawing/2014/main" id="{4BA57D51-FD8F-31B1-40ED-C49635A1A907}"/>
              </a:ext>
            </a:extLst>
          </p:cNvPr>
          <p:cNvSpPr/>
          <p:nvPr/>
        </p:nvSpPr>
        <p:spPr>
          <a:xfrm>
            <a:off x="3500094" y="3383488"/>
            <a:ext cx="53999" cy="883187"/>
          </a:xfrm>
          <a:prstGeom prst="rect">
            <a:avLst/>
          </a:prstGeom>
          <a:solidFill>
            <a:srgbClr val="9C216E"/>
          </a:solidFill>
          <a:ln w="9525">
            <a:solidFill>
              <a:srgbClr val="9C21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latin typeface="Arial" panose="020B0604020202020204" pitchFamily="34" charset="0"/>
              <a:cs typeface="Arial" panose="020B0604020202020204" pitchFamily="34" charset="0"/>
            </a:endParaRPr>
          </a:p>
        </p:txBody>
      </p:sp>
      <p:sp>
        <p:nvSpPr>
          <p:cNvPr id="35" name="Rectangle 116">
            <a:extLst>
              <a:ext uri="{FF2B5EF4-FFF2-40B4-BE49-F238E27FC236}">
                <a16:creationId xmlns:a16="http://schemas.microsoft.com/office/drawing/2014/main" id="{023C412E-97C7-AA44-EF24-479198072EF8}"/>
              </a:ext>
            </a:extLst>
          </p:cNvPr>
          <p:cNvSpPr/>
          <p:nvPr/>
        </p:nvSpPr>
        <p:spPr>
          <a:xfrm>
            <a:off x="3500094" y="4441026"/>
            <a:ext cx="53999" cy="883187"/>
          </a:xfrm>
          <a:prstGeom prst="rect">
            <a:avLst/>
          </a:prstGeom>
          <a:solidFill>
            <a:srgbClr val="575352"/>
          </a:solidFill>
          <a:ln w="9525">
            <a:solidFill>
              <a:srgbClr val="5753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latin typeface="Arial" panose="020B0604020202020204" pitchFamily="34" charset="0"/>
              <a:cs typeface="Arial" panose="020B0604020202020204" pitchFamily="34" charset="0"/>
            </a:endParaRPr>
          </a:p>
        </p:txBody>
      </p:sp>
      <p:sp>
        <p:nvSpPr>
          <p:cNvPr id="36" name="Rectangle 116">
            <a:extLst>
              <a:ext uri="{FF2B5EF4-FFF2-40B4-BE49-F238E27FC236}">
                <a16:creationId xmlns:a16="http://schemas.microsoft.com/office/drawing/2014/main" id="{8D2E3590-546D-F7BC-5CFF-8BDCBB45D49F}"/>
              </a:ext>
            </a:extLst>
          </p:cNvPr>
          <p:cNvSpPr/>
          <p:nvPr/>
        </p:nvSpPr>
        <p:spPr>
          <a:xfrm>
            <a:off x="3500094" y="5498565"/>
            <a:ext cx="53999" cy="883187"/>
          </a:xfrm>
          <a:prstGeom prst="rect">
            <a:avLst/>
          </a:prstGeom>
          <a:solidFill>
            <a:srgbClr val="F97414"/>
          </a:solidFill>
          <a:ln w="9525">
            <a:solidFill>
              <a:srgbClr val="F97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latin typeface="Arial" panose="020B0604020202020204" pitchFamily="34" charset="0"/>
              <a:cs typeface="Arial" panose="020B0604020202020204" pitchFamily="34" charset="0"/>
            </a:endParaRPr>
          </a:p>
        </p:txBody>
      </p:sp>
      <p:pic>
        <p:nvPicPr>
          <p:cNvPr id="23" name="Academy">
            <a:extLst>
              <a:ext uri="{FF2B5EF4-FFF2-40B4-BE49-F238E27FC236}">
                <a16:creationId xmlns:a16="http://schemas.microsoft.com/office/drawing/2014/main" id="{CD108C5C-9F21-1F90-7A74-59FBAFA47801}"/>
              </a:ext>
            </a:extLst>
          </p:cNvPr>
          <p:cNvPicPr>
            <a:picLocks noChangeAspect="1"/>
          </p:cNvPicPr>
          <p:nvPr>
            <p:custDataLst>
              <p:tags r:id="rId7"/>
            </p:custDataLst>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797249" y="5708832"/>
            <a:ext cx="457200" cy="457200"/>
          </a:xfrm>
          <a:prstGeom prst="rect">
            <a:avLst/>
          </a:prstGeom>
        </p:spPr>
      </p:pic>
      <p:pic>
        <p:nvPicPr>
          <p:cNvPr id="25" name="Chip">
            <a:extLst>
              <a:ext uri="{FF2B5EF4-FFF2-40B4-BE49-F238E27FC236}">
                <a16:creationId xmlns:a16="http://schemas.microsoft.com/office/drawing/2014/main" id="{1DF63D64-C204-AB3C-B652-4E2177CE01DE}"/>
              </a:ext>
            </a:extLst>
          </p:cNvPr>
          <p:cNvPicPr>
            <a:picLocks noChangeAspect="1"/>
          </p:cNvPicPr>
          <p:nvPr>
            <p:custDataLst>
              <p:tags r:id="rId8"/>
            </p:custDataLst>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3792192" y="2538945"/>
            <a:ext cx="457200" cy="457200"/>
          </a:xfrm>
          <a:prstGeom prst="rect">
            <a:avLst/>
          </a:prstGeom>
        </p:spPr>
      </p:pic>
      <p:pic>
        <p:nvPicPr>
          <p:cNvPr id="24" name="Big data">
            <a:extLst>
              <a:ext uri="{FF2B5EF4-FFF2-40B4-BE49-F238E27FC236}">
                <a16:creationId xmlns:a16="http://schemas.microsoft.com/office/drawing/2014/main" id="{10AC1B65-2DB8-EBD4-C07E-F2578E8AF368}"/>
              </a:ext>
            </a:extLst>
          </p:cNvPr>
          <p:cNvPicPr>
            <a:picLocks noChangeAspect="1"/>
          </p:cNvPicPr>
          <p:nvPr>
            <p:custDataLst>
              <p:tags r:id="rId9"/>
            </p:custDataLst>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3792192" y="1481407"/>
            <a:ext cx="457200" cy="457200"/>
          </a:xfrm>
          <a:prstGeom prst="rect">
            <a:avLst/>
          </a:prstGeom>
        </p:spPr>
      </p:pic>
      <p:pic>
        <p:nvPicPr>
          <p:cNvPr id="42" name="Paper">
            <a:extLst>
              <a:ext uri="{FF2B5EF4-FFF2-40B4-BE49-F238E27FC236}">
                <a16:creationId xmlns:a16="http://schemas.microsoft.com/office/drawing/2014/main" id="{FD03F37D-C442-3434-63BB-DF21E87D6396}"/>
              </a:ext>
            </a:extLst>
          </p:cNvPr>
          <p:cNvPicPr>
            <a:picLocks noChangeAspect="1"/>
          </p:cNvPicPr>
          <p:nvPr>
            <p:custDataLst>
              <p:tags r:id="rId10"/>
            </p:custDataLst>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3797249" y="3593007"/>
            <a:ext cx="457200" cy="457200"/>
          </a:xfrm>
          <a:prstGeom prst="rect">
            <a:avLst/>
          </a:prstGeom>
        </p:spPr>
      </p:pic>
      <p:pic>
        <p:nvPicPr>
          <p:cNvPr id="26" name="Video">
            <a:extLst>
              <a:ext uri="{FF2B5EF4-FFF2-40B4-BE49-F238E27FC236}">
                <a16:creationId xmlns:a16="http://schemas.microsoft.com/office/drawing/2014/main" id="{D67F57F7-20DE-6885-5554-3BFB916B3FC3}"/>
              </a:ext>
            </a:extLst>
          </p:cNvPr>
          <p:cNvPicPr>
            <a:picLocks noChangeAspect="1"/>
          </p:cNvPicPr>
          <p:nvPr>
            <p:custDataLst>
              <p:tags r:id="rId11"/>
            </p:custDataLst>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3792192" y="4654019"/>
            <a:ext cx="457200" cy="457200"/>
          </a:xfrm>
          <a:prstGeom prst="rect">
            <a:avLst/>
          </a:prstGeom>
        </p:spPr>
      </p:pic>
      <p:pic>
        <p:nvPicPr>
          <p:cNvPr id="44" name="Link">
            <a:extLst>
              <a:ext uri="{FF2B5EF4-FFF2-40B4-BE49-F238E27FC236}">
                <a16:creationId xmlns:a16="http://schemas.microsoft.com/office/drawing/2014/main" id="{CE4CA7D9-5B72-8D49-B836-8ECB7B50C187}"/>
              </a:ext>
            </a:extLst>
          </p:cNvPr>
          <p:cNvPicPr>
            <a:picLocks noChangeAspect="1"/>
          </p:cNvPicPr>
          <p:nvPr>
            <p:custDataLst>
              <p:tags r:id="rId12"/>
            </p:custDataLst>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956540" y="1486743"/>
            <a:ext cx="457200" cy="457200"/>
          </a:xfrm>
          <a:prstGeom prst="rect">
            <a:avLst/>
          </a:prstGeom>
        </p:spPr>
      </p:pic>
      <p:pic>
        <p:nvPicPr>
          <p:cNvPr id="45" name="Link">
            <a:extLst>
              <a:ext uri="{FF2B5EF4-FFF2-40B4-BE49-F238E27FC236}">
                <a16:creationId xmlns:a16="http://schemas.microsoft.com/office/drawing/2014/main" id="{7E460810-2C24-5807-CC4B-11C803CAC091}"/>
              </a:ext>
            </a:extLst>
          </p:cNvPr>
          <p:cNvPicPr>
            <a:picLocks noChangeAspect="1"/>
          </p:cNvPicPr>
          <p:nvPr>
            <p:custDataLst>
              <p:tags r:id="rId13"/>
            </p:custDataLst>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956540" y="2558379"/>
            <a:ext cx="457200" cy="457200"/>
          </a:xfrm>
          <a:prstGeom prst="rect">
            <a:avLst/>
          </a:prstGeom>
        </p:spPr>
      </p:pic>
      <p:pic>
        <p:nvPicPr>
          <p:cNvPr id="46" name="Link">
            <a:extLst>
              <a:ext uri="{FF2B5EF4-FFF2-40B4-BE49-F238E27FC236}">
                <a16:creationId xmlns:a16="http://schemas.microsoft.com/office/drawing/2014/main" id="{1E56BE77-60B1-51A1-F7CA-2A0F6AA68750}"/>
              </a:ext>
            </a:extLst>
          </p:cNvPr>
          <p:cNvPicPr>
            <a:picLocks noChangeAspect="1"/>
          </p:cNvPicPr>
          <p:nvPr>
            <p:custDataLst>
              <p:tags r:id="rId14"/>
            </p:custDataLst>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956540" y="3599106"/>
            <a:ext cx="457200" cy="457200"/>
          </a:xfrm>
          <a:prstGeom prst="rect">
            <a:avLst/>
          </a:prstGeom>
        </p:spPr>
      </p:pic>
      <p:pic>
        <p:nvPicPr>
          <p:cNvPr id="47" name="Link">
            <a:extLst>
              <a:ext uri="{FF2B5EF4-FFF2-40B4-BE49-F238E27FC236}">
                <a16:creationId xmlns:a16="http://schemas.microsoft.com/office/drawing/2014/main" id="{0448694E-F780-64EB-A5FC-3F39F5A331A7}"/>
              </a:ext>
            </a:extLst>
          </p:cNvPr>
          <p:cNvPicPr>
            <a:picLocks noChangeAspect="1"/>
          </p:cNvPicPr>
          <p:nvPr>
            <p:custDataLst>
              <p:tags r:id="rId15"/>
            </p:custDataLst>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956540" y="4652104"/>
            <a:ext cx="457200" cy="457200"/>
          </a:xfrm>
          <a:prstGeom prst="rect">
            <a:avLst/>
          </a:prstGeom>
        </p:spPr>
      </p:pic>
      <p:pic>
        <p:nvPicPr>
          <p:cNvPr id="48" name="Link">
            <a:extLst>
              <a:ext uri="{FF2B5EF4-FFF2-40B4-BE49-F238E27FC236}">
                <a16:creationId xmlns:a16="http://schemas.microsoft.com/office/drawing/2014/main" id="{F9308C99-0979-1E5D-1760-0EFF4FE92842}"/>
              </a:ext>
            </a:extLst>
          </p:cNvPr>
          <p:cNvPicPr>
            <a:picLocks noChangeAspect="1"/>
          </p:cNvPicPr>
          <p:nvPr>
            <p:custDataLst>
              <p:tags r:id="rId16"/>
            </p:custDataLst>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956540" y="5708832"/>
            <a:ext cx="457200" cy="457200"/>
          </a:xfrm>
          <a:prstGeom prst="rect">
            <a:avLst/>
          </a:prstGeom>
        </p:spPr>
      </p:pic>
      <p:pic>
        <p:nvPicPr>
          <p:cNvPr id="65" name="Compass">
            <a:extLst>
              <a:ext uri="{FF2B5EF4-FFF2-40B4-BE49-F238E27FC236}">
                <a16:creationId xmlns:a16="http://schemas.microsoft.com/office/drawing/2014/main" id="{5C0223BD-AAC4-E2ED-651C-5995E982DBF2}"/>
              </a:ext>
            </a:extLst>
          </p:cNvPr>
          <p:cNvPicPr>
            <a:picLocks noChangeAspect="1"/>
          </p:cNvPicPr>
          <p:nvPr>
            <p:custDataLst>
              <p:tags r:id="rId17"/>
            </p:custDataLst>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836972" y="3399660"/>
            <a:ext cx="852590" cy="852590"/>
          </a:xfrm>
          <a:prstGeom prst="rect">
            <a:avLst/>
          </a:prstGeom>
        </p:spPr>
      </p:pic>
    </p:spTree>
    <p:custDataLst>
      <p:tags r:id="rId1"/>
    </p:custDataLst>
    <p:extLst>
      <p:ext uri="{BB962C8B-B14F-4D97-AF65-F5344CB8AC3E}">
        <p14:creationId xmlns:p14="http://schemas.microsoft.com/office/powerpoint/2010/main" val="346290588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Box 7"/>
          <p:cNvSpPr txBox="1"/>
          <p:nvPr/>
        </p:nvSpPr>
        <p:spPr bwMode="auto">
          <a:xfrm>
            <a:off x="8364252" y="6525344"/>
            <a:ext cx="1836204" cy="332656"/>
          </a:xfrm>
          <a:prstGeom prst="rect">
            <a:avLst/>
          </a:prstGeom>
          <a:noFill/>
          <a:ln w="9525">
            <a:noFill/>
            <a:miter lim="800000"/>
            <a:headEnd/>
            <a:tailEnd/>
          </a:ln>
          <a:effectLst/>
        </p:spPr>
        <p:txBody>
          <a:bodyPr wrap="square" lIns="0" tIns="0" rIns="0" bIns="0" rtlCol="0" anchor="ctr" anchorCtr="0">
            <a:noAutofit/>
          </a:bodyPr>
          <a:lstStyle/>
          <a:p>
            <a:pPr marR="0" algn="l" defTabSz="576000" eaLnBrk="0" fontAlgn="auto" latinLnBrk="0" hangingPunct="0">
              <a:spcBef>
                <a:spcPts val="0"/>
              </a:spcBef>
              <a:spcAft>
                <a:spcPts val="0"/>
              </a:spcAft>
              <a:buClr>
                <a:schemeClr val="accent1"/>
              </a:buClr>
              <a:buSzTx/>
              <a:tabLst/>
            </a:pPr>
            <a:endParaRPr lang="en-US" sz="1400" kern="0" baseline="0" dirty="0">
              <a:latin typeface="+mn-lt"/>
              <a:ea typeface="+mn-ea"/>
              <a:cs typeface="+mn-cs"/>
            </a:endParaRPr>
          </a:p>
        </p:txBody>
      </p:sp>
      <p:sp>
        <p:nvSpPr>
          <p:cNvPr id="11" name="Titel 10">
            <a:extLst>
              <a:ext uri="{FF2B5EF4-FFF2-40B4-BE49-F238E27FC236}">
                <a16:creationId xmlns:a16="http://schemas.microsoft.com/office/drawing/2014/main" id="{041DB037-402E-42EC-B45D-235C28B624D8}"/>
              </a:ext>
            </a:extLst>
          </p:cNvPr>
          <p:cNvSpPr>
            <a:spLocks noGrp="1"/>
          </p:cNvSpPr>
          <p:nvPr>
            <p:ph type="title"/>
          </p:nvPr>
        </p:nvSpPr>
        <p:spPr>
          <a:xfrm>
            <a:off x="335360" y="188720"/>
            <a:ext cx="10225136" cy="720000"/>
          </a:xfrm>
        </p:spPr>
        <p:txBody>
          <a:bodyPr/>
          <a:lstStyle/>
          <a:p>
            <a:r>
              <a:rPr lang="en-US" dirty="0"/>
              <a:t>EV charging is a key strategic application for Infineon</a:t>
            </a:r>
            <a:br>
              <a:rPr lang="en-US" dirty="0"/>
            </a:br>
            <a:r>
              <a:rPr lang="en-US" dirty="0"/>
              <a:t>We cover the full ecosystem from AC to high power DC charging</a:t>
            </a:r>
            <a:endParaRPr lang="de-DE" dirty="0"/>
          </a:p>
        </p:txBody>
      </p:sp>
      <p:sp>
        <p:nvSpPr>
          <p:cNvPr id="27" name="Rechteck 21">
            <a:extLst>
              <a:ext uri="{FF2B5EF4-FFF2-40B4-BE49-F238E27FC236}">
                <a16:creationId xmlns:a16="http://schemas.microsoft.com/office/drawing/2014/main" id="{BBFD6532-8393-400F-A949-F7F63689436F}"/>
              </a:ext>
            </a:extLst>
          </p:cNvPr>
          <p:cNvSpPr/>
          <p:nvPr/>
        </p:nvSpPr>
        <p:spPr bwMode="auto">
          <a:xfrm>
            <a:off x="334963" y="1275066"/>
            <a:ext cx="3963573" cy="304424"/>
          </a:xfrm>
          <a:prstGeom prst="rect">
            <a:avLst/>
          </a:prstGeom>
          <a:solidFill>
            <a:schemeClr val="accent1"/>
          </a:solidFill>
          <a:ln w="9525">
            <a:noFill/>
            <a:miter lim="800000"/>
            <a:headEnd/>
            <a:tailEnd/>
          </a:ln>
        </p:spPr>
        <p:txBody>
          <a:bodyPr wrap="square" lIns="72000" tIns="72000" rIns="72000" bIns="72000" rtlCol="0" anchor="ctr"/>
          <a:lstStyle/>
          <a:p>
            <a:pPr algn="ctr" eaLnBrk="0" hangingPunct="0"/>
            <a:r>
              <a:rPr lang="en-US" b="1" kern="0" dirty="0">
                <a:solidFill>
                  <a:schemeClr val="bg1"/>
                </a:solidFill>
              </a:rPr>
              <a:t>Connectivity solutions</a:t>
            </a:r>
          </a:p>
        </p:txBody>
      </p:sp>
      <p:sp>
        <p:nvSpPr>
          <p:cNvPr id="35" name="Rechteck 23">
            <a:extLst>
              <a:ext uri="{FF2B5EF4-FFF2-40B4-BE49-F238E27FC236}">
                <a16:creationId xmlns:a16="http://schemas.microsoft.com/office/drawing/2014/main" id="{D7C38E2E-ADFD-406A-8732-2EDC37795CB9}"/>
              </a:ext>
            </a:extLst>
          </p:cNvPr>
          <p:cNvSpPr/>
          <p:nvPr/>
        </p:nvSpPr>
        <p:spPr bwMode="auto">
          <a:xfrm>
            <a:off x="4425538" y="1275066"/>
            <a:ext cx="3384376" cy="304424"/>
          </a:xfrm>
          <a:prstGeom prst="rect">
            <a:avLst/>
          </a:prstGeom>
          <a:solidFill>
            <a:schemeClr val="accent1"/>
          </a:solidFill>
          <a:ln w="9525">
            <a:noFill/>
            <a:miter lim="800000"/>
            <a:headEnd/>
            <a:tailEnd/>
          </a:ln>
        </p:spPr>
        <p:txBody>
          <a:bodyPr wrap="square" lIns="72000" tIns="72000" rIns="72000" bIns="72000" rtlCol="0" anchor="ctr"/>
          <a:lstStyle/>
          <a:p>
            <a:pPr algn="ctr" eaLnBrk="0" hangingPunct="0"/>
            <a:r>
              <a:rPr lang="en-US" b="1" kern="0">
                <a:solidFill>
                  <a:schemeClr val="bg1"/>
                </a:solidFill>
              </a:rPr>
              <a:t>Automotive systems</a:t>
            </a:r>
            <a:endParaRPr lang="en-US" b="1" kern="0" dirty="0">
              <a:solidFill>
                <a:schemeClr val="bg1"/>
              </a:solidFill>
            </a:endParaRPr>
          </a:p>
        </p:txBody>
      </p:sp>
      <p:sp>
        <p:nvSpPr>
          <p:cNvPr id="36" name="Rechteck 24">
            <a:extLst>
              <a:ext uri="{FF2B5EF4-FFF2-40B4-BE49-F238E27FC236}">
                <a16:creationId xmlns:a16="http://schemas.microsoft.com/office/drawing/2014/main" id="{491353A3-FD90-45E1-ADF6-D6852B39E26D}"/>
              </a:ext>
            </a:extLst>
          </p:cNvPr>
          <p:cNvSpPr/>
          <p:nvPr/>
        </p:nvSpPr>
        <p:spPr bwMode="auto">
          <a:xfrm>
            <a:off x="7936916" y="1272457"/>
            <a:ext cx="3919724" cy="304424"/>
          </a:xfrm>
          <a:prstGeom prst="rect">
            <a:avLst/>
          </a:prstGeom>
          <a:solidFill>
            <a:schemeClr val="accent1"/>
          </a:solidFill>
          <a:ln w="9525">
            <a:noFill/>
            <a:miter lim="800000"/>
            <a:headEnd/>
            <a:tailEnd/>
          </a:ln>
        </p:spPr>
        <p:txBody>
          <a:bodyPr wrap="square" lIns="72000" tIns="72000" rIns="72000" bIns="72000" rtlCol="0" anchor="ctr"/>
          <a:lstStyle/>
          <a:p>
            <a:pPr algn="ctr" eaLnBrk="0" hangingPunct="0"/>
            <a:r>
              <a:rPr lang="en-US" b="1" kern="0" dirty="0">
                <a:solidFill>
                  <a:schemeClr val="bg1"/>
                </a:solidFill>
              </a:rPr>
              <a:t>High power industrial systems</a:t>
            </a:r>
          </a:p>
        </p:txBody>
      </p:sp>
      <p:grpSp>
        <p:nvGrpSpPr>
          <p:cNvPr id="5" name="Group 4">
            <a:extLst>
              <a:ext uri="{FF2B5EF4-FFF2-40B4-BE49-F238E27FC236}">
                <a16:creationId xmlns:a16="http://schemas.microsoft.com/office/drawing/2014/main" id="{B6A49A2E-9FAF-5D46-93BB-0514F35657C3}"/>
              </a:ext>
            </a:extLst>
          </p:cNvPr>
          <p:cNvGrpSpPr/>
          <p:nvPr/>
        </p:nvGrpSpPr>
        <p:grpSpPr>
          <a:xfrm>
            <a:off x="2156247" y="1589194"/>
            <a:ext cx="7879507" cy="4432771"/>
            <a:chOff x="1387705" y="1589194"/>
            <a:chExt cx="7879507" cy="4432771"/>
          </a:xfrm>
        </p:grpSpPr>
        <p:grpSp>
          <p:nvGrpSpPr>
            <p:cNvPr id="2" name="Group 1">
              <a:extLst>
                <a:ext uri="{FF2B5EF4-FFF2-40B4-BE49-F238E27FC236}">
                  <a16:creationId xmlns:a16="http://schemas.microsoft.com/office/drawing/2014/main" id="{CF9B8AB3-B85F-461C-A558-97E1A1523DD1}"/>
                </a:ext>
              </a:extLst>
            </p:cNvPr>
            <p:cNvGrpSpPr/>
            <p:nvPr/>
          </p:nvGrpSpPr>
          <p:grpSpPr>
            <a:xfrm>
              <a:off x="1387705" y="1589194"/>
              <a:ext cx="7879507" cy="4432771"/>
              <a:chOff x="348074" y="1412776"/>
              <a:chExt cx="8266883" cy="4650697"/>
            </a:xfrm>
          </p:grpSpPr>
          <p:pic>
            <p:nvPicPr>
              <p:cNvPr id="22" name="Grafik 5">
                <a:extLst>
                  <a:ext uri="{FF2B5EF4-FFF2-40B4-BE49-F238E27FC236}">
                    <a16:creationId xmlns:a16="http://schemas.microsoft.com/office/drawing/2014/main" id="{ACFDF07B-38BC-4686-B3FE-A4624BE5D6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48074" y="1412776"/>
                <a:ext cx="8266883" cy="4650697"/>
              </a:xfrm>
              <a:prstGeom prst="rect">
                <a:avLst/>
              </a:prstGeom>
            </p:spPr>
          </p:pic>
          <p:sp>
            <p:nvSpPr>
              <p:cNvPr id="23" name="Rectangle 22">
                <a:extLst>
                  <a:ext uri="{FF2B5EF4-FFF2-40B4-BE49-F238E27FC236}">
                    <a16:creationId xmlns:a16="http://schemas.microsoft.com/office/drawing/2014/main" id="{2B84C6FD-E934-45B1-B339-7DF8630AEDC0}"/>
                  </a:ext>
                </a:extLst>
              </p:cNvPr>
              <p:cNvSpPr/>
              <p:nvPr/>
            </p:nvSpPr>
            <p:spPr bwMode="auto">
              <a:xfrm>
                <a:off x="3431704" y="1772816"/>
                <a:ext cx="1152128" cy="504056"/>
              </a:xfrm>
              <a:prstGeom prst="rect">
                <a:avLst/>
              </a:prstGeom>
              <a:noFill/>
              <a:ln w="9525">
                <a:noFill/>
                <a:miter lim="800000"/>
                <a:headEnd/>
                <a:tailEnd/>
              </a:ln>
            </p:spPr>
            <p:txBody>
              <a:bodyPr wrap="square" lIns="72000" tIns="72000" rIns="72000" bIns="72000" rtlCol="0" anchor="ctr"/>
              <a:lstStyle/>
              <a:p>
                <a:pPr algn="ctr" eaLnBrk="0" hangingPunct="0"/>
                <a:endParaRPr lang="de-DE" sz="1600" baseline="0" dirty="0">
                  <a:latin typeface="+mn-lt"/>
                  <a:ea typeface="+mn-ea"/>
                  <a:cs typeface="+mn-cs"/>
                </a:endParaRPr>
              </a:p>
            </p:txBody>
          </p:sp>
          <p:sp>
            <p:nvSpPr>
              <p:cNvPr id="25" name="Rectangle 24">
                <a:extLst>
                  <a:ext uri="{FF2B5EF4-FFF2-40B4-BE49-F238E27FC236}">
                    <a16:creationId xmlns:a16="http://schemas.microsoft.com/office/drawing/2014/main" id="{F3BBC2E3-6BD7-4C87-9E3B-855DDD9CA373}"/>
                  </a:ext>
                </a:extLst>
              </p:cNvPr>
              <p:cNvSpPr/>
              <p:nvPr/>
            </p:nvSpPr>
            <p:spPr bwMode="auto">
              <a:xfrm>
                <a:off x="767408" y="5606885"/>
                <a:ext cx="1366829" cy="312700"/>
              </a:xfrm>
              <a:prstGeom prst="rect">
                <a:avLst/>
              </a:prstGeom>
              <a:solidFill>
                <a:schemeClr val="bg1"/>
              </a:solidFill>
              <a:ln w="9525">
                <a:noFill/>
                <a:miter lim="800000"/>
                <a:headEnd/>
                <a:tailEnd/>
              </a:ln>
            </p:spPr>
            <p:txBody>
              <a:bodyPr wrap="square" lIns="72000" tIns="72000" rIns="72000" bIns="72000" rtlCol="0" anchor="ctr"/>
              <a:lstStyle/>
              <a:p>
                <a:pPr algn="ctr" eaLnBrk="0" hangingPunct="0"/>
                <a:endParaRPr lang="de-DE" sz="1600" baseline="0" dirty="0">
                  <a:latin typeface="+mn-lt"/>
                  <a:ea typeface="+mn-ea"/>
                  <a:cs typeface="+mn-cs"/>
                </a:endParaRPr>
              </a:p>
            </p:txBody>
          </p:sp>
          <p:sp>
            <p:nvSpPr>
              <p:cNvPr id="26" name="Rectangle 25">
                <a:extLst>
                  <a:ext uri="{FF2B5EF4-FFF2-40B4-BE49-F238E27FC236}">
                    <a16:creationId xmlns:a16="http://schemas.microsoft.com/office/drawing/2014/main" id="{E9852FD3-587B-4715-859E-93AFDCABBB11}"/>
                  </a:ext>
                </a:extLst>
              </p:cNvPr>
              <p:cNvSpPr/>
              <p:nvPr/>
            </p:nvSpPr>
            <p:spPr bwMode="auto">
              <a:xfrm>
                <a:off x="3719736" y="5450535"/>
                <a:ext cx="1366829" cy="312700"/>
              </a:xfrm>
              <a:prstGeom prst="rect">
                <a:avLst/>
              </a:prstGeom>
              <a:solidFill>
                <a:schemeClr val="bg1"/>
              </a:solidFill>
              <a:ln w="9525">
                <a:noFill/>
                <a:miter lim="800000"/>
                <a:headEnd/>
                <a:tailEnd/>
              </a:ln>
            </p:spPr>
            <p:txBody>
              <a:bodyPr wrap="square" lIns="72000" tIns="72000" rIns="72000" bIns="72000" rtlCol="0" anchor="ctr"/>
              <a:lstStyle/>
              <a:p>
                <a:pPr algn="ctr" eaLnBrk="0" hangingPunct="0"/>
                <a:endParaRPr lang="de-DE" sz="1600" baseline="0" dirty="0">
                  <a:latin typeface="+mn-lt"/>
                  <a:ea typeface="+mn-ea"/>
                  <a:cs typeface="+mn-cs"/>
                </a:endParaRPr>
              </a:p>
            </p:txBody>
          </p:sp>
          <p:sp>
            <p:nvSpPr>
              <p:cNvPr id="28" name="Rectangle 27">
                <a:extLst>
                  <a:ext uri="{FF2B5EF4-FFF2-40B4-BE49-F238E27FC236}">
                    <a16:creationId xmlns:a16="http://schemas.microsoft.com/office/drawing/2014/main" id="{3136A36B-A60C-4581-B992-05EE7A77735F}"/>
                  </a:ext>
                </a:extLst>
              </p:cNvPr>
              <p:cNvSpPr/>
              <p:nvPr/>
            </p:nvSpPr>
            <p:spPr bwMode="auto">
              <a:xfrm>
                <a:off x="1384914" y="5418104"/>
                <a:ext cx="2528952" cy="312701"/>
              </a:xfrm>
              <a:prstGeom prst="rect">
                <a:avLst/>
              </a:prstGeom>
              <a:solidFill>
                <a:schemeClr val="bg1"/>
              </a:solidFill>
              <a:ln w="9525">
                <a:noFill/>
                <a:miter lim="800000"/>
                <a:headEnd/>
                <a:tailEnd/>
              </a:ln>
            </p:spPr>
            <p:txBody>
              <a:bodyPr wrap="square" lIns="72000" tIns="72000" rIns="72000" bIns="72000" rtlCol="0" anchor="ctr" anchorCtr="0"/>
              <a:lstStyle/>
              <a:p>
                <a:pPr algn="ctr" eaLnBrk="0" hangingPunct="0"/>
                <a:r>
                  <a:rPr lang="de-DE" sz="1600" dirty="0">
                    <a:solidFill>
                      <a:srgbClr val="5CA393"/>
                    </a:solidFill>
                    <a:latin typeface="+mn-lt"/>
                  </a:rPr>
                  <a:t>Wirless Charging</a:t>
                </a:r>
              </a:p>
            </p:txBody>
          </p:sp>
          <p:sp>
            <p:nvSpPr>
              <p:cNvPr id="29" name="Rectangle 28">
                <a:extLst>
                  <a:ext uri="{FF2B5EF4-FFF2-40B4-BE49-F238E27FC236}">
                    <a16:creationId xmlns:a16="http://schemas.microsoft.com/office/drawing/2014/main" id="{D7F5CC4A-9A65-4F13-9A35-02D76EDAE7A9}"/>
                  </a:ext>
                </a:extLst>
              </p:cNvPr>
              <p:cNvSpPr/>
              <p:nvPr/>
            </p:nvSpPr>
            <p:spPr bwMode="auto">
              <a:xfrm>
                <a:off x="6812074" y="5321844"/>
                <a:ext cx="1444166" cy="597742"/>
              </a:xfrm>
              <a:prstGeom prst="rect">
                <a:avLst/>
              </a:prstGeom>
              <a:solidFill>
                <a:schemeClr val="bg1"/>
              </a:solidFill>
              <a:ln w="9525">
                <a:noFill/>
                <a:miter lim="800000"/>
                <a:headEnd/>
                <a:tailEnd/>
              </a:ln>
            </p:spPr>
            <p:txBody>
              <a:bodyPr wrap="square" lIns="72000" tIns="72000" rIns="72000" bIns="72000" rtlCol="0" anchor="t"/>
              <a:lstStyle/>
              <a:p>
                <a:pPr algn="ctr" eaLnBrk="0" hangingPunct="0"/>
                <a:r>
                  <a:rPr lang="de-DE" baseline="0" dirty="0">
                    <a:solidFill>
                      <a:srgbClr val="AA377A"/>
                    </a:solidFill>
                    <a:latin typeface="+mn-lt"/>
                    <a:ea typeface="+mn-ea"/>
                    <a:cs typeface="+mn-cs"/>
                  </a:rPr>
                  <a:t>DC High Power Charging</a:t>
                </a:r>
              </a:p>
            </p:txBody>
          </p:sp>
          <p:sp>
            <p:nvSpPr>
              <p:cNvPr id="31" name="Rectangle 30">
                <a:extLst>
                  <a:ext uri="{FF2B5EF4-FFF2-40B4-BE49-F238E27FC236}">
                    <a16:creationId xmlns:a16="http://schemas.microsoft.com/office/drawing/2014/main" id="{9DEF83BF-441E-4AC7-A64A-2679B299676E}"/>
                  </a:ext>
                </a:extLst>
              </p:cNvPr>
              <p:cNvSpPr/>
              <p:nvPr/>
            </p:nvSpPr>
            <p:spPr bwMode="auto">
              <a:xfrm>
                <a:off x="6806318" y="1862826"/>
                <a:ext cx="1557934" cy="918102"/>
              </a:xfrm>
              <a:prstGeom prst="rect">
                <a:avLst/>
              </a:prstGeom>
              <a:solidFill>
                <a:schemeClr val="bg1"/>
              </a:solidFill>
              <a:ln w="9525">
                <a:noFill/>
                <a:miter lim="800000"/>
                <a:headEnd/>
                <a:tailEnd/>
              </a:ln>
            </p:spPr>
            <p:txBody>
              <a:bodyPr wrap="square" lIns="72000" tIns="72000" rIns="72000" bIns="72000" rtlCol="0" anchor="t"/>
              <a:lstStyle/>
              <a:p>
                <a:pPr algn="ctr" eaLnBrk="0" hangingPunct="0"/>
                <a:endParaRPr lang="de-DE" baseline="0" dirty="0">
                  <a:solidFill>
                    <a:srgbClr val="AA377A"/>
                  </a:solidFill>
                  <a:latin typeface="+mn-lt"/>
                  <a:ea typeface="+mn-ea"/>
                  <a:cs typeface="+mn-cs"/>
                </a:endParaRPr>
              </a:p>
            </p:txBody>
          </p:sp>
        </p:grpSp>
        <p:sp>
          <p:nvSpPr>
            <p:cNvPr id="4" name="Rectangle 3">
              <a:extLst>
                <a:ext uri="{FF2B5EF4-FFF2-40B4-BE49-F238E27FC236}">
                  <a16:creationId xmlns:a16="http://schemas.microsoft.com/office/drawing/2014/main" id="{75285811-AAC9-61C2-2941-E014739B13F6}"/>
                </a:ext>
              </a:extLst>
            </p:cNvPr>
            <p:cNvSpPr/>
            <p:nvPr/>
          </p:nvSpPr>
          <p:spPr bwMode="auto">
            <a:xfrm>
              <a:off x="1631504" y="5373217"/>
              <a:ext cx="792088" cy="203851"/>
            </a:xfrm>
            <a:prstGeom prst="rect">
              <a:avLst/>
            </a:prstGeom>
            <a:solidFill>
              <a:schemeClr val="bg1"/>
            </a:solidFill>
            <a:ln w="9525">
              <a:noFill/>
              <a:miter lim="800000"/>
              <a:headEnd/>
              <a:tailEnd/>
            </a:ln>
          </p:spPr>
          <p:txBody>
            <a:bodyPr wrap="square" lIns="72000" tIns="72000" rIns="72000" bIns="72000" rtlCol="0" anchor="ctr"/>
            <a:lstStyle/>
            <a:p>
              <a:pPr algn="ctr" eaLnBrk="0" hangingPunct="0"/>
              <a:endParaRPr lang="de-DE" sz="1600" baseline="0" dirty="0">
                <a:latin typeface="+mn-lt"/>
                <a:ea typeface="+mn-ea"/>
                <a:cs typeface="+mn-cs"/>
              </a:endParaRPr>
            </a:p>
          </p:txBody>
        </p:sp>
      </p:grpSp>
      <p:sp>
        <p:nvSpPr>
          <p:cNvPr id="38" name="Rechteck 21">
            <a:extLst>
              <a:ext uri="{FF2B5EF4-FFF2-40B4-BE49-F238E27FC236}">
                <a16:creationId xmlns:a16="http://schemas.microsoft.com/office/drawing/2014/main" id="{6AA94027-E915-450F-824D-F6CE6CDB2E8D}"/>
              </a:ext>
            </a:extLst>
          </p:cNvPr>
          <p:cNvSpPr/>
          <p:nvPr/>
        </p:nvSpPr>
        <p:spPr bwMode="auto">
          <a:xfrm>
            <a:off x="334963" y="5948351"/>
            <a:ext cx="11522075" cy="433399"/>
          </a:xfrm>
          <a:prstGeom prst="rect">
            <a:avLst/>
          </a:prstGeom>
          <a:solidFill>
            <a:schemeClr val="accent1"/>
          </a:solidFill>
          <a:ln w="9525">
            <a:noFill/>
            <a:miter lim="800000"/>
            <a:headEnd/>
            <a:tailEnd/>
          </a:ln>
        </p:spPr>
        <p:txBody>
          <a:bodyPr wrap="square" lIns="72000" tIns="72000" rIns="72000" bIns="72000" rtlCol="0" anchor="ctr"/>
          <a:lstStyle/>
          <a:p>
            <a:pPr algn="ctr" eaLnBrk="0" hangingPunct="0"/>
            <a:r>
              <a:rPr lang="en-US" sz="1600" b="1" kern="0" dirty="0">
                <a:solidFill>
                  <a:schemeClr val="bg1"/>
                </a:solidFill>
              </a:rPr>
              <a:t>Infineon targets the complete EV charging ecosystem from AC to high-power DC</a:t>
            </a:r>
          </a:p>
        </p:txBody>
      </p:sp>
    </p:spTree>
    <p:extLst>
      <p:ext uri="{BB962C8B-B14F-4D97-AF65-F5344CB8AC3E}">
        <p14:creationId xmlns:p14="http://schemas.microsoft.com/office/powerpoint/2010/main" val="1277798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135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95028083"/>
              </p:ext>
            </p:extLst>
          </p:nvPr>
        </p:nvGraphicFramePr>
        <p:xfrm>
          <a:off x="339135" y="1187908"/>
          <a:ext cx="11517905" cy="5199200"/>
        </p:xfrm>
        <a:graphic>
          <a:graphicData uri="http://schemas.openxmlformats.org/drawingml/2006/table">
            <a:tbl>
              <a:tblPr firstRow="1" bandRow="1">
                <a:tableStyleId>{3B4B98B0-60AC-42C2-AFA5-B58CD77FA1E5}</a:tableStyleId>
              </a:tblPr>
              <a:tblGrid>
                <a:gridCol w="383312">
                  <a:extLst>
                    <a:ext uri="{9D8B030D-6E8A-4147-A177-3AD203B41FA5}">
                      <a16:colId xmlns:a16="http://schemas.microsoft.com/office/drawing/2014/main" val="2212149439"/>
                    </a:ext>
                  </a:extLst>
                </a:gridCol>
                <a:gridCol w="1537167">
                  <a:extLst>
                    <a:ext uri="{9D8B030D-6E8A-4147-A177-3AD203B41FA5}">
                      <a16:colId xmlns:a16="http://schemas.microsoft.com/office/drawing/2014/main" val="2529654397"/>
                    </a:ext>
                  </a:extLst>
                </a:gridCol>
                <a:gridCol w="1999218">
                  <a:extLst>
                    <a:ext uri="{9D8B030D-6E8A-4147-A177-3AD203B41FA5}">
                      <a16:colId xmlns:a16="http://schemas.microsoft.com/office/drawing/2014/main" val="527171790"/>
                    </a:ext>
                  </a:extLst>
                </a:gridCol>
                <a:gridCol w="2490616">
                  <a:extLst>
                    <a:ext uri="{9D8B030D-6E8A-4147-A177-3AD203B41FA5}">
                      <a16:colId xmlns:a16="http://schemas.microsoft.com/office/drawing/2014/main" val="2228582921"/>
                    </a:ext>
                  </a:extLst>
                </a:gridCol>
                <a:gridCol w="2574856">
                  <a:extLst>
                    <a:ext uri="{9D8B030D-6E8A-4147-A177-3AD203B41FA5}">
                      <a16:colId xmlns:a16="http://schemas.microsoft.com/office/drawing/2014/main" val="1907562686"/>
                    </a:ext>
                  </a:extLst>
                </a:gridCol>
                <a:gridCol w="2532736">
                  <a:extLst>
                    <a:ext uri="{9D8B030D-6E8A-4147-A177-3AD203B41FA5}">
                      <a16:colId xmlns:a16="http://schemas.microsoft.com/office/drawing/2014/main" val="2639853631"/>
                    </a:ext>
                  </a:extLst>
                </a:gridCol>
              </a:tblGrid>
              <a:tr h="1856508">
                <a:tc gridSpan="2">
                  <a:txBody>
                    <a:bodyPr/>
                    <a:lstStyle/>
                    <a:p>
                      <a:endParaRPr lang="en-US" dirty="0"/>
                    </a:p>
                  </a:txBody>
                  <a:tcPr marT="45721" marB="45721" anchor="ctr"/>
                </a:tc>
                <a:tc hMerge="1">
                  <a:txBody>
                    <a:bodyPr/>
                    <a:lstStyle/>
                    <a:p>
                      <a:endParaRPr lang="en-US"/>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rPr>
                        <a:t>Residential </a:t>
                      </a:r>
                      <a:br>
                        <a:rPr lang="en-US" sz="1400" b="1" kern="1200" dirty="0">
                          <a:solidFill>
                            <a:schemeClr val="tx1"/>
                          </a:solidFill>
                        </a:rPr>
                      </a:br>
                      <a:r>
                        <a:rPr lang="en-US" sz="1400" b="1" kern="1200" dirty="0">
                          <a:solidFill>
                            <a:schemeClr val="tx1"/>
                          </a:solidFill>
                        </a:rPr>
                        <a:t>AC </a:t>
                      </a:r>
                      <a:r>
                        <a:rPr lang="en-US" sz="1400" b="1" kern="1200" dirty="0" err="1">
                          <a:solidFill>
                            <a:schemeClr val="tx1"/>
                          </a:solidFill>
                        </a:rPr>
                        <a:t>wallbox</a:t>
                      </a:r>
                      <a:endParaRPr lang="en-US" sz="1400" b="1" kern="1200" dirty="0">
                        <a:solidFill>
                          <a:schemeClr val="tx1"/>
                        </a:solidFill>
                        <a:latin typeface="+mn-lt"/>
                        <a:ea typeface="+mn-ea"/>
                        <a:cs typeface="+mn-cs"/>
                      </a:endParaRPr>
                    </a:p>
                  </a:txBody>
                  <a:tcPr marT="45721" marB="45721" anchor="b"/>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rPr>
                        <a:t>Residential</a:t>
                      </a:r>
                      <a:br>
                        <a:rPr lang="en-US" sz="1400" b="1" kern="1200" dirty="0">
                          <a:solidFill>
                            <a:schemeClr val="tx1"/>
                          </a:solidFill>
                        </a:rPr>
                      </a:br>
                      <a:r>
                        <a:rPr lang="en-US" sz="1400" b="1" kern="1200" dirty="0">
                          <a:solidFill>
                            <a:schemeClr val="tx1"/>
                          </a:solidFill>
                        </a:rPr>
                        <a:t>DC </a:t>
                      </a:r>
                      <a:r>
                        <a:rPr lang="en-US" sz="1400" b="1" kern="1200" dirty="0" err="1">
                          <a:solidFill>
                            <a:schemeClr val="tx1"/>
                          </a:solidFill>
                        </a:rPr>
                        <a:t>wallbox</a:t>
                      </a:r>
                      <a:endParaRPr lang="en-US" sz="1400" b="1" kern="1200" dirty="0">
                        <a:solidFill>
                          <a:schemeClr val="tx1"/>
                        </a:solidFill>
                        <a:latin typeface="+mn-lt"/>
                        <a:ea typeface="+mn-ea"/>
                        <a:cs typeface="+mn-cs"/>
                      </a:endParaRPr>
                    </a:p>
                  </a:txBody>
                  <a:tcPr marT="45721" marB="45721" anchor="b"/>
                </a:tc>
                <a:tc>
                  <a:txBody>
                    <a:bodyPr/>
                    <a:lstStyle/>
                    <a:p>
                      <a:pPr algn="ctr"/>
                      <a:r>
                        <a:rPr lang="en-US" sz="1400" dirty="0"/>
                        <a:t>Commercial </a:t>
                      </a:r>
                      <a:br>
                        <a:rPr lang="en-US" sz="1400" dirty="0"/>
                      </a:br>
                      <a:r>
                        <a:rPr lang="en-US" sz="1400" dirty="0"/>
                        <a:t>mid-power charger</a:t>
                      </a:r>
                    </a:p>
                  </a:txBody>
                  <a:tcPr marT="45721" marB="45721" anchor="b"/>
                </a:tc>
                <a:tc>
                  <a:txBody>
                    <a:bodyPr/>
                    <a:lstStyle/>
                    <a:p>
                      <a:pPr algn="ctr"/>
                      <a:r>
                        <a:rPr lang="en-US" sz="1400" b="1" dirty="0">
                          <a:solidFill>
                            <a:schemeClr val="tx1"/>
                          </a:solidFill>
                        </a:rPr>
                        <a:t>Commercial</a:t>
                      </a:r>
                      <a:br>
                        <a:rPr lang="en-US" sz="1400" b="1" dirty="0">
                          <a:solidFill>
                            <a:schemeClr val="tx1"/>
                          </a:solidFill>
                        </a:rPr>
                      </a:br>
                      <a:r>
                        <a:rPr lang="en-US" sz="1400" b="1" dirty="0">
                          <a:solidFill>
                            <a:schemeClr val="tx1"/>
                          </a:solidFill>
                        </a:rPr>
                        <a:t>high-power charger </a:t>
                      </a:r>
                    </a:p>
                  </a:txBody>
                  <a:tcPr marT="45721" marB="45721" anchor="b"/>
                </a:tc>
                <a:extLst>
                  <a:ext uri="{0D108BD9-81ED-4DB2-BD59-A6C34878D82A}">
                    <a16:rowId xmlns:a16="http://schemas.microsoft.com/office/drawing/2014/main" val="2282298184"/>
                  </a:ext>
                </a:extLst>
              </a:tr>
              <a:tr h="454311">
                <a:tc rowSpan="6">
                  <a:txBody>
                    <a:bodyPr/>
                    <a:lstStyle/>
                    <a:p>
                      <a:pPr algn="ctr"/>
                      <a:r>
                        <a:rPr lang="en-US" sz="1200" b="1" dirty="0">
                          <a:solidFill>
                            <a:schemeClr val="tx1"/>
                          </a:solidFill>
                        </a:rPr>
                        <a:t>Characteristics</a:t>
                      </a:r>
                    </a:p>
                  </a:txBody>
                  <a:tcPr marT="45721" marB="45721" vert="vert270" anchor="ctr">
                    <a:noFill/>
                  </a:tcPr>
                </a:tc>
                <a:tc>
                  <a:txBody>
                    <a:bodyPr/>
                    <a:lstStyle/>
                    <a:p>
                      <a:pPr algn="ctr"/>
                      <a:r>
                        <a:rPr lang="en-US" sz="1200" b="1" dirty="0">
                          <a:solidFill>
                            <a:schemeClr val="tx1"/>
                          </a:solidFill>
                        </a:rPr>
                        <a:t>Time to charge</a:t>
                      </a:r>
                    </a:p>
                    <a:p>
                      <a:pPr algn="ctr"/>
                      <a:r>
                        <a:rPr lang="en-US" sz="1200" b="1" dirty="0">
                          <a:solidFill>
                            <a:schemeClr val="tx1"/>
                          </a:solidFill>
                        </a:rPr>
                        <a:t>40kWh battery</a:t>
                      </a:r>
                    </a:p>
                  </a:txBody>
                  <a:tcPr marT="45721" marB="45721" anchor="ctr">
                    <a:noFill/>
                  </a:tcPr>
                </a:tc>
                <a:tc>
                  <a:txBody>
                    <a:bodyPr/>
                    <a:lstStyle/>
                    <a:p>
                      <a:pPr marL="0" marR="0" indent="0" algn="ctr" defTabSz="576000" eaLnBrk="0" fontAlgn="auto" latinLnBrk="0" hangingPunct="0">
                        <a:spcBef>
                          <a:spcPts val="0"/>
                        </a:spcBef>
                        <a:spcAft>
                          <a:spcPts val="0"/>
                        </a:spcAft>
                        <a:buClr>
                          <a:schemeClr val="accent1"/>
                        </a:buClr>
                        <a:buSzTx/>
                        <a:buFont typeface="Arial" panose="020B0604020202020204" pitchFamily="34" charset="0"/>
                        <a:buNone/>
                        <a:tabLst/>
                      </a:pPr>
                      <a:r>
                        <a:rPr lang="en-US" sz="1200" dirty="0"/>
                        <a:t>&gt;2h</a:t>
                      </a:r>
                    </a:p>
                  </a:txBody>
                  <a:tcPr marT="45721" marB="45721" anchor="ctr">
                    <a:noFill/>
                  </a:tcPr>
                </a:tc>
                <a:tc>
                  <a:txBody>
                    <a:bodyPr/>
                    <a:lstStyle/>
                    <a:p>
                      <a:pPr marL="0" marR="0" indent="0" algn="ctr" defTabSz="576000" eaLnBrk="0" fontAlgn="auto" latinLnBrk="0" hangingPunct="0">
                        <a:spcBef>
                          <a:spcPts val="0"/>
                        </a:spcBef>
                        <a:spcAft>
                          <a:spcPts val="0"/>
                        </a:spcAft>
                        <a:buClr>
                          <a:schemeClr val="accent1"/>
                        </a:buClr>
                        <a:buSzTx/>
                        <a:buFont typeface="Arial" panose="020B0604020202020204" pitchFamily="34" charset="0"/>
                        <a:buNone/>
                        <a:tabLst/>
                      </a:pPr>
                      <a:r>
                        <a:rPr lang="en-US" sz="1200" dirty="0"/>
                        <a:t>&gt;2h</a:t>
                      </a:r>
                    </a:p>
                  </a:txBody>
                  <a:tcPr marT="45721" marB="45721" anchor="ctr">
                    <a:noFill/>
                  </a:tcPr>
                </a:tc>
                <a:tc>
                  <a:txBody>
                    <a:bodyPr/>
                    <a:lstStyle/>
                    <a:p>
                      <a:pPr marL="0" marR="0" indent="0" algn="ctr" defTabSz="576000" eaLnBrk="0" fontAlgn="auto" latinLnBrk="0" hangingPunct="0">
                        <a:spcBef>
                          <a:spcPts val="0"/>
                        </a:spcBef>
                        <a:spcAft>
                          <a:spcPts val="0"/>
                        </a:spcAft>
                        <a:buClr>
                          <a:schemeClr val="accent1"/>
                        </a:buClr>
                        <a:buSzTx/>
                        <a:buFont typeface="Arial" panose="020B0604020202020204" pitchFamily="34" charset="0"/>
                        <a:buNone/>
                        <a:tabLst/>
                      </a:pPr>
                      <a:r>
                        <a:rPr lang="en-US" sz="1200" dirty="0"/>
                        <a:t>&lt;1h</a:t>
                      </a:r>
                    </a:p>
                  </a:txBody>
                  <a:tcPr marT="45721" marB="45721" anchor="ctr">
                    <a:noFill/>
                  </a:tcPr>
                </a:tc>
                <a:tc>
                  <a:txBody>
                    <a:bodyPr/>
                    <a:lstStyle/>
                    <a:p>
                      <a:pPr marL="0" marR="0" lvl="0" indent="0" algn="ctr" defTabSz="576000" rtl="0" eaLnBrk="0" fontAlgn="auto" latinLnBrk="0" hangingPunct="0">
                        <a:lnSpc>
                          <a:spcPct val="100000"/>
                        </a:lnSpc>
                        <a:spcBef>
                          <a:spcPts val="0"/>
                        </a:spcBef>
                        <a:spcAft>
                          <a:spcPts val="0"/>
                        </a:spcAft>
                        <a:buClr>
                          <a:schemeClr val="accent1"/>
                        </a:buClr>
                        <a:buSzTx/>
                        <a:buFont typeface="Arial" panose="020B0604020202020204" pitchFamily="34" charset="0"/>
                        <a:buNone/>
                        <a:tabLst/>
                        <a:defRPr/>
                      </a:pPr>
                      <a:r>
                        <a:rPr lang="en-US" sz="1200" baseline="0" dirty="0"/>
                        <a:t>&lt;20min</a:t>
                      </a:r>
                    </a:p>
                  </a:txBody>
                  <a:tcPr marT="45721" marB="45721" anchor="ctr">
                    <a:noFill/>
                  </a:tcPr>
                </a:tc>
                <a:extLst>
                  <a:ext uri="{0D108BD9-81ED-4DB2-BD59-A6C34878D82A}">
                    <a16:rowId xmlns:a16="http://schemas.microsoft.com/office/drawing/2014/main" val="3889273606"/>
                  </a:ext>
                </a:extLst>
              </a:tr>
              <a:tr h="521261">
                <a:tc vMerge="1">
                  <a:txBody>
                    <a:bodyPr/>
                    <a:lstStyle/>
                    <a:p>
                      <a:pPr algn="ctr"/>
                      <a:endParaRPr lang="en-US" sz="1400" b="1" dirty="0">
                        <a:solidFill>
                          <a:srgbClr val="644F54"/>
                        </a:solidFill>
                      </a:endParaRPr>
                    </a:p>
                  </a:txBody>
                  <a:tcPr marT="45721" marB="45721" anchor="ctr">
                    <a:lnR w="12700" cap="flat" cmpd="sng" algn="ctr">
                      <a:solidFill>
                        <a:schemeClr val="bg1"/>
                      </a:solidFill>
                      <a:prstDash val="solid"/>
                      <a:round/>
                      <a:headEnd type="none" w="med" len="med"/>
                      <a:tailEnd type="none" w="med" len="med"/>
                    </a:lnR>
                    <a:solidFill>
                      <a:schemeClr val="lt2"/>
                    </a:solidFill>
                  </a:tcPr>
                </a:tc>
                <a:tc>
                  <a:txBody>
                    <a:bodyPr/>
                    <a:lstStyle/>
                    <a:p>
                      <a:pPr algn="ctr"/>
                      <a:r>
                        <a:rPr lang="en-US" sz="1200" b="1" dirty="0">
                          <a:solidFill>
                            <a:schemeClr val="tx1"/>
                          </a:solidFill>
                        </a:rPr>
                        <a:t>Place of installation</a:t>
                      </a:r>
                    </a:p>
                  </a:txBody>
                  <a:tcPr marT="45721" marB="45721" anchor="ctr"/>
                </a:tc>
                <a:tc>
                  <a:txBody>
                    <a:bodyPr/>
                    <a:lstStyle/>
                    <a:p>
                      <a:pPr marL="0" marR="0" indent="0" algn="ctr" defTabSz="576000" eaLnBrk="0" fontAlgn="auto" latinLnBrk="0" hangingPunct="0">
                        <a:spcBef>
                          <a:spcPts val="0"/>
                        </a:spcBef>
                        <a:spcAft>
                          <a:spcPts val="0"/>
                        </a:spcAft>
                        <a:buClr>
                          <a:schemeClr val="accent1"/>
                        </a:buClr>
                        <a:buSzTx/>
                        <a:buFont typeface="Arial" panose="020B0604020202020204" pitchFamily="34" charset="0"/>
                        <a:buNone/>
                        <a:tabLst/>
                      </a:pPr>
                      <a:r>
                        <a:rPr lang="en-US" sz="1200" dirty="0"/>
                        <a:t>Residential and </a:t>
                      </a:r>
                      <a:br>
                        <a:rPr lang="en-US" sz="1200" dirty="0"/>
                      </a:br>
                      <a:r>
                        <a:rPr lang="en-US" sz="1200" dirty="0"/>
                        <a:t>public domains</a:t>
                      </a:r>
                    </a:p>
                  </a:txBody>
                  <a:tcPr marT="45721" marB="45721" anchor="ctr"/>
                </a:tc>
                <a:tc>
                  <a:txBody>
                    <a:bodyPr/>
                    <a:lstStyle/>
                    <a:p>
                      <a:pPr marL="0" marR="0" indent="0" algn="ctr" defTabSz="576000" eaLnBrk="0" fontAlgn="auto" latinLnBrk="0" hangingPunct="0">
                        <a:spcBef>
                          <a:spcPts val="0"/>
                        </a:spcBef>
                        <a:spcAft>
                          <a:spcPts val="0"/>
                        </a:spcAft>
                        <a:buClr>
                          <a:schemeClr val="accent1"/>
                        </a:buClr>
                        <a:buSzTx/>
                        <a:buFont typeface="Arial" panose="020B0604020202020204" pitchFamily="34" charset="0"/>
                        <a:buNone/>
                        <a:tabLst/>
                      </a:pPr>
                      <a:r>
                        <a:rPr lang="en-US" sz="1200" dirty="0"/>
                        <a:t>Residential and </a:t>
                      </a:r>
                    </a:p>
                    <a:p>
                      <a:pPr marL="0" marR="0" indent="0" algn="ctr" defTabSz="576000" eaLnBrk="0" fontAlgn="auto" latinLnBrk="0" hangingPunct="0">
                        <a:spcBef>
                          <a:spcPts val="0"/>
                        </a:spcBef>
                        <a:spcAft>
                          <a:spcPts val="0"/>
                        </a:spcAft>
                        <a:buClr>
                          <a:schemeClr val="accent1"/>
                        </a:buClr>
                        <a:buSzTx/>
                        <a:buFont typeface="Arial" panose="020B0604020202020204" pitchFamily="34" charset="0"/>
                        <a:buNone/>
                        <a:tabLst/>
                      </a:pPr>
                      <a:r>
                        <a:rPr lang="en-US" sz="1200" dirty="0"/>
                        <a:t>public domains</a:t>
                      </a:r>
                    </a:p>
                  </a:txBody>
                  <a:tcPr marT="45721" marB="45721" anchor="ctr"/>
                </a:tc>
                <a:tc>
                  <a:txBody>
                    <a:bodyPr/>
                    <a:lstStyle/>
                    <a:p>
                      <a:pPr marL="0" marR="0" indent="0" algn="ctr" defTabSz="576000" eaLnBrk="0" fontAlgn="auto" latinLnBrk="0" hangingPunct="0">
                        <a:spcBef>
                          <a:spcPts val="0"/>
                        </a:spcBef>
                        <a:spcAft>
                          <a:spcPts val="0"/>
                        </a:spcAft>
                        <a:buClr>
                          <a:schemeClr val="accent1"/>
                        </a:buClr>
                        <a:buSzTx/>
                        <a:buFont typeface="Arial" panose="020B0604020202020204" pitchFamily="34" charset="0"/>
                        <a:buNone/>
                        <a:tabLst/>
                      </a:pPr>
                      <a:r>
                        <a:rPr lang="en-US" sz="1200" baseline="0" dirty="0"/>
                        <a:t>Cities, commercial, shopping areas</a:t>
                      </a:r>
                      <a:endParaRPr lang="en-US" sz="1200" dirty="0"/>
                    </a:p>
                  </a:txBody>
                  <a:tcPr marT="45721" marB="45721" anchor="ctr"/>
                </a:tc>
                <a:tc>
                  <a:txBody>
                    <a:bodyPr/>
                    <a:lstStyle/>
                    <a:p>
                      <a:pPr marL="0" marR="0" lvl="0" indent="0" algn="ctr" defTabSz="576000" rtl="0" eaLnBrk="0" fontAlgn="auto" latinLnBrk="0" hangingPunct="0">
                        <a:lnSpc>
                          <a:spcPct val="100000"/>
                        </a:lnSpc>
                        <a:spcBef>
                          <a:spcPts val="0"/>
                        </a:spcBef>
                        <a:spcAft>
                          <a:spcPts val="0"/>
                        </a:spcAft>
                        <a:buClr>
                          <a:schemeClr val="accent1"/>
                        </a:buClr>
                        <a:buSzTx/>
                        <a:buFont typeface="Arial" panose="020B0604020202020204" pitchFamily="34" charset="0"/>
                        <a:buNone/>
                        <a:tabLst/>
                        <a:defRPr/>
                      </a:pPr>
                      <a:r>
                        <a:rPr lang="en-US" sz="1200" b="0" dirty="0"/>
                        <a:t>Charging parks, highways</a:t>
                      </a:r>
                    </a:p>
                  </a:txBody>
                  <a:tcPr marT="45721" marB="45721" anchor="ctr"/>
                </a:tc>
                <a:extLst>
                  <a:ext uri="{0D108BD9-81ED-4DB2-BD59-A6C34878D82A}">
                    <a16:rowId xmlns:a16="http://schemas.microsoft.com/office/drawing/2014/main" val="212874469"/>
                  </a:ext>
                </a:extLst>
              </a:tr>
              <a:tr h="454311">
                <a:tc vMerge="1">
                  <a:txBody>
                    <a:bodyPr/>
                    <a:lstStyle/>
                    <a:p>
                      <a:pPr algn="ctr"/>
                      <a:endParaRPr lang="en-US" sz="1400" b="1" dirty="0">
                        <a:solidFill>
                          <a:srgbClr val="644F54"/>
                        </a:solidFill>
                      </a:endParaRPr>
                    </a:p>
                  </a:txBody>
                  <a:tcPr marT="45721" marB="45721" anchor="ctr">
                    <a:lnR w="12700" cap="flat" cmpd="sng" algn="ctr">
                      <a:solidFill>
                        <a:schemeClr val="bg1"/>
                      </a:solidFill>
                      <a:prstDash val="solid"/>
                      <a:round/>
                      <a:headEnd type="none" w="med" len="med"/>
                      <a:tailEnd type="none" w="med" len="med"/>
                    </a:lnR>
                    <a:solidFill>
                      <a:schemeClr val="lt2"/>
                    </a:solidFill>
                  </a:tcPr>
                </a:tc>
                <a:tc>
                  <a:txBody>
                    <a:bodyPr/>
                    <a:lstStyle/>
                    <a:p>
                      <a:pPr algn="ctr"/>
                      <a:r>
                        <a:rPr lang="en-US" sz="1200" b="1" dirty="0">
                          <a:solidFill>
                            <a:schemeClr val="tx1"/>
                          </a:solidFill>
                        </a:rPr>
                        <a:t>Typical output</a:t>
                      </a:r>
                      <a:r>
                        <a:rPr lang="en-US" sz="1200" b="1" baseline="0" dirty="0">
                          <a:solidFill>
                            <a:schemeClr val="tx1"/>
                          </a:solidFill>
                        </a:rPr>
                        <a:t> power</a:t>
                      </a:r>
                      <a:endParaRPr lang="en-US" sz="1200" b="1" dirty="0">
                        <a:solidFill>
                          <a:schemeClr val="tx1"/>
                        </a:solidFill>
                      </a:endParaRPr>
                    </a:p>
                  </a:txBody>
                  <a:tcPr marT="45721" marB="45721" anchor="ctr">
                    <a:noFill/>
                  </a:tcPr>
                </a:tc>
                <a:tc>
                  <a:txBody>
                    <a:bodyPr/>
                    <a:lstStyle/>
                    <a:p>
                      <a:pPr marL="0" marR="0" indent="0" algn="ctr" defTabSz="576000" eaLnBrk="0" fontAlgn="auto" latinLnBrk="0" hangingPunct="0">
                        <a:spcBef>
                          <a:spcPts val="0"/>
                        </a:spcBef>
                        <a:spcAft>
                          <a:spcPts val="0"/>
                        </a:spcAft>
                        <a:buClr>
                          <a:schemeClr val="accent1"/>
                        </a:buClr>
                        <a:buSzTx/>
                        <a:buFont typeface="Arial" panose="020B0604020202020204" pitchFamily="34" charset="0"/>
                        <a:buNone/>
                        <a:tabLst/>
                      </a:pPr>
                      <a:r>
                        <a:rPr lang="en-US" sz="1200" dirty="0"/>
                        <a:t>7-22kW</a:t>
                      </a:r>
                    </a:p>
                  </a:txBody>
                  <a:tcPr marT="45721" marB="45721" anchor="ctr">
                    <a:noFill/>
                  </a:tcPr>
                </a:tc>
                <a:tc>
                  <a:txBody>
                    <a:bodyPr/>
                    <a:lstStyle/>
                    <a:p>
                      <a:pPr marL="0" marR="0" indent="0" algn="ctr" defTabSz="576000" eaLnBrk="0" fontAlgn="auto" latinLnBrk="0" hangingPunct="0">
                        <a:spcBef>
                          <a:spcPts val="0"/>
                        </a:spcBef>
                        <a:spcAft>
                          <a:spcPts val="0"/>
                        </a:spcAft>
                        <a:buClr>
                          <a:schemeClr val="accent1"/>
                        </a:buClr>
                        <a:buSzTx/>
                        <a:buFont typeface="Arial" panose="020B0604020202020204" pitchFamily="34" charset="0"/>
                        <a:buNone/>
                        <a:tabLst/>
                      </a:pPr>
                      <a:r>
                        <a:rPr lang="en-US" sz="1200" dirty="0"/>
                        <a:t>≤22kW</a:t>
                      </a:r>
                    </a:p>
                  </a:txBody>
                  <a:tcPr marT="45721" marB="45721" anchor="ctr">
                    <a:noFill/>
                  </a:tcPr>
                </a:tc>
                <a:tc>
                  <a:txBody>
                    <a:bodyPr/>
                    <a:lstStyle/>
                    <a:p>
                      <a:pPr marL="0" marR="0" indent="0" algn="ctr" defTabSz="576000" eaLnBrk="0" fontAlgn="auto" latinLnBrk="0" hangingPunct="0">
                        <a:spcBef>
                          <a:spcPts val="0"/>
                        </a:spcBef>
                        <a:spcAft>
                          <a:spcPts val="0"/>
                        </a:spcAft>
                        <a:buClr>
                          <a:schemeClr val="accent1"/>
                        </a:buClr>
                        <a:buSzTx/>
                        <a:buFont typeface="Arial" panose="020B0604020202020204" pitchFamily="34" charset="0"/>
                        <a:buNone/>
                        <a:tabLst/>
                      </a:pPr>
                      <a:r>
                        <a:rPr lang="en-US" sz="1200" dirty="0"/>
                        <a:t>22kW to 50kW</a:t>
                      </a:r>
                    </a:p>
                  </a:txBody>
                  <a:tcPr marT="45721" marB="45721" anchor="ctr">
                    <a:noFill/>
                  </a:tcPr>
                </a:tc>
                <a:tc>
                  <a:txBody>
                    <a:bodyPr/>
                    <a:lstStyle/>
                    <a:p>
                      <a:pPr marL="0" marR="0" lvl="0" indent="0" algn="ctr" defTabSz="576000" rtl="0" eaLnBrk="0" fontAlgn="auto" latinLnBrk="0" hangingPunct="0">
                        <a:lnSpc>
                          <a:spcPct val="100000"/>
                        </a:lnSpc>
                        <a:spcBef>
                          <a:spcPts val="0"/>
                        </a:spcBef>
                        <a:spcAft>
                          <a:spcPts val="0"/>
                        </a:spcAft>
                        <a:buClr>
                          <a:schemeClr val="accent1"/>
                        </a:buClr>
                        <a:buSzTx/>
                        <a:buFont typeface="Arial" panose="020B0604020202020204" pitchFamily="34" charset="0"/>
                        <a:buNone/>
                        <a:tabLst/>
                        <a:defRPr/>
                      </a:pPr>
                      <a:r>
                        <a:rPr lang="en-US" sz="1200" baseline="0" dirty="0"/>
                        <a:t>&gt;50kW</a:t>
                      </a:r>
                    </a:p>
                  </a:txBody>
                  <a:tcPr marT="45721" marB="45721" anchor="ctr">
                    <a:noFill/>
                  </a:tcPr>
                </a:tc>
                <a:extLst>
                  <a:ext uri="{0D108BD9-81ED-4DB2-BD59-A6C34878D82A}">
                    <a16:rowId xmlns:a16="http://schemas.microsoft.com/office/drawing/2014/main" val="1698579552"/>
                  </a:ext>
                </a:extLst>
              </a:tr>
              <a:tr h="514887">
                <a:tc vMerge="1">
                  <a:txBody>
                    <a:bodyPr/>
                    <a:lstStyle/>
                    <a:p>
                      <a:pPr algn="ctr"/>
                      <a:endParaRPr lang="en-US" sz="1400" b="1" dirty="0">
                        <a:solidFill>
                          <a:srgbClr val="644F54"/>
                        </a:solidFill>
                      </a:endParaRPr>
                    </a:p>
                  </a:txBody>
                  <a:tcPr marT="45721" marB="45721" anchor="ctr">
                    <a:lnR w="12700" cap="flat" cmpd="sng" algn="ctr">
                      <a:solidFill>
                        <a:schemeClr val="bg1"/>
                      </a:solidFill>
                      <a:prstDash val="solid"/>
                      <a:round/>
                      <a:headEnd type="none" w="med" len="med"/>
                      <a:tailEnd type="none" w="med" len="med"/>
                    </a:lnR>
                    <a:solidFill>
                      <a:schemeClr val="lt2"/>
                    </a:solidFill>
                  </a:tcPr>
                </a:tc>
                <a:tc>
                  <a:txBody>
                    <a:bodyPr/>
                    <a:lstStyle/>
                    <a:p>
                      <a:pPr marL="0" algn="ctr" defTabSz="1219170" rtl="0" eaLnBrk="1" latinLnBrk="0" hangingPunct="1"/>
                      <a:r>
                        <a:rPr lang="en-US" sz="1200" b="1" kern="1200" dirty="0">
                          <a:solidFill>
                            <a:schemeClr val="tx1"/>
                          </a:solidFill>
                        </a:rPr>
                        <a:t>Bi-directionality</a:t>
                      </a:r>
                      <a:br>
                        <a:rPr lang="en-US" sz="1200" b="1" kern="1200" dirty="0">
                          <a:solidFill>
                            <a:schemeClr val="tx1"/>
                          </a:solidFill>
                        </a:rPr>
                      </a:br>
                      <a:r>
                        <a:rPr lang="en-US" sz="1200" b="1" kern="1200" dirty="0">
                          <a:solidFill>
                            <a:schemeClr val="tx1"/>
                          </a:solidFill>
                        </a:rPr>
                        <a:t>possible</a:t>
                      </a:r>
                      <a:endParaRPr lang="en-US" sz="1200" b="1" kern="1200" dirty="0">
                        <a:solidFill>
                          <a:schemeClr val="tx1"/>
                        </a:solidFill>
                        <a:latin typeface="+mn-lt"/>
                        <a:ea typeface="+mn-ea"/>
                        <a:cs typeface="+mn-cs"/>
                      </a:endParaRPr>
                    </a:p>
                  </a:txBody>
                  <a:tcPr marT="45721" marB="45721" anchor="ctr"/>
                </a:tc>
                <a:tc>
                  <a:txBody>
                    <a:bodyPr/>
                    <a:lstStyle/>
                    <a:p>
                      <a:pPr algn="ctr"/>
                      <a:r>
                        <a:rPr lang="en-US" sz="1200" dirty="0"/>
                        <a:t>yes, with </a:t>
                      </a:r>
                      <a:br>
                        <a:rPr lang="en-US" sz="1200" dirty="0"/>
                      </a:br>
                      <a:r>
                        <a:rPr lang="en-US" sz="1200" b="0" dirty="0"/>
                        <a:t>On-board charger</a:t>
                      </a:r>
                    </a:p>
                  </a:txBody>
                  <a:tcPr marT="45721" marB="45721" anchor="ctr"/>
                </a:tc>
                <a:tc>
                  <a:txBody>
                    <a:bodyPr/>
                    <a:lstStyle/>
                    <a:p>
                      <a:pPr algn="ctr"/>
                      <a:r>
                        <a:rPr lang="en-US" sz="1200" dirty="0"/>
                        <a:t>yes</a:t>
                      </a:r>
                    </a:p>
                  </a:txBody>
                  <a:tcPr marT="45721" marB="45721" anchor="ctr"/>
                </a:tc>
                <a:tc>
                  <a:txBody>
                    <a:bodyPr/>
                    <a:lstStyle/>
                    <a:p>
                      <a:pPr algn="ctr"/>
                      <a:r>
                        <a:rPr lang="en-US" sz="1200" dirty="0"/>
                        <a:t>yes</a:t>
                      </a:r>
                    </a:p>
                  </a:txBody>
                  <a:tcPr marT="45721" marB="45721"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dirty="0"/>
                        <a:t>yes for (Bus) fleets</a:t>
                      </a:r>
                    </a:p>
                  </a:txBody>
                  <a:tcPr marT="45721" marB="45721" anchor="ctr"/>
                </a:tc>
                <a:extLst>
                  <a:ext uri="{0D108BD9-81ED-4DB2-BD59-A6C34878D82A}">
                    <a16:rowId xmlns:a16="http://schemas.microsoft.com/office/drawing/2014/main" val="2963606999"/>
                  </a:ext>
                </a:extLst>
              </a:tr>
              <a:tr h="609570">
                <a:tc vMerge="1">
                  <a:txBody>
                    <a:bodyPr/>
                    <a:lstStyle/>
                    <a:p>
                      <a:pPr algn="ctr"/>
                      <a:endParaRPr lang="en-US" sz="1400" b="1" dirty="0">
                        <a:solidFill>
                          <a:srgbClr val="644F54"/>
                        </a:solidFill>
                      </a:endParaRPr>
                    </a:p>
                  </a:txBody>
                  <a:tcPr marT="45721" marB="45721" vert="eaVert" anchor="ctr">
                    <a:lnR w="12700" cap="flat" cmpd="sng" algn="ctr">
                      <a:solidFill>
                        <a:schemeClr val="bg1"/>
                      </a:solidFill>
                      <a:prstDash val="solid"/>
                      <a:round/>
                      <a:headEnd type="none" w="med" len="med"/>
                      <a:tailEnd type="none" w="med" len="med"/>
                    </a:lnR>
                    <a:solidFill>
                      <a:schemeClr val="lt2"/>
                    </a:solidFill>
                  </a:tcPr>
                </a:tc>
                <a:tc>
                  <a:txBody>
                    <a:bodyPr/>
                    <a:lstStyle/>
                    <a:p>
                      <a:pPr algn="ctr" defTabSz="576000" eaLnBrk="0" fontAlgn="auto" hangingPunct="0">
                        <a:spcBef>
                          <a:spcPts val="0"/>
                        </a:spcBef>
                        <a:spcAft>
                          <a:spcPts val="0"/>
                        </a:spcAft>
                        <a:buClr>
                          <a:schemeClr val="accent1"/>
                        </a:buClr>
                      </a:pPr>
                      <a:r>
                        <a:rPr lang="en-US" sz="1200" b="1" dirty="0">
                          <a:solidFill>
                            <a:schemeClr val="tx1"/>
                          </a:solidFill>
                        </a:rPr>
                        <a:t>Preferred power </a:t>
                      </a:r>
                    </a:p>
                    <a:p>
                      <a:pPr algn="ctr" defTabSz="576000" eaLnBrk="0" fontAlgn="auto" hangingPunct="0">
                        <a:spcBef>
                          <a:spcPts val="0"/>
                        </a:spcBef>
                        <a:spcAft>
                          <a:spcPts val="0"/>
                        </a:spcAft>
                        <a:buClr>
                          <a:schemeClr val="accent1"/>
                        </a:buClr>
                      </a:pPr>
                      <a:r>
                        <a:rPr lang="en-US" sz="1200" b="1" dirty="0">
                          <a:solidFill>
                            <a:schemeClr val="tx1"/>
                          </a:solidFill>
                        </a:rPr>
                        <a:t>implementation</a:t>
                      </a:r>
                    </a:p>
                  </a:txBody>
                  <a:tcPr marT="45721" marB="45721" anchor="ctr">
                    <a:noFill/>
                  </a:tcPr>
                </a:tc>
                <a:tc>
                  <a:txBody>
                    <a:bodyPr/>
                    <a:lstStyle/>
                    <a:p>
                      <a:pPr algn="ctr"/>
                      <a:r>
                        <a:rPr lang="en-US" sz="1200" b="0" dirty="0"/>
                        <a:t>No power content in charger</a:t>
                      </a:r>
                    </a:p>
                  </a:txBody>
                  <a:tcPr marT="45721" marB="45721" anchor="ctr">
                    <a:noFill/>
                  </a:tcPr>
                </a:tc>
                <a:tc>
                  <a:txBody>
                    <a:bodyPr/>
                    <a:lstStyle/>
                    <a:p>
                      <a:pPr algn="ctr"/>
                      <a:endParaRPr lang="en-US" sz="1200" dirty="0"/>
                    </a:p>
                  </a:txBody>
                  <a:tcPr marT="45721" marB="45721" anchor="ctr">
                    <a:noFill/>
                  </a:tcPr>
                </a:tc>
                <a:tc>
                  <a:txBody>
                    <a:bodyPr/>
                    <a:lstStyle/>
                    <a:p>
                      <a:pPr algn="ctr"/>
                      <a:endParaRPr lang="en-US" sz="1200" dirty="0"/>
                    </a:p>
                  </a:txBody>
                  <a:tcPr marT="45721" marB="45721" anchor="ctr">
                    <a:noFill/>
                  </a:tcPr>
                </a:tc>
                <a:tc>
                  <a:txBody>
                    <a:bodyPr/>
                    <a:lstStyle/>
                    <a:p>
                      <a:pPr algn="ctr"/>
                      <a:endParaRPr lang="en-US" sz="1200" dirty="0"/>
                    </a:p>
                  </a:txBody>
                  <a:tcPr marT="45721" marB="45721" anchor="ctr">
                    <a:noFill/>
                  </a:tcPr>
                </a:tc>
                <a:extLst>
                  <a:ext uri="{0D108BD9-81ED-4DB2-BD59-A6C34878D82A}">
                    <a16:rowId xmlns:a16="http://schemas.microsoft.com/office/drawing/2014/main" val="892658262"/>
                  </a:ext>
                </a:extLst>
              </a:tr>
              <a:tr h="782570">
                <a:tc vMerge="1">
                  <a:txBody>
                    <a:bodyPr/>
                    <a:lstStyle/>
                    <a:p>
                      <a:pPr algn="ctr"/>
                      <a:endParaRPr lang="en-US" sz="1400" b="1" dirty="0">
                        <a:solidFill>
                          <a:srgbClr val="644F54"/>
                        </a:solidFill>
                      </a:endParaRPr>
                    </a:p>
                  </a:txBody>
                  <a:tcPr marT="45721" marB="45721" vert="eaVert" anchor="ctr">
                    <a:lnR w="12700" cap="flat" cmpd="sng" algn="ctr">
                      <a:solidFill>
                        <a:schemeClr val="bg1"/>
                      </a:solidFill>
                      <a:prstDash val="solid"/>
                      <a:round/>
                      <a:headEnd type="none" w="med" len="med"/>
                      <a:tailEnd type="none" w="med" len="med"/>
                    </a:lnR>
                    <a:solidFill>
                      <a:schemeClr val="lt2"/>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Beyond Power</a:t>
                      </a:r>
                    </a:p>
                  </a:txBody>
                  <a:tcPr marT="45721" marB="45721" anchor="ctr"/>
                </a:tc>
                <a:tc>
                  <a:txBody>
                    <a:bodyPr/>
                    <a:lstStyle/>
                    <a:p>
                      <a:pPr algn="ctr"/>
                      <a:endParaRPr lang="en-US" sz="1400" dirty="0"/>
                    </a:p>
                  </a:txBody>
                  <a:tcPr marT="45721" marB="45721" anchor="ctr"/>
                </a:tc>
                <a:tc>
                  <a:txBody>
                    <a:bodyPr/>
                    <a:lstStyle/>
                    <a:p>
                      <a:pPr algn="ctr"/>
                      <a:endParaRPr lang="en-US" sz="1400" dirty="0"/>
                    </a:p>
                  </a:txBody>
                  <a:tcPr marT="45721" marB="45721" anchor="ctr"/>
                </a:tc>
                <a:tc>
                  <a:txBody>
                    <a:bodyPr/>
                    <a:lstStyle/>
                    <a:p>
                      <a:pPr algn="ctr"/>
                      <a:endParaRPr lang="en-US" sz="1400" dirty="0"/>
                    </a:p>
                  </a:txBody>
                  <a:tcPr marT="45721" marB="45721" anchor="ctr"/>
                </a:tc>
                <a:tc>
                  <a:txBody>
                    <a:bodyPr/>
                    <a:lstStyle/>
                    <a:p>
                      <a:pPr algn="ctr"/>
                      <a:endParaRPr lang="en-US" sz="1400" dirty="0"/>
                    </a:p>
                  </a:txBody>
                  <a:tcPr marT="45721" marB="45721" anchor="ctr"/>
                </a:tc>
                <a:extLst>
                  <a:ext uri="{0D108BD9-81ED-4DB2-BD59-A6C34878D82A}">
                    <a16:rowId xmlns:a16="http://schemas.microsoft.com/office/drawing/2014/main" val="1605953304"/>
                  </a:ext>
                </a:extLst>
              </a:tr>
            </a:tbl>
          </a:graphicData>
        </a:graphic>
      </p:graphicFrame>
      <p:pic>
        <p:nvPicPr>
          <p:cNvPr id="8" name="Picture 7" descr="Icon&#10;&#10;Description automatically generated">
            <a:extLst>
              <a:ext uri="{FF2B5EF4-FFF2-40B4-BE49-F238E27FC236}">
                <a16:creationId xmlns:a16="http://schemas.microsoft.com/office/drawing/2014/main" id="{4DBC674E-992B-1037-7098-23D3EA555E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5312" y="5864524"/>
            <a:ext cx="368828" cy="368828"/>
          </a:xfrm>
          <a:prstGeom prst="rect">
            <a:avLst/>
          </a:prstGeom>
        </p:spPr>
      </p:pic>
      <p:pic>
        <p:nvPicPr>
          <p:cNvPr id="4" name="Picture 3" descr="Graphical user interface, application, icon&#10;&#10;Description automatically generated">
            <a:extLst>
              <a:ext uri="{FF2B5EF4-FFF2-40B4-BE49-F238E27FC236}">
                <a16:creationId xmlns:a16="http://schemas.microsoft.com/office/drawing/2014/main" id="{2416651F-1C39-8468-2DDF-D1B440FB69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0844" y="5856368"/>
            <a:ext cx="370800" cy="370800"/>
          </a:xfrm>
          <a:prstGeom prst="rect">
            <a:avLst/>
          </a:prstGeom>
        </p:spPr>
      </p:pic>
      <p:sp>
        <p:nvSpPr>
          <p:cNvPr id="2" name="Title 1"/>
          <p:cNvSpPr>
            <a:spLocks noGrp="1"/>
          </p:cNvSpPr>
          <p:nvPr>
            <p:ph type="title"/>
          </p:nvPr>
        </p:nvSpPr>
        <p:spPr>
          <a:xfrm>
            <a:off x="335360" y="188720"/>
            <a:ext cx="10081120" cy="720000"/>
          </a:xfrm>
        </p:spPr>
        <p:txBody>
          <a:bodyPr/>
          <a:lstStyle/>
          <a:p>
            <a:r>
              <a:rPr lang="en-US" dirty="0"/>
              <a:t>Different use cases require different types of chargers, incentives and cost positioning will drive the total market</a:t>
            </a:r>
          </a:p>
        </p:txBody>
      </p:sp>
      <p:pic>
        <p:nvPicPr>
          <p:cNvPr id="14" name="Picture 13">
            <a:extLst>
              <a:ext uri="{FF2B5EF4-FFF2-40B4-BE49-F238E27FC236}">
                <a16:creationId xmlns:a16="http://schemas.microsoft.com/office/drawing/2014/main" id="{638EBB61-EB32-4003-92F5-62AA7C40CB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898964" y="1277390"/>
            <a:ext cx="1185445" cy="1260000"/>
          </a:xfrm>
          <a:prstGeom prst="rect">
            <a:avLst/>
          </a:prstGeom>
        </p:spPr>
      </p:pic>
      <p:pic>
        <p:nvPicPr>
          <p:cNvPr id="15" name="Picture 14">
            <a:extLst>
              <a:ext uri="{FF2B5EF4-FFF2-40B4-BE49-F238E27FC236}">
                <a16:creationId xmlns:a16="http://schemas.microsoft.com/office/drawing/2014/main" id="{5EF12D1A-4CBB-465F-B12F-D4D10CB7D81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952080" y="1277390"/>
            <a:ext cx="1206712" cy="1260000"/>
          </a:xfrm>
          <a:prstGeom prst="rect">
            <a:avLst/>
          </a:prstGeom>
        </p:spPr>
      </p:pic>
      <p:pic>
        <p:nvPicPr>
          <p:cNvPr id="6" name="Picture 5">
            <a:extLst>
              <a:ext uri="{FF2B5EF4-FFF2-40B4-BE49-F238E27FC236}">
                <a16:creationId xmlns:a16="http://schemas.microsoft.com/office/drawing/2014/main" id="{4EB030AF-6E27-4B3C-A1DF-E259667BDB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49523" y="1277390"/>
            <a:ext cx="1048983" cy="1260000"/>
          </a:xfrm>
          <a:prstGeom prst="rect">
            <a:avLst/>
          </a:prstGeom>
        </p:spPr>
      </p:pic>
      <p:pic>
        <p:nvPicPr>
          <p:cNvPr id="11" name="Picture 10">
            <a:extLst>
              <a:ext uri="{FF2B5EF4-FFF2-40B4-BE49-F238E27FC236}">
                <a16:creationId xmlns:a16="http://schemas.microsoft.com/office/drawing/2014/main" id="{1A311A8B-C9C8-4F25-B680-5A2E26F017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3632" y="1277390"/>
            <a:ext cx="945000" cy="126000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E958729F-8BDA-6030-1D3C-B41CC32A7C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97808" y="5862158"/>
            <a:ext cx="370800" cy="370800"/>
          </a:xfrm>
          <a:prstGeom prst="rect">
            <a:avLst/>
          </a:prstGeom>
        </p:spPr>
      </p:pic>
      <p:pic>
        <p:nvPicPr>
          <p:cNvPr id="12" name="Picture 11" descr="Graphical user interface, application, icon&#10;&#10;Description automatically generated">
            <a:extLst>
              <a:ext uri="{FF2B5EF4-FFF2-40B4-BE49-F238E27FC236}">
                <a16:creationId xmlns:a16="http://schemas.microsoft.com/office/drawing/2014/main" id="{2AE82BDF-C974-4ED7-9272-562DAC4874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3235" y="5815857"/>
            <a:ext cx="426258" cy="426258"/>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3255EA8A-2B50-E8D3-0544-5BA1D24695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13520" y="5835185"/>
            <a:ext cx="403911" cy="403911"/>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6F9F5A68-7DAC-50CC-6F2E-4EBD775DEC3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71256" y="5831166"/>
            <a:ext cx="403962" cy="403962"/>
          </a:xfrm>
          <a:prstGeom prst="rect">
            <a:avLst/>
          </a:prstGeom>
        </p:spPr>
      </p:pic>
      <p:pic>
        <p:nvPicPr>
          <p:cNvPr id="19" name="Picture 18" descr="Icon&#10;&#10;Description automatically generated">
            <a:extLst>
              <a:ext uri="{FF2B5EF4-FFF2-40B4-BE49-F238E27FC236}">
                <a16:creationId xmlns:a16="http://schemas.microsoft.com/office/drawing/2014/main" id="{351E1C83-8426-D2D5-1A1A-6F6B1CF23FE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87306" y="5843341"/>
            <a:ext cx="403200" cy="403200"/>
          </a:xfrm>
          <a:prstGeom prst="rect">
            <a:avLst/>
          </a:prstGeom>
        </p:spPr>
      </p:pic>
      <p:pic>
        <p:nvPicPr>
          <p:cNvPr id="21" name="Picture 20" descr="Text&#10;&#10;Description automatically generated">
            <a:extLst>
              <a:ext uri="{FF2B5EF4-FFF2-40B4-BE49-F238E27FC236}">
                <a16:creationId xmlns:a16="http://schemas.microsoft.com/office/drawing/2014/main" id="{5AE52099-A476-2271-CD24-DECF98BEF04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58521" y="5843341"/>
            <a:ext cx="403200" cy="403200"/>
          </a:xfrm>
          <a:prstGeom prst="rect">
            <a:avLst/>
          </a:prstGeom>
        </p:spPr>
      </p:pic>
      <p:pic>
        <p:nvPicPr>
          <p:cNvPr id="32" name="Picture 31" descr="Graphical user interface, application, icon&#10;&#10;Description automatically generated">
            <a:extLst>
              <a:ext uri="{FF2B5EF4-FFF2-40B4-BE49-F238E27FC236}">
                <a16:creationId xmlns:a16="http://schemas.microsoft.com/office/drawing/2014/main" id="{9280BEA6-6AE2-416F-0BAC-FD28F9CD33F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10932" y="5764605"/>
            <a:ext cx="494763" cy="494763"/>
          </a:xfrm>
          <a:prstGeom prst="rect">
            <a:avLst/>
          </a:prstGeom>
        </p:spPr>
      </p:pic>
      <p:pic>
        <p:nvPicPr>
          <p:cNvPr id="33" name="Picture 32" descr="A picture containing logo&#10;&#10;Description automatically generated">
            <a:extLst>
              <a:ext uri="{FF2B5EF4-FFF2-40B4-BE49-F238E27FC236}">
                <a16:creationId xmlns:a16="http://schemas.microsoft.com/office/drawing/2014/main" id="{A959853B-485F-366A-E6C0-4B10AF673C0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60182" y="5786066"/>
            <a:ext cx="468824" cy="468824"/>
          </a:xfrm>
          <a:prstGeom prst="rect">
            <a:avLst/>
          </a:prstGeom>
        </p:spPr>
      </p:pic>
      <p:pic>
        <p:nvPicPr>
          <p:cNvPr id="35" name="Picture 34" descr="Icon&#10;&#10;Description automatically generated">
            <a:extLst>
              <a:ext uri="{FF2B5EF4-FFF2-40B4-BE49-F238E27FC236}">
                <a16:creationId xmlns:a16="http://schemas.microsoft.com/office/drawing/2014/main" id="{1D16594D-67D1-36F9-5784-3627CBC1182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61227" y="5794289"/>
            <a:ext cx="468000" cy="468000"/>
          </a:xfrm>
          <a:prstGeom prst="rect">
            <a:avLst/>
          </a:prstGeom>
        </p:spPr>
      </p:pic>
      <p:pic>
        <p:nvPicPr>
          <p:cNvPr id="36" name="Picture 35" descr="A picture containing icon&#10;&#10;Description automatically generated">
            <a:extLst>
              <a:ext uri="{FF2B5EF4-FFF2-40B4-BE49-F238E27FC236}">
                <a16:creationId xmlns:a16="http://schemas.microsoft.com/office/drawing/2014/main" id="{230FF0C2-EB2B-1B8F-C3EC-E6DD5D70934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04084" y="5793454"/>
            <a:ext cx="468883" cy="468883"/>
          </a:xfrm>
          <a:prstGeom prst="rect">
            <a:avLst/>
          </a:prstGeom>
        </p:spPr>
      </p:pic>
      <p:pic>
        <p:nvPicPr>
          <p:cNvPr id="37" name="Picture 36" descr="Text&#10;&#10;Description automatically generated">
            <a:extLst>
              <a:ext uri="{FF2B5EF4-FFF2-40B4-BE49-F238E27FC236}">
                <a16:creationId xmlns:a16="http://schemas.microsoft.com/office/drawing/2014/main" id="{D4114025-9D65-F17F-D3EA-0A2683E32AB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616575" y="5794289"/>
            <a:ext cx="468000" cy="468000"/>
          </a:xfrm>
          <a:prstGeom prst="rect">
            <a:avLst/>
          </a:prstGeom>
        </p:spPr>
      </p:pic>
      <p:pic>
        <p:nvPicPr>
          <p:cNvPr id="49" name="Picture 48" descr="Graphical user interface, application, icon&#10;&#10;Description automatically generated">
            <a:extLst>
              <a:ext uri="{FF2B5EF4-FFF2-40B4-BE49-F238E27FC236}">
                <a16:creationId xmlns:a16="http://schemas.microsoft.com/office/drawing/2014/main" id="{BF806757-53CA-0328-8864-B39C6E91964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10011" y="5725229"/>
            <a:ext cx="555106" cy="555106"/>
          </a:xfrm>
          <a:prstGeom prst="rect">
            <a:avLst/>
          </a:prstGeom>
        </p:spPr>
      </p:pic>
      <p:pic>
        <p:nvPicPr>
          <p:cNvPr id="50" name="Picture 49" descr="A picture containing logo&#10;&#10;Description automatically generated">
            <a:extLst>
              <a:ext uri="{FF2B5EF4-FFF2-40B4-BE49-F238E27FC236}">
                <a16:creationId xmlns:a16="http://schemas.microsoft.com/office/drawing/2014/main" id="{2FDF743C-A6E2-EACC-3C95-FCB2FF69DD0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793457" y="5717587"/>
            <a:ext cx="555106" cy="555106"/>
          </a:xfrm>
          <a:prstGeom prst="rect">
            <a:avLst/>
          </a:prstGeom>
        </p:spPr>
      </p:pic>
      <p:pic>
        <p:nvPicPr>
          <p:cNvPr id="51" name="Picture 50" descr="Icon&#10;&#10;Description automatically generated">
            <a:extLst>
              <a:ext uri="{FF2B5EF4-FFF2-40B4-BE49-F238E27FC236}">
                <a16:creationId xmlns:a16="http://schemas.microsoft.com/office/drawing/2014/main" id="{10A54152-4D1E-8345-89FB-2962807C694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258898" y="5724886"/>
            <a:ext cx="555106" cy="555106"/>
          </a:xfrm>
          <a:prstGeom prst="rect">
            <a:avLst/>
          </a:prstGeom>
        </p:spPr>
      </p:pic>
      <p:pic>
        <p:nvPicPr>
          <p:cNvPr id="52" name="Picture 51" descr="A picture containing icon&#10;&#10;Description automatically generated">
            <a:extLst>
              <a:ext uri="{FF2B5EF4-FFF2-40B4-BE49-F238E27FC236}">
                <a16:creationId xmlns:a16="http://schemas.microsoft.com/office/drawing/2014/main" id="{1321D528-E8C4-96DF-526B-411F8DC45D8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737667" y="5723606"/>
            <a:ext cx="556542" cy="556542"/>
          </a:xfrm>
          <a:prstGeom prst="rect">
            <a:avLst/>
          </a:prstGeom>
        </p:spPr>
      </p:pic>
      <p:pic>
        <p:nvPicPr>
          <p:cNvPr id="58" name="Picture 57" descr="Text&#10;&#10;Description automatically generated">
            <a:extLst>
              <a:ext uri="{FF2B5EF4-FFF2-40B4-BE49-F238E27FC236}">
                <a16:creationId xmlns:a16="http://schemas.microsoft.com/office/drawing/2014/main" id="{D075F33E-2A74-45A5-FAEB-2C7823A69F6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99392" y="5723606"/>
            <a:ext cx="556385" cy="556385"/>
          </a:xfrm>
          <a:prstGeom prst="rect">
            <a:avLst/>
          </a:prstGeom>
        </p:spPr>
      </p:pic>
      <p:sp>
        <p:nvSpPr>
          <p:cNvPr id="30" name="Rectangle 29">
            <a:extLst>
              <a:ext uri="{FF2B5EF4-FFF2-40B4-BE49-F238E27FC236}">
                <a16:creationId xmlns:a16="http://schemas.microsoft.com/office/drawing/2014/main" id="{8B097FBA-D7CC-4999-B181-66BFB079608C}"/>
              </a:ext>
            </a:extLst>
          </p:cNvPr>
          <p:cNvSpPr/>
          <p:nvPr/>
        </p:nvSpPr>
        <p:spPr bwMode="auto">
          <a:xfrm>
            <a:off x="7549524" y="5305047"/>
            <a:ext cx="4303342" cy="252000"/>
          </a:xfrm>
          <a:prstGeom prst="rect">
            <a:avLst/>
          </a:prstGeom>
          <a:solidFill>
            <a:schemeClr val="tx2"/>
          </a:solidFill>
          <a:ln w="9525">
            <a:noFill/>
            <a:miter lim="800000"/>
            <a:headEnd/>
            <a:tailEnd/>
          </a:ln>
        </p:spPr>
        <p:txBody>
          <a:bodyPr wrap="square" lIns="72000" tIns="72000" rIns="72000" bIns="72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a:cs typeface="Arial"/>
              </a:rPr>
              <a:t>Module solutions</a:t>
            </a:r>
          </a:p>
        </p:txBody>
      </p:sp>
      <p:sp>
        <p:nvSpPr>
          <p:cNvPr id="31" name="Rectangle 30">
            <a:extLst>
              <a:ext uri="{FF2B5EF4-FFF2-40B4-BE49-F238E27FC236}">
                <a16:creationId xmlns:a16="http://schemas.microsoft.com/office/drawing/2014/main" id="{3B3ED405-D9C7-45AC-92AD-F04763102E29}"/>
              </a:ext>
            </a:extLst>
          </p:cNvPr>
          <p:cNvSpPr/>
          <p:nvPr/>
        </p:nvSpPr>
        <p:spPr bwMode="auto">
          <a:xfrm>
            <a:off x="4439816" y="4996364"/>
            <a:ext cx="4303342" cy="252000"/>
          </a:xfrm>
          <a:prstGeom prst="rect">
            <a:avLst/>
          </a:prstGeom>
          <a:solidFill>
            <a:schemeClr val="tx2"/>
          </a:solidFill>
          <a:ln w="28575">
            <a:noFill/>
            <a:miter lim="800000"/>
            <a:headEnd/>
            <a:tailEnd/>
          </a:ln>
        </p:spPr>
        <p:txBody>
          <a:bodyPr wrap="square" lIns="72000" tIns="72000" rIns="72000" bIns="72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charset="0"/>
                <a:cs typeface="Arial"/>
              </a:rPr>
              <a:t>Discrete power </a:t>
            </a:r>
            <a:endParaRPr kumimoji="0" lang="en-US" b="0" i="0" u="none" strike="noStrike" kern="1200" cap="none" spc="0" normalizeH="0" baseline="0" noProof="0" dirty="0">
              <a:ln>
                <a:noFill/>
              </a:ln>
              <a:solidFill>
                <a:schemeClr val="bg1"/>
              </a:solidFill>
              <a:effectLst/>
              <a:uLnTx/>
              <a:uFillTx/>
              <a:latin typeface="Arial"/>
              <a:ea typeface="+mn-ea"/>
              <a:cs typeface="Arial"/>
            </a:endParaRPr>
          </a:p>
        </p:txBody>
      </p:sp>
      <p:sp>
        <p:nvSpPr>
          <p:cNvPr id="34" name="Right Triangle 33">
            <a:extLst>
              <a:ext uri="{FF2B5EF4-FFF2-40B4-BE49-F238E27FC236}">
                <a16:creationId xmlns:a16="http://schemas.microsoft.com/office/drawing/2014/main" id="{D47D8A5D-BF80-4867-B706-105BB1B1FDD1}"/>
              </a:ext>
            </a:extLst>
          </p:cNvPr>
          <p:cNvSpPr/>
          <p:nvPr/>
        </p:nvSpPr>
        <p:spPr bwMode="auto">
          <a:xfrm flipH="1">
            <a:off x="4439814" y="5305047"/>
            <a:ext cx="3109709" cy="252000"/>
          </a:xfrm>
          <a:prstGeom prst="rtTriangle">
            <a:avLst/>
          </a:prstGeom>
          <a:gradFill flip="none" rotWithShape="1">
            <a:gsLst>
              <a:gs pos="100000">
                <a:srgbClr val="0A8276"/>
              </a:gs>
              <a:gs pos="71000">
                <a:srgbClr val="6CB4AD"/>
              </a:gs>
            </a:gsLst>
            <a:lin ang="10800000" scaled="1"/>
            <a:tileRect/>
          </a:gradFill>
          <a:ln w="9525">
            <a:noFill/>
            <a:miter lim="800000"/>
            <a:headEnd/>
            <a:tailEnd/>
          </a:ln>
        </p:spPr>
        <p:txBody>
          <a:bodyPr wrap="square" lIns="72000" tIns="72000" rIns="72000" bIns="72000" rtlCol="0" anchor="ctr"/>
          <a:lstStyle/>
          <a:p>
            <a:pPr algn="ctr" defTabSz="576000" eaLnBrk="0" hangingPunct="0">
              <a:lnSpc>
                <a:spcPct val="120000"/>
              </a:lnSpc>
            </a:pPr>
            <a:endParaRPr lang="en-US" sz="1600" baseline="0" dirty="0">
              <a:solidFill>
                <a:schemeClr val="bg1"/>
              </a:solidFill>
              <a:latin typeface="+mn-lt"/>
              <a:ea typeface="+mn-ea"/>
              <a:cs typeface="+mn-cs"/>
            </a:endParaRPr>
          </a:p>
        </p:txBody>
      </p:sp>
      <p:sp>
        <p:nvSpPr>
          <p:cNvPr id="38" name="Right Triangle 37">
            <a:extLst>
              <a:ext uri="{FF2B5EF4-FFF2-40B4-BE49-F238E27FC236}">
                <a16:creationId xmlns:a16="http://schemas.microsoft.com/office/drawing/2014/main" id="{9A744585-3FC1-405F-B604-9939DACD5814}"/>
              </a:ext>
            </a:extLst>
          </p:cNvPr>
          <p:cNvSpPr/>
          <p:nvPr/>
        </p:nvSpPr>
        <p:spPr bwMode="auto">
          <a:xfrm>
            <a:off x="8743158" y="4996364"/>
            <a:ext cx="3109708" cy="252000"/>
          </a:xfrm>
          <a:prstGeom prst="rtTriangle">
            <a:avLst/>
          </a:prstGeom>
          <a:gradFill flip="none" rotWithShape="1">
            <a:gsLst>
              <a:gs pos="100000">
                <a:srgbClr val="0A8276"/>
              </a:gs>
              <a:gs pos="71000">
                <a:srgbClr val="6CB4AD"/>
              </a:gs>
            </a:gsLst>
            <a:lin ang="10800000" scaled="1"/>
            <a:tileRect/>
          </a:gradFill>
          <a:ln w="9525">
            <a:noFill/>
            <a:miter lim="800000"/>
            <a:headEnd/>
            <a:tailEnd/>
          </a:ln>
        </p:spPr>
        <p:txBody>
          <a:bodyPr wrap="square" lIns="72000" tIns="72000" rIns="72000" bIns="72000" rtlCol="0" anchor="ctr"/>
          <a:lstStyle/>
          <a:p>
            <a:pPr algn="ctr" defTabSz="576000" eaLnBrk="0" hangingPunct="0">
              <a:lnSpc>
                <a:spcPct val="120000"/>
              </a:lnSpc>
            </a:pPr>
            <a:endParaRPr lang="en-US" sz="1600" baseline="0" dirty="0">
              <a:solidFill>
                <a:schemeClr val="bg1"/>
              </a:solidFill>
              <a:latin typeface="+mn-lt"/>
              <a:ea typeface="+mn-ea"/>
              <a:cs typeface="+mn-cs"/>
            </a:endParaRPr>
          </a:p>
        </p:txBody>
      </p:sp>
    </p:spTree>
    <p:extLst>
      <p:ext uri="{BB962C8B-B14F-4D97-AF65-F5344CB8AC3E}">
        <p14:creationId xmlns:p14="http://schemas.microsoft.com/office/powerpoint/2010/main" val="235375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bwMode="auto">
          <a:xfrm>
            <a:off x="8364252" y="6525344"/>
            <a:ext cx="1836204" cy="332656"/>
          </a:xfrm>
          <a:prstGeom prst="rect">
            <a:avLst/>
          </a:prstGeom>
          <a:noFill/>
          <a:ln w="9525">
            <a:noFill/>
            <a:miter lim="800000"/>
            <a:headEnd/>
            <a:tailEnd/>
          </a:ln>
          <a:effectLst/>
        </p:spPr>
        <p:txBody>
          <a:bodyPr wrap="square" lIns="0" tIns="0" rIns="0" bIns="0" rtlCol="0" anchor="ctr" anchorCtr="0">
            <a:noAutofit/>
          </a:bodyPr>
          <a:lstStyle/>
          <a:p>
            <a:pPr marR="0" algn="l" defTabSz="576000" eaLnBrk="0" fontAlgn="auto" latinLnBrk="0" hangingPunct="0">
              <a:spcBef>
                <a:spcPts val="0"/>
              </a:spcBef>
              <a:spcAft>
                <a:spcPts val="0"/>
              </a:spcAft>
              <a:buClr>
                <a:schemeClr val="accent1"/>
              </a:buClr>
              <a:buSzTx/>
              <a:tabLst/>
            </a:pPr>
            <a:endParaRPr lang="en-US" sz="1400" kern="0" baseline="0" dirty="0">
              <a:latin typeface="+mn-lt"/>
              <a:ea typeface="+mn-ea"/>
              <a:cs typeface="+mn-cs"/>
            </a:endParaRPr>
          </a:p>
        </p:txBody>
      </p:sp>
      <p:sp>
        <p:nvSpPr>
          <p:cNvPr id="11" name="Titel 10">
            <a:extLst>
              <a:ext uri="{FF2B5EF4-FFF2-40B4-BE49-F238E27FC236}">
                <a16:creationId xmlns:a16="http://schemas.microsoft.com/office/drawing/2014/main" id="{041DB037-402E-42EC-B45D-235C28B624D8}"/>
              </a:ext>
            </a:extLst>
          </p:cNvPr>
          <p:cNvSpPr>
            <a:spLocks noGrp="1"/>
          </p:cNvSpPr>
          <p:nvPr>
            <p:ph type="title"/>
          </p:nvPr>
        </p:nvSpPr>
        <p:spPr>
          <a:xfrm>
            <a:off x="335360" y="188720"/>
            <a:ext cx="10225136" cy="720000"/>
          </a:xfrm>
        </p:spPr>
        <p:txBody>
          <a:bodyPr/>
          <a:lstStyle/>
          <a:p>
            <a:br>
              <a:rPr lang="en-GB" dirty="0"/>
            </a:br>
            <a:r>
              <a:rPr lang="en-US" dirty="0"/>
              <a:t>The addressable market is growing with ~20% CAGR</a:t>
            </a:r>
            <a:br>
              <a:rPr lang="en-US" dirty="0"/>
            </a:br>
            <a:r>
              <a:rPr lang="en-US" dirty="0"/>
              <a:t>EV charging is an important contributor to Infineon’s growth</a:t>
            </a:r>
            <a:endParaRPr lang="de-DE" dirty="0"/>
          </a:p>
        </p:txBody>
      </p:sp>
      <p:graphicFrame>
        <p:nvGraphicFramePr>
          <p:cNvPr id="9" name="Diagramm 8">
            <a:extLst>
              <a:ext uri="{FF2B5EF4-FFF2-40B4-BE49-F238E27FC236}">
                <a16:creationId xmlns:a16="http://schemas.microsoft.com/office/drawing/2014/main" id="{13D09A85-04EE-4D1E-95F5-301E9C6E0178}"/>
              </a:ext>
            </a:extLst>
          </p:cNvPr>
          <p:cNvGraphicFramePr/>
          <p:nvPr>
            <p:extLst>
              <p:ext uri="{D42A27DB-BD31-4B8C-83A1-F6EECF244321}">
                <p14:modId xmlns:p14="http://schemas.microsoft.com/office/powerpoint/2010/main" val="2655530781"/>
              </p:ext>
            </p:extLst>
          </p:nvPr>
        </p:nvGraphicFramePr>
        <p:xfrm>
          <a:off x="695400" y="1693985"/>
          <a:ext cx="4896544" cy="456575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feld 11">
            <a:extLst>
              <a:ext uri="{FF2B5EF4-FFF2-40B4-BE49-F238E27FC236}">
                <a16:creationId xmlns:a16="http://schemas.microsoft.com/office/drawing/2014/main" id="{798261B2-009E-4273-885A-7BBD59F27B2A}"/>
              </a:ext>
            </a:extLst>
          </p:cNvPr>
          <p:cNvSpPr txBox="1"/>
          <p:nvPr/>
        </p:nvSpPr>
        <p:spPr bwMode="auto">
          <a:xfrm>
            <a:off x="335360" y="1279304"/>
            <a:ext cx="5616624" cy="411733"/>
          </a:xfrm>
          <a:prstGeom prst="rect">
            <a:avLst/>
          </a:prstGeom>
          <a:solidFill>
            <a:schemeClr val="tx2"/>
          </a:solidFill>
          <a:ln w="9525">
            <a:noFill/>
            <a:miter lim="800000"/>
            <a:headEnd/>
            <a:tailEnd/>
          </a:ln>
          <a:effectLst/>
        </p:spPr>
        <p:txBody>
          <a:bodyPr wrap="square" lIns="0" tIns="0" rIns="0" bIns="0" rtlCol="0" anchor="ctr" anchorCtr="0">
            <a:noAutofit/>
          </a:bodyPr>
          <a:lstStyle/>
          <a:p>
            <a:pPr marR="0" algn="ctr" defTabSz="576000" eaLnBrk="0" fontAlgn="auto" latinLnBrk="0" hangingPunct="0">
              <a:spcBef>
                <a:spcPts val="0"/>
              </a:spcBef>
              <a:spcAft>
                <a:spcPts val="0"/>
              </a:spcAft>
              <a:buClr>
                <a:schemeClr val="accent1"/>
              </a:buClr>
              <a:buSzTx/>
              <a:tabLst/>
            </a:pPr>
            <a:r>
              <a:rPr lang="en-US" sz="1600" b="1" kern="0" baseline="0" dirty="0">
                <a:solidFill>
                  <a:schemeClr val="bg1"/>
                </a:solidFill>
                <a:latin typeface="+mn-lt"/>
                <a:ea typeface="+mn-ea"/>
                <a:cs typeface="+mn-cs"/>
              </a:rPr>
              <a:t>DC EV charger market in units</a:t>
            </a:r>
          </a:p>
        </p:txBody>
      </p:sp>
      <p:sp>
        <p:nvSpPr>
          <p:cNvPr id="13" name="Pfeil: nach rechts 12">
            <a:extLst>
              <a:ext uri="{FF2B5EF4-FFF2-40B4-BE49-F238E27FC236}">
                <a16:creationId xmlns:a16="http://schemas.microsoft.com/office/drawing/2014/main" id="{8783FC48-C6C4-4095-BB09-206BC0BC1A78}"/>
              </a:ext>
            </a:extLst>
          </p:cNvPr>
          <p:cNvSpPr/>
          <p:nvPr/>
        </p:nvSpPr>
        <p:spPr bwMode="auto">
          <a:xfrm rot="19604779">
            <a:off x="2150787" y="2728381"/>
            <a:ext cx="1841755" cy="576064"/>
          </a:xfrm>
          <a:prstGeom prst="rightArrow">
            <a:avLst/>
          </a:prstGeom>
          <a:solidFill>
            <a:schemeClr val="accent4"/>
          </a:solidFill>
          <a:ln w="9525">
            <a:noFill/>
            <a:miter lim="800000"/>
            <a:headEnd/>
            <a:tailEnd/>
          </a:ln>
        </p:spPr>
        <p:txBody>
          <a:bodyPr wrap="square" lIns="72000" tIns="72000" rIns="72000" bIns="72000" rtlCol="0" anchor="ctr"/>
          <a:lstStyle/>
          <a:p>
            <a:pPr algn="ctr" eaLnBrk="0" hangingPunct="0"/>
            <a:r>
              <a:rPr lang="de-DE" sz="1600" b="1" baseline="0" dirty="0">
                <a:solidFill>
                  <a:schemeClr val="bg1"/>
                </a:solidFill>
                <a:latin typeface="+mn-lt"/>
                <a:ea typeface="+mn-ea"/>
                <a:cs typeface="+mn-cs"/>
              </a:rPr>
              <a:t>16% CAGR</a:t>
            </a:r>
          </a:p>
        </p:txBody>
      </p:sp>
      <p:graphicFrame>
        <p:nvGraphicFramePr>
          <p:cNvPr id="35" name="Diagramm 34">
            <a:extLst>
              <a:ext uri="{FF2B5EF4-FFF2-40B4-BE49-F238E27FC236}">
                <a16:creationId xmlns:a16="http://schemas.microsoft.com/office/drawing/2014/main" id="{815F8DDF-546B-4019-A40E-8F59401703C9}"/>
              </a:ext>
            </a:extLst>
          </p:cNvPr>
          <p:cNvGraphicFramePr/>
          <p:nvPr>
            <p:extLst>
              <p:ext uri="{D42A27DB-BD31-4B8C-83A1-F6EECF244321}">
                <p14:modId xmlns:p14="http://schemas.microsoft.com/office/powerpoint/2010/main" val="3058910670"/>
              </p:ext>
            </p:extLst>
          </p:nvPr>
        </p:nvGraphicFramePr>
        <p:xfrm>
          <a:off x="6600056" y="1693984"/>
          <a:ext cx="4896544" cy="4343376"/>
        </p:xfrm>
        <a:graphic>
          <a:graphicData uri="http://schemas.openxmlformats.org/drawingml/2006/chart">
            <c:chart xmlns:c="http://schemas.openxmlformats.org/drawingml/2006/chart" xmlns:r="http://schemas.openxmlformats.org/officeDocument/2006/relationships" r:id="rId4"/>
          </a:graphicData>
        </a:graphic>
      </p:graphicFrame>
      <p:sp>
        <p:nvSpPr>
          <p:cNvPr id="36" name="Textfeld 35">
            <a:extLst>
              <a:ext uri="{FF2B5EF4-FFF2-40B4-BE49-F238E27FC236}">
                <a16:creationId xmlns:a16="http://schemas.microsoft.com/office/drawing/2014/main" id="{B3A4BA38-440D-4E8B-B3E2-BDB7CD8D85E8}"/>
              </a:ext>
            </a:extLst>
          </p:cNvPr>
          <p:cNvSpPr txBox="1"/>
          <p:nvPr/>
        </p:nvSpPr>
        <p:spPr bwMode="auto">
          <a:xfrm>
            <a:off x="6240018" y="1279303"/>
            <a:ext cx="5616622" cy="411733"/>
          </a:xfrm>
          <a:prstGeom prst="rect">
            <a:avLst/>
          </a:prstGeom>
          <a:solidFill>
            <a:schemeClr val="tx2"/>
          </a:solidFill>
          <a:ln w="9525">
            <a:noFill/>
            <a:miter lim="800000"/>
            <a:headEnd/>
            <a:tailEnd/>
          </a:ln>
          <a:effectLst/>
        </p:spPr>
        <p:txBody>
          <a:bodyPr wrap="square" lIns="0" tIns="0" rIns="0" bIns="0" rtlCol="0" anchor="ctr" anchorCtr="0">
            <a:noAutofit/>
          </a:bodyPr>
          <a:lstStyle/>
          <a:p>
            <a:pPr marR="0" algn="ctr" defTabSz="576000" eaLnBrk="0" fontAlgn="auto" latinLnBrk="0" hangingPunct="0">
              <a:spcBef>
                <a:spcPts val="0"/>
              </a:spcBef>
              <a:spcAft>
                <a:spcPts val="0"/>
              </a:spcAft>
              <a:buClr>
                <a:schemeClr val="accent1"/>
              </a:buClr>
              <a:buSzTx/>
              <a:tabLst/>
            </a:pPr>
            <a:r>
              <a:rPr lang="en-US" sz="1600" b="1" kern="0" baseline="0" dirty="0">
                <a:solidFill>
                  <a:schemeClr val="bg1"/>
                </a:solidFill>
                <a:latin typeface="+mn-lt"/>
                <a:ea typeface="+mn-ea"/>
                <a:cs typeface="+mn-cs"/>
              </a:rPr>
              <a:t>Semiconductor market in US$M</a:t>
            </a:r>
          </a:p>
        </p:txBody>
      </p:sp>
      <p:sp>
        <p:nvSpPr>
          <p:cNvPr id="40" name="Pfeil: nach rechts 39">
            <a:extLst>
              <a:ext uri="{FF2B5EF4-FFF2-40B4-BE49-F238E27FC236}">
                <a16:creationId xmlns:a16="http://schemas.microsoft.com/office/drawing/2014/main" id="{60B78CBD-3695-4C45-B7FA-D350730D0DCC}"/>
              </a:ext>
            </a:extLst>
          </p:cNvPr>
          <p:cNvSpPr/>
          <p:nvPr/>
        </p:nvSpPr>
        <p:spPr bwMode="auto">
          <a:xfrm rot="18712757">
            <a:off x="7804520" y="2878617"/>
            <a:ext cx="1841755" cy="576064"/>
          </a:xfrm>
          <a:prstGeom prst="rightArrow">
            <a:avLst/>
          </a:prstGeom>
          <a:solidFill>
            <a:schemeClr val="accent4"/>
          </a:solidFill>
          <a:ln w="9525">
            <a:noFill/>
            <a:miter lim="800000"/>
            <a:headEnd/>
            <a:tailEnd/>
          </a:ln>
        </p:spPr>
        <p:txBody>
          <a:bodyPr wrap="square" lIns="72000" tIns="72000" rIns="72000" bIns="72000" rtlCol="0" anchor="ctr"/>
          <a:lstStyle/>
          <a:p>
            <a:pPr algn="ctr" eaLnBrk="0" hangingPunct="0"/>
            <a:r>
              <a:rPr lang="de-DE" sz="1600" b="1" baseline="0" dirty="0">
                <a:solidFill>
                  <a:schemeClr val="bg1"/>
                </a:solidFill>
                <a:latin typeface="+mn-lt"/>
                <a:ea typeface="+mn-ea"/>
                <a:cs typeface="+mn-cs"/>
              </a:rPr>
              <a:t>20% CAGR</a:t>
            </a:r>
          </a:p>
        </p:txBody>
      </p:sp>
      <p:sp>
        <p:nvSpPr>
          <p:cNvPr id="14" name="Textfeld 13">
            <a:extLst>
              <a:ext uri="{FF2B5EF4-FFF2-40B4-BE49-F238E27FC236}">
                <a16:creationId xmlns:a16="http://schemas.microsoft.com/office/drawing/2014/main" id="{E9D02233-C651-4B38-8851-D30C74D72AE0}"/>
              </a:ext>
            </a:extLst>
          </p:cNvPr>
          <p:cNvSpPr txBox="1"/>
          <p:nvPr/>
        </p:nvSpPr>
        <p:spPr bwMode="auto">
          <a:xfrm>
            <a:off x="335360" y="6293891"/>
            <a:ext cx="3836565" cy="114733"/>
          </a:xfrm>
          <a:prstGeom prst="rect">
            <a:avLst/>
          </a:prstGeom>
          <a:noFill/>
          <a:ln w="9525">
            <a:noFill/>
            <a:miter lim="800000"/>
            <a:headEnd/>
            <a:tailEnd/>
          </a:ln>
          <a:effectLst/>
        </p:spPr>
        <p:txBody>
          <a:bodyPr wrap="square" lIns="0" tIns="0" rIns="0" bIns="0" rtlCol="0" anchor="ctr" anchorCtr="0">
            <a:noAutofit/>
          </a:bodyPr>
          <a:lstStyle/>
          <a:p>
            <a:pPr marR="0" algn="l" defTabSz="576000" eaLnBrk="0" fontAlgn="auto" latinLnBrk="0" hangingPunct="0">
              <a:spcBef>
                <a:spcPts val="0"/>
              </a:spcBef>
              <a:spcAft>
                <a:spcPts val="0"/>
              </a:spcAft>
              <a:buClr>
                <a:schemeClr val="accent1"/>
              </a:buClr>
              <a:buSzTx/>
              <a:tabLst/>
            </a:pPr>
            <a:r>
              <a:rPr lang="en-US" sz="800" kern="0" baseline="0" dirty="0">
                <a:latin typeface="+mn-lt"/>
                <a:ea typeface="+mn-ea"/>
                <a:cs typeface="+mn-cs"/>
              </a:rPr>
              <a:t>Source: DC Charging for Automotive 2023, </a:t>
            </a:r>
            <a:r>
              <a:rPr lang="en-US" sz="800" kern="0" baseline="0" dirty="0" err="1">
                <a:latin typeface="+mn-lt"/>
                <a:ea typeface="+mn-ea"/>
                <a:cs typeface="+mn-cs"/>
              </a:rPr>
              <a:t>Yole</a:t>
            </a:r>
            <a:r>
              <a:rPr lang="en-US" sz="800" kern="0" baseline="0" dirty="0">
                <a:latin typeface="+mn-lt"/>
                <a:ea typeface="+mn-ea"/>
                <a:cs typeface="+mn-cs"/>
              </a:rPr>
              <a:t> Development</a:t>
            </a:r>
          </a:p>
        </p:txBody>
      </p:sp>
    </p:spTree>
    <p:extLst>
      <p:ext uri="{BB962C8B-B14F-4D97-AF65-F5344CB8AC3E}">
        <p14:creationId xmlns:p14="http://schemas.microsoft.com/office/powerpoint/2010/main" val="1680002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49214" y="188720"/>
            <a:ext cx="10361214" cy="720000"/>
          </a:xfrm>
        </p:spPr>
        <p:txBody>
          <a:bodyPr/>
          <a:lstStyle/>
          <a:p>
            <a:r>
              <a:rPr lang="de-DE" dirty="0"/>
              <a:t>EV charging trends are unique in the market, SiC enables future power trends, intelligent control &amp; secure connectivity enables IoT trends</a:t>
            </a:r>
          </a:p>
        </p:txBody>
      </p:sp>
      <p:sp>
        <p:nvSpPr>
          <p:cNvPr id="6" name="TextBox 5">
            <a:extLst>
              <a:ext uri="{FF2B5EF4-FFF2-40B4-BE49-F238E27FC236}">
                <a16:creationId xmlns:a16="http://schemas.microsoft.com/office/drawing/2014/main" id="{44780627-F846-484B-BFE6-6D4DB0DFD79A}"/>
              </a:ext>
            </a:extLst>
          </p:cNvPr>
          <p:cNvSpPr txBox="1"/>
          <p:nvPr/>
        </p:nvSpPr>
        <p:spPr bwMode="auto">
          <a:xfrm>
            <a:off x="1919153" y="957162"/>
            <a:ext cx="914400" cy="311598"/>
          </a:xfrm>
          <a:prstGeom prst="rect">
            <a:avLst/>
          </a:prstGeom>
          <a:noFill/>
          <a:ln w="9525">
            <a:noFill/>
            <a:miter lim="800000"/>
            <a:headEnd/>
            <a:tailEnd/>
          </a:ln>
          <a:effectLst/>
        </p:spPr>
        <p:txBody>
          <a:bodyPr wrap="none" lIns="0" tIns="0" rIns="0" bIns="0" rtlCol="0" anchor="ctr" anchorCtr="0">
            <a:noAutofit/>
          </a:bodyPr>
          <a:lstStyle/>
          <a:p>
            <a:pPr marR="0" algn="ctr" defTabSz="576000" eaLnBrk="0" fontAlgn="auto" latinLnBrk="0" hangingPunct="0">
              <a:spcBef>
                <a:spcPts val="0"/>
              </a:spcBef>
              <a:spcAft>
                <a:spcPts val="0"/>
              </a:spcAft>
              <a:buClr>
                <a:schemeClr val="accent1"/>
              </a:buClr>
              <a:buSzTx/>
              <a:tabLst/>
            </a:pPr>
            <a:r>
              <a:rPr lang="de-DE" sz="1800" b="1" kern="0" baseline="0" dirty="0">
                <a:solidFill>
                  <a:schemeClr val="dk2"/>
                </a:solidFill>
                <a:latin typeface="+mn-lt"/>
                <a:ea typeface="+mn-ea"/>
                <a:cs typeface="+mn-cs"/>
              </a:rPr>
              <a:t>Today</a:t>
            </a:r>
          </a:p>
        </p:txBody>
      </p:sp>
      <p:sp>
        <p:nvSpPr>
          <p:cNvPr id="130" name="TextBox 129">
            <a:extLst>
              <a:ext uri="{FF2B5EF4-FFF2-40B4-BE49-F238E27FC236}">
                <a16:creationId xmlns:a16="http://schemas.microsoft.com/office/drawing/2014/main" id="{5D722271-7795-4471-BC68-666D142269F2}"/>
              </a:ext>
            </a:extLst>
          </p:cNvPr>
          <p:cNvSpPr txBox="1"/>
          <p:nvPr/>
        </p:nvSpPr>
        <p:spPr bwMode="auto">
          <a:xfrm>
            <a:off x="5691935" y="952374"/>
            <a:ext cx="914400" cy="311598"/>
          </a:xfrm>
          <a:prstGeom prst="rect">
            <a:avLst/>
          </a:prstGeom>
          <a:noFill/>
          <a:ln w="9525">
            <a:noFill/>
            <a:miter lim="800000"/>
            <a:headEnd/>
            <a:tailEnd/>
          </a:ln>
          <a:effectLst/>
        </p:spPr>
        <p:txBody>
          <a:bodyPr wrap="none" lIns="0" tIns="0" rIns="0" bIns="0" rtlCol="0" anchor="ctr" anchorCtr="0">
            <a:noAutofit/>
          </a:bodyPr>
          <a:lstStyle/>
          <a:p>
            <a:pPr marR="0" algn="ctr" defTabSz="576000" eaLnBrk="0" fontAlgn="auto" latinLnBrk="0" hangingPunct="0">
              <a:spcBef>
                <a:spcPts val="0"/>
              </a:spcBef>
              <a:spcAft>
                <a:spcPts val="0"/>
              </a:spcAft>
              <a:buClr>
                <a:schemeClr val="accent1"/>
              </a:buClr>
              <a:buSzTx/>
              <a:tabLst/>
            </a:pPr>
            <a:r>
              <a:rPr lang="de-DE" sz="1800" b="1" kern="0" baseline="0" dirty="0">
                <a:solidFill>
                  <a:srgbClr val="3B9B91"/>
                </a:solidFill>
                <a:latin typeface="+mn-lt"/>
                <a:ea typeface="+mn-ea"/>
                <a:cs typeface="+mn-cs"/>
              </a:rPr>
              <a:t>Gen 2</a:t>
            </a:r>
          </a:p>
        </p:txBody>
      </p:sp>
      <p:sp>
        <p:nvSpPr>
          <p:cNvPr id="131" name="TextBox 130">
            <a:extLst>
              <a:ext uri="{FF2B5EF4-FFF2-40B4-BE49-F238E27FC236}">
                <a16:creationId xmlns:a16="http://schemas.microsoft.com/office/drawing/2014/main" id="{3D2E0DAA-7118-42E8-A8D6-7FF9B0332FFD}"/>
              </a:ext>
            </a:extLst>
          </p:cNvPr>
          <p:cNvSpPr txBox="1"/>
          <p:nvPr/>
        </p:nvSpPr>
        <p:spPr bwMode="auto">
          <a:xfrm>
            <a:off x="9644119" y="957509"/>
            <a:ext cx="914400" cy="311598"/>
          </a:xfrm>
          <a:prstGeom prst="rect">
            <a:avLst/>
          </a:prstGeom>
          <a:noFill/>
          <a:ln w="9525">
            <a:noFill/>
            <a:miter lim="800000"/>
            <a:headEnd/>
            <a:tailEnd/>
          </a:ln>
          <a:effectLst/>
        </p:spPr>
        <p:txBody>
          <a:bodyPr wrap="none" lIns="0" tIns="0" rIns="0" bIns="0" rtlCol="0" anchor="ctr" anchorCtr="0">
            <a:noAutofit/>
          </a:bodyPr>
          <a:lstStyle/>
          <a:p>
            <a:pPr marR="0" algn="ctr" defTabSz="576000" eaLnBrk="0" fontAlgn="auto" latinLnBrk="0" hangingPunct="0">
              <a:spcBef>
                <a:spcPts val="0"/>
              </a:spcBef>
              <a:spcAft>
                <a:spcPts val="0"/>
              </a:spcAft>
              <a:buClr>
                <a:schemeClr val="accent1"/>
              </a:buClr>
              <a:buSzTx/>
              <a:tabLst/>
            </a:pPr>
            <a:r>
              <a:rPr lang="de-DE" sz="1800" b="1" kern="0" baseline="0" dirty="0">
                <a:solidFill>
                  <a:srgbClr val="6CB4AD"/>
                </a:solidFill>
                <a:latin typeface="+mn-lt"/>
                <a:ea typeface="+mn-ea"/>
                <a:cs typeface="+mn-cs"/>
              </a:rPr>
              <a:t>Gen 2+</a:t>
            </a:r>
          </a:p>
        </p:txBody>
      </p:sp>
      <p:sp>
        <p:nvSpPr>
          <p:cNvPr id="31" name="AutoShape 33"/>
          <p:cNvSpPr>
            <a:spLocks noChangeAspect="1" noChangeArrowheads="1" noTextEdit="1"/>
          </p:cNvSpPr>
          <p:nvPr/>
        </p:nvSpPr>
        <p:spPr bwMode="auto">
          <a:xfrm>
            <a:off x="1908030" y="1932564"/>
            <a:ext cx="7723526" cy="32840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noAutofit/>
          </a:bodyPr>
          <a:lstStyle/>
          <a:p>
            <a:pPr defTabSz="914332">
              <a:buClr>
                <a:srgbClr val="000000"/>
              </a:buClr>
            </a:pPr>
            <a:endParaRPr lang="de-DE" sz="2667" dirty="0">
              <a:solidFill>
                <a:srgbClr val="000000"/>
              </a:solidFill>
              <a:latin typeface="Arial" panose="020B0604020202020204" pitchFamily="34" charset="0"/>
              <a:cs typeface="Arial" panose="020B0604020202020204" pitchFamily="34" charset="0"/>
            </a:endParaRPr>
          </a:p>
        </p:txBody>
      </p:sp>
      <p:sp>
        <p:nvSpPr>
          <p:cNvPr id="33" name="Rechteck 9"/>
          <p:cNvSpPr/>
          <p:nvPr/>
        </p:nvSpPr>
        <p:spPr bwMode="auto">
          <a:xfrm>
            <a:off x="334963" y="1302748"/>
            <a:ext cx="3789041" cy="486000"/>
          </a:xfrm>
          <a:prstGeom prst="rect">
            <a:avLst/>
          </a:prstGeom>
          <a:solidFill>
            <a:schemeClr val="dk2"/>
          </a:solidFill>
          <a:ln w="9525">
            <a:noFill/>
            <a:miter lim="800000"/>
            <a:headEnd/>
            <a:tailEnd/>
          </a:ln>
          <a:effectLst/>
        </p:spPr>
        <p:txBody>
          <a:bodyPr wrap="square" lIns="0" tIns="0" rIns="0" bIns="0" rtlCol="0" anchor="ctr" anchorCtr="0"/>
          <a:lstStyle/>
          <a:p>
            <a:pPr algn="ctr" defTabSz="1219080" eaLnBrk="0" fontAlgn="auto" hangingPunct="0">
              <a:spcBef>
                <a:spcPts val="0"/>
              </a:spcBef>
              <a:spcAft>
                <a:spcPts val="1600"/>
              </a:spcAft>
              <a:buClr>
                <a:srgbClr val="E30034"/>
              </a:buClr>
              <a:buSzPct val="120000"/>
            </a:pPr>
            <a:r>
              <a:rPr lang="de-DE" sz="1467" b="1" kern="0" dirty="0">
                <a:solidFill>
                  <a:srgbClr val="FFFFFF"/>
                </a:solidFill>
                <a:latin typeface="Arial" panose="020B0604020202020204" pitchFamily="34" charset="0"/>
                <a:ea typeface="Verdana" pitchFamily="34" charset="0"/>
                <a:cs typeface="Arial" panose="020B0604020202020204" pitchFamily="34" charset="0"/>
              </a:rPr>
              <a:t>Harsh operating modes</a:t>
            </a:r>
          </a:p>
        </p:txBody>
      </p:sp>
      <p:sp>
        <p:nvSpPr>
          <p:cNvPr id="4" name="Rectangle 3">
            <a:extLst>
              <a:ext uri="{FF2B5EF4-FFF2-40B4-BE49-F238E27FC236}">
                <a16:creationId xmlns:a16="http://schemas.microsoft.com/office/drawing/2014/main" id="{E242B950-0644-41F1-9942-4E5590140ACD}"/>
              </a:ext>
            </a:extLst>
          </p:cNvPr>
          <p:cNvSpPr/>
          <p:nvPr/>
        </p:nvSpPr>
        <p:spPr bwMode="auto">
          <a:xfrm>
            <a:off x="355230" y="1837648"/>
            <a:ext cx="3741908" cy="1923345"/>
          </a:xfrm>
          <a:prstGeom prst="rect">
            <a:avLst/>
          </a:prstGeom>
          <a:noFill/>
          <a:ln w="28575" cap="flat" cmpd="sng" algn="ctr">
            <a:solidFill>
              <a:schemeClr val="dk2"/>
            </a:solidFill>
            <a:prstDash val="sysDash"/>
            <a:miter lim="800000"/>
            <a:headEnd type="none" w="med" len="med"/>
            <a:tailEnd type="none" w="med" len="med"/>
          </a:ln>
        </p:spPr>
        <p:txBody>
          <a:bodyPr wrap="square" lIns="72000" tIns="72000" rIns="72000" bIns="72000" rtlCol="0" anchor="ctr"/>
          <a:lstStyle/>
          <a:p>
            <a:pPr algn="ctr" defTabSz="1219170" eaLnBrk="0" hangingPunct="0"/>
            <a:endParaRPr lang="de-DE" sz="1600" dirty="0">
              <a:solidFill>
                <a:srgbClr val="000000"/>
              </a:solidFill>
              <a:latin typeface="Arial"/>
              <a:cs typeface="Arial"/>
            </a:endParaRPr>
          </a:p>
        </p:txBody>
      </p:sp>
      <p:sp>
        <p:nvSpPr>
          <p:cNvPr id="81" name="05 Text 12pt with bullet">
            <a:extLst>
              <a:ext uri="{FF2B5EF4-FFF2-40B4-BE49-F238E27FC236}">
                <a16:creationId xmlns:a16="http://schemas.microsoft.com/office/drawing/2014/main" id="{ED6AD37D-5B4F-46FE-A422-1972B5E7DC39}"/>
              </a:ext>
            </a:extLst>
          </p:cNvPr>
          <p:cNvSpPr txBox="1"/>
          <p:nvPr>
            <p:custDataLst>
              <p:tags r:id="rId2"/>
            </p:custDataLst>
          </p:nvPr>
        </p:nvSpPr>
        <p:spPr bwMode="auto">
          <a:xfrm>
            <a:off x="355231" y="2721249"/>
            <a:ext cx="3726473" cy="914398"/>
          </a:xfrm>
          <a:prstGeom prst="rect">
            <a:avLst/>
          </a:prstGeom>
          <a:noFill/>
          <a:ln w="9525">
            <a:noFill/>
            <a:miter lim="800000"/>
            <a:headEnd/>
            <a:tailEnd/>
          </a:ln>
          <a:effectLst/>
        </p:spPr>
        <p:txBody>
          <a:bodyPr wrap="none" lIns="0" tIns="0" rIns="0" bIns="0" rtlCol="0" anchor="ctr" anchorCtr="0">
            <a:noAutofit/>
          </a:bodyPr>
          <a:lstStyle>
            <a:defPPr>
              <a:defRPr lang="en-US"/>
            </a:defPPr>
            <a:lvl1pPr defTabSz="575986" eaLnBrk="0" fontAlgn="auto" hangingPunct="0">
              <a:spcBef>
                <a:spcPts val="0"/>
              </a:spcBef>
              <a:spcAft>
                <a:spcPts val="0"/>
              </a:spcAft>
              <a:buClr>
                <a:srgbClr val="E30034"/>
              </a:buClr>
              <a:defRPr sz="1600" kern="0">
                <a:solidFill>
                  <a:srgbClr val="000000"/>
                </a:solidFill>
                <a:latin typeface="Arial"/>
                <a:cs typeface="Arial"/>
              </a:defRPr>
            </a:lvl1pPr>
          </a:lstStyle>
          <a:p>
            <a:pPr algn="ctr"/>
            <a:r>
              <a:rPr lang="de-DE" sz="1400" dirty="0"/>
              <a:t>up-to 100k cycles / lifetime</a:t>
            </a:r>
            <a:br>
              <a:rPr lang="de-DE" sz="1400" dirty="0"/>
            </a:br>
            <a:r>
              <a:rPr lang="de-DE" sz="1400" dirty="0"/>
              <a:t>Changing operation modes</a:t>
            </a:r>
            <a:br>
              <a:rPr lang="de-DE" sz="1400" dirty="0"/>
            </a:br>
            <a:r>
              <a:rPr lang="de-DE" sz="1400" dirty="0"/>
              <a:t>High temperature cycles</a:t>
            </a:r>
          </a:p>
        </p:txBody>
      </p:sp>
      <p:sp>
        <p:nvSpPr>
          <p:cNvPr id="82" name="Rectangle 81">
            <a:extLst>
              <a:ext uri="{FF2B5EF4-FFF2-40B4-BE49-F238E27FC236}">
                <a16:creationId xmlns:a16="http://schemas.microsoft.com/office/drawing/2014/main" id="{9335664A-CE43-42BD-A321-0D236179B525}"/>
              </a:ext>
            </a:extLst>
          </p:cNvPr>
          <p:cNvSpPr/>
          <p:nvPr/>
        </p:nvSpPr>
        <p:spPr bwMode="auto">
          <a:xfrm>
            <a:off x="355230" y="4327619"/>
            <a:ext cx="3750560" cy="2043291"/>
          </a:xfrm>
          <a:prstGeom prst="rect">
            <a:avLst/>
          </a:prstGeom>
          <a:noFill/>
          <a:ln w="28575" cap="flat" cmpd="sng" algn="ctr">
            <a:solidFill>
              <a:schemeClr val="dk2"/>
            </a:solidFill>
            <a:prstDash val="sysDash"/>
            <a:miter lim="800000"/>
            <a:headEnd type="none" w="med" len="med"/>
            <a:tailEnd type="none" w="med" len="med"/>
          </a:ln>
        </p:spPr>
        <p:txBody>
          <a:bodyPr wrap="square" lIns="72000" tIns="72000" rIns="72000" bIns="72000" rtlCol="0" anchor="ctr"/>
          <a:lstStyle/>
          <a:p>
            <a:pPr algn="ctr" defTabSz="1219170" eaLnBrk="0" hangingPunct="0"/>
            <a:endParaRPr lang="de-DE" sz="1600" dirty="0">
              <a:solidFill>
                <a:srgbClr val="000000"/>
              </a:solidFill>
              <a:latin typeface="Arial"/>
              <a:cs typeface="Arial"/>
            </a:endParaRPr>
          </a:p>
        </p:txBody>
      </p:sp>
      <p:sp>
        <p:nvSpPr>
          <p:cNvPr id="90" name="Content Placeholder 3">
            <a:extLst>
              <a:ext uri="{FF2B5EF4-FFF2-40B4-BE49-F238E27FC236}">
                <a16:creationId xmlns:a16="http://schemas.microsoft.com/office/drawing/2014/main" id="{68796A8C-27CB-4E4E-9238-CEE6C1A0711E}"/>
              </a:ext>
            </a:extLst>
          </p:cNvPr>
          <p:cNvSpPr txBox="1">
            <a:spLocks/>
          </p:cNvSpPr>
          <p:nvPr/>
        </p:nvSpPr>
        <p:spPr>
          <a:xfrm>
            <a:off x="8985966" y="6286622"/>
            <a:ext cx="1984114" cy="253113"/>
          </a:xfrm>
          <a:prstGeom prst="rect">
            <a:avLst/>
          </a:prstGeom>
        </p:spPr>
        <p:txBody>
          <a:bodyPr vert="horz" lIns="0" tIns="0" rIns="0" bIns="0" rtlCol="0">
            <a:noAutofit/>
          </a:bodyPr>
          <a:lstStyle>
            <a:lvl1pPr marL="180000" indent="-180000" algn="l" defTabSz="576000" rtl="0" eaLnBrk="1" fontAlgn="base" hangingPunct="1">
              <a:spcBef>
                <a:spcPts val="0"/>
              </a:spcBef>
              <a:spcAft>
                <a:spcPts val="0"/>
              </a:spcAft>
              <a:buClr>
                <a:schemeClr val="accent1"/>
              </a:buClr>
              <a:buSzPct val="100000"/>
              <a:buFont typeface="Arial" panose="020B0604020202020204" pitchFamily="34" charset="0"/>
              <a:buChar char="›"/>
              <a:defRPr sz="2000" baseline="0">
                <a:solidFill>
                  <a:schemeClr val="tx1"/>
                </a:solidFill>
                <a:latin typeface="+mn-lt"/>
                <a:ea typeface="+mn-ea"/>
                <a:cs typeface="+mn-cs"/>
              </a:defRPr>
            </a:lvl1pPr>
            <a:lvl2pPr marL="450000" indent="-270000" algn="l" defTabSz="576000" rtl="0" eaLnBrk="1" fontAlgn="base" hangingPunct="1">
              <a:spcBef>
                <a:spcPts val="0"/>
              </a:spcBef>
              <a:spcAft>
                <a:spcPts val="0"/>
              </a:spcAft>
              <a:buClr>
                <a:schemeClr val="accent1"/>
              </a:buClr>
              <a:buSzPct val="100000"/>
              <a:buFont typeface="Verdana" panose="020B0604030504040204" pitchFamily="34" charset="0"/>
              <a:buChar char="–"/>
              <a:defRPr sz="2000">
                <a:solidFill>
                  <a:schemeClr val="tx1"/>
                </a:solidFill>
                <a:latin typeface="+mn-lt"/>
                <a:ea typeface="+mn-ea"/>
                <a:cs typeface="+mn-cs"/>
              </a:defRPr>
            </a:lvl2pPr>
            <a:lvl3pPr marL="630000" indent="-180000" algn="l" defTabSz="576000" rtl="0" eaLnBrk="1" fontAlgn="base" hangingPunct="1">
              <a:spcBef>
                <a:spcPts val="0"/>
              </a:spcBef>
              <a:spcAft>
                <a:spcPts val="0"/>
              </a:spcAft>
              <a:buClr>
                <a:schemeClr val="accent1"/>
              </a:buClr>
              <a:buSzPct val="100000"/>
              <a:buFont typeface="Arial" panose="020B0604020202020204" pitchFamily="34" charset="0"/>
              <a:buChar char="–"/>
              <a:defRPr sz="1800" baseline="0">
                <a:solidFill>
                  <a:schemeClr val="tx1"/>
                </a:solidFill>
                <a:latin typeface="+mn-lt"/>
                <a:ea typeface="+mn-ea"/>
                <a:cs typeface="+mn-cs"/>
              </a:defRPr>
            </a:lvl3pPr>
            <a:lvl4pPr marL="802800" indent="-172800" algn="l" defTabSz="576000" rtl="0" eaLnBrk="1" fontAlgn="base" hangingPunct="1">
              <a:spcBef>
                <a:spcPts val="0"/>
              </a:spcBef>
              <a:spcAft>
                <a:spcPts val="0"/>
              </a:spcAft>
              <a:buClr>
                <a:schemeClr val="accent1"/>
              </a:buClr>
              <a:buSzPct val="100000"/>
              <a:buFont typeface="Arial" panose="020B0604020202020204" pitchFamily="34" charset="0"/>
              <a:buChar char="–"/>
              <a:defRPr sz="1600" baseline="0">
                <a:solidFill>
                  <a:schemeClr val="tx1"/>
                </a:solidFill>
                <a:latin typeface="+mn-lt"/>
                <a:ea typeface="+mn-ea"/>
                <a:cs typeface="+mn-cs"/>
              </a:defRPr>
            </a:lvl4pPr>
            <a:lvl5pPr marL="982800" indent="-180000" algn="l" defTabSz="576000" rtl="0" eaLnBrk="1" fontAlgn="base" hangingPunct="1">
              <a:spcBef>
                <a:spcPts val="0"/>
              </a:spcBef>
              <a:spcAft>
                <a:spcPts val="0"/>
              </a:spcAft>
              <a:buClr>
                <a:schemeClr val="accent1"/>
              </a:buClr>
              <a:buSzPct val="100000"/>
              <a:buFont typeface="Arial" panose="020B0604020202020204" pitchFamily="34" charset="0"/>
              <a:buChar char="–"/>
              <a:defRPr sz="1400" baseline="0">
                <a:solidFill>
                  <a:schemeClr val="tx1"/>
                </a:solidFill>
                <a:latin typeface="+mn-lt"/>
                <a:ea typeface="+mn-ea"/>
                <a:cs typeface="+mn-cs"/>
              </a:defRPr>
            </a:lvl5pPr>
            <a:lvl6pPr marL="982800" indent="-180000" algn="l" defTabSz="576000" rtl="0" eaLnBrk="1" fontAlgn="base" hangingPunct="1">
              <a:spcBef>
                <a:spcPts val="0"/>
              </a:spcBef>
              <a:spcAft>
                <a:spcPts val="0"/>
              </a:spcAft>
              <a:buClr>
                <a:schemeClr val="accent1"/>
              </a:buClr>
              <a:buFont typeface="Arial" panose="020B0604020202020204" pitchFamily="34" charset="0"/>
              <a:buChar char="–"/>
              <a:defRPr sz="1400" baseline="0">
                <a:solidFill>
                  <a:schemeClr val="tx1"/>
                </a:solidFill>
                <a:latin typeface="+mn-lt"/>
                <a:cs typeface="+mn-cs"/>
              </a:defRPr>
            </a:lvl6pPr>
            <a:lvl7pPr marL="982800" indent="-180000" algn="l" defTabSz="576000" rtl="0" eaLnBrk="1" fontAlgn="base" hangingPunct="1">
              <a:spcBef>
                <a:spcPts val="0"/>
              </a:spcBef>
              <a:spcAft>
                <a:spcPct val="0"/>
              </a:spcAft>
              <a:buClr>
                <a:schemeClr val="accent1"/>
              </a:buClr>
              <a:buFont typeface="Arial" panose="020B0604020202020204" pitchFamily="34" charset="0"/>
              <a:buChar char="–"/>
              <a:defRPr sz="1400">
                <a:solidFill>
                  <a:schemeClr val="tx1"/>
                </a:solidFill>
                <a:latin typeface="+mn-lt"/>
                <a:cs typeface="+mn-cs"/>
              </a:defRPr>
            </a:lvl7pPr>
            <a:lvl8pPr marL="982800" indent="-180000" algn="l" defTabSz="576000" rtl="0" eaLnBrk="1" fontAlgn="base" hangingPunct="1">
              <a:spcBef>
                <a:spcPts val="0"/>
              </a:spcBef>
              <a:spcAft>
                <a:spcPct val="0"/>
              </a:spcAft>
              <a:buClr>
                <a:schemeClr val="accent1"/>
              </a:buClr>
              <a:buFont typeface="Arial" panose="020B0604020202020204" pitchFamily="34" charset="0"/>
              <a:buChar char="–"/>
              <a:defRPr sz="1400">
                <a:solidFill>
                  <a:schemeClr val="tx1"/>
                </a:solidFill>
                <a:latin typeface="+mn-lt"/>
                <a:cs typeface="+mn-cs"/>
              </a:defRPr>
            </a:lvl8pPr>
            <a:lvl9pPr marL="982800" indent="-180000" algn="l" defTabSz="576000" rtl="0" eaLnBrk="1" fontAlgn="base" hangingPunct="1">
              <a:spcBef>
                <a:spcPts val="0"/>
              </a:spcBef>
              <a:spcAft>
                <a:spcPct val="0"/>
              </a:spcAft>
              <a:buClr>
                <a:schemeClr val="accent1"/>
              </a:buClr>
              <a:buFont typeface="Arial" panose="020B0604020202020204" pitchFamily="34" charset="0"/>
              <a:buChar char="–"/>
              <a:defRPr sz="1400">
                <a:solidFill>
                  <a:schemeClr val="tx1"/>
                </a:solidFill>
                <a:latin typeface="+mn-lt"/>
                <a:cs typeface="+mn-cs"/>
              </a:defRPr>
            </a:lvl9pPr>
          </a:lstStyle>
          <a:p>
            <a:pPr marL="0" indent="0" defTabSz="767981">
              <a:buClr>
                <a:srgbClr val="E30034"/>
              </a:buClr>
              <a:buNone/>
            </a:pPr>
            <a:endParaRPr lang="de-DE" sz="1600" kern="0" dirty="0">
              <a:solidFill>
                <a:srgbClr val="000000"/>
              </a:solidFill>
              <a:latin typeface="Arial"/>
              <a:cs typeface="Arial"/>
            </a:endParaRPr>
          </a:p>
          <a:p>
            <a:pPr marL="599985" lvl="1" indent="-359991" defTabSz="767981">
              <a:buClr>
                <a:srgbClr val="E30034"/>
              </a:buClr>
            </a:pPr>
            <a:endParaRPr lang="de-DE" sz="1600" kern="0" dirty="0">
              <a:solidFill>
                <a:srgbClr val="000000"/>
              </a:solidFill>
              <a:latin typeface="Arial"/>
              <a:cs typeface="Arial"/>
            </a:endParaRPr>
          </a:p>
          <a:p>
            <a:pPr marL="239994" indent="-239994" defTabSz="767981">
              <a:buClr>
                <a:srgbClr val="E30034"/>
              </a:buClr>
            </a:pPr>
            <a:endParaRPr lang="de-DE" sz="2800" kern="0" dirty="0">
              <a:solidFill>
                <a:srgbClr val="000000"/>
              </a:solidFill>
              <a:latin typeface="Arial"/>
              <a:cs typeface="Arial"/>
            </a:endParaRPr>
          </a:p>
        </p:txBody>
      </p:sp>
      <p:sp>
        <p:nvSpPr>
          <p:cNvPr id="2" name="TextBox 1">
            <a:extLst>
              <a:ext uri="{FF2B5EF4-FFF2-40B4-BE49-F238E27FC236}">
                <a16:creationId xmlns:a16="http://schemas.microsoft.com/office/drawing/2014/main" id="{7AA619C8-BB0F-4372-B0D5-49E7A7227195}"/>
              </a:ext>
            </a:extLst>
          </p:cNvPr>
          <p:cNvSpPr txBox="1"/>
          <p:nvPr/>
        </p:nvSpPr>
        <p:spPr bwMode="auto">
          <a:xfrm>
            <a:off x="1414063" y="4508955"/>
            <a:ext cx="2640856" cy="914400"/>
          </a:xfrm>
          <a:prstGeom prst="rect">
            <a:avLst/>
          </a:prstGeom>
          <a:noFill/>
          <a:ln w="9525">
            <a:noFill/>
            <a:miter lim="800000"/>
            <a:headEnd/>
            <a:tailEnd/>
          </a:ln>
          <a:effectLst/>
        </p:spPr>
        <p:txBody>
          <a:bodyPr wrap="none" lIns="0" tIns="0" rIns="0" bIns="0" rtlCol="0" anchor="ctr" anchorCtr="0">
            <a:noAutofit/>
          </a:bodyPr>
          <a:lstStyle/>
          <a:p>
            <a:pPr defTabSz="575986" eaLnBrk="0" fontAlgn="auto" hangingPunct="0">
              <a:spcBef>
                <a:spcPts val="0"/>
              </a:spcBef>
              <a:spcAft>
                <a:spcPts val="0"/>
              </a:spcAft>
              <a:buClr>
                <a:srgbClr val="E30034"/>
              </a:buClr>
            </a:pPr>
            <a:r>
              <a:rPr lang="de-DE" kern="0" dirty="0">
                <a:solidFill>
                  <a:srgbClr val="000000"/>
                </a:solidFill>
                <a:latin typeface="Arial"/>
                <a:cs typeface="Arial"/>
              </a:rPr>
              <a:t>Harsh enviroment: </a:t>
            </a:r>
          </a:p>
          <a:p>
            <a:pPr defTabSz="575986" eaLnBrk="0" fontAlgn="auto" hangingPunct="0">
              <a:spcBef>
                <a:spcPts val="0"/>
              </a:spcBef>
              <a:spcAft>
                <a:spcPts val="0"/>
              </a:spcAft>
              <a:buClr>
                <a:srgbClr val="E30034"/>
              </a:buClr>
            </a:pPr>
            <a:r>
              <a:rPr lang="de-DE" kern="0" dirty="0">
                <a:solidFill>
                  <a:srgbClr val="000000"/>
                </a:solidFill>
                <a:latin typeface="Arial"/>
                <a:cs typeface="Arial"/>
              </a:rPr>
              <a:t>IP65, -45°C – 55°C </a:t>
            </a:r>
          </a:p>
        </p:txBody>
      </p:sp>
      <p:grpSp>
        <p:nvGrpSpPr>
          <p:cNvPr id="162" name="Group 161">
            <a:extLst>
              <a:ext uri="{FF2B5EF4-FFF2-40B4-BE49-F238E27FC236}">
                <a16:creationId xmlns:a16="http://schemas.microsoft.com/office/drawing/2014/main" id="{7D137471-241C-4D6C-969B-30F199AA069D}"/>
              </a:ext>
            </a:extLst>
          </p:cNvPr>
          <p:cNvGrpSpPr/>
          <p:nvPr/>
        </p:nvGrpSpPr>
        <p:grpSpPr>
          <a:xfrm>
            <a:off x="600376" y="1788302"/>
            <a:ext cx="3112253" cy="771665"/>
            <a:chOff x="481135" y="1824101"/>
            <a:chExt cx="3135018" cy="771665"/>
          </a:xfrm>
        </p:grpSpPr>
        <p:cxnSp>
          <p:nvCxnSpPr>
            <p:cNvPr id="9" name="Straight Connector 8">
              <a:extLst>
                <a:ext uri="{FF2B5EF4-FFF2-40B4-BE49-F238E27FC236}">
                  <a16:creationId xmlns:a16="http://schemas.microsoft.com/office/drawing/2014/main" id="{DF7FEC03-234A-4DF1-913E-9118263E6FF9}"/>
                </a:ext>
              </a:extLst>
            </p:cNvPr>
            <p:cNvCxnSpPr/>
            <p:nvPr/>
          </p:nvCxnSpPr>
          <p:spPr>
            <a:xfrm>
              <a:off x="481135" y="2595766"/>
              <a:ext cx="334839"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0C76627-187E-4CA0-A324-F1128E10BE78}"/>
                </a:ext>
              </a:extLst>
            </p:cNvPr>
            <p:cNvCxnSpPr/>
            <p:nvPr/>
          </p:nvCxnSpPr>
          <p:spPr>
            <a:xfrm flipV="1">
              <a:off x="815974" y="2198149"/>
              <a:ext cx="97209" cy="39761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77BCF45-D59C-454D-9C99-33B62259E260}"/>
                </a:ext>
              </a:extLst>
            </p:cNvPr>
            <p:cNvCxnSpPr/>
            <p:nvPr/>
          </p:nvCxnSpPr>
          <p:spPr>
            <a:xfrm>
              <a:off x="904084" y="2198149"/>
              <a:ext cx="367331"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CA3A53-813A-4015-A418-1E034A2ADC4E}"/>
                </a:ext>
              </a:extLst>
            </p:cNvPr>
            <p:cNvCxnSpPr/>
            <p:nvPr/>
          </p:nvCxnSpPr>
          <p:spPr>
            <a:xfrm flipV="1">
              <a:off x="1271415" y="2070488"/>
              <a:ext cx="72057" cy="127661"/>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38A034-DD05-4F77-8499-4778E9226730}"/>
                </a:ext>
              </a:extLst>
            </p:cNvPr>
            <p:cNvCxnSpPr>
              <a:cxnSpLocks/>
            </p:cNvCxnSpPr>
            <p:nvPr/>
          </p:nvCxnSpPr>
          <p:spPr>
            <a:xfrm>
              <a:off x="1343472" y="2070488"/>
              <a:ext cx="197359"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5176030-A8CA-44D0-BF18-724D59235F88}"/>
                </a:ext>
              </a:extLst>
            </p:cNvPr>
            <p:cNvCxnSpPr/>
            <p:nvPr/>
          </p:nvCxnSpPr>
          <p:spPr>
            <a:xfrm>
              <a:off x="1540831" y="2070488"/>
              <a:ext cx="90673" cy="508534"/>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4E70670-B2BC-437C-91E0-8ABC97CC52BF}"/>
                </a:ext>
              </a:extLst>
            </p:cNvPr>
            <p:cNvCxnSpPr/>
            <p:nvPr/>
          </p:nvCxnSpPr>
          <p:spPr>
            <a:xfrm>
              <a:off x="1631504" y="2579022"/>
              <a:ext cx="117863"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E501821-5623-45CE-8A31-0103DA0263CC}"/>
                </a:ext>
              </a:extLst>
            </p:cNvPr>
            <p:cNvGrpSpPr/>
            <p:nvPr/>
          </p:nvGrpSpPr>
          <p:grpSpPr>
            <a:xfrm>
              <a:off x="1749367" y="2062760"/>
              <a:ext cx="933393" cy="525278"/>
              <a:chOff x="1984659" y="2215381"/>
              <a:chExt cx="933393" cy="525278"/>
            </a:xfrm>
          </p:grpSpPr>
          <p:cxnSp>
            <p:nvCxnSpPr>
              <p:cNvPr id="97" name="Straight Connector 96">
                <a:extLst>
                  <a:ext uri="{FF2B5EF4-FFF2-40B4-BE49-F238E27FC236}">
                    <a16:creationId xmlns:a16="http://schemas.microsoft.com/office/drawing/2014/main" id="{DA5A3269-2B36-49B6-8D42-40E19F9F567A}"/>
                  </a:ext>
                </a:extLst>
              </p:cNvPr>
              <p:cNvCxnSpPr/>
              <p:nvPr/>
            </p:nvCxnSpPr>
            <p:spPr>
              <a:xfrm flipV="1">
                <a:off x="1984659" y="2343042"/>
                <a:ext cx="97209" cy="39761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CBA3027-E2AF-4902-88FD-5707388BFA5E}"/>
                  </a:ext>
                </a:extLst>
              </p:cNvPr>
              <p:cNvCxnSpPr/>
              <p:nvPr/>
            </p:nvCxnSpPr>
            <p:spPr>
              <a:xfrm>
                <a:off x="2072769" y="2343042"/>
                <a:ext cx="367331"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5B928E5-EEEF-44B6-A2FA-71B556A90169}"/>
                  </a:ext>
                </a:extLst>
              </p:cNvPr>
              <p:cNvCxnSpPr/>
              <p:nvPr/>
            </p:nvCxnSpPr>
            <p:spPr>
              <a:xfrm flipV="1">
                <a:off x="2440100" y="2215381"/>
                <a:ext cx="72057" cy="127661"/>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B4D52AD-3C83-4A91-BF0B-37FA355481B5}"/>
                  </a:ext>
                </a:extLst>
              </p:cNvPr>
              <p:cNvCxnSpPr>
                <a:cxnSpLocks/>
              </p:cNvCxnSpPr>
              <p:nvPr/>
            </p:nvCxnSpPr>
            <p:spPr>
              <a:xfrm>
                <a:off x="2512157" y="2215381"/>
                <a:ext cx="197359"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641C99B-86B0-4D02-995C-6DC6FD0FC02C}"/>
                  </a:ext>
                </a:extLst>
              </p:cNvPr>
              <p:cNvCxnSpPr/>
              <p:nvPr/>
            </p:nvCxnSpPr>
            <p:spPr>
              <a:xfrm>
                <a:off x="2709516" y="2215381"/>
                <a:ext cx="90673" cy="508534"/>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FA4FB48-C045-44B6-9780-46A9FD968915}"/>
                  </a:ext>
                </a:extLst>
              </p:cNvPr>
              <p:cNvCxnSpPr/>
              <p:nvPr/>
            </p:nvCxnSpPr>
            <p:spPr>
              <a:xfrm>
                <a:off x="2800189" y="2723915"/>
                <a:ext cx="117863"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692C23DC-0E28-47C9-B966-93E64F19EC18}"/>
                </a:ext>
              </a:extLst>
            </p:cNvPr>
            <p:cNvGrpSpPr/>
            <p:nvPr/>
          </p:nvGrpSpPr>
          <p:grpSpPr>
            <a:xfrm>
              <a:off x="2682760" y="2041783"/>
              <a:ext cx="933393" cy="525278"/>
              <a:chOff x="1984659" y="2215381"/>
              <a:chExt cx="933393" cy="525278"/>
            </a:xfrm>
          </p:grpSpPr>
          <p:cxnSp>
            <p:nvCxnSpPr>
              <p:cNvPr id="104" name="Straight Connector 103">
                <a:extLst>
                  <a:ext uri="{FF2B5EF4-FFF2-40B4-BE49-F238E27FC236}">
                    <a16:creationId xmlns:a16="http://schemas.microsoft.com/office/drawing/2014/main" id="{24DB027C-602A-4FFE-A503-0B2509D137CB}"/>
                  </a:ext>
                </a:extLst>
              </p:cNvPr>
              <p:cNvCxnSpPr/>
              <p:nvPr/>
            </p:nvCxnSpPr>
            <p:spPr>
              <a:xfrm flipV="1">
                <a:off x="1984659" y="2343042"/>
                <a:ext cx="97209" cy="39761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BCE0E68-3A48-411C-91B6-AEF0CD29223A}"/>
                  </a:ext>
                </a:extLst>
              </p:cNvPr>
              <p:cNvCxnSpPr/>
              <p:nvPr/>
            </p:nvCxnSpPr>
            <p:spPr>
              <a:xfrm>
                <a:off x="2072769" y="2343042"/>
                <a:ext cx="367331"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0981978-4F8B-47B9-97FD-DA111E434820}"/>
                  </a:ext>
                </a:extLst>
              </p:cNvPr>
              <p:cNvCxnSpPr/>
              <p:nvPr/>
            </p:nvCxnSpPr>
            <p:spPr>
              <a:xfrm flipV="1">
                <a:off x="2440100" y="2215381"/>
                <a:ext cx="72057" cy="127661"/>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605BCA2-E31F-495D-A780-973EC305E42B}"/>
                  </a:ext>
                </a:extLst>
              </p:cNvPr>
              <p:cNvCxnSpPr>
                <a:cxnSpLocks/>
              </p:cNvCxnSpPr>
              <p:nvPr/>
            </p:nvCxnSpPr>
            <p:spPr>
              <a:xfrm>
                <a:off x="2512157" y="2215381"/>
                <a:ext cx="197359"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6C22F26-2AD1-440E-83A2-D9B8427EC937}"/>
                  </a:ext>
                </a:extLst>
              </p:cNvPr>
              <p:cNvCxnSpPr/>
              <p:nvPr/>
            </p:nvCxnSpPr>
            <p:spPr>
              <a:xfrm>
                <a:off x="2709516" y="2215381"/>
                <a:ext cx="90673" cy="508534"/>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5321E4-7719-4F2B-8CC8-E71C5AD28AF7}"/>
                  </a:ext>
                </a:extLst>
              </p:cNvPr>
              <p:cNvCxnSpPr/>
              <p:nvPr/>
            </p:nvCxnSpPr>
            <p:spPr>
              <a:xfrm>
                <a:off x="2800189" y="2723915"/>
                <a:ext cx="117863"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21" name="Content Placeholder 3">
              <a:extLst>
                <a:ext uri="{FF2B5EF4-FFF2-40B4-BE49-F238E27FC236}">
                  <a16:creationId xmlns:a16="http://schemas.microsoft.com/office/drawing/2014/main" id="{39CAEADE-B099-42ED-8C41-66B97F6E853E}"/>
                </a:ext>
              </a:extLst>
            </p:cNvPr>
            <p:cNvSpPr txBox="1">
              <a:spLocks/>
            </p:cNvSpPr>
            <p:nvPr/>
          </p:nvSpPr>
          <p:spPr>
            <a:xfrm>
              <a:off x="1865705" y="1824101"/>
              <a:ext cx="820978" cy="345343"/>
            </a:xfrm>
            <a:prstGeom prst="rect">
              <a:avLst/>
            </a:prstGeom>
          </p:spPr>
          <p:txBody>
            <a:bodyPr vert="horz" lIns="0" tIns="0" rIns="0" bIns="0" rtlCol="0">
              <a:noAutofit/>
            </a:bodyPr>
            <a:lstStyle>
              <a:lvl1pPr marL="180000" indent="-180000" algn="l" defTabSz="576000" rtl="0" eaLnBrk="1" fontAlgn="base" hangingPunct="1">
                <a:spcBef>
                  <a:spcPts val="0"/>
                </a:spcBef>
                <a:spcAft>
                  <a:spcPts val="0"/>
                </a:spcAft>
                <a:buClr>
                  <a:schemeClr val="accent1"/>
                </a:buClr>
                <a:buSzPct val="100000"/>
                <a:buFont typeface="Arial" panose="020B0604020202020204" pitchFamily="34" charset="0"/>
                <a:buChar char="›"/>
                <a:defRPr sz="2000" baseline="0">
                  <a:solidFill>
                    <a:schemeClr val="tx1"/>
                  </a:solidFill>
                  <a:latin typeface="+mn-lt"/>
                  <a:ea typeface="+mn-ea"/>
                  <a:cs typeface="+mn-cs"/>
                </a:defRPr>
              </a:lvl1pPr>
              <a:lvl2pPr marL="450000" indent="-270000" algn="l" defTabSz="576000" rtl="0" eaLnBrk="1" fontAlgn="base" hangingPunct="1">
                <a:spcBef>
                  <a:spcPts val="0"/>
                </a:spcBef>
                <a:spcAft>
                  <a:spcPts val="0"/>
                </a:spcAft>
                <a:buClr>
                  <a:schemeClr val="accent1"/>
                </a:buClr>
                <a:buSzPct val="100000"/>
                <a:buFont typeface="Verdana" panose="020B0604030504040204" pitchFamily="34" charset="0"/>
                <a:buChar char="–"/>
                <a:defRPr sz="2000">
                  <a:solidFill>
                    <a:schemeClr val="tx1"/>
                  </a:solidFill>
                  <a:latin typeface="+mn-lt"/>
                  <a:ea typeface="+mn-ea"/>
                  <a:cs typeface="+mn-cs"/>
                </a:defRPr>
              </a:lvl2pPr>
              <a:lvl3pPr marL="630000" indent="-180000" algn="l" defTabSz="576000" rtl="0" eaLnBrk="1" fontAlgn="base" hangingPunct="1">
                <a:spcBef>
                  <a:spcPts val="0"/>
                </a:spcBef>
                <a:spcAft>
                  <a:spcPts val="0"/>
                </a:spcAft>
                <a:buClr>
                  <a:schemeClr val="accent1"/>
                </a:buClr>
                <a:buSzPct val="100000"/>
                <a:buFont typeface="Arial" panose="020B0604020202020204" pitchFamily="34" charset="0"/>
                <a:buChar char="–"/>
                <a:defRPr sz="1800" baseline="0">
                  <a:solidFill>
                    <a:schemeClr val="tx1"/>
                  </a:solidFill>
                  <a:latin typeface="+mn-lt"/>
                  <a:ea typeface="+mn-ea"/>
                  <a:cs typeface="+mn-cs"/>
                </a:defRPr>
              </a:lvl3pPr>
              <a:lvl4pPr marL="802800" indent="-172800" algn="l" defTabSz="576000" rtl="0" eaLnBrk="1" fontAlgn="base" hangingPunct="1">
                <a:spcBef>
                  <a:spcPts val="0"/>
                </a:spcBef>
                <a:spcAft>
                  <a:spcPts val="0"/>
                </a:spcAft>
                <a:buClr>
                  <a:schemeClr val="accent1"/>
                </a:buClr>
                <a:buSzPct val="100000"/>
                <a:buFont typeface="Arial" panose="020B0604020202020204" pitchFamily="34" charset="0"/>
                <a:buChar char="–"/>
                <a:defRPr sz="1600" baseline="0">
                  <a:solidFill>
                    <a:schemeClr val="tx1"/>
                  </a:solidFill>
                  <a:latin typeface="+mn-lt"/>
                  <a:ea typeface="+mn-ea"/>
                  <a:cs typeface="+mn-cs"/>
                </a:defRPr>
              </a:lvl4pPr>
              <a:lvl5pPr marL="982800" indent="-180000" algn="l" defTabSz="576000" rtl="0" eaLnBrk="1" fontAlgn="base" hangingPunct="1">
                <a:spcBef>
                  <a:spcPts val="0"/>
                </a:spcBef>
                <a:spcAft>
                  <a:spcPts val="0"/>
                </a:spcAft>
                <a:buClr>
                  <a:schemeClr val="accent1"/>
                </a:buClr>
                <a:buSzPct val="100000"/>
                <a:buFont typeface="Arial" panose="020B0604020202020204" pitchFamily="34" charset="0"/>
                <a:buChar char="–"/>
                <a:defRPr sz="1400" baseline="0">
                  <a:solidFill>
                    <a:schemeClr val="tx1"/>
                  </a:solidFill>
                  <a:latin typeface="+mn-lt"/>
                  <a:ea typeface="+mn-ea"/>
                  <a:cs typeface="+mn-cs"/>
                </a:defRPr>
              </a:lvl5pPr>
              <a:lvl6pPr marL="982800" indent="-180000" algn="l" defTabSz="576000" rtl="0" eaLnBrk="1" fontAlgn="base" hangingPunct="1">
                <a:spcBef>
                  <a:spcPts val="0"/>
                </a:spcBef>
                <a:spcAft>
                  <a:spcPts val="0"/>
                </a:spcAft>
                <a:buClr>
                  <a:schemeClr val="accent1"/>
                </a:buClr>
                <a:buFont typeface="Arial" panose="020B0604020202020204" pitchFamily="34" charset="0"/>
                <a:buChar char="–"/>
                <a:defRPr sz="1400" baseline="0">
                  <a:solidFill>
                    <a:schemeClr val="tx1"/>
                  </a:solidFill>
                  <a:latin typeface="+mn-lt"/>
                  <a:cs typeface="+mn-cs"/>
                </a:defRPr>
              </a:lvl6pPr>
              <a:lvl7pPr marL="982800" indent="-180000" algn="l" defTabSz="576000" rtl="0" eaLnBrk="1" fontAlgn="base" hangingPunct="1">
                <a:spcBef>
                  <a:spcPts val="0"/>
                </a:spcBef>
                <a:spcAft>
                  <a:spcPct val="0"/>
                </a:spcAft>
                <a:buClr>
                  <a:schemeClr val="accent1"/>
                </a:buClr>
                <a:buFont typeface="Arial" panose="020B0604020202020204" pitchFamily="34" charset="0"/>
                <a:buChar char="–"/>
                <a:defRPr sz="1400">
                  <a:solidFill>
                    <a:schemeClr val="tx1"/>
                  </a:solidFill>
                  <a:latin typeface="+mn-lt"/>
                  <a:cs typeface="+mn-cs"/>
                </a:defRPr>
              </a:lvl7pPr>
              <a:lvl8pPr marL="982800" indent="-180000" algn="l" defTabSz="576000" rtl="0" eaLnBrk="1" fontAlgn="base" hangingPunct="1">
                <a:spcBef>
                  <a:spcPts val="0"/>
                </a:spcBef>
                <a:spcAft>
                  <a:spcPct val="0"/>
                </a:spcAft>
                <a:buClr>
                  <a:schemeClr val="accent1"/>
                </a:buClr>
                <a:buFont typeface="Arial" panose="020B0604020202020204" pitchFamily="34" charset="0"/>
                <a:buChar char="–"/>
                <a:defRPr sz="1400">
                  <a:solidFill>
                    <a:schemeClr val="tx1"/>
                  </a:solidFill>
                  <a:latin typeface="+mn-lt"/>
                  <a:cs typeface="+mn-cs"/>
                </a:defRPr>
              </a:lvl8pPr>
              <a:lvl9pPr marL="982800" indent="-180000" algn="l" defTabSz="576000" rtl="0" eaLnBrk="1" fontAlgn="base" hangingPunct="1">
                <a:spcBef>
                  <a:spcPts val="0"/>
                </a:spcBef>
                <a:spcAft>
                  <a:spcPct val="0"/>
                </a:spcAft>
                <a:buClr>
                  <a:schemeClr val="accent1"/>
                </a:buClr>
                <a:buFont typeface="Arial" panose="020B0604020202020204" pitchFamily="34" charset="0"/>
                <a:buChar char="–"/>
                <a:defRPr sz="1400">
                  <a:solidFill>
                    <a:schemeClr val="tx1"/>
                  </a:solidFill>
                  <a:latin typeface="+mn-lt"/>
                  <a:cs typeface="+mn-cs"/>
                </a:defRPr>
              </a:lvl9pPr>
            </a:lstStyle>
            <a:p>
              <a:pPr marL="0" indent="0" defTabSz="767981">
                <a:buClr>
                  <a:srgbClr val="E30034"/>
                </a:buClr>
                <a:buNone/>
              </a:pPr>
              <a:endParaRPr lang="de-DE" sz="1600" b="1" kern="0" dirty="0">
                <a:solidFill>
                  <a:srgbClr val="000000"/>
                </a:solidFill>
                <a:latin typeface="Arial"/>
                <a:cs typeface="Arial"/>
              </a:endParaRPr>
            </a:p>
          </p:txBody>
        </p:sp>
      </p:grpSp>
      <p:sp>
        <p:nvSpPr>
          <p:cNvPr id="145" name="TextBox 144">
            <a:extLst>
              <a:ext uri="{FF2B5EF4-FFF2-40B4-BE49-F238E27FC236}">
                <a16:creationId xmlns:a16="http://schemas.microsoft.com/office/drawing/2014/main" id="{5ED31F9E-E6F2-4458-8960-A0C7917612E3}"/>
              </a:ext>
            </a:extLst>
          </p:cNvPr>
          <p:cNvSpPr txBox="1"/>
          <p:nvPr/>
        </p:nvSpPr>
        <p:spPr bwMode="auto">
          <a:xfrm>
            <a:off x="1414063" y="5337472"/>
            <a:ext cx="2640856" cy="914400"/>
          </a:xfrm>
          <a:prstGeom prst="rect">
            <a:avLst/>
          </a:prstGeom>
          <a:noFill/>
          <a:ln w="9525">
            <a:noFill/>
            <a:miter lim="800000"/>
            <a:headEnd/>
            <a:tailEnd/>
          </a:ln>
          <a:effectLst/>
        </p:spPr>
        <p:txBody>
          <a:bodyPr wrap="none" lIns="0" tIns="0" rIns="0" bIns="0" rtlCol="0" anchor="ctr" anchorCtr="0">
            <a:noAutofit/>
          </a:bodyPr>
          <a:lstStyle/>
          <a:p>
            <a:pPr defTabSz="575986" eaLnBrk="0" fontAlgn="auto" hangingPunct="0">
              <a:spcBef>
                <a:spcPts val="0"/>
              </a:spcBef>
              <a:spcAft>
                <a:spcPts val="0"/>
              </a:spcAft>
              <a:buClr>
                <a:srgbClr val="E30034"/>
              </a:buClr>
            </a:pPr>
            <a:r>
              <a:rPr lang="de-DE" kern="0" dirty="0">
                <a:solidFill>
                  <a:srgbClr val="000000"/>
                </a:solidFill>
                <a:latin typeface="Arial"/>
                <a:cs typeface="Arial"/>
              </a:rPr>
              <a:t>Cooling optimization</a:t>
            </a:r>
          </a:p>
          <a:p>
            <a:pPr defTabSz="575986" eaLnBrk="0" fontAlgn="auto" hangingPunct="0">
              <a:spcBef>
                <a:spcPts val="0"/>
              </a:spcBef>
              <a:spcAft>
                <a:spcPts val="0"/>
              </a:spcAft>
              <a:buClr>
                <a:srgbClr val="E30034"/>
              </a:buClr>
            </a:pPr>
            <a:r>
              <a:rPr lang="de-DE" kern="0" dirty="0">
                <a:solidFill>
                  <a:srgbClr val="000000"/>
                </a:solidFill>
                <a:latin typeface="Arial"/>
                <a:cs typeface="Arial"/>
              </a:rPr>
              <a:t>Reducing fans improves </a:t>
            </a:r>
            <a:br>
              <a:rPr lang="de-DE" kern="0" dirty="0">
                <a:solidFill>
                  <a:srgbClr val="000000"/>
                </a:solidFill>
                <a:latin typeface="Arial"/>
                <a:cs typeface="Arial"/>
              </a:rPr>
            </a:br>
            <a:r>
              <a:rPr lang="de-DE" kern="0" dirty="0">
                <a:solidFill>
                  <a:srgbClr val="000000"/>
                </a:solidFill>
                <a:latin typeface="Arial"/>
                <a:cs typeface="Arial"/>
              </a:rPr>
              <a:t>reliability and noise(&lt;50dB)</a:t>
            </a:r>
          </a:p>
        </p:txBody>
      </p:sp>
      <p:sp>
        <p:nvSpPr>
          <p:cNvPr id="148" name="Rechteck 9">
            <a:extLst>
              <a:ext uri="{FF2B5EF4-FFF2-40B4-BE49-F238E27FC236}">
                <a16:creationId xmlns:a16="http://schemas.microsoft.com/office/drawing/2014/main" id="{6B14601A-845B-4103-B2BC-8C39E084AE77}"/>
              </a:ext>
            </a:extLst>
          </p:cNvPr>
          <p:cNvSpPr/>
          <p:nvPr/>
        </p:nvSpPr>
        <p:spPr bwMode="auto">
          <a:xfrm>
            <a:off x="334964" y="3805376"/>
            <a:ext cx="3762174" cy="465961"/>
          </a:xfrm>
          <a:prstGeom prst="rect">
            <a:avLst/>
          </a:prstGeom>
          <a:solidFill>
            <a:schemeClr val="dk2"/>
          </a:solidFill>
          <a:ln w="9525">
            <a:noFill/>
            <a:miter lim="800000"/>
            <a:headEnd/>
            <a:tailEnd/>
          </a:ln>
          <a:effectLst/>
        </p:spPr>
        <p:txBody>
          <a:bodyPr wrap="square" lIns="0" tIns="0" rIns="0" bIns="0" rtlCol="0" anchor="ctr" anchorCtr="0"/>
          <a:lstStyle/>
          <a:p>
            <a:pPr algn="ctr" defTabSz="1219080" eaLnBrk="0" fontAlgn="auto" hangingPunct="0">
              <a:spcBef>
                <a:spcPts val="0"/>
              </a:spcBef>
              <a:spcAft>
                <a:spcPts val="1600"/>
              </a:spcAft>
              <a:buClr>
                <a:srgbClr val="E30034"/>
              </a:buClr>
              <a:buSzPct val="120000"/>
            </a:pPr>
            <a:r>
              <a:rPr lang="de-DE" sz="1467" b="1" kern="0" dirty="0">
                <a:solidFill>
                  <a:srgbClr val="FFFFFF"/>
                </a:solidFill>
                <a:latin typeface="Arial" panose="020B0604020202020204" pitchFamily="34" charset="0"/>
                <a:ea typeface="Verdana" pitchFamily="34" charset="0"/>
                <a:cs typeface="Arial" panose="020B0604020202020204" pitchFamily="34" charset="0"/>
              </a:rPr>
              <a:t>Reliability, harsh enviroment</a:t>
            </a:r>
          </a:p>
        </p:txBody>
      </p:sp>
      <p:sp>
        <p:nvSpPr>
          <p:cNvPr id="159" name="Rechteck 9">
            <a:extLst>
              <a:ext uri="{FF2B5EF4-FFF2-40B4-BE49-F238E27FC236}">
                <a16:creationId xmlns:a16="http://schemas.microsoft.com/office/drawing/2014/main" id="{0D525294-85EA-4478-BDDE-6BC615E452B0}"/>
              </a:ext>
            </a:extLst>
          </p:cNvPr>
          <p:cNvSpPr/>
          <p:nvPr/>
        </p:nvSpPr>
        <p:spPr bwMode="auto">
          <a:xfrm>
            <a:off x="8022417" y="1302748"/>
            <a:ext cx="3834621" cy="486000"/>
          </a:xfrm>
          <a:prstGeom prst="rect">
            <a:avLst/>
          </a:prstGeom>
          <a:solidFill>
            <a:srgbClr val="6CB4AD"/>
          </a:solidFill>
          <a:ln w="9525">
            <a:noFill/>
            <a:miter lim="800000"/>
            <a:headEnd/>
            <a:tailEnd/>
          </a:ln>
          <a:effectLst/>
        </p:spPr>
        <p:txBody>
          <a:bodyPr wrap="square" lIns="0" tIns="0" rIns="0" bIns="0" rtlCol="0" anchor="ctr" anchorCtr="0"/>
          <a:lstStyle/>
          <a:p>
            <a:pPr algn="ctr" defTabSz="1219080" eaLnBrk="0" fontAlgn="auto" hangingPunct="0">
              <a:spcBef>
                <a:spcPts val="0"/>
              </a:spcBef>
              <a:spcAft>
                <a:spcPts val="1600"/>
              </a:spcAft>
              <a:buClr>
                <a:srgbClr val="E30034"/>
              </a:buClr>
              <a:buSzPct val="120000"/>
            </a:pPr>
            <a:r>
              <a:rPr lang="de-DE" sz="1467" b="1" kern="0" dirty="0">
                <a:solidFill>
                  <a:schemeClr val="lt1"/>
                </a:solidFill>
                <a:latin typeface="Arial" panose="020B0604020202020204" pitchFamily="34" charset="0"/>
                <a:ea typeface="Verdana" pitchFamily="34" charset="0"/>
                <a:cs typeface="Arial" panose="020B0604020202020204" pitchFamily="34" charset="0"/>
              </a:rPr>
              <a:t>Bi-directionality</a:t>
            </a:r>
            <a:br>
              <a:rPr lang="de-DE" sz="1467" b="1" kern="0" dirty="0">
                <a:solidFill>
                  <a:schemeClr val="lt1"/>
                </a:solidFill>
                <a:latin typeface="Arial" panose="020B0604020202020204" pitchFamily="34" charset="0"/>
                <a:ea typeface="Verdana" pitchFamily="34" charset="0"/>
                <a:cs typeface="Arial" panose="020B0604020202020204" pitchFamily="34" charset="0"/>
              </a:rPr>
            </a:br>
            <a:r>
              <a:rPr lang="de-DE" sz="1467" b="1" kern="0" dirty="0">
                <a:solidFill>
                  <a:schemeClr val="lt1"/>
                </a:solidFill>
                <a:latin typeface="Arial" panose="020B0604020202020204" pitchFamily="34" charset="0"/>
                <a:ea typeface="Verdana" pitchFamily="34" charset="0"/>
                <a:cs typeface="Arial" panose="020B0604020202020204" pitchFamily="34" charset="0"/>
              </a:rPr>
              <a:t>Energy integration</a:t>
            </a:r>
          </a:p>
        </p:txBody>
      </p:sp>
      <p:sp>
        <p:nvSpPr>
          <p:cNvPr id="160" name="Rectangle 159">
            <a:extLst>
              <a:ext uri="{FF2B5EF4-FFF2-40B4-BE49-F238E27FC236}">
                <a16:creationId xmlns:a16="http://schemas.microsoft.com/office/drawing/2014/main" id="{25DF6CE8-1CE8-4800-96B0-5040786ED371}"/>
              </a:ext>
            </a:extLst>
          </p:cNvPr>
          <p:cNvSpPr/>
          <p:nvPr/>
        </p:nvSpPr>
        <p:spPr bwMode="auto">
          <a:xfrm>
            <a:off x="8020116" y="1837648"/>
            <a:ext cx="3836922" cy="1919765"/>
          </a:xfrm>
          <a:prstGeom prst="rect">
            <a:avLst/>
          </a:prstGeom>
          <a:noFill/>
          <a:ln w="28575" cap="flat" cmpd="sng" algn="ctr">
            <a:solidFill>
              <a:srgbClr val="6CB4AD"/>
            </a:solidFill>
            <a:prstDash val="sysDash"/>
            <a:miter lim="800000"/>
            <a:headEnd type="none" w="med" len="med"/>
            <a:tailEnd type="none" w="med" len="med"/>
          </a:ln>
        </p:spPr>
        <p:txBody>
          <a:bodyPr wrap="square" lIns="72000" tIns="72000" rIns="72000" bIns="72000" rtlCol="0" anchor="ctr"/>
          <a:lstStyle/>
          <a:p>
            <a:pPr defTabSz="1219170"/>
            <a:endParaRPr lang="de-DE" sz="1600" dirty="0">
              <a:solidFill>
                <a:srgbClr val="000000"/>
              </a:solidFill>
              <a:latin typeface="Arial"/>
              <a:cs typeface="Arial"/>
            </a:endParaRPr>
          </a:p>
        </p:txBody>
      </p:sp>
      <p:sp>
        <p:nvSpPr>
          <p:cNvPr id="176" name="05 Text 12pt with bullet">
            <a:extLst>
              <a:ext uri="{FF2B5EF4-FFF2-40B4-BE49-F238E27FC236}">
                <a16:creationId xmlns:a16="http://schemas.microsoft.com/office/drawing/2014/main" id="{F0CC095B-34BE-424F-A76C-1353A3874D69}"/>
              </a:ext>
            </a:extLst>
          </p:cNvPr>
          <p:cNvSpPr txBox="1">
            <a:spLocks/>
          </p:cNvSpPr>
          <p:nvPr>
            <p:custDataLst>
              <p:tags r:id="rId3"/>
            </p:custDataLst>
          </p:nvPr>
        </p:nvSpPr>
        <p:spPr bwMode="auto">
          <a:xfrm>
            <a:off x="9529340" y="2434777"/>
            <a:ext cx="2223762" cy="591460"/>
          </a:xfrm>
          <a:prstGeom prst="rect">
            <a:avLst/>
          </a:prstGeom>
          <a:noFill/>
          <a:ln w="9525">
            <a:noFill/>
            <a:miter lim="800000"/>
            <a:headEnd/>
            <a:tailEnd/>
          </a:ln>
          <a:effectLst/>
        </p:spPr>
        <p:txBody>
          <a:bodyPr wrap="square" lIns="0" tIns="0" rIns="0" bIns="0" rtlCol="0" anchor="t" anchorCtr="0">
            <a:noAutofit/>
          </a:bodyPr>
          <a:lstStyle>
            <a:defPPr>
              <a:defRPr lang="en-US"/>
            </a:defPPr>
            <a:lvl1pPr defTabSz="575986" eaLnBrk="0" fontAlgn="auto" hangingPunct="0">
              <a:spcBef>
                <a:spcPts val="0"/>
              </a:spcBef>
              <a:spcAft>
                <a:spcPts val="0"/>
              </a:spcAft>
              <a:buClr>
                <a:schemeClr val="tx2"/>
              </a:buClr>
              <a:buSzPct val="100000"/>
              <a:buFont typeface="Arial" panose="020B0604020202020204" pitchFamily="34" charset="0"/>
              <a:buChar char="‒"/>
              <a:defRPr sz="1600" kern="0">
                <a:solidFill>
                  <a:srgbClr val="000000"/>
                </a:solidFill>
                <a:latin typeface="Arial"/>
                <a:cs typeface="Arial"/>
              </a:defRPr>
            </a:lvl1pPr>
            <a:lvl2pPr>
              <a:buClr>
                <a:schemeClr val="tx2"/>
              </a:buClr>
              <a:buSzPct val="100000"/>
              <a:buFont typeface="Arial" panose="020B0604020202020204" pitchFamily="34" charset="0"/>
              <a:buChar char="‒"/>
            </a:lvl2pPr>
            <a:lvl3pPr>
              <a:buClr>
                <a:schemeClr val="tx2"/>
              </a:buClr>
              <a:buSzPct val="100000"/>
              <a:buFont typeface="Arial" panose="020B0604020202020204" pitchFamily="34" charset="0"/>
              <a:buChar char="‒"/>
            </a:lvl3pPr>
            <a:lvl4pPr>
              <a:buClr>
                <a:schemeClr val="tx2"/>
              </a:buClr>
              <a:buSzPct val="100000"/>
              <a:buFont typeface="Arial" panose="020B0604020202020204" pitchFamily="34" charset="0"/>
              <a:buChar char="‒"/>
            </a:lvl4pPr>
            <a:lvl5pPr>
              <a:buClr>
                <a:schemeClr val="tx2"/>
              </a:buClr>
              <a:buSzPct val="100000"/>
              <a:buFont typeface="Arial" panose="020B0604020202020204" pitchFamily="34" charset="0"/>
              <a:buChar char="‒"/>
            </a:lvl5pPr>
            <a:lvl6pPr>
              <a:buClr>
                <a:schemeClr val="tx2"/>
              </a:buClr>
              <a:buFont typeface="Arial" panose="020B0604020202020204" pitchFamily="34" charset="0"/>
              <a:buChar char="‒"/>
            </a:lvl6pPr>
            <a:lvl7pPr>
              <a:buClr>
                <a:schemeClr val="tx2"/>
              </a:buClr>
              <a:buFont typeface="Arial" panose="020B0604020202020204" pitchFamily="34" charset="0"/>
              <a:buChar char="‒"/>
            </a:lvl7pPr>
            <a:lvl8pPr>
              <a:buClr>
                <a:schemeClr val="tx2"/>
              </a:buClr>
              <a:buFont typeface="Arial" panose="020B0604020202020204" pitchFamily="34" charset="0"/>
              <a:buChar char="‒"/>
            </a:lvl8pPr>
            <a:lvl9pPr>
              <a:buClr>
                <a:schemeClr val="tx2"/>
              </a:buClr>
              <a:buFont typeface="Arial" panose="020B0604020202020204" pitchFamily="34" charset="0"/>
              <a:buChar char="‒"/>
            </a:lvl9pPr>
          </a:lstStyle>
          <a:p>
            <a:pPr marL="285750" indent="-285750" fontAlgn="base">
              <a:spcBef>
                <a:spcPct val="0"/>
              </a:spcBef>
              <a:spcAft>
                <a:spcPts val="600"/>
              </a:spcAft>
            </a:pPr>
            <a:r>
              <a:rPr lang="en-US" sz="1400" kern="1200" dirty="0">
                <a:solidFill>
                  <a:schemeClr val="tx1"/>
                </a:solidFill>
                <a:latin typeface="Arial" charset="0"/>
                <a:cs typeface="+mn-cs"/>
              </a:rPr>
              <a:t>V2X (bi-directional)</a:t>
            </a:r>
          </a:p>
          <a:p>
            <a:pPr marL="285750" indent="-285750" fontAlgn="base">
              <a:spcBef>
                <a:spcPct val="0"/>
              </a:spcBef>
              <a:spcAft>
                <a:spcPts val="600"/>
              </a:spcAft>
            </a:pPr>
            <a:r>
              <a:rPr lang="en-US" sz="1400" kern="1200" dirty="0">
                <a:solidFill>
                  <a:schemeClr val="tx1"/>
                </a:solidFill>
                <a:latin typeface="Arial" charset="0"/>
                <a:cs typeface="+mn-cs"/>
              </a:rPr>
              <a:t>Energy integration</a:t>
            </a:r>
          </a:p>
        </p:txBody>
      </p:sp>
      <p:sp>
        <p:nvSpPr>
          <p:cNvPr id="178" name="Rechteck 9">
            <a:extLst>
              <a:ext uri="{FF2B5EF4-FFF2-40B4-BE49-F238E27FC236}">
                <a16:creationId xmlns:a16="http://schemas.microsoft.com/office/drawing/2014/main" id="{07924D17-A6D8-44D4-A482-0C8EFDE2E209}"/>
              </a:ext>
            </a:extLst>
          </p:cNvPr>
          <p:cNvSpPr/>
          <p:nvPr/>
        </p:nvSpPr>
        <p:spPr bwMode="auto">
          <a:xfrm>
            <a:off x="8022416" y="3801706"/>
            <a:ext cx="3834619" cy="486000"/>
          </a:xfrm>
          <a:prstGeom prst="rect">
            <a:avLst/>
          </a:prstGeom>
          <a:solidFill>
            <a:srgbClr val="6CB4AD"/>
          </a:solidFill>
          <a:ln w="9525">
            <a:noFill/>
            <a:miter lim="800000"/>
            <a:headEnd/>
            <a:tailEnd/>
          </a:ln>
          <a:effectLst/>
        </p:spPr>
        <p:txBody>
          <a:bodyPr wrap="square" lIns="0" tIns="0" rIns="0" bIns="0" rtlCol="0" anchor="ctr" anchorCtr="0"/>
          <a:lstStyle/>
          <a:p>
            <a:pPr algn="ctr" defTabSz="1219080" eaLnBrk="0" fontAlgn="auto" hangingPunct="0">
              <a:spcBef>
                <a:spcPts val="0"/>
              </a:spcBef>
              <a:spcAft>
                <a:spcPts val="1600"/>
              </a:spcAft>
              <a:buClr>
                <a:srgbClr val="E30034"/>
              </a:buClr>
              <a:buSzPct val="120000"/>
            </a:pPr>
            <a:r>
              <a:rPr lang="de-DE" sz="1467" b="1" kern="0" dirty="0">
                <a:solidFill>
                  <a:schemeClr val="lt1"/>
                </a:solidFill>
                <a:latin typeface="Arial" panose="020B0604020202020204" pitchFamily="34" charset="0"/>
                <a:ea typeface="Verdana" pitchFamily="34" charset="0"/>
                <a:cs typeface="Arial" panose="020B0604020202020204" pitchFamily="34" charset="0"/>
              </a:rPr>
              <a:t>Megawatt charger</a:t>
            </a:r>
          </a:p>
        </p:txBody>
      </p:sp>
      <p:sp>
        <p:nvSpPr>
          <p:cNvPr id="179" name="Rectangle 178">
            <a:extLst>
              <a:ext uri="{FF2B5EF4-FFF2-40B4-BE49-F238E27FC236}">
                <a16:creationId xmlns:a16="http://schemas.microsoft.com/office/drawing/2014/main" id="{71E538D8-7473-461D-84A3-F349A624C3E5}"/>
              </a:ext>
            </a:extLst>
          </p:cNvPr>
          <p:cNvSpPr/>
          <p:nvPr/>
        </p:nvSpPr>
        <p:spPr bwMode="auto">
          <a:xfrm>
            <a:off x="8020116" y="4327620"/>
            <a:ext cx="3834619" cy="2041692"/>
          </a:xfrm>
          <a:prstGeom prst="rect">
            <a:avLst/>
          </a:prstGeom>
          <a:noFill/>
          <a:ln w="28575" cap="flat" cmpd="sng" algn="ctr">
            <a:solidFill>
              <a:srgbClr val="6CB4AD"/>
            </a:solidFill>
            <a:prstDash val="sysDash"/>
            <a:miter lim="800000"/>
            <a:headEnd type="none" w="med" len="med"/>
            <a:tailEnd type="none" w="med" len="med"/>
          </a:ln>
        </p:spPr>
        <p:txBody>
          <a:bodyPr wrap="square" lIns="72000" tIns="72000" rIns="72000" bIns="72000" rtlCol="0" anchor="ctr"/>
          <a:lstStyle/>
          <a:p>
            <a:pPr defTabSz="1219170"/>
            <a:endParaRPr lang="de-DE" sz="1600" dirty="0">
              <a:solidFill>
                <a:srgbClr val="000000"/>
              </a:solidFill>
              <a:latin typeface="Arial"/>
              <a:cs typeface="Arial"/>
            </a:endParaRPr>
          </a:p>
        </p:txBody>
      </p:sp>
      <p:sp>
        <p:nvSpPr>
          <p:cNvPr id="195" name="Rectangle 194">
            <a:extLst>
              <a:ext uri="{FF2B5EF4-FFF2-40B4-BE49-F238E27FC236}">
                <a16:creationId xmlns:a16="http://schemas.microsoft.com/office/drawing/2014/main" id="{D5C6E7C6-B831-4A50-AAB2-7EAD96834DD3}"/>
              </a:ext>
            </a:extLst>
          </p:cNvPr>
          <p:cNvSpPr/>
          <p:nvPr/>
        </p:nvSpPr>
        <p:spPr>
          <a:xfrm>
            <a:off x="8921241" y="4800061"/>
            <a:ext cx="2847365" cy="1184940"/>
          </a:xfrm>
          <a:prstGeom prst="rect">
            <a:avLst/>
          </a:prstGeom>
        </p:spPr>
        <p:txBody>
          <a:bodyPr wrap="square">
            <a:spAutoFit/>
          </a:bodyPr>
          <a:lstStyle>
            <a:lvl1pPr>
              <a:buClr>
                <a:schemeClr val="tx2"/>
              </a:buClr>
              <a:buSzPct val="100000"/>
              <a:buFont typeface="Arial" panose="020B0604020202020204" pitchFamily="34" charset="0"/>
              <a:buChar char="‒"/>
            </a:lvl1pPr>
            <a:lvl2pPr>
              <a:buClr>
                <a:schemeClr val="tx2"/>
              </a:buClr>
              <a:buSzPct val="100000"/>
              <a:buFont typeface="Arial" panose="020B0604020202020204" pitchFamily="34" charset="0"/>
              <a:buChar char="‒"/>
            </a:lvl2pPr>
            <a:lvl3pPr>
              <a:buClr>
                <a:schemeClr val="tx2"/>
              </a:buClr>
              <a:buSzPct val="100000"/>
              <a:buFont typeface="Arial" panose="020B0604020202020204" pitchFamily="34" charset="0"/>
              <a:buChar char="‒"/>
            </a:lvl3pPr>
            <a:lvl4pPr>
              <a:buClr>
                <a:schemeClr val="tx2"/>
              </a:buClr>
              <a:buSzPct val="100000"/>
              <a:buFont typeface="Arial" panose="020B0604020202020204" pitchFamily="34" charset="0"/>
              <a:buChar char="‒"/>
            </a:lvl4pPr>
            <a:lvl5pPr>
              <a:buClr>
                <a:schemeClr val="tx2"/>
              </a:buClr>
              <a:buSzPct val="100000"/>
              <a:buFont typeface="Arial" panose="020B0604020202020204" pitchFamily="34" charset="0"/>
              <a:buChar char="‒"/>
            </a:lvl5pPr>
            <a:lvl6pPr>
              <a:buClr>
                <a:schemeClr val="tx2"/>
              </a:buClr>
              <a:buFont typeface="Arial" panose="020B0604020202020204" pitchFamily="34" charset="0"/>
              <a:buChar char="‒"/>
            </a:lvl6pPr>
            <a:lvl7pPr>
              <a:buClr>
                <a:schemeClr val="tx2"/>
              </a:buClr>
              <a:buFont typeface="Arial" panose="020B0604020202020204" pitchFamily="34" charset="0"/>
              <a:buChar char="‒"/>
            </a:lvl7pPr>
            <a:lvl8pPr>
              <a:buClr>
                <a:schemeClr val="tx2"/>
              </a:buClr>
              <a:buFont typeface="Arial" panose="020B0604020202020204" pitchFamily="34" charset="0"/>
              <a:buChar char="‒"/>
            </a:lvl8pPr>
            <a:lvl9pPr>
              <a:buClr>
                <a:schemeClr val="tx2"/>
              </a:buClr>
              <a:buFont typeface="Arial" panose="020B0604020202020204" pitchFamily="34" charset="0"/>
              <a:buChar char="‒"/>
            </a:lvl9pPr>
          </a:lstStyle>
          <a:p>
            <a:pPr marL="285750" indent="-285750">
              <a:spcAft>
                <a:spcPts val="600"/>
              </a:spcAft>
            </a:pPr>
            <a:r>
              <a:rPr lang="en-US" dirty="0"/>
              <a:t>Higher voltages (</a:t>
            </a:r>
            <a:r>
              <a:rPr lang="en-GB" dirty="0"/>
              <a:t>1250V) and</a:t>
            </a:r>
          </a:p>
          <a:p>
            <a:pPr marL="285750" indent="-285750">
              <a:spcAft>
                <a:spcPts val="600"/>
              </a:spcAft>
            </a:pPr>
            <a:r>
              <a:rPr lang="en-GB" dirty="0"/>
              <a:t>Higher currents (up-to 3000A)</a:t>
            </a:r>
          </a:p>
          <a:p>
            <a:pPr marL="285750" indent="-285750">
              <a:spcAft>
                <a:spcPts val="600"/>
              </a:spcAft>
            </a:pPr>
            <a:r>
              <a:rPr lang="en-GB" dirty="0"/>
              <a:t>V2X (bi-directional)</a:t>
            </a:r>
            <a:endParaRPr lang="en-US" dirty="0"/>
          </a:p>
          <a:p>
            <a:pPr marL="285750" indent="-285750">
              <a:spcAft>
                <a:spcPts val="600"/>
              </a:spcAft>
            </a:pPr>
            <a:r>
              <a:rPr lang="en-GB" dirty="0"/>
              <a:t>Capable of being automated</a:t>
            </a:r>
          </a:p>
        </p:txBody>
      </p:sp>
      <p:sp>
        <p:nvSpPr>
          <p:cNvPr id="84" name="Rechteck 9">
            <a:extLst>
              <a:ext uri="{FF2B5EF4-FFF2-40B4-BE49-F238E27FC236}">
                <a16:creationId xmlns:a16="http://schemas.microsoft.com/office/drawing/2014/main" id="{688A315E-6B36-44F0-857A-8C5B127B17FA}"/>
              </a:ext>
            </a:extLst>
          </p:cNvPr>
          <p:cNvSpPr/>
          <p:nvPr/>
        </p:nvSpPr>
        <p:spPr bwMode="auto">
          <a:xfrm>
            <a:off x="4158441" y="1302748"/>
            <a:ext cx="3801987" cy="486000"/>
          </a:xfrm>
          <a:prstGeom prst="rect">
            <a:avLst/>
          </a:prstGeom>
          <a:solidFill>
            <a:srgbClr val="3B9B91"/>
          </a:solidFill>
          <a:ln w="9525">
            <a:noFill/>
            <a:miter lim="800000"/>
            <a:headEnd/>
            <a:tailEnd/>
          </a:ln>
          <a:effectLst/>
        </p:spPr>
        <p:txBody>
          <a:bodyPr wrap="square" lIns="0" tIns="0" rIns="0" bIns="0" rtlCol="0" anchor="ctr" anchorCtr="0"/>
          <a:lstStyle/>
          <a:p>
            <a:pPr algn="ctr" defTabSz="1219080" eaLnBrk="0" fontAlgn="auto" hangingPunct="0">
              <a:spcBef>
                <a:spcPts val="0"/>
              </a:spcBef>
              <a:spcAft>
                <a:spcPts val="1600"/>
              </a:spcAft>
              <a:buClr>
                <a:srgbClr val="E30034"/>
              </a:buClr>
              <a:buSzPct val="120000"/>
            </a:pPr>
            <a:r>
              <a:rPr lang="de-DE" sz="1467" b="1" kern="0" dirty="0">
                <a:solidFill>
                  <a:srgbClr val="FFFFFF"/>
                </a:solidFill>
                <a:latin typeface="Arial" panose="020B0604020202020204" pitchFamily="34" charset="0"/>
                <a:ea typeface="Verdana" pitchFamily="34" charset="0"/>
                <a:cs typeface="Arial" panose="020B0604020202020204" pitchFamily="34" charset="0"/>
              </a:rPr>
              <a:t>Higher efficiency</a:t>
            </a:r>
            <a:br>
              <a:rPr lang="de-DE" sz="1467" b="1" kern="0" dirty="0">
                <a:solidFill>
                  <a:srgbClr val="FFFFFF"/>
                </a:solidFill>
                <a:latin typeface="Arial" panose="020B0604020202020204" pitchFamily="34" charset="0"/>
                <a:ea typeface="Verdana" pitchFamily="34" charset="0"/>
                <a:cs typeface="Arial" panose="020B0604020202020204" pitchFamily="34" charset="0"/>
              </a:rPr>
            </a:br>
            <a:r>
              <a:rPr lang="de-DE" sz="1467" b="1" kern="0" dirty="0">
                <a:solidFill>
                  <a:srgbClr val="FFFFFF"/>
                </a:solidFill>
                <a:latin typeface="Arial" panose="020B0604020202020204" pitchFamily="34" charset="0"/>
                <a:ea typeface="Verdana" pitchFamily="34" charset="0"/>
                <a:cs typeface="Arial" panose="020B0604020202020204" pitchFamily="34" charset="0"/>
              </a:rPr>
              <a:t>Wide voltage scalability</a:t>
            </a:r>
          </a:p>
        </p:txBody>
      </p:sp>
      <p:sp>
        <p:nvSpPr>
          <p:cNvPr id="85" name="Rectangle 84">
            <a:extLst>
              <a:ext uri="{FF2B5EF4-FFF2-40B4-BE49-F238E27FC236}">
                <a16:creationId xmlns:a16="http://schemas.microsoft.com/office/drawing/2014/main" id="{DB2EFA07-424C-4735-8EB9-E8293BB9DB06}"/>
              </a:ext>
            </a:extLst>
          </p:cNvPr>
          <p:cNvSpPr/>
          <p:nvPr/>
        </p:nvSpPr>
        <p:spPr bwMode="auto">
          <a:xfrm>
            <a:off x="4156826" y="1837648"/>
            <a:ext cx="3806187" cy="2395076"/>
          </a:xfrm>
          <a:prstGeom prst="rect">
            <a:avLst/>
          </a:prstGeom>
          <a:noFill/>
          <a:ln w="28575" cap="flat" cmpd="sng" algn="ctr">
            <a:solidFill>
              <a:srgbClr val="3B9B91"/>
            </a:solidFill>
            <a:prstDash val="sysDash"/>
            <a:miter lim="800000"/>
            <a:headEnd type="none" w="med" len="med"/>
            <a:tailEnd type="none" w="med" len="med"/>
          </a:ln>
        </p:spPr>
        <p:txBody>
          <a:bodyPr wrap="square" lIns="72000" tIns="72000" rIns="72000" bIns="72000" rtlCol="0" anchor="ctr"/>
          <a:lstStyle/>
          <a:p>
            <a:pPr algn="ctr" defTabSz="1219170" eaLnBrk="0" hangingPunct="0"/>
            <a:endParaRPr lang="de-DE" sz="1600" dirty="0">
              <a:solidFill>
                <a:srgbClr val="000000"/>
              </a:solidFill>
              <a:latin typeface="Arial"/>
              <a:cs typeface="Arial"/>
            </a:endParaRPr>
          </a:p>
        </p:txBody>
      </p:sp>
      <p:sp>
        <p:nvSpPr>
          <p:cNvPr id="86" name="Rectangle 85">
            <a:extLst>
              <a:ext uri="{FF2B5EF4-FFF2-40B4-BE49-F238E27FC236}">
                <a16:creationId xmlns:a16="http://schemas.microsoft.com/office/drawing/2014/main" id="{34F64647-53C6-4F90-8E67-DAD6D2C80BF0}"/>
              </a:ext>
            </a:extLst>
          </p:cNvPr>
          <p:cNvSpPr/>
          <p:nvPr/>
        </p:nvSpPr>
        <p:spPr bwMode="auto">
          <a:xfrm>
            <a:off x="4943872" y="5281929"/>
            <a:ext cx="1091071" cy="197503"/>
          </a:xfrm>
          <a:prstGeom prst="rect">
            <a:avLst/>
          </a:prstGeom>
          <a:solidFill>
            <a:srgbClr val="3B9B91"/>
          </a:solidFill>
          <a:ln w="9525">
            <a:noFill/>
            <a:miter lim="800000"/>
            <a:headEnd/>
            <a:tailEnd/>
          </a:ln>
        </p:spPr>
        <p:txBody>
          <a:bodyPr wrap="square" lIns="72000" tIns="72000" rIns="72000" bIns="72000" rtlCol="0" anchor="ctr"/>
          <a:lstStyle/>
          <a:p>
            <a:pPr algn="ctr" defTabSz="1219170" eaLnBrk="0" hangingPunct="0"/>
            <a:r>
              <a:rPr lang="de-DE" sz="1200" dirty="0">
                <a:solidFill>
                  <a:schemeClr val="lt1"/>
                </a:solidFill>
                <a:latin typeface="Arial"/>
                <a:cs typeface="Arial"/>
              </a:rPr>
              <a:t>22 kW</a:t>
            </a:r>
          </a:p>
        </p:txBody>
      </p:sp>
      <p:sp>
        <p:nvSpPr>
          <p:cNvPr id="91" name="Rectangle 90">
            <a:extLst>
              <a:ext uri="{FF2B5EF4-FFF2-40B4-BE49-F238E27FC236}">
                <a16:creationId xmlns:a16="http://schemas.microsoft.com/office/drawing/2014/main" id="{10CEF0CD-1F9C-4D5F-8A3A-BC20C1CA2BB9}"/>
              </a:ext>
            </a:extLst>
          </p:cNvPr>
          <p:cNvSpPr/>
          <p:nvPr/>
        </p:nvSpPr>
        <p:spPr bwMode="auto">
          <a:xfrm>
            <a:off x="4943872" y="5520896"/>
            <a:ext cx="1091071" cy="197503"/>
          </a:xfrm>
          <a:prstGeom prst="rect">
            <a:avLst/>
          </a:prstGeom>
          <a:solidFill>
            <a:srgbClr val="3B9B91"/>
          </a:solidFill>
          <a:ln w="9525">
            <a:noFill/>
            <a:miter lim="800000"/>
            <a:headEnd/>
            <a:tailEnd/>
          </a:ln>
        </p:spPr>
        <p:txBody>
          <a:bodyPr wrap="square" lIns="72000" tIns="72000" rIns="72000" bIns="72000" rtlCol="0" anchor="ctr"/>
          <a:lstStyle/>
          <a:p>
            <a:pPr algn="ctr" defTabSz="1219170" eaLnBrk="0" hangingPunct="0"/>
            <a:r>
              <a:rPr lang="de-DE" sz="1200" dirty="0">
                <a:solidFill>
                  <a:schemeClr val="lt1"/>
                </a:solidFill>
                <a:latin typeface="Arial"/>
                <a:cs typeface="Arial"/>
              </a:rPr>
              <a:t>50 kW</a:t>
            </a:r>
          </a:p>
        </p:txBody>
      </p:sp>
      <p:sp>
        <p:nvSpPr>
          <p:cNvPr id="92" name="Rectangle 91">
            <a:extLst>
              <a:ext uri="{FF2B5EF4-FFF2-40B4-BE49-F238E27FC236}">
                <a16:creationId xmlns:a16="http://schemas.microsoft.com/office/drawing/2014/main" id="{62F745B9-5512-4683-A597-D03AD28DDA52}"/>
              </a:ext>
            </a:extLst>
          </p:cNvPr>
          <p:cNvSpPr/>
          <p:nvPr/>
        </p:nvSpPr>
        <p:spPr bwMode="auto">
          <a:xfrm>
            <a:off x="4943872" y="5751388"/>
            <a:ext cx="1091071" cy="197503"/>
          </a:xfrm>
          <a:prstGeom prst="rect">
            <a:avLst/>
          </a:prstGeom>
          <a:solidFill>
            <a:srgbClr val="3B9B91"/>
          </a:solidFill>
          <a:ln w="9525">
            <a:noFill/>
            <a:miter lim="800000"/>
            <a:headEnd/>
            <a:tailEnd/>
          </a:ln>
        </p:spPr>
        <p:txBody>
          <a:bodyPr wrap="square" lIns="72000" tIns="72000" rIns="72000" bIns="72000" rtlCol="0" anchor="ctr"/>
          <a:lstStyle/>
          <a:p>
            <a:pPr algn="ctr" defTabSz="1219170" eaLnBrk="0" hangingPunct="0"/>
            <a:r>
              <a:rPr lang="de-DE" sz="1200">
                <a:solidFill>
                  <a:schemeClr val="lt1"/>
                </a:solidFill>
                <a:latin typeface="Arial"/>
                <a:cs typeface="Arial"/>
              </a:rPr>
              <a:t>75 kW</a:t>
            </a:r>
            <a:endParaRPr lang="de-DE" sz="1200" dirty="0">
              <a:solidFill>
                <a:schemeClr val="lt1"/>
              </a:solidFill>
              <a:latin typeface="Arial"/>
              <a:cs typeface="Arial"/>
            </a:endParaRPr>
          </a:p>
        </p:txBody>
      </p:sp>
      <p:sp>
        <p:nvSpPr>
          <p:cNvPr id="110" name="Chevron 21">
            <a:extLst>
              <a:ext uri="{FF2B5EF4-FFF2-40B4-BE49-F238E27FC236}">
                <a16:creationId xmlns:a16="http://schemas.microsoft.com/office/drawing/2014/main" id="{6A55337C-7D44-4BFA-8AF1-F49C9788CF9C}"/>
              </a:ext>
            </a:extLst>
          </p:cNvPr>
          <p:cNvSpPr/>
          <p:nvPr/>
        </p:nvSpPr>
        <p:spPr bwMode="auto">
          <a:xfrm>
            <a:off x="6145107" y="5281929"/>
            <a:ext cx="427190" cy="666962"/>
          </a:xfrm>
          <a:prstGeom prst="chevron">
            <a:avLst>
              <a:gd name="adj" fmla="val 46344"/>
            </a:avLst>
          </a:prstGeom>
          <a:noFill/>
          <a:ln w="9525" cap="flat" cmpd="sng" algn="ctr">
            <a:solidFill>
              <a:srgbClr val="3B9B91"/>
            </a:solidFill>
            <a:prstDash val="solid"/>
            <a:miter lim="800000"/>
            <a:headEnd type="none" w="med" len="med"/>
            <a:tailEnd type="none" w="med" len="med"/>
          </a:ln>
        </p:spPr>
        <p:txBody>
          <a:bodyPr wrap="square" lIns="72000" tIns="72000" rIns="72000" bIns="72000" rtlCol="0" anchor="ctr"/>
          <a:lstStyle/>
          <a:p>
            <a:pPr algn="ctr" defTabSz="1219170" eaLnBrk="0" hangingPunct="0"/>
            <a:endParaRPr lang="de-DE" sz="1600" dirty="0">
              <a:solidFill>
                <a:srgbClr val="000000"/>
              </a:solidFill>
              <a:latin typeface="Arial"/>
              <a:cs typeface="Arial"/>
            </a:endParaRPr>
          </a:p>
        </p:txBody>
      </p:sp>
      <p:sp>
        <p:nvSpPr>
          <p:cNvPr id="111" name="Rectangle 110">
            <a:extLst>
              <a:ext uri="{FF2B5EF4-FFF2-40B4-BE49-F238E27FC236}">
                <a16:creationId xmlns:a16="http://schemas.microsoft.com/office/drawing/2014/main" id="{25635028-D013-4ED4-BFB1-786A8E1F40EB}"/>
              </a:ext>
            </a:extLst>
          </p:cNvPr>
          <p:cNvSpPr/>
          <p:nvPr/>
        </p:nvSpPr>
        <p:spPr bwMode="auto">
          <a:xfrm>
            <a:off x="6674838" y="5281929"/>
            <a:ext cx="1091071" cy="197503"/>
          </a:xfrm>
          <a:prstGeom prst="rect">
            <a:avLst/>
          </a:prstGeom>
          <a:solidFill>
            <a:srgbClr val="3B9B91"/>
          </a:solidFill>
          <a:ln w="9525">
            <a:noFill/>
            <a:miter lim="800000"/>
            <a:headEnd/>
            <a:tailEnd/>
          </a:ln>
        </p:spPr>
        <p:txBody>
          <a:bodyPr wrap="square" lIns="72000" tIns="72000" rIns="72000" bIns="72000" rtlCol="0" anchor="ctr"/>
          <a:lstStyle/>
          <a:p>
            <a:pPr algn="ctr" defTabSz="1219170" eaLnBrk="0" hangingPunct="0"/>
            <a:r>
              <a:rPr lang="de-DE" sz="1200" dirty="0">
                <a:solidFill>
                  <a:schemeClr val="lt1"/>
                </a:solidFill>
                <a:latin typeface="Arial"/>
                <a:cs typeface="Arial"/>
              </a:rPr>
              <a:t>30 kW</a:t>
            </a:r>
          </a:p>
        </p:txBody>
      </p:sp>
      <p:sp>
        <p:nvSpPr>
          <p:cNvPr id="112" name="Rectangle 111">
            <a:extLst>
              <a:ext uri="{FF2B5EF4-FFF2-40B4-BE49-F238E27FC236}">
                <a16:creationId xmlns:a16="http://schemas.microsoft.com/office/drawing/2014/main" id="{956D8BBC-55B6-4E61-BAEB-F2667A5CCC1A}"/>
              </a:ext>
            </a:extLst>
          </p:cNvPr>
          <p:cNvSpPr/>
          <p:nvPr/>
        </p:nvSpPr>
        <p:spPr bwMode="auto">
          <a:xfrm>
            <a:off x="6674838" y="5520896"/>
            <a:ext cx="1091071" cy="197503"/>
          </a:xfrm>
          <a:prstGeom prst="rect">
            <a:avLst/>
          </a:prstGeom>
          <a:solidFill>
            <a:srgbClr val="3B9B91"/>
          </a:solidFill>
          <a:ln w="9525">
            <a:noFill/>
            <a:miter lim="800000"/>
            <a:headEnd/>
            <a:tailEnd/>
          </a:ln>
        </p:spPr>
        <p:txBody>
          <a:bodyPr wrap="square" lIns="72000" tIns="72000" rIns="72000" bIns="72000" rtlCol="0" anchor="ctr"/>
          <a:lstStyle/>
          <a:p>
            <a:pPr algn="ctr" defTabSz="1219170" eaLnBrk="0" hangingPunct="0"/>
            <a:r>
              <a:rPr lang="de-DE" sz="1200" dirty="0">
                <a:solidFill>
                  <a:schemeClr val="lt1"/>
                </a:solidFill>
                <a:latin typeface="Arial"/>
                <a:cs typeface="Arial"/>
              </a:rPr>
              <a:t>75 kW</a:t>
            </a:r>
          </a:p>
        </p:txBody>
      </p:sp>
      <p:sp>
        <p:nvSpPr>
          <p:cNvPr id="113" name="Rectangle 112">
            <a:extLst>
              <a:ext uri="{FF2B5EF4-FFF2-40B4-BE49-F238E27FC236}">
                <a16:creationId xmlns:a16="http://schemas.microsoft.com/office/drawing/2014/main" id="{C8D91A4D-02ED-40BD-AF36-579E703656CD}"/>
              </a:ext>
            </a:extLst>
          </p:cNvPr>
          <p:cNvSpPr/>
          <p:nvPr/>
        </p:nvSpPr>
        <p:spPr bwMode="auto">
          <a:xfrm>
            <a:off x="6674838" y="5751388"/>
            <a:ext cx="1091071" cy="197503"/>
          </a:xfrm>
          <a:prstGeom prst="rect">
            <a:avLst/>
          </a:prstGeom>
          <a:solidFill>
            <a:srgbClr val="3B9B91"/>
          </a:solidFill>
          <a:ln w="9525">
            <a:noFill/>
            <a:miter lim="800000"/>
            <a:headEnd/>
            <a:tailEnd/>
          </a:ln>
        </p:spPr>
        <p:txBody>
          <a:bodyPr wrap="square" lIns="72000" tIns="72000" rIns="72000" bIns="72000" rtlCol="0" anchor="ctr"/>
          <a:lstStyle/>
          <a:p>
            <a:pPr algn="ctr" defTabSz="1219170" eaLnBrk="0" hangingPunct="0"/>
            <a:r>
              <a:rPr lang="de-DE" sz="1200">
                <a:solidFill>
                  <a:schemeClr val="lt1"/>
                </a:solidFill>
                <a:latin typeface="Arial"/>
                <a:cs typeface="Arial"/>
              </a:rPr>
              <a:t>100 kW</a:t>
            </a:r>
            <a:endParaRPr lang="de-DE" sz="1200" dirty="0">
              <a:solidFill>
                <a:schemeClr val="lt1"/>
              </a:solidFill>
              <a:latin typeface="Arial"/>
              <a:cs typeface="Arial"/>
            </a:endParaRPr>
          </a:p>
        </p:txBody>
      </p:sp>
      <p:sp>
        <p:nvSpPr>
          <p:cNvPr id="114" name="TextBox 113">
            <a:extLst>
              <a:ext uri="{FF2B5EF4-FFF2-40B4-BE49-F238E27FC236}">
                <a16:creationId xmlns:a16="http://schemas.microsoft.com/office/drawing/2014/main" id="{14493057-1015-4069-A299-8CC7C090FF7A}"/>
              </a:ext>
            </a:extLst>
          </p:cNvPr>
          <p:cNvSpPr txBox="1"/>
          <p:nvPr/>
        </p:nvSpPr>
        <p:spPr bwMode="auto">
          <a:xfrm>
            <a:off x="5032647" y="5965182"/>
            <a:ext cx="2577681" cy="430546"/>
          </a:xfrm>
          <a:prstGeom prst="rect">
            <a:avLst/>
          </a:prstGeom>
          <a:noFill/>
          <a:ln w="9525">
            <a:noFill/>
            <a:miter lim="800000"/>
            <a:headEnd/>
            <a:tailEnd/>
          </a:ln>
          <a:effectLst/>
        </p:spPr>
        <p:txBody>
          <a:bodyPr wrap="none" lIns="0" tIns="0" rIns="0" bIns="0" rtlCol="0" anchor="ctr" anchorCtr="0">
            <a:noAutofit/>
          </a:bodyPr>
          <a:lstStyle/>
          <a:p>
            <a:pPr marR="0" algn="l" defTabSz="576000" eaLnBrk="0" fontAlgn="auto" latinLnBrk="0" hangingPunct="0">
              <a:spcBef>
                <a:spcPts val="0"/>
              </a:spcBef>
              <a:spcAft>
                <a:spcPts val="0"/>
              </a:spcAft>
              <a:buClr>
                <a:schemeClr val="accent1"/>
              </a:buClr>
              <a:buSzTx/>
              <a:tabLst/>
            </a:pPr>
            <a:r>
              <a:rPr lang="de-DE" kern="0" dirty="0">
                <a:latin typeface="+mn-lt"/>
              </a:rPr>
              <a:t>Easy upgradability, scalability</a:t>
            </a:r>
          </a:p>
        </p:txBody>
      </p:sp>
      <p:sp>
        <p:nvSpPr>
          <p:cNvPr id="116" name="Rectangle 115">
            <a:extLst>
              <a:ext uri="{FF2B5EF4-FFF2-40B4-BE49-F238E27FC236}">
                <a16:creationId xmlns:a16="http://schemas.microsoft.com/office/drawing/2014/main" id="{1F52811A-DA39-4E32-A558-416DF48DC4CE}"/>
              </a:ext>
            </a:extLst>
          </p:cNvPr>
          <p:cNvSpPr/>
          <p:nvPr/>
        </p:nvSpPr>
        <p:spPr>
          <a:xfrm>
            <a:off x="4838919" y="2347940"/>
            <a:ext cx="2731097" cy="523220"/>
          </a:xfrm>
          <a:prstGeom prst="rect">
            <a:avLst/>
          </a:prstGeom>
        </p:spPr>
        <p:txBody>
          <a:bodyPr wrap="none">
            <a:spAutoFit/>
          </a:bodyPr>
          <a:lstStyle/>
          <a:p>
            <a:r>
              <a:rPr lang="de-DE" b="1" kern="0" dirty="0"/>
              <a:t>Higher efficiency 96% &gt;&gt; 98% </a:t>
            </a:r>
            <a:br>
              <a:rPr lang="de-DE" b="1" kern="0" dirty="0"/>
            </a:br>
            <a:r>
              <a:rPr lang="de-DE" kern="0" dirty="0"/>
              <a:t>@ various operation modes</a:t>
            </a:r>
            <a:endParaRPr lang="de-DE" dirty="0"/>
          </a:p>
        </p:txBody>
      </p:sp>
      <p:sp>
        <p:nvSpPr>
          <p:cNvPr id="120" name="Rectangle 119">
            <a:extLst>
              <a:ext uri="{FF2B5EF4-FFF2-40B4-BE49-F238E27FC236}">
                <a16:creationId xmlns:a16="http://schemas.microsoft.com/office/drawing/2014/main" id="{1E886582-04DE-46B2-9F3B-C907941A3DB8}"/>
              </a:ext>
            </a:extLst>
          </p:cNvPr>
          <p:cNvSpPr/>
          <p:nvPr/>
        </p:nvSpPr>
        <p:spPr>
          <a:xfrm>
            <a:off x="4838919" y="2960156"/>
            <a:ext cx="2979350" cy="523220"/>
          </a:xfrm>
          <a:prstGeom prst="rect">
            <a:avLst/>
          </a:prstGeom>
        </p:spPr>
        <p:txBody>
          <a:bodyPr wrap="none">
            <a:spAutoFit/>
          </a:bodyPr>
          <a:lstStyle/>
          <a:p>
            <a:pPr defTabSz="576000" eaLnBrk="0" fontAlgn="auto" hangingPunct="0">
              <a:spcBef>
                <a:spcPts val="0"/>
              </a:spcBef>
              <a:spcAft>
                <a:spcPts val="0"/>
              </a:spcAft>
              <a:buClr>
                <a:schemeClr val="accent1"/>
              </a:buClr>
            </a:pPr>
            <a:r>
              <a:rPr lang="de-DE" kern="0" dirty="0"/>
              <a:t>Wide voltage output </a:t>
            </a:r>
            <a:r>
              <a:rPr lang="de-DE" b="1" kern="0" dirty="0"/>
              <a:t>150V &gt; 1000V</a:t>
            </a:r>
            <a:br>
              <a:rPr lang="de-DE" kern="0" dirty="0"/>
            </a:br>
            <a:r>
              <a:rPr lang="de-DE" kern="0" dirty="0"/>
              <a:t>support with wide efficiency plateau</a:t>
            </a:r>
          </a:p>
        </p:txBody>
      </p:sp>
      <p:sp>
        <p:nvSpPr>
          <p:cNvPr id="125" name="Rechteck 9">
            <a:extLst>
              <a:ext uri="{FF2B5EF4-FFF2-40B4-BE49-F238E27FC236}">
                <a16:creationId xmlns:a16="http://schemas.microsoft.com/office/drawing/2014/main" id="{46DAF77B-402C-4627-8F27-59E56D98B963}"/>
              </a:ext>
            </a:extLst>
          </p:cNvPr>
          <p:cNvSpPr/>
          <p:nvPr/>
        </p:nvSpPr>
        <p:spPr bwMode="auto">
          <a:xfrm>
            <a:off x="4150870" y="4286746"/>
            <a:ext cx="3812142" cy="486000"/>
          </a:xfrm>
          <a:prstGeom prst="rect">
            <a:avLst/>
          </a:prstGeom>
          <a:solidFill>
            <a:srgbClr val="3B9B91"/>
          </a:solidFill>
          <a:ln w="9525">
            <a:noFill/>
            <a:miter lim="800000"/>
            <a:headEnd/>
            <a:tailEnd/>
          </a:ln>
          <a:effectLst/>
        </p:spPr>
        <p:txBody>
          <a:bodyPr wrap="square" lIns="0" tIns="0" rIns="0" bIns="0" rtlCol="0" anchor="ctr" anchorCtr="0"/>
          <a:lstStyle/>
          <a:p>
            <a:pPr algn="ctr" defTabSz="1219080" eaLnBrk="0" fontAlgn="auto" hangingPunct="0">
              <a:spcBef>
                <a:spcPts val="0"/>
              </a:spcBef>
              <a:spcAft>
                <a:spcPts val="1600"/>
              </a:spcAft>
              <a:buClr>
                <a:srgbClr val="E30034"/>
              </a:buClr>
              <a:buSzPct val="120000"/>
            </a:pPr>
            <a:r>
              <a:rPr lang="en-GB" sz="1467" b="1" kern="0" dirty="0">
                <a:solidFill>
                  <a:srgbClr val="FFFFFF"/>
                </a:solidFill>
                <a:latin typeface="Arial" panose="020B0604020202020204" pitchFamily="34" charset="0"/>
                <a:ea typeface="Verdana" pitchFamily="34" charset="0"/>
                <a:cs typeface="Arial" panose="020B0604020202020204" pitchFamily="34" charset="0"/>
              </a:rPr>
              <a:t>High modularity and scalability </a:t>
            </a:r>
          </a:p>
        </p:txBody>
      </p:sp>
      <p:sp>
        <p:nvSpPr>
          <p:cNvPr id="127" name="Rectangle 126">
            <a:extLst>
              <a:ext uri="{FF2B5EF4-FFF2-40B4-BE49-F238E27FC236}">
                <a16:creationId xmlns:a16="http://schemas.microsoft.com/office/drawing/2014/main" id="{D228059C-1B80-488B-B674-403B69AC42E3}"/>
              </a:ext>
            </a:extLst>
          </p:cNvPr>
          <p:cNvSpPr/>
          <p:nvPr/>
        </p:nvSpPr>
        <p:spPr>
          <a:xfrm>
            <a:off x="4838919" y="3572076"/>
            <a:ext cx="2930564" cy="523220"/>
          </a:xfrm>
          <a:prstGeom prst="rect">
            <a:avLst/>
          </a:prstGeom>
        </p:spPr>
        <p:txBody>
          <a:bodyPr wrap="square">
            <a:spAutoFit/>
          </a:bodyPr>
          <a:lstStyle/>
          <a:p>
            <a:pPr defTabSz="576000" eaLnBrk="0" fontAlgn="auto" hangingPunct="0">
              <a:spcBef>
                <a:spcPts val="0"/>
              </a:spcBef>
              <a:spcAft>
                <a:spcPts val="0"/>
              </a:spcAft>
              <a:buClr>
                <a:schemeClr val="accent1"/>
              </a:buClr>
            </a:pPr>
            <a:r>
              <a:rPr lang="de-DE" kern="0" dirty="0"/>
              <a:t>High power density &gt;6kW/l</a:t>
            </a:r>
            <a:br>
              <a:rPr lang="de-DE" kern="0" dirty="0"/>
            </a:br>
            <a:r>
              <a:rPr lang="de-DE" kern="0" dirty="0"/>
              <a:t>enables high space utilization</a:t>
            </a:r>
          </a:p>
        </p:txBody>
      </p:sp>
      <p:sp>
        <p:nvSpPr>
          <p:cNvPr id="96" name="Rectangle 95">
            <a:extLst>
              <a:ext uri="{FF2B5EF4-FFF2-40B4-BE49-F238E27FC236}">
                <a16:creationId xmlns:a16="http://schemas.microsoft.com/office/drawing/2014/main" id="{1BA71549-DED1-4117-BA4A-1E997BF8E9BF}"/>
              </a:ext>
            </a:extLst>
          </p:cNvPr>
          <p:cNvSpPr/>
          <p:nvPr/>
        </p:nvSpPr>
        <p:spPr bwMode="auto">
          <a:xfrm>
            <a:off x="4156340" y="4820328"/>
            <a:ext cx="3806187" cy="1548984"/>
          </a:xfrm>
          <a:prstGeom prst="rect">
            <a:avLst/>
          </a:prstGeom>
          <a:noFill/>
          <a:ln w="28575" cap="flat" cmpd="sng" algn="ctr">
            <a:solidFill>
              <a:srgbClr val="3B9B91"/>
            </a:solidFill>
            <a:prstDash val="sysDash"/>
            <a:miter lim="800000"/>
            <a:headEnd type="none" w="med" len="med"/>
            <a:tailEnd type="none" w="med" len="med"/>
          </a:ln>
        </p:spPr>
        <p:txBody>
          <a:bodyPr wrap="square" lIns="72000" tIns="72000" rIns="72000" bIns="72000" rtlCol="0" anchor="ctr"/>
          <a:lstStyle/>
          <a:p>
            <a:pPr algn="ctr" defTabSz="1219170" eaLnBrk="0" hangingPunct="0"/>
            <a:endParaRPr lang="de-DE" sz="1600" dirty="0">
              <a:solidFill>
                <a:srgbClr val="000000"/>
              </a:solidFill>
              <a:latin typeface="Arial"/>
              <a:cs typeface="Arial"/>
            </a:endParaRPr>
          </a:p>
        </p:txBody>
      </p:sp>
      <p:pic>
        <p:nvPicPr>
          <p:cNvPr id="18" name="Picture 17" descr="A picture containing text, sign&#10;&#10;Description automatically generated">
            <a:extLst>
              <a:ext uri="{FF2B5EF4-FFF2-40B4-BE49-F238E27FC236}">
                <a16:creationId xmlns:a16="http://schemas.microsoft.com/office/drawing/2014/main" id="{993E5992-7CAB-4E88-A117-9C67AFE127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3274" y="1921615"/>
            <a:ext cx="359613" cy="359613"/>
          </a:xfrm>
          <a:prstGeom prst="rect">
            <a:avLst/>
          </a:prstGeom>
        </p:spPr>
      </p:pic>
      <p:pic>
        <p:nvPicPr>
          <p:cNvPr id="21" name="Picture 20" descr="Logo, icon&#10;&#10;Description automatically generated">
            <a:extLst>
              <a:ext uri="{FF2B5EF4-FFF2-40B4-BE49-F238E27FC236}">
                <a16:creationId xmlns:a16="http://schemas.microsoft.com/office/drawing/2014/main" id="{B60379D0-30C4-6B46-0B67-6A7F452D1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8914" y="1900884"/>
            <a:ext cx="356643" cy="356643"/>
          </a:xfrm>
          <a:prstGeom prst="rect">
            <a:avLst/>
          </a:prstGeom>
        </p:spPr>
      </p:pic>
      <p:pic>
        <p:nvPicPr>
          <p:cNvPr id="25" name="Picture 24" descr="Icon&#10;&#10;Description automatically generated">
            <a:extLst>
              <a:ext uri="{FF2B5EF4-FFF2-40B4-BE49-F238E27FC236}">
                <a16:creationId xmlns:a16="http://schemas.microsoft.com/office/drawing/2014/main" id="{411EA5A9-22B8-2028-98FA-A4FABB757F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5800" y="5369343"/>
            <a:ext cx="531305" cy="531305"/>
          </a:xfrm>
          <a:prstGeom prst="rect">
            <a:avLst/>
          </a:prstGeom>
        </p:spPr>
      </p:pic>
      <p:pic>
        <p:nvPicPr>
          <p:cNvPr id="28" name="Picture 27" descr="Logo&#10;&#10;Description automatically generated">
            <a:extLst>
              <a:ext uri="{FF2B5EF4-FFF2-40B4-BE49-F238E27FC236}">
                <a16:creationId xmlns:a16="http://schemas.microsoft.com/office/drawing/2014/main" id="{F35E47A4-B072-EA77-ED0E-5D784A2195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376" y="5466325"/>
            <a:ext cx="757774" cy="757774"/>
          </a:xfrm>
          <a:prstGeom prst="rect">
            <a:avLst/>
          </a:prstGeom>
        </p:spPr>
      </p:pic>
      <p:pic>
        <p:nvPicPr>
          <p:cNvPr id="30" name="Picture 29" descr="Logo&#10;&#10;Description automatically generated with low confidence">
            <a:extLst>
              <a:ext uri="{FF2B5EF4-FFF2-40B4-BE49-F238E27FC236}">
                <a16:creationId xmlns:a16="http://schemas.microsoft.com/office/drawing/2014/main" id="{8389BD6B-5EB2-483A-8842-9F300EC0BF2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0978" y="4583324"/>
            <a:ext cx="757774" cy="757774"/>
          </a:xfrm>
          <a:prstGeom prst="rect">
            <a:avLst/>
          </a:prstGeom>
        </p:spPr>
      </p:pic>
      <p:pic>
        <p:nvPicPr>
          <p:cNvPr id="32" name="Picture 31" descr="Logo, icon&#10;&#10;Description automatically generated">
            <a:extLst>
              <a:ext uri="{FF2B5EF4-FFF2-40B4-BE49-F238E27FC236}">
                <a16:creationId xmlns:a16="http://schemas.microsoft.com/office/drawing/2014/main" id="{2EEA328F-E0F5-8D53-0BD7-5FC2E9CB89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8914" y="4415153"/>
            <a:ext cx="356643" cy="356643"/>
          </a:xfrm>
          <a:prstGeom prst="rect">
            <a:avLst/>
          </a:prstGeom>
        </p:spPr>
      </p:pic>
      <p:pic>
        <p:nvPicPr>
          <p:cNvPr id="34" name="Picture 33" descr="Logo, icon&#10;&#10;Description automatically generated">
            <a:extLst>
              <a:ext uri="{FF2B5EF4-FFF2-40B4-BE49-F238E27FC236}">
                <a16:creationId xmlns:a16="http://schemas.microsoft.com/office/drawing/2014/main" id="{CF1F3254-82C6-599B-D579-C58089E8CC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6047" y="1905589"/>
            <a:ext cx="356643" cy="356643"/>
          </a:xfrm>
          <a:prstGeom prst="rect">
            <a:avLst/>
          </a:prstGeom>
        </p:spPr>
      </p:pic>
      <p:pic>
        <p:nvPicPr>
          <p:cNvPr id="36" name="Picture 35" descr="Logo, icon&#10;&#10;Description automatically generated">
            <a:extLst>
              <a:ext uri="{FF2B5EF4-FFF2-40B4-BE49-F238E27FC236}">
                <a16:creationId xmlns:a16="http://schemas.microsoft.com/office/drawing/2014/main" id="{2D6984B5-FF8C-8AD7-95E9-BDCC45992F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42416" y="4415153"/>
            <a:ext cx="356643" cy="356643"/>
          </a:xfrm>
          <a:prstGeom prst="rect">
            <a:avLst/>
          </a:prstGeom>
        </p:spPr>
      </p:pic>
      <p:pic>
        <p:nvPicPr>
          <p:cNvPr id="38" name="Picture 37" descr="Text&#10;&#10;Description automatically generated">
            <a:extLst>
              <a:ext uri="{FF2B5EF4-FFF2-40B4-BE49-F238E27FC236}">
                <a16:creationId xmlns:a16="http://schemas.microsoft.com/office/drawing/2014/main" id="{C8929826-9233-8DA2-A3B0-F0D191A25FD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35216" y="4627366"/>
            <a:ext cx="753314" cy="753314"/>
          </a:xfrm>
          <a:prstGeom prst="rect">
            <a:avLst/>
          </a:prstGeom>
        </p:spPr>
      </p:pic>
      <p:pic>
        <p:nvPicPr>
          <p:cNvPr id="40" name="Picture 39" descr="Text&#10;&#10;Description automatically generated with medium confidence">
            <a:extLst>
              <a:ext uri="{FF2B5EF4-FFF2-40B4-BE49-F238E27FC236}">
                <a16:creationId xmlns:a16="http://schemas.microsoft.com/office/drawing/2014/main" id="{8AEF5FD5-9212-A79B-D992-EA524196BD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20799" y="5455940"/>
            <a:ext cx="753314" cy="753314"/>
          </a:xfrm>
          <a:prstGeom prst="rect">
            <a:avLst/>
          </a:prstGeom>
        </p:spPr>
      </p:pic>
      <p:pic>
        <p:nvPicPr>
          <p:cNvPr id="41" name="Picture 40" descr="Logo, icon&#10;&#10;Description automatically generated">
            <a:extLst>
              <a:ext uri="{FF2B5EF4-FFF2-40B4-BE49-F238E27FC236}">
                <a16:creationId xmlns:a16="http://schemas.microsoft.com/office/drawing/2014/main" id="{DB52E5A1-D512-CE3B-9169-80A6AC2F4D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42415" y="1900884"/>
            <a:ext cx="356643" cy="356643"/>
          </a:xfrm>
          <a:prstGeom prst="rect">
            <a:avLst/>
          </a:prstGeom>
        </p:spPr>
      </p:pic>
      <p:pic>
        <p:nvPicPr>
          <p:cNvPr id="43" name="Picture 42" descr="Icon&#10;&#10;Description automatically generated">
            <a:extLst>
              <a:ext uri="{FF2B5EF4-FFF2-40B4-BE49-F238E27FC236}">
                <a16:creationId xmlns:a16="http://schemas.microsoft.com/office/drawing/2014/main" id="{3E10DF03-CEA6-E230-0601-15C72AD2B9B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4514" y="2203612"/>
            <a:ext cx="843738" cy="843738"/>
          </a:xfrm>
          <a:prstGeom prst="rect">
            <a:avLst/>
          </a:prstGeom>
        </p:spPr>
      </p:pic>
      <p:pic>
        <p:nvPicPr>
          <p:cNvPr id="45" name="Picture 44" descr="A picture containing text, sign, clock, picture frame&#10;&#10;Description automatically generated">
            <a:extLst>
              <a:ext uri="{FF2B5EF4-FFF2-40B4-BE49-F238E27FC236}">
                <a16:creationId xmlns:a16="http://schemas.microsoft.com/office/drawing/2014/main" id="{79F8C54A-4276-C21C-685E-79493DAC98A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87999" y="3208960"/>
            <a:ext cx="356643" cy="356643"/>
          </a:xfrm>
          <a:prstGeom prst="rect">
            <a:avLst/>
          </a:prstGeom>
        </p:spPr>
      </p:pic>
      <p:pic>
        <p:nvPicPr>
          <p:cNvPr id="47" name="Picture 46" descr="A picture containing icon&#10;&#10;Description automatically generated">
            <a:extLst>
              <a:ext uri="{FF2B5EF4-FFF2-40B4-BE49-F238E27FC236}">
                <a16:creationId xmlns:a16="http://schemas.microsoft.com/office/drawing/2014/main" id="{DCFCD97C-09C3-4FEC-69AD-12AFE60CC9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45106" y="3212228"/>
            <a:ext cx="356643" cy="356643"/>
          </a:xfrm>
          <a:prstGeom prst="rect">
            <a:avLst/>
          </a:prstGeom>
        </p:spPr>
      </p:pic>
      <p:pic>
        <p:nvPicPr>
          <p:cNvPr id="49" name="Picture 48" descr="Icon&#10;&#10;Description automatically generated">
            <a:extLst>
              <a:ext uri="{FF2B5EF4-FFF2-40B4-BE49-F238E27FC236}">
                <a16:creationId xmlns:a16="http://schemas.microsoft.com/office/drawing/2014/main" id="{DC6AAF38-A99C-11F5-C28B-E488C0560C0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77817" y="3208960"/>
            <a:ext cx="359672" cy="359672"/>
          </a:xfrm>
          <a:prstGeom prst="rect">
            <a:avLst/>
          </a:prstGeom>
        </p:spPr>
      </p:pic>
      <p:pic>
        <p:nvPicPr>
          <p:cNvPr id="8" name="Picture 7" descr="Logo&#10;&#10;Description automatically generated">
            <a:extLst>
              <a:ext uri="{FF2B5EF4-FFF2-40B4-BE49-F238E27FC236}">
                <a16:creationId xmlns:a16="http://schemas.microsoft.com/office/drawing/2014/main" id="{E5E76F25-AEF8-4D20-C80D-AA86F9C5636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67808" y="2384180"/>
            <a:ext cx="405548" cy="405548"/>
          </a:xfrm>
          <a:prstGeom prst="rect">
            <a:avLst/>
          </a:prstGeom>
        </p:spPr>
      </p:pic>
      <p:pic>
        <p:nvPicPr>
          <p:cNvPr id="11" name="Picture 10" descr="Icon&#10;&#10;Description automatically generated">
            <a:extLst>
              <a:ext uri="{FF2B5EF4-FFF2-40B4-BE49-F238E27FC236}">
                <a16:creationId xmlns:a16="http://schemas.microsoft.com/office/drawing/2014/main" id="{D1522E9C-D97B-2B3D-9180-FCBDC5524D9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52791" y="3006900"/>
            <a:ext cx="413857" cy="413857"/>
          </a:xfrm>
          <a:prstGeom prst="rect">
            <a:avLst/>
          </a:prstGeom>
        </p:spPr>
      </p:pic>
      <p:pic>
        <p:nvPicPr>
          <p:cNvPr id="20" name="Picture 19" descr="Icon&#10;&#10;Description automatically generated">
            <a:extLst>
              <a:ext uri="{FF2B5EF4-FFF2-40B4-BE49-F238E27FC236}">
                <a16:creationId xmlns:a16="http://schemas.microsoft.com/office/drawing/2014/main" id="{66F26179-70E0-FFA5-76DE-2CD87019865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62974" y="3597548"/>
            <a:ext cx="399877" cy="399877"/>
          </a:xfrm>
          <a:prstGeom prst="rect">
            <a:avLst/>
          </a:prstGeom>
        </p:spPr>
      </p:pic>
      <p:pic>
        <p:nvPicPr>
          <p:cNvPr id="27" name="Picture 26" descr="Icon&#10;&#10;Description automatically generated">
            <a:extLst>
              <a:ext uri="{FF2B5EF4-FFF2-40B4-BE49-F238E27FC236}">
                <a16:creationId xmlns:a16="http://schemas.microsoft.com/office/drawing/2014/main" id="{598CB95E-CCEB-10F0-8C56-3D50FF9ACFA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26300" y="1916705"/>
            <a:ext cx="356643" cy="356643"/>
          </a:xfrm>
          <a:prstGeom prst="rect">
            <a:avLst/>
          </a:prstGeom>
        </p:spPr>
      </p:pic>
    </p:spTree>
    <p:custDataLst>
      <p:tags r:id="rId1"/>
    </p:custDataLst>
    <p:extLst>
      <p:ext uri="{BB962C8B-B14F-4D97-AF65-F5344CB8AC3E}">
        <p14:creationId xmlns:p14="http://schemas.microsoft.com/office/powerpoint/2010/main" val="604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Structure of a DC EV charging system</a:t>
            </a:r>
          </a:p>
        </p:txBody>
      </p:sp>
      <p:grpSp>
        <p:nvGrpSpPr>
          <p:cNvPr id="2" name="Group 1">
            <a:extLst>
              <a:ext uri="{FF2B5EF4-FFF2-40B4-BE49-F238E27FC236}">
                <a16:creationId xmlns:a16="http://schemas.microsoft.com/office/drawing/2014/main" id="{849CB7BE-8F2F-DEFB-75AD-013306A47AC2}"/>
              </a:ext>
            </a:extLst>
          </p:cNvPr>
          <p:cNvGrpSpPr/>
          <p:nvPr/>
        </p:nvGrpSpPr>
        <p:grpSpPr>
          <a:xfrm>
            <a:off x="1244329" y="1282408"/>
            <a:ext cx="9703343" cy="4605528"/>
            <a:chOff x="553045" y="1282408"/>
            <a:chExt cx="9703343" cy="4605528"/>
          </a:xfrm>
        </p:grpSpPr>
        <p:sp>
          <p:nvSpPr>
            <p:cNvPr id="16" name="Textfeld 16"/>
            <p:cNvSpPr txBox="1"/>
            <p:nvPr/>
          </p:nvSpPr>
          <p:spPr bwMode="auto">
            <a:xfrm>
              <a:off x="8582259" y="3003432"/>
              <a:ext cx="1015664" cy="289652"/>
            </a:xfrm>
            <a:prstGeom prst="rect">
              <a:avLst/>
            </a:prstGeom>
            <a:noFill/>
            <a:ln w="9525">
              <a:noFill/>
              <a:miter lim="800000"/>
              <a:headEnd/>
              <a:tailEnd/>
            </a:ln>
            <a:effectLst/>
          </p:spPr>
          <p:txBody>
            <a:bodyPr wrap="square" lIns="0" tIns="0" rIns="0" bIns="0" rtlCol="0" anchor="ctr" anchorCtr="0">
              <a:spAutoFit/>
            </a:bodyPr>
            <a:lstStyle/>
            <a:p>
              <a:pPr algn="ctr" defTabSz="914354" eaLnBrk="0" fontAlgn="auto" hangingPunct="0">
                <a:spcBef>
                  <a:spcPts val="0"/>
                </a:spcBef>
                <a:spcAft>
                  <a:spcPts val="300"/>
                </a:spcAft>
                <a:buClr>
                  <a:srgbClr val="E30034"/>
                </a:buClr>
                <a:defRPr/>
              </a:pPr>
              <a:r>
                <a:rPr lang="en-US" sz="2000" kern="0" dirty="0">
                  <a:solidFill>
                    <a:srgbClr val="FFFFFF"/>
                  </a:solidFill>
                  <a:latin typeface="Arial" panose="020B0604020202020204" pitchFamily="34" charset="0"/>
                  <a:ea typeface="Verdana" pitchFamily="34" charset="0"/>
                  <a:cs typeface="Verdana" pitchFamily="34" charset="0"/>
                </a:rPr>
                <a:t>EV</a:t>
              </a:r>
            </a:p>
          </p:txBody>
        </p:sp>
        <p:sp>
          <p:nvSpPr>
            <p:cNvPr id="17" name="Pfeil nach links und rechts 18"/>
            <p:cNvSpPr/>
            <p:nvPr/>
          </p:nvSpPr>
          <p:spPr bwMode="auto">
            <a:xfrm>
              <a:off x="7498606" y="3558033"/>
              <a:ext cx="1424376" cy="560201"/>
            </a:xfrm>
            <a:prstGeom prst="leftRightArrow">
              <a:avLst/>
            </a:prstGeom>
            <a:solidFill>
              <a:schemeClr val="dk2"/>
            </a:solidFill>
            <a:ln w="9525">
              <a:noFill/>
              <a:miter lim="800000"/>
              <a:headEnd/>
              <a:tailEnd/>
            </a:ln>
            <a:effectLst/>
          </p:spPr>
          <p:txBody>
            <a:bodyPr wrap="square" lIns="72000" tIns="72000" rIns="72000" bIns="72000" rtlCol="0" anchor="ctr"/>
            <a:lstStyle/>
            <a:p>
              <a:pPr algn="ctr" defTabSz="1219170" eaLnBrk="0" hangingPunct="0">
                <a:buClr>
                  <a:srgbClr val="000000"/>
                </a:buClr>
                <a:defRPr/>
              </a:pPr>
              <a:r>
                <a:rPr lang="en-US" sz="1600" dirty="0">
                  <a:solidFill>
                    <a:schemeClr val="bg1"/>
                  </a:solidFill>
                  <a:latin typeface="Arial"/>
                  <a:ea typeface="Verdana" pitchFamily="34" charset="0"/>
                  <a:cs typeface="Verdana" pitchFamily="34" charset="0"/>
                </a:rPr>
                <a:t>Data</a:t>
              </a:r>
            </a:p>
          </p:txBody>
        </p:sp>
        <p:sp>
          <p:nvSpPr>
            <p:cNvPr id="18" name="Rechteck 19"/>
            <p:cNvSpPr/>
            <p:nvPr/>
          </p:nvSpPr>
          <p:spPr bwMode="auto">
            <a:xfrm>
              <a:off x="9108099" y="1282408"/>
              <a:ext cx="1148289" cy="1148289"/>
            </a:xfrm>
            <a:prstGeom prst="rect">
              <a:avLst/>
            </a:prstGeom>
            <a:solidFill>
              <a:schemeClr val="accent2"/>
            </a:solidFill>
            <a:ln w="9525">
              <a:noFill/>
              <a:miter lim="800000"/>
              <a:headEnd/>
              <a:tailEnd/>
            </a:ln>
          </p:spPr>
          <p:txBody>
            <a:bodyPr wrap="square" lIns="72000" tIns="72000" rIns="72000" bIns="72000" rtlCol="0" anchor="ctr"/>
            <a:lstStyle/>
            <a:p>
              <a:pPr algn="ctr" defTabSz="1219170" eaLnBrk="0" hangingPunct="0">
                <a:defRPr/>
              </a:pPr>
              <a:r>
                <a:rPr lang="en-US" sz="1600" dirty="0">
                  <a:solidFill>
                    <a:srgbClr val="FFFFFF"/>
                  </a:solidFill>
                  <a:latin typeface="Arial"/>
                  <a:ea typeface="Verdana" pitchFamily="34" charset="0"/>
                  <a:cs typeface="Verdana" pitchFamily="34" charset="0"/>
                </a:rPr>
                <a:t>Secure roaming &amp; billing</a:t>
              </a:r>
              <a:endParaRPr lang="en-US" sz="1600" baseline="-25000" dirty="0">
                <a:solidFill>
                  <a:srgbClr val="FFFFFF"/>
                </a:solidFill>
                <a:latin typeface="Arial"/>
                <a:ea typeface="Verdana" pitchFamily="34" charset="0"/>
                <a:cs typeface="Verdana" pitchFamily="34" charset="0"/>
              </a:endParaRPr>
            </a:p>
          </p:txBody>
        </p:sp>
        <p:sp>
          <p:nvSpPr>
            <p:cNvPr id="19" name="Rechteckiger Pfeil 20"/>
            <p:cNvSpPr/>
            <p:nvPr/>
          </p:nvSpPr>
          <p:spPr bwMode="auto">
            <a:xfrm>
              <a:off x="6505516" y="1685253"/>
              <a:ext cx="2492001" cy="677599"/>
            </a:xfrm>
            <a:prstGeom prst="bentArrow">
              <a:avLst>
                <a:gd name="adj1" fmla="val 20462"/>
                <a:gd name="adj2" fmla="val 21740"/>
                <a:gd name="adj3" fmla="val 38409"/>
                <a:gd name="adj4" fmla="val 43750"/>
              </a:avLst>
            </a:prstGeom>
            <a:solidFill>
              <a:schemeClr val="dk2"/>
            </a:solidFill>
            <a:ln w="9525">
              <a:noFill/>
              <a:miter lim="800000"/>
              <a:headEnd/>
              <a:tailEnd/>
            </a:ln>
            <a:effectLst/>
          </p:spPr>
          <p:txBody>
            <a:bodyPr wrap="square" lIns="72000" tIns="72000" rIns="72000" bIns="72000" rtlCol="0" anchor="ctr">
              <a:noAutofit/>
            </a:bodyPr>
            <a:lstStyle/>
            <a:p>
              <a:pPr algn="ctr" defTabSz="1219170" eaLnBrk="0" hangingPunct="0">
                <a:buClr>
                  <a:srgbClr val="000000"/>
                </a:buClr>
                <a:defRPr/>
              </a:pPr>
              <a:endParaRPr lang="en-US" sz="1600" dirty="0">
                <a:solidFill>
                  <a:srgbClr val="000000"/>
                </a:solidFill>
                <a:latin typeface="Arial"/>
                <a:ea typeface="Verdana" pitchFamily="34" charset="0"/>
                <a:cs typeface="Verdana" pitchFamily="34" charset="0"/>
              </a:endParaRPr>
            </a:p>
          </p:txBody>
        </p:sp>
        <p:sp>
          <p:nvSpPr>
            <p:cNvPr id="13" name="Rechteck 26"/>
            <p:cNvSpPr/>
            <p:nvPr/>
          </p:nvSpPr>
          <p:spPr bwMode="auto">
            <a:xfrm>
              <a:off x="4410055" y="2367183"/>
              <a:ext cx="3000102" cy="1693360"/>
            </a:xfrm>
            <a:prstGeom prst="rect">
              <a:avLst/>
            </a:prstGeom>
            <a:ln w="25400" cap="flat" cmpd="sng" algn="ctr">
              <a:solidFill>
                <a:schemeClr val="dk2"/>
              </a:solidFill>
              <a:prstDash val="solid"/>
              <a:round/>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lIns="72000" tIns="72000" rIns="72000" bIns="72000" rtlCol="0" anchor="ctr"/>
            <a:lstStyle/>
            <a:p>
              <a:pPr algn="ctr" defTabSz="1219170" eaLnBrk="0" hangingPunct="0">
                <a:buClr>
                  <a:srgbClr val="000000"/>
                </a:buClr>
                <a:defRPr/>
              </a:pPr>
              <a:endParaRPr lang="en-US" sz="1600" dirty="0">
                <a:solidFill>
                  <a:srgbClr val="000000"/>
                </a:solidFill>
                <a:latin typeface="Arial"/>
                <a:ea typeface="Verdana" pitchFamily="34" charset="0"/>
                <a:cs typeface="Verdana" pitchFamily="34" charset="0"/>
              </a:endParaRPr>
            </a:p>
            <a:p>
              <a:pPr algn="ctr" defTabSz="1219170" eaLnBrk="0" hangingPunct="0">
                <a:buClr>
                  <a:srgbClr val="000000"/>
                </a:buClr>
                <a:defRPr/>
              </a:pPr>
              <a:endParaRPr lang="en-US" sz="1600" dirty="0">
                <a:solidFill>
                  <a:srgbClr val="000000"/>
                </a:solidFill>
                <a:latin typeface="Arial"/>
                <a:ea typeface="Verdana" pitchFamily="34" charset="0"/>
                <a:cs typeface="Verdana" pitchFamily="34" charset="0"/>
              </a:endParaRPr>
            </a:p>
            <a:p>
              <a:pPr algn="ctr" defTabSz="1219170" eaLnBrk="0" hangingPunct="0">
                <a:buClr>
                  <a:srgbClr val="000000"/>
                </a:buClr>
                <a:defRPr/>
              </a:pPr>
              <a:endParaRPr lang="en-US" sz="1600" dirty="0">
                <a:solidFill>
                  <a:srgbClr val="000000"/>
                </a:solidFill>
                <a:latin typeface="Arial"/>
                <a:ea typeface="Verdana" pitchFamily="34" charset="0"/>
                <a:cs typeface="Verdana" pitchFamily="34" charset="0"/>
              </a:endParaRPr>
            </a:p>
            <a:p>
              <a:pPr algn="ctr" defTabSz="1219170" eaLnBrk="0" hangingPunct="0">
                <a:buClr>
                  <a:srgbClr val="000000"/>
                </a:buClr>
                <a:defRPr/>
              </a:pPr>
              <a:endParaRPr lang="en-US" sz="1600" dirty="0">
                <a:solidFill>
                  <a:srgbClr val="000000"/>
                </a:solidFill>
                <a:latin typeface="Arial"/>
                <a:ea typeface="Verdana" pitchFamily="34" charset="0"/>
                <a:cs typeface="Verdana" pitchFamily="34" charset="0"/>
              </a:endParaRPr>
            </a:p>
            <a:p>
              <a:pPr algn="ctr" defTabSz="1219170" eaLnBrk="0" hangingPunct="0">
                <a:buClr>
                  <a:srgbClr val="000000"/>
                </a:buClr>
                <a:defRPr/>
              </a:pPr>
              <a:endParaRPr lang="en-US" sz="1600" dirty="0">
                <a:solidFill>
                  <a:srgbClr val="000000"/>
                </a:solidFill>
                <a:latin typeface="Arial"/>
                <a:ea typeface="Verdana" pitchFamily="34" charset="0"/>
                <a:cs typeface="Verdana" pitchFamily="34" charset="0"/>
              </a:endParaRPr>
            </a:p>
            <a:p>
              <a:pPr algn="ctr" defTabSz="1219170" eaLnBrk="0" hangingPunct="0">
                <a:buClr>
                  <a:srgbClr val="000000"/>
                </a:buClr>
                <a:defRPr/>
              </a:pPr>
              <a:endParaRPr lang="en-US" sz="1600" dirty="0">
                <a:solidFill>
                  <a:srgbClr val="000000"/>
                </a:solidFill>
                <a:latin typeface="Arial"/>
                <a:ea typeface="Verdana" pitchFamily="34" charset="0"/>
                <a:cs typeface="Verdana" pitchFamily="34" charset="0"/>
              </a:endParaRPr>
            </a:p>
            <a:p>
              <a:pPr algn="ctr" defTabSz="1219170" eaLnBrk="0" hangingPunct="0">
                <a:buClr>
                  <a:srgbClr val="000000"/>
                </a:buClr>
                <a:defRPr/>
              </a:pPr>
              <a:r>
                <a:rPr lang="en-US" sz="1600" dirty="0">
                  <a:solidFill>
                    <a:srgbClr val="000000"/>
                  </a:solidFill>
                  <a:latin typeface="Arial"/>
                  <a:ea typeface="Verdana" pitchFamily="34" charset="0"/>
                  <a:cs typeface="Verdana" pitchFamily="34" charset="0"/>
                </a:rPr>
                <a:t>DC-charger</a:t>
              </a:r>
            </a:p>
          </p:txBody>
        </p:sp>
        <p:sp>
          <p:nvSpPr>
            <p:cNvPr id="23" name="Pfeil nach links und rechts 35"/>
            <p:cNvSpPr/>
            <p:nvPr/>
          </p:nvSpPr>
          <p:spPr bwMode="auto">
            <a:xfrm>
              <a:off x="1887713" y="4630569"/>
              <a:ext cx="1253096" cy="560201"/>
            </a:xfrm>
            <a:prstGeom prst="leftRightArrow">
              <a:avLst/>
            </a:prstGeom>
            <a:solidFill>
              <a:schemeClr val="dk2"/>
            </a:solidFill>
            <a:ln w="9525">
              <a:noFill/>
              <a:miter lim="800000"/>
              <a:headEnd/>
              <a:tailEnd/>
            </a:ln>
            <a:effectLst/>
          </p:spPr>
          <p:txBody>
            <a:bodyPr wrap="square" lIns="72000" tIns="72000" rIns="72000" bIns="72000" rtlCol="0" anchor="ctr"/>
            <a:lstStyle/>
            <a:p>
              <a:pPr algn="ctr" defTabSz="1219170" eaLnBrk="0" hangingPunct="0">
                <a:buClr>
                  <a:srgbClr val="000000"/>
                </a:buClr>
                <a:defRPr/>
              </a:pPr>
              <a:r>
                <a:rPr lang="en-US" sz="1600" dirty="0">
                  <a:solidFill>
                    <a:schemeClr val="bg1"/>
                  </a:solidFill>
                  <a:latin typeface="Arial"/>
                  <a:ea typeface="Verdana" pitchFamily="34" charset="0"/>
                  <a:cs typeface="Verdana" pitchFamily="34" charset="0"/>
                </a:rPr>
                <a:t>Data</a:t>
              </a:r>
            </a:p>
          </p:txBody>
        </p:sp>
        <p:sp>
          <p:nvSpPr>
            <p:cNvPr id="24" name="Pfeil nach links und rechts 38"/>
            <p:cNvSpPr/>
            <p:nvPr/>
          </p:nvSpPr>
          <p:spPr bwMode="auto">
            <a:xfrm>
              <a:off x="4563277" y="4630569"/>
              <a:ext cx="881624" cy="560201"/>
            </a:xfrm>
            <a:prstGeom prst="leftRightArrow">
              <a:avLst/>
            </a:prstGeom>
            <a:solidFill>
              <a:schemeClr val="dk2"/>
            </a:solidFill>
            <a:ln w="9525">
              <a:noFill/>
              <a:miter lim="800000"/>
              <a:headEnd/>
              <a:tailEnd/>
            </a:ln>
            <a:effectLst/>
          </p:spPr>
          <p:txBody>
            <a:bodyPr wrap="square" lIns="72000" tIns="72000" rIns="72000" bIns="72000" rtlCol="0" anchor="ctr"/>
            <a:lstStyle/>
            <a:p>
              <a:pPr algn="ctr" defTabSz="1219170" eaLnBrk="0" hangingPunct="0">
                <a:buClr>
                  <a:srgbClr val="000000"/>
                </a:buClr>
                <a:defRPr/>
              </a:pPr>
              <a:r>
                <a:rPr lang="en-US" sz="1600" dirty="0">
                  <a:solidFill>
                    <a:schemeClr val="bg1"/>
                  </a:solidFill>
                  <a:latin typeface="Arial"/>
                  <a:ea typeface="Verdana" pitchFamily="34" charset="0"/>
                  <a:cs typeface="Verdana" pitchFamily="34" charset="0"/>
                </a:rPr>
                <a:t>Data</a:t>
              </a:r>
            </a:p>
          </p:txBody>
        </p:sp>
        <p:grpSp>
          <p:nvGrpSpPr>
            <p:cNvPr id="15" name="Group 14"/>
            <p:cNvGrpSpPr/>
            <p:nvPr/>
          </p:nvGrpSpPr>
          <p:grpSpPr>
            <a:xfrm>
              <a:off x="3289407" y="3077453"/>
              <a:ext cx="4010060" cy="2810483"/>
              <a:chOff x="3289407" y="3047691"/>
              <a:chExt cx="4010060" cy="2810483"/>
            </a:xfrm>
          </p:grpSpPr>
          <p:sp>
            <p:nvSpPr>
              <p:cNvPr id="10" name="Bent Arrow 9"/>
              <p:cNvSpPr/>
              <p:nvPr/>
            </p:nvSpPr>
            <p:spPr bwMode="auto">
              <a:xfrm rot="5400000" flipH="1">
                <a:off x="6143277" y="4646291"/>
                <a:ext cx="1566207" cy="746172"/>
              </a:xfrm>
              <a:prstGeom prst="bentArrow">
                <a:avLst>
                  <a:gd name="adj1" fmla="val 37109"/>
                  <a:gd name="adj2" fmla="val 31843"/>
                  <a:gd name="adj3" fmla="val 30002"/>
                  <a:gd name="adj4" fmla="val 43750"/>
                </a:avLst>
              </a:prstGeom>
              <a:solidFill>
                <a:srgbClr val="6CB4AD"/>
              </a:solidFill>
              <a:ln w="9525">
                <a:noFill/>
                <a:miter lim="800000"/>
                <a:headEnd/>
                <a:tailEnd/>
              </a:ln>
            </p:spPr>
            <p:txBody>
              <a:bodyPr wrap="square" lIns="96000" tIns="96000" rIns="96000" bIns="96000" rtlCol="0" anchor="ctr"/>
              <a:lstStyle/>
              <a:p>
                <a:pPr algn="ctr" defTabSz="1219170" eaLnBrk="0" hangingPunct="0">
                  <a:defRPr/>
                </a:pPr>
                <a:endParaRPr lang="en-US" sz="2133" dirty="0">
                  <a:ln>
                    <a:solidFill>
                      <a:sysClr val="windowText" lastClr="000000"/>
                    </a:solidFill>
                  </a:ln>
                  <a:solidFill>
                    <a:srgbClr val="FFFFFF"/>
                  </a:solidFill>
                  <a:latin typeface="Arial"/>
                  <a:ea typeface="Verdana" pitchFamily="34" charset="0"/>
                  <a:cs typeface="Verdana" pitchFamily="34" charset="0"/>
                </a:endParaRPr>
              </a:p>
            </p:txBody>
          </p:sp>
          <p:sp>
            <p:nvSpPr>
              <p:cNvPr id="11" name="Bent Arrow 10"/>
              <p:cNvSpPr/>
              <p:nvPr/>
            </p:nvSpPr>
            <p:spPr bwMode="auto">
              <a:xfrm rot="5400000">
                <a:off x="3195001" y="3142097"/>
                <a:ext cx="1016607" cy="827796"/>
              </a:xfrm>
              <a:prstGeom prst="bentArrow">
                <a:avLst>
                  <a:gd name="adj1" fmla="val 15705"/>
                  <a:gd name="adj2" fmla="val 25000"/>
                  <a:gd name="adj3" fmla="val 25000"/>
                  <a:gd name="adj4" fmla="val 43750"/>
                </a:avLst>
              </a:prstGeom>
              <a:solidFill>
                <a:srgbClr val="6CB4AD"/>
              </a:solidFill>
              <a:ln w="9525">
                <a:noFill/>
                <a:miter lim="800000"/>
                <a:headEnd/>
                <a:tailEnd/>
              </a:ln>
            </p:spPr>
            <p:txBody>
              <a:bodyPr wrap="square" lIns="96000" tIns="96000" rIns="96000" bIns="96000" rtlCol="0" anchor="ctr"/>
              <a:lstStyle/>
              <a:p>
                <a:pPr algn="ctr" defTabSz="1219170" eaLnBrk="0" hangingPunct="0">
                  <a:defRPr/>
                </a:pPr>
                <a:endParaRPr lang="en-US" sz="2133" dirty="0">
                  <a:solidFill>
                    <a:srgbClr val="FFFFFF"/>
                  </a:solidFill>
                  <a:latin typeface="Arial"/>
                  <a:ea typeface="Verdana" pitchFamily="34" charset="0"/>
                  <a:cs typeface="Verdana" pitchFamily="34" charset="0"/>
                </a:endParaRPr>
              </a:p>
            </p:txBody>
          </p:sp>
          <p:sp>
            <p:nvSpPr>
              <p:cNvPr id="31" name="Bent Arrow 30"/>
              <p:cNvSpPr/>
              <p:nvPr/>
            </p:nvSpPr>
            <p:spPr bwMode="auto">
              <a:xfrm rot="10800000" flipH="1">
                <a:off x="3784049" y="5195978"/>
                <a:ext cx="1501639" cy="662196"/>
              </a:xfrm>
              <a:prstGeom prst="bentArrow">
                <a:avLst>
                  <a:gd name="adj1" fmla="val 37109"/>
                  <a:gd name="adj2" fmla="val 33718"/>
                  <a:gd name="adj3" fmla="val 25000"/>
                  <a:gd name="adj4" fmla="val 43750"/>
                </a:avLst>
              </a:prstGeom>
              <a:solidFill>
                <a:srgbClr val="6CB4AD"/>
              </a:solidFill>
              <a:ln w="9525">
                <a:noFill/>
                <a:miter lim="800000"/>
                <a:headEnd/>
                <a:tailEnd/>
              </a:ln>
            </p:spPr>
            <p:txBody>
              <a:bodyPr wrap="square" lIns="96000" tIns="96000" rIns="96000" bIns="96000" rtlCol="0" anchor="ctr"/>
              <a:lstStyle/>
              <a:p>
                <a:pPr algn="ctr" defTabSz="1219170" eaLnBrk="0" hangingPunct="0">
                  <a:defRPr/>
                </a:pPr>
                <a:endParaRPr lang="en-US" sz="2133" dirty="0">
                  <a:solidFill>
                    <a:srgbClr val="FFFFFF"/>
                  </a:solidFill>
                  <a:latin typeface="Arial"/>
                  <a:ea typeface="Verdana" pitchFamily="34" charset="0"/>
                  <a:cs typeface="Verdana" pitchFamily="34" charset="0"/>
                </a:endParaRPr>
              </a:p>
            </p:txBody>
          </p:sp>
          <p:sp>
            <p:nvSpPr>
              <p:cNvPr id="33" name="TextBox 32"/>
              <p:cNvSpPr txBox="1"/>
              <p:nvPr/>
            </p:nvSpPr>
            <p:spPr bwMode="auto">
              <a:xfrm>
                <a:off x="4130800" y="5501459"/>
                <a:ext cx="867446" cy="231721"/>
              </a:xfrm>
              <a:prstGeom prst="rect">
                <a:avLst/>
              </a:prstGeom>
              <a:noFill/>
              <a:ln w="9525">
                <a:noFill/>
                <a:miter lim="800000"/>
                <a:headEnd/>
                <a:tailEnd/>
              </a:ln>
              <a:effectLst/>
            </p:spPr>
            <p:txBody>
              <a:bodyPr wrap="none" lIns="0" tIns="0" rIns="0" bIns="0" rtlCol="0" anchor="ctr" anchorCtr="0">
                <a:spAutoFit/>
              </a:bodyPr>
              <a:lstStyle/>
              <a:p>
                <a:pPr defTabSz="1219140" eaLnBrk="0" fontAlgn="auto" hangingPunct="0">
                  <a:spcBef>
                    <a:spcPts val="0"/>
                  </a:spcBef>
                  <a:spcAft>
                    <a:spcPts val="400"/>
                  </a:spcAft>
                  <a:buClr>
                    <a:srgbClr val="E30034"/>
                  </a:buClr>
                  <a:defRPr/>
                </a:pPr>
                <a:r>
                  <a:rPr lang="en-US" sz="1600" kern="0" dirty="0">
                    <a:solidFill>
                      <a:srgbClr val="FFFFFF"/>
                    </a:solidFill>
                    <a:latin typeface="Arial" panose="020B0604020202020204" pitchFamily="34" charset="0"/>
                    <a:ea typeface="Verdana" pitchFamily="34" charset="0"/>
                    <a:cs typeface="Arial" panose="020B0604020202020204" pitchFamily="34" charset="0"/>
                  </a:rPr>
                  <a:t>DC-power</a:t>
                </a:r>
              </a:p>
            </p:txBody>
          </p:sp>
          <p:sp>
            <p:nvSpPr>
              <p:cNvPr id="34" name="TextBox 33"/>
              <p:cNvSpPr txBox="1"/>
              <p:nvPr/>
            </p:nvSpPr>
            <p:spPr bwMode="auto">
              <a:xfrm rot="16200000">
                <a:off x="6595362" y="4903516"/>
                <a:ext cx="867446" cy="231721"/>
              </a:xfrm>
              <a:prstGeom prst="rect">
                <a:avLst/>
              </a:prstGeom>
              <a:noFill/>
              <a:ln w="9525">
                <a:noFill/>
                <a:miter lim="800000"/>
                <a:headEnd/>
                <a:tailEnd/>
              </a:ln>
              <a:effectLst/>
            </p:spPr>
            <p:txBody>
              <a:bodyPr wrap="none" lIns="0" tIns="0" rIns="0" bIns="0" rtlCol="0" anchor="ctr" anchorCtr="0">
                <a:spAutoFit/>
              </a:bodyPr>
              <a:lstStyle/>
              <a:p>
                <a:pPr defTabSz="1219140" eaLnBrk="0" fontAlgn="auto" hangingPunct="0">
                  <a:spcBef>
                    <a:spcPts val="0"/>
                  </a:spcBef>
                  <a:spcAft>
                    <a:spcPts val="400"/>
                  </a:spcAft>
                  <a:buClr>
                    <a:srgbClr val="E30034"/>
                  </a:buClr>
                  <a:defRPr/>
                </a:pPr>
                <a:r>
                  <a:rPr lang="en-US" sz="1600" kern="0" dirty="0">
                    <a:solidFill>
                      <a:srgbClr val="FFFFFF"/>
                    </a:solidFill>
                    <a:latin typeface="Arial" panose="020B0604020202020204" pitchFamily="34" charset="0"/>
                    <a:ea typeface="Verdana" pitchFamily="34" charset="0"/>
                    <a:cs typeface="Arial" panose="020B0604020202020204" pitchFamily="34" charset="0"/>
                  </a:rPr>
                  <a:t>DC-power</a:t>
                </a:r>
              </a:p>
            </p:txBody>
          </p:sp>
        </p:grpSp>
        <p:sp>
          <p:nvSpPr>
            <p:cNvPr id="63" name="Pfeil nach links und rechts 18">
              <a:extLst>
                <a:ext uri="{FF2B5EF4-FFF2-40B4-BE49-F238E27FC236}">
                  <a16:creationId xmlns:a16="http://schemas.microsoft.com/office/drawing/2014/main" id="{5CF0A347-475D-40B8-8BDE-1353BB92A97D}"/>
                </a:ext>
              </a:extLst>
            </p:cNvPr>
            <p:cNvSpPr/>
            <p:nvPr/>
          </p:nvSpPr>
          <p:spPr bwMode="auto">
            <a:xfrm>
              <a:off x="7490195" y="2875445"/>
              <a:ext cx="1424376" cy="560201"/>
            </a:xfrm>
            <a:prstGeom prst="leftRightArrow">
              <a:avLst/>
            </a:prstGeom>
            <a:solidFill>
              <a:srgbClr val="6CB4AD"/>
            </a:solidFill>
            <a:ln w="9525">
              <a:noFill/>
              <a:miter lim="800000"/>
              <a:headEnd/>
              <a:tailEnd/>
            </a:ln>
            <a:effectLst/>
          </p:spPr>
          <p:txBody>
            <a:bodyPr wrap="square" lIns="72000" tIns="72000" rIns="72000" bIns="72000" rtlCol="0" anchor="ctr"/>
            <a:lstStyle/>
            <a:p>
              <a:pPr algn="ctr" defTabSz="1219170" eaLnBrk="0" hangingPunct="0">
                <a:buClr>
                  <a:srgbClr val="000000"/>
                </a:buClr>
                <a:defRPr/>
              </a:pPr>
              <a:r>
                <a:rPr lang="en-US" sz="1600" dirty="0">
                  <a:solidFill>
                    <a:schemeClr val="bg1"/>
                  </a:solidFill>
                  <a:latin typeface="Arial"/>
                  <a:ea typeface="Verdana" pitchFamily="34" charset="0"/>
                  <a:cs typeface="Verdana" pitchFamily="34" charset="0"/>
                </a:rPr>
                <a:t>DC-power</a:t>
              </a:r>
            </a:p>
          </p:txBody>
        </p:sp>
        <p:sp>
          <p:nvSpPr>
            <p:cNvPr id="64" name="Pfeil nach links und rechts 18">
              <a:extLst>
                <a:ext uri="{FF2B5EF4-FFF2-40B4-BE49-F238E27FC236}">
                  <a16:creationId xmlns:a16="http://schemas.microsoft.com/office/drawing/2014/main" id="{2C8EF3C8-6011-406D-8F6C-7DCA9BC1C797}"/>
                </a:ext>
              </a:extLst>
            </p:cNvPr>
            <p:cNvSpPr/>
            <p:nvPr/>
          </p:nvSpPr>
          <p:spPr bwMode="auto">
            <a:xfrm>
              <a:off x="2927648" y="2845635"/>
              <a:ext cx="1424376" cy="560201"/>
            </a:xfrm>
            <a:prstGeom prst="leftRightArrow">
              <a:avLst/>
            </a:prstGeom>
            <a:solidFill>
              <a:srgbClr val="6CB4AD"/>
            </a:solidFill>
            <a:ln w="9525">
              <a:noFill/>
              <a:miter lim="800000"/>
              <a:headEnd/>
              <a:tailEnd/>
            </a:ln>
            <a:effectLst/>
          </p:spPr>
          <p:txBody>
            <a:bodyPr wrap="square" lIns="72000" tIns="72000" rIns="72000" bIns="72000" rtlCol="0" anchor="ctr"/>
            <a:lstStyle/>
            <a:p>
              <a:pPr algn="ctr" defTabSz="1219170" eaLnBrk="0" hangingPunct="0">
                <a:buClr>
                  <a:srgbClr val="000000"/>
                </a:buClr>
                <a:defRPr/>
              </a:pPr>
              <a:r>
                <a:rPr lang="en-US" sz="1600" dirty="0">
                  <a:solidFill>
                    <a:schemeClr val="bg1"/>
                  </a:solidFill>
                  <a:latin typeface="Arial"/>
                  <a:ea typeface="Verdana" pitchFamily="34" charset="0"/>
                  <a:cs typeface="Verdana" pitchFamily="34" charset="0"/>
                </a:rPr>
                <a:t>AC-grid</a:t>
              </a:r>
            </a:p>
          </p:txBody>
        </p:sp>
        <p:sp>
          <p:nvSpPr>
            <p:cNvPr id="65" name="Cloud">
              <a:extLst>
                <a:ext uri="{FF2B5EF4-FFF2-40B4-BE49-F238E27FC236}">
                  <a16:creationId xmlns:a16="http://schemas.microsoft.com/office/drawing/2014/main" id="{E4E2719F-D7C4-478D-BABF-C05F1103A94F}"/>
                </a:ext>
              </a:extLst>
            </p:cNvPr>
            <p:cNvSpPr>
              <a:spLocks noChangeAspect="1"/>
            </p:cNvSpPr>
            <p:nvPr>
              <p:custDataLst>
                <p:tags r:id="rId2"/>
              </p:custDataLst>
            </p:nvPr>
          </p:nvSpPr>
          <p:spPr>
            <a:xfrm>
              <a:off x="553045" y="4689977"/>
              <a:ext cx="1334667" cy="824400"/>
            </a:xfrm>
            <a:custGeom>
              <a:avLst/>
              <a:gdLst>
                <a:gd name="connsiteX0" fmla="*/ 600226 w 722202"/>
                <a:gd name="connsiteY0" fmla="*/ 202011 h 446091"/>
                <a:gd name="connsiteX1" fmla="*/ 574814 w 722202"/>
                <a:gd name="connsiteY1" fmla="*/ 204679 h 446091"/>
                <a:gd name="connsiteX2" fmla="*/ 574814 w 722202"/>
                <a:gd name="connsiteY2" fmla="*/ 203790 h 446091"/>
                <a:gd name="connsiteX3" fmla="*/ 377889 w 722202"/>
                <a:gd name="connsiteY3" fmla="*/ 29 h 446091"/>
                <a:gd name="connsiteX4" fmla="*/ 179788 w 722202"/>
                <a:gd name="connsiteY4" fmla="*/ 152966 h 446091"/>
                <a:gd name="connsiteX5" fmla="*/ 148278 w 722202"/>
                <a:gd name="connsiteY5" fmla="*/ 149536 h 446091"/>
                <a:gd name="connsiteX6" fmla="*/ 0 w 722202"/>
                <a:gd name="connsiteY6" fmla="*/ 297813 h 446091"/>
                <a:gd name="connsiteX7" fmla="*/ 148278 w 722202"/>
                <a:gd name="connsiteY7" fmla="*/ 446091 h 446091"/>
                <a:gd name="connsiteX8" fmla="*/ 600226 w 722202"/>
                <a:gd name="connsiteY8" fmla="*/ 446091 h 446091"/>
                <a:gd name="connsiteX9" fmla="*/ 722202 w 722202"/>
                <a:gd name="connsiteY9" fmla="*/ 324115 h 446091"/>
                <a:gd name="connsiteX10" fmla="*/ 600226 w 722202"/>
                <a:gd name="connsiteY10" fmla="*/ 202138 h 44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202" h="446091">
                  <a:moveTo>
                    <a:pt x="600226" y="202011"/>
                  </a:moveTo>
                  <a:cubicBezTo>
                    <a:pt x="591686" y="202020"/>
                    <a:pt x="583170" y="202913"/>
                    <a:pt x="574814" y="204679"/>
                  </a:cubicBezTo>
                  <a:lnTo>
                    <a:pt x="574814" y="203790"/>
                  </a:lnTo>
                  <a:cubicBezTo>
                    <a:pt x="576702" y="93143"/>
                    <a:pt x="488536" y="1916"/>
                    <a:pt x="377889" y="29"/>
                  </a:cubicBezTo>
                  <a:cubicBezTo>
                    <a:pt x="284224" y="-1569"/>
                    <a:pt x="201951" y="61947"/>
                    <a:pt x="179788" y="152966"/>
                  </a:cubicBezTo>
                  <a:cubicBezTo>
                    <a:pt x="169443" y="150663"/>
                    <a:pt x="158876" y="149512"/>
                    <a:pt x="148278" y="149536"/>
                  </a:cubicBezTo>
                  <a:cubicBezTo>
                    <a:pt x="66386" y="149536"/>
                    <a:pt x="0" y="215921"/>
                    <a:pt x="0" y="297813"/>
                  </a:cubicBezTo>
                  <a:cubicBezTo>
                    <a:pt x="0" y="379705"/>
                    <a:pt x="66386" y="446091"/>
                    <a:pt x="148278" y="446091"/>
                  </a:cubicBezTo>
                  <a:lnTo>
                    <a:pt x="600226" y="446091"/>
                  </a:lnTo>
                  <a:cubicBezTo>
                    <a:pt x="667591" y="446091"/>
                    <a:pt x="722202" y="391480"/>
                    <a:pt x="722202" y="324115"/>
                  </a:cubicBezTo>
                  <a:cubicBezTo>
                    <a:pt x="722202" y="256749"/>
                    <a:pt x="667591" y="202138"/>
                    <a:pt x="600226" y="202138"/>
                  </a:cubicBezTo>
                  <a:close/>
                </a:path>
              </a:pathLst>
            </a:custGeom>
            <a:solidFill>
              <a:srgbClr val="B8DEDA"/>
            </a:solidFill>
            <a:ln w="12663" cap="flat">
              <a:noFill/>
              <a:prstDash val="solid"/>
              <a:miter/>
            </a:ln>
          </p:spPr>
          <p:txBody>
            <a:bodyPr rtlCol="0" anchor="ctr"/>
            <a:lstStyle/>
            <a:p>
              <a:pPr algn="ctr"/>
              <a:r>
                <a:rPr lang="de-DE" sz="1600" dirty="0"/>
                <a:t>Cloud</a:t>
              </a:r>
            </a:p>
          </p:txBody>
        </p:sp>
      </p:grpSp>
      <p:pic>
        <p:nvPicPr>
          <p:cNvPr id="6" name="Picture 5" descr="A picture containing graphics, symbol, font, logo&#10;&#10;Description automatically generated">
            <a:extLst>
              <a:ext uri="{FF2B5EF4-FFF2-40B4-BE49-F238E27FC236}">
                <a16:creationId xmlns:a16="http://schemas.microsoft.com/office/drawing/2014/main" id="{875A5A0C-379B-A853-C18E-B6F651E5AE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7858" y="2959680"/>
            <a:ext cx="951932" cy="951932"/>
          </a:xfrm>
          <a:prstGeom prst="rect">
            <a:avLst/>
          </a:prstGeom>
        </p:spPr>
      </p:pic>
      <p:pic>
        <p:nvPicPr>
          <p:cNvPr id="36" name="Picture 35" descr="A picture containing font, screenshot, graphics, logo&#10;&#10;Description automatically generated">
            <a:extLst>
              <a:ext uri="{FF2B5EF4-FFF2-40B4-BE49-F238E27FC236}">
                <a16:creationId xmlns:a16="http://schemas.microsoft.com/office/drawing/2014/main" id="{0ABF6AD9-89E8-70A9-9E55-9A9676FA26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1904" y="2430696"/>
            <a:ext cx="1480915" cy="1480915"/>
          </a:xfrm>
          <a:prstGeom prst="rect">
            <a:avLst/>
          </a:prstGeom>
        </p:spPr>
      </p:pic>
      <p:pic>
        <p:nvPicPr>
          <p:cNvPr id="37" name="Picture 36" descr="A picture containing screenshot, font, graphics, design&#10;&#10;Description automatically generated">
            <a:extLst>
              <a:ext uri="{FF2B5EF4-FFF2-40B4-BE49-F238E27FC236}">
                <a16:creationId xmlns:a16="http://schemas.microsoft.com/office/drawing/2014/main" id="{9B0C3320-1C70-0B1A-FF55-3F744092F5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4778" y="2432012"/>
            <a:ext cx="1479600" cy="1479600"/>
          </a:xfrm>
          <a:prstGeom prst="rect">
            <a:avLst/>
          </a:prstGeom>
        </p:spPr>
      </p:pic>
      <p:pic>
        <p:nvPicPr>
          <p:cNvPr id="42" name="Picture 41" descr="A picture containing symbol, font, graphics, logo&#10;&#10;Description automatically generated">
            <a:extLst>
              <a:ext uri="{FF2B5EF4-FFF2-40B4-BE49-F238E27FC236}">
                <a16:creationId xmlns:a16="http://schemas.microsoft.com/office/drawing/2014/main" id="{D177C8F3-6909-CBB7-AC23-3983F19DC5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1700" y="2036948"/>
            <a:ext cx="1215158" cy="1215158"/>
          </a:xfrm>
          <a:prstGeom prst="rect">
            <a:avLst/>
          </a:prstGeom>
        </p:spPr>
      </p:pic>
      <p:pic>
        <p:nvPicPr>
          <p:cNvPr id="44" name="Picture 43" descr="A picture containing symbol, font, text, screenshot&#10;&#10;Description automatically generated">
            <a:extLst>
              <a:ext uri="{FF2B5EF4-FFF2-40B4-BE49-F238E27FC236}">
                <a16:creationId xmlns:a16="http://schemas.microsoft.com/office/drawing/2014/main" id="{05BEF07D-7823-BC24-8D13-72A2C3F79D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0879" y="3220312"/>
            <a:ext cx="1216800" cy="1216800"/>
          </a:xfrm>
          <a:prstGeom prst="rect">
            <a:avLst/>
          </a:prstGeom>
        </p:spPr>
      </p:pic>
      <p:pic>
        <p:nvPicPr>
          <p:cNvPr id="47" name="Picture 46" descr="A picture containing font, logo, graphics, symbol&#10;&#10;Description automatically generated">
            <a:extLst>
              <a:ext uri="{FF2B5EF4-FFF2-40B4-BE49-F238E27FC236}">
                <a16:creationId xmlns:a16="http://schemas.microsoft.com/office/drawing/2014/main" id="{C156431C-DCA1-79FB-0502-46EA8A76E8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92828" y="4149080"/>
            <a:ext cx="1209600" cy="1209600"/>
          </a:xfrm>
          <a:prstGeom prst="rect">
            <a:avLst/>
          </a:prstGeom>
        </p:spPr>
      </p:pic>
      <p:pic>
        <p:nvPicPr>
          <p:cNvPr id="50" name="Picture 49" descr="A picture containing screenshot, font, graphics, design&#10;&#10;Description automatically generated">
            <a:extLst>
              <a:ext uri="{FF2B5EF4-FFF2-40B4-BE49-F238E27FC236}">
                <a16:creationId xmlns:a16="http://schemas.microsoft.com/office/drawing/2014/main" id="{724E07F2-9BCB-445D-17F6-3284768ACA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23992" y="5038372"/>
            <a:ext cx="1209600" cy="1209600"/>
          </a:xfrm>
          <a:prstGeom prst="rect">
            <a:avLst/>
          </a:prstGeom>
        </p:spPr>
      </p:pic>
    </p:spTree>
    <p:custDataLst>
      <p:tags r:id="rId1"/>
    </p:custDataLst>
    <p:extLst>
      <p:ext uri="{BB962C8B-B14F-4D97-AF65-F5344CB8AC3E}">
        <p14:creationId xmlns:p14="http://schemas.microsoft.com/office/powerpoint/2010/main" val="1849097695"/>
      </p:ext>
    </p:extLst>
  </p:cSld>
  <p:clrMapOvr>
    <a:masterClrMapping/>
  </p:clrMapOvr>
  <mc:AlternateContent xmlns:mc="http://schemas.openxmlformats.org/markup-compatibility/2006" xmlns:p14="http://schemas.microsoft.com/office/powerpoint/2010/main">
    <mc:Choice Requires="p14">
      <p:transition spd="slow" p14:dur="2000" advTm="74398"/>
    </mc:Choice>
    <mc:Fallback xmlns="">
      <p:transition spd="slow" advTm="7439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BBA739-B6A9-2A04-1D3F-D22D1D40FE0C}"/>
              </a:ext>
            </a:extLst>
          </p:cNvPr>
          <p:cNvSpPr>
            <a:spLocks noGrp="1"/>
          </p:cNvSpPr>
          <p:nvPr>
            <p:ph type="title"/>
          </p:nvPr>
        </p:nvSpPr>
        <p:spPr/>
        <p:txBody>
          <a:bodyPr/>
          <a:lstStyle/>
          <a:p>
            <a:r>
              <a:rPr lang="en-US" dirty="0"/>
              <a:t>EV charging superstore - Infineon’s comprehensive product and solution offering for DC EV charging</a:t>
            </a:r>
            <a:endParaRPr lang="de-DE" dirty="0"/>
          </a:p>
        </p:txBody>
      </p:sp>
      <p:pic>
        <p:nvPicPr>
          <p:cNvPr id="22" name="Grafik 21">
            <a:extLst>
              <a:ext uri="{FF2B5EF4-FFF2-40B4-BE49-F238E27FC236}">
                <a16:creationId xmlns:a16="http://schemas.microsoft.com/office/drawing/2014/main" id="{6D86AB87-F6B7-E566-806A-B3F8CE934E48}"/>
              </a:ext>
            </a:extLst>
          </p:cNvPr>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t="10953" b="20320"/>
          <a:stretch/>
        </p:blipFill>
        <p:spPr>
          <a:xfrm>
            <a:off x="335360" y="1833989"/>
            <a:ext cx="3581447" cy="1739387"/>
          </a:xfrm>
          <a:custGeom>
            <a:avLst/>
            <a:gdLst>
              <a:gd name="connsiteX0" fmla="*/ 0 w 2664000"/>
              <a:gd name="connsiteY0" fmla="*/ 0 h 1739386"/>
              <a:gd name="connsiteX1" fmla="*/ 2664000 w 2664000"/>
              <a:gd name="connsiteY1" fmla="*/ 0 h 1739386"/>
              <a:gd name="connsiteX2" fmla="*/ 2664000 w 2664000"/>
              <a:gd name="connsiteY2" fmla="*/ 1739386 h 1739386"/>
              <a:gd name="connsiteX3" fmla="*/ 0 w 2664000"/>
              <a:gd name="connsiteY3" fmla="*/ 1739386 h 1739386"/>
            </a:gdLst>
            <a:ahLst/>
            <a:cxnLst>
              <a:cxn ang="0">
                <a:pos x="connsiteX0" y="connsiteY0"/>
              </a:cxn>
              <a:cxn ang="0">
                <a:pos x="connsiteX1" y="connsiteY1"/>
              </a:cxn>
              <a:cxn ang="0">
                <a:pos x="connsiteX2" y="connsiteY2"/>
              </a:cxn>
              <a:cxn ang="0">
                <a:pos x="connsiteX3" y="connsiteY3"/>
              </a:cxn>
            </a:cxnLst>
            <a:rect l="l" t="t" r="r" b="b"/>
            <a:pathLst>
              <a:path w="2664000" h="1739386">
                <a:moveTo>
                  <a:pt x="0" y="0"/>
                </a:moveTo>
                <a:lnTo>
                  <a:pt x="2664000" y="0"/>
                </a:lnTo>
                <a:lnTo>
                  <a:pt x="2664000" y="1739386"/>
                </a:lnTo>
                <a:lnTo>
                  <a:pt x="0" y="1739386"/>
                </a:lnTo>
                <a:close/>
              </a:path>
            </a:pathLst>
          </a:custGeom>
        </p:spPr>
      </p:pic>
      <p:pic>
        <p:nvPicPr>
          <p:cNvPr id="24" name="Grafik 23">
            <a:extLst>
              <a:ext uri="{FF2B5EF4-FFF2-40B4-BE49-F238E27FC236}">
                <a16:creationId xmlns:a16="http://schemas.microsoft.com/office/drawing/2014/main" id="{29E820A0-2FB2-204E-6F0A-16BE8FB6AB35}"/>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rcRect t="13584" b="13584"/>
          <a:stretch/>
        </p:blipFill>
        <p:spPr>
          <a:xfrm>
            <a:off x="4304549" y="1833989"/>
            <a:ext cx="3582373" cy="1739386"/>
          </a:xfrm>
          <a:custGeom>
            <a:avLst/>
            <a:gdLst>
              <a:gd name="connsiteX0" fmla="*/ 0 w 2663999"/>
              <a:gd name="connsiteY0" fmla="*/ 0 h 1739386"/>
              <a:gd name="connsiteX1" fmla="*/ 2663999 w 2663999"/>
              <a:gd name="connsiteY1" fmla="*/ 0 h 1739386"/>
              <a:gd name="connsiteX2" fmla="*/ 2663999 w 2663999"/>
              <a:gd name="connsiteY2" fmla="*/ 1739386 h 1739386"/>
              <a:gd name="connsiteX3" fmla="*/ 0 w 2663999"/>
              <a:gd name="connsiteY3" fmla="*/ 1739386 h 1739386"/>
            </a:gdLst>
            <a:ahLst/>
            <a:cxnLst>
              <a:cxn ang="0">
                <a:pos x="connsiteX0" y="connsiteY0"/>
              </a:cxn>
              <a:cxn ang="0">
                <a:pos x="connsiteX1" y="connsiteY1"/>
              </a:cxn>
              <a:cxn ang="0">
                <a:pos x="connsiteX2" y="connsiteY2"/>
              </a:cxn>
              <a:cxn ang="0">
                <a:pos x="connsiteX3" y="connsiteY3"/>
              </a:cxn>
            </a:cxnLst>
            <a:rect l="l" t="t" r="r" b="b"/>
            <a:pathLst>
              <a:path w="2663999" h="1739386">
                <a:moveTo>
                  <a:pt x="0" y="0"/>
                </a:moveTo>
                <a:lnTo>
                  <a:pt x="2663999" y="0"/>
                </a:lnTo>
                <a:lnTo>
                  <a:pt x="2663999" y="1739386"/>
                </a:lnTo>
                <a:lnTo>
                  <a:pt x="0" y="1739386"/>
                </a:lnTo>
                <a:close/>
              </a:path>
            </a:pathLst>
          </a:custGeom>
        </p:spPr>
      </p:pic>
      <p:pic>
        <p:nvPicPr>
          <p:cNvPr id="26" name="Grafik 25">
            <a:extLst>
              <a:ext uri="{FF2B5EF4-FFF2-40B4-BE49-F238E27FC236}">
                <a16:creationId xmlns:a16="http://schemas.microsoft.com/office/drawing/2014/main" id="{587EE836-532D-76AC-F700-5235EE318F74}"/>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rcRect t="13584" b="13584"/>
          <a:stretch/>
        </p:blipFill>
        <p:spPr>
          <a:xfrm>
            <a:off x="8274664" y="1833990"/>
            <a:ext cx="3582373" cy="1739386"/>
          </a:xfrm>
          <a:custGeom>
            <a:avLst/>
            <a:gdLst>
              <a:gd name="connsiteX0" fmla="*/ 0 w 2663999"/>
              <a:gd name="connsiteY0" fmla="*/ 0 h 1739386"/>
              <a:gd name="connsiteX1" fmla="*/ 2663999 w 2663999"/>
              <a:gd name="connsiteY1" fmla="*/ 0 h 1739386"/>
              <a:gd name="connsiteX2" fmla="*/ 2663999 w 2663999"/>
              <a:gd name="connsiteY2" fmla="*/ 1739386 h 1739386"/>
              <a:gd name="connsiteX3" fmla="*/ 0 w 2663999"/>
              <a:gd name="connsiteY3" fmla="*/ 1739386 h 1739386"/>
            </a:gdLst>
            <a:ahLst/>
            <a:cxnLst>
              <a:cxn ang="0">
                <a:pos x="connsiteX0" y="connsiteY0"/>
              </a:cxn>
              <a:cxn ang="0">
                <a:pos x="connsiteX1" y="connsiteY1"/>
              </a:cxn>
              <a:cxn ang="0">
                <a:pos x="connsiteX2" y="connsiteY2"/>
              </a:cxn>
              <a:cxn ang="0">
                <a:pos x="connsiteX3" y="connsiteY3"/>
              </a:cxn>
            </a:cxnLst>
            <a:rect l="l" t="t" r="r" b="b"/>
            <a:pathLst>
              <a:path w="2663999" h="1739386">
                <a:moveTo>
                  <a:pt x="0" y="0"/>
                </a:moveTo>
                <a:lnTo>
                  <a:pt x="2663999" y="0"/>
                </a:lnTo>
                <a:lnTo>
                  <a:pt x="2663999" y="1739386"/>
                </a:lnTo>
                <a:lnTo>
                  <a:pt x="0" y="1739386"/>
                </a:lnTo>
                <a:close/>
              </a:path>
            </a:pathLst>
          </a:custGeom>
        </p:spPr>
      </p:pic>
      <p:sp>
        <p:nvSpPr>
          <p:cNvPr id="5" name="Rechteck 4">
            <a:extLst>
              <a:ext uri="{FF2B5EF4-FFF2-40B4-BE49-F238E27FC236}">
                <a16:creationId xmlns:a16="http://schemas.microsoft.com/office/drawing/2014/main" id="{6F083EAD-4B8D-EADA-E1B8-D8424C22249D}"/>
              </a:ext>
            </a:extLst>
          </p:cNvPr>
          <p:cNvSpPr/>
          <p:nvPr/>
        </p:nvSpPr>
        <p:spPr bwMode="auto">
          <a:xfrm>
            <a:off x="334435" y="1268415"/>
            <a:ext cx="3582374" cy="2304961"/>
          </a:xfrm>
          <a:prstGeom prst="rect">
            <a:avLst/>
          </a:prstGeom>
          <a:ln w="9525">
            <a:solidFill>
              <a:schemeClr val="bg2"/>
            </a:solidFill>
          </a:ln>
        </p:spPr>
        <p:txBody>
          <a:bodyPr vert="horz" lIns="72000" tIns="72000" rIns="72000" bIns="72000" rtlCol="0" anchor="ctr">
            <a:noAutofit/>
          </a:bodyPr>
          <a:lstStyle/>
          <a:p>
            <a:pPr marL="216000" indent="-216000" defTabSz="576000">
              <a:lnSpc>
                <a:spcPct val="120000"/>
              </a:lnSpc>
              <a:spcBef>
                <a:spcPts val="0"/>
              </a:spcBef>
              <a:spcAft>
                <a:spcPts val="0"/>
              </a:spcAft>
              <a:buClr>
                <a:schemeClr val="tx2"/>
              </a:buClr>
              <a:buSzPct val="100000"/>
              <a:buFont typeface="Symbol" panose="05050102010706020507" pitchFamily="18" charset="2"/>
              <a:buChar char="-"/>
            </a:pPr>
            <a:endParaRPr lang="de-DE" sz="1800" dirty="0"/>
          </a:p>
        </p:txBody>
      </p:sp>
      <p:sp>
        <p:nvSpPr>
          <p:cNvPr id="6" name="Rechteck 5">
            <a:extLst>
              <a:ext uri="{FF2B5EF4-FFF2-40B4-BE49-F238E27FC236}">
                <a16:creationId xmlns:a16="http://schemas.microsoft.com/office/drawing/2014/main" id="{CEDAFB15-DACA-39C2-A8C6-1060A3854436}"/>
              </a:ext>
            </a:extLst>
          </p:cNvPr>
          <p:cNvSpPr/>
          <p:nvPr/>
        </p:nvSpPr>
        <p:spPr bwMode="auto">
          <a:xfrm>
            <a:off x="4304549" y="1268414"/>
            <a:ext cx="3582374" cy="2304961"/>
          </a:xfrm>
          <a:prstGeom prst="rect">
            <a:avLst/>
          </a:prstGeom>
          <a:ln w="9525">
            <a:solidFill>
              <a:schemeClr val="bg2"/>
            </a:solidFill>
          </a:ln>
        </p:spPr>
        <p:txBody>
          <a:bodyPr vert="horz" lIns="72000" tIns="72000" rIns="72000" bIns="72000" rtlCol="0" anchor="ctr">
            <a:noAutofit/>
          </a:bodyPr>
          <a:lstStyle/>
          <a:p>
            <a:pPr marL="216000" indent="-216000" defTabSz="576000">
              <a:lnSpc>
                <a:spcPct val="120000"/>
              </a:lnSpc>
              <a:spcBef>
                <a:spcPts val="0"/>
              </a:spcBef>
              <a:spcAft>
                <a:spcPts val="0"/>
              </a:spcAft>
              <a:buClr>
                <a:schemeClr val="tx2"/>
              </a:buClr>
              <a:buSzPct val="100000"/>
              <a:buFont typeface="Symbol" panose="05050102010706020507" pitchFamily="18" charset="2"/>
              <a:buChar char="-"/>
            </a:pPr>
            <a:endParaRPr lang="de-DE" sz="1800" dirty="0"/>
          </a:p>
        </p:txBody>
      </p:sp>
      <p:sp>
        <p:nvSpPr>
          <p:cNvPr id="7" name="Rechteck 6">
            <a:extLst>
              <a:ext uri="{FF2B5EF4-FFF2-40B4-BE49-F238E27FC236}">
                <a16:creationId xmlns:a16="http://schemas.microsoft.com/office/drawing/2014/main" id="{772F4B33-5CB1-33C5-7BE1-17C31E43B62C}"/>
              </a:ext>
            </a:extLst>
          </p:cNvPr>
          <p:cNvSpPr/>
          <p:nvPr/>
        </p:nvSpPr>
        <p:spPr bwMode="auto">
          <a:xfrm>
            <a:off x="8274664" y="1268414"/>
            <a:ext cx="3582374" cy="2304961"/>
          </a:xfrm>
          <a:prstGeom prst="rect">
            <a:avLst/>
          </a:prstGeom>
          <a:ln w="9525">
            <a:solidFill>
              <a:schemeClr val="bg2"/>
            </a:solidFill>
          </a:ln>
        </p:spPr>
        <p:txBody>
          <a:bodyPr vert="horz" lIns="72000" tIns="72000" rIns="72000" bIns="72000" rtlCol="0" anchor="ctr">
            <a:noAutofit/>
          </a:bodyPr>
          <a:lstStyle/>
          <a:p>
            <a:pPr marL="216000" indent="-216000" defTabSz="576000">
              <a:lnSpc>
                <a:spcPct val="120000"/>
              </a:lnSpc>
              <a:spcBef>
                <a:spcPts val="0"/>
              </a:spcBef>
              <a:spcAft>
                <a:spcPts val="0"/>
              </a:spcAft>
              <a:buClr>
                <a:schemeClr val="tx2"/>
              </a:buClr>
              <a:buSzPct val="100000"/>
              <a:buFont typeface="Symbol" panose="05050102010706020507" pitchFamily="18" charset="2"/>
              <a:buChar char="-"/>
            </a:pPr>
            <a:endParaRPr lang="de-DE" sz="1800" dirty="0"/>
          </a:p>
        </p:txBody>
      </p:sp>
      <p:sp>
        <p:nvSpPr>
          <p:cNvPr id="9" name="TextBox">
            <a:extLst>
              <a:ext uri="{FF2B5EF4-FFF2-40B4-BE49-F238E27FC236}">
                <a16:creationId xmlns:a16="http://schemas.microsoft.com/office/drawing/2014/main" id="{71874693-1F2B-CF50-EB8D-F5C6618F9F55}"/>
              </a:ext>
            </a:extLst>
          </p:cNvPr>
          <p:cNvSpPr txBox="1"/>
          <p:nvPr>
            <p:custDataLst>
              <p:tags r:id="rId5"/>
            </p:custDataLst>
          </p:nvPr>
        </p:nvSpPr>
        <p:spPr bwMode="auto">
          <a:xfrm>
            <a:off x="334434" y="1268414"/>
            <a:ext cx="3582374" cy="421200"/>
          </a:xfrm>
          <a:prstGeom prst="rect">
            <a:avLst/>
          </a:prstGeom>
        </p:spPr>
        <p:txBody>
          <a:bodyPr vert="horz" lIns="72000" tIns="72000" rIns="72000" bIns="72000" rtlCol="0" anchor="ctr">
            <a:noAutofit/>
          </a:bodyPr>
          <a:lstStyle>
            <a:lvl1pPr marL="216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sz="1800" baseline="0">
                <a:latin typeface="+mn-lt"/>
              </a:defRPr>
            </a:lvl1pPr>
            <a:lvl2pPr marL="432000" lvl="1"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sz="1600">
                <a:latin typeface="+mn-lt"/>
              </a:defRPr>
            </a:lvl2pPr>
            <a:lvl3pPr marL="648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baseline="0">
                <a:latin typeface="+mn-lt"/>
              </a:defRPr>
            </a:lvl3pPr>
            <a:lvl4pPr marL="648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baseline="0">
                <a:latin typeface="+mn-lt"/>
              </a:defRPr>
            </a:lvl4pPr>
            <a:lvl5pPr marL="648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baseline="0">
                <a:latin typeface="+mn-lt"/>
              </a:defRPr>
            </a:lvl5pPr>
            <a:lvl6pPr marL="648000" indent="-216000" defTabSz="576000" fontAlgn="base">
              <a:lnSpc>
                <a:spcPct val="120000"/>
              </a:lnSpc>
              <a:spcBef>
                <a:spcPts val="0"/>
              </a:spcBef>
              <a:spcAft>
                <a:spcPts val="0"/>
              </a:spcAft>
              <a:buClr>
                <a:schemeClr val="tx2"/>
              </a:buClr>
              <a:buFont typeface="Symbol" panose="05050102010706020507" pitchFamily="18" charset="2"/>
              <a:buChar char="-"/>
              <a:defRPr baseline="0">
                <a:latin typeface="+mn-lt"/>
              </a:defRPr>
            </a:lvl6pPr>
            <a:lvl7pPr marL="648000" indent="-216000" defTabSz="576000" fontAlgn="base">
              <a:lnSpc>
                <a:spcPct val="120000"/>
              </a:lnSpc>
              <a:spcBef>
                <a:spcPts val="0"/>
              </a:spcBef>
              <a:spcAft>
                <a:spcPct val="0"/>
              </a:spcAft>
              <a:buClr>
                <a:schemeClr val="tx2"/>
              </a:buClr>
              <a:buFont typeface="Symbol" panose="05050102010706020507" pitchFamily="18" charset="2"/>
              <a:buChar char="-"/>
              <a:defRPr>
                <a:latin typeface="+mn-lt"/>
              </a:defRPr>
            </a:lvl7pPr>
            <a:lvl8pPr marL="648000" indent="-216000" defTabSz="576000" fontAlgn="base">
              <a:lnSpc>
                <a:spcPct val="120000"/>
              </a:lnSpc>
              <a:spcBef>
                <a:spcPts val="0"/>
              </a:spcBef>
              <a:spcAft>
                <a:spcPct val="0"/>
              </a:spcAft>
              <a:buClr>
                <a:schemeClr val="tx2"/>
              </a:buClr>
              <a:buFont typeface="Symbol" panose="05050102010706020507" pitchFamily="18" charset="2"/>
              <a:buChar char="-"/>
              <a:defRPr>
                <a:latin typeface="+mn-lt"/>
              </a:defRPr>
            </a:lvl8pPr>
            <a:lvl9pPr marL="648000" indent="-216000" defTabSz="576000" fontAlgn="base">
              <a:lnSpc>
                <a:spcPct val="120000"/>
              </a:lnSpc>
              <a:spcBef>
                <a:spcPts val="0"/>
              </a:spcBef>
              <a:spcAft>
                <a:spcPct val="0"/>
              </a:spcAft>
              <a:buClr>
                <a:schemeClr val="tx2"/>
              </a:buClr>
              <a:buFont typeface="Symbol" panose="05050102010706020507" pitchFamily="18" charset="2"/>
              <a:buChar char="-"/>
              <a:defRPr>
                <a:latin typeface="+mn-lt"/>
              </a:defRPr>
            </a:lvl9pPr>
          </a:lstStyle>
          <a:p>
            <a:pPr marL="0" indent="0">
              <a:buNone/>
            </a:pPr>
            <a:r>
              <a:rPr lang="de-DE" b="1" dirty="0">
                <a:solidFill>
                  <a:schemeClr val="dk1"/>
                </a:solidFill>
              </a:rPr>
              <a:t>Power density</a:t>
            </a:r>
          </a:p>
        </p:txBody>
      </p:sp>
      <p:sp>
        <p:nvSpPr>
          <p:cNvPr id="11" name="TextBox">
            <a:extLst>
              <a:ext uri="{FF2B5EF4-FFF2-40B4-BE49-F238E27FC236}">
                <a16:creationId xmlns:a16="http://schemas.microsoft.com/office/drawing/2014/main" id="{870AEF24-3CE9-1C48-1463-98110403461A}"/>
              </a:ext>
            </a:extLst>
          </p:cNvPr>
          <p:cNvSpPr txBox="1"/>
          <p:nvPr>
            <p:custDataLst>
              <p:tags r:id="rId6"/>
            </p:custDataLst>
          </p:nvPr>
        </p:nvSpPr>
        <p:spPr bwMode="auto">
          <a:xfrm>
            <a:off x="4304549" y="1268414"/>
            <a:ext cx="3582374" cy="421200"/>
          </a:xfrm>
          <a:prstGeom prst="rect">
            <a:avLst/>
          </a:prstGeom>
        </p:spPr>
        <p:txBody>
          <a:bodyPr vert="horz" lIns="72000" tIns="72000" rIns="72000" bIns="72000" rtlCol="0" anchor="ctr">
            <a:noAutofit/>
          </a:bodyPr>
          <a:lstStyle>
            <a:lvl1pPr marL="216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sz="1800" baseline="0">
                <a:latin typeface="+mn-lt"/>
              </a:defRPr>
            </a:lvl1pPr>
            <a:lvl2pPr marL="432000" lvl="1"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sz="1600">
                <a:latin typeface="+mn-lt"/>
              </a:defRPr>
            </a:lvl2pPr>
            <a:lvl3pPr marL="648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baseline="0">
                <a:latin typeface="+mn-lt"/>
              </a:defRPr>
            </a:lvl3pPr>
            <a:lvl4pPr marL="648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baseline="0">
                <a:latin typeface="+mn-lt"/>
              </a:defRPr>
            </a:lvl4pPr>
            <a:lvl5pPr marL="648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baseline="0">
                <a:latin typeface="+mn-lt"/>
              </a:defRPr>
            </a:lvl5pPr>
            <a:lvl6pPr marL="648000" indent="-216000" defTabSz="576000" fontAlgn="base">
              <a:lnSpc>
                <a:spcPct val="120000"/>
              </a:lnSpc>
              <a:spcBef>
                <a:spcPts val="0"/>
              </a:spcBef>
              <a:spcAft>
                <a:spcPts val="0"/>
              </a:spcAft>
              <a:buClr>
                <a:schemeClr val="tx2"/>
              </a:buClr>
              <a:buFont typeface="Symbol" panose="05050102010706020507" pitchFamily="18" charset="2"/>
              <a:buChar char="-"/>
              <a:defRPr baseline="0">
                <a:latin typeface="+mn-lt"/>
              </a:defRPr>
            </a:lvl6pPr>
            <a:lvl7pPr marL="648000" indent="-216000" defTabSz="576000" fontAlgn="base">
              <a:lnSpc>
                <a:spcPct val="120000"/>
              </a:lnSpc>
              <a:spcBef>
                <a:spcPts val="0"/>
              </a:spcBef>
              <a:spcAft>
                <a:spcPct val="0"/>
              </a:spcAft>
              <a:buClr>
                <a:schemeClr val="tx2"/>
              </a:buClr>
              <a:buFont typeface="Symbol" panose="05050102010706020507" pitchFamily="18" charset="2"/>
              <a:buChar char="-"/>
              <a:defRPr>
                <a:latin typeface="+mn-lt"/>
              </a:defRPr>
            </a:lvl7pPr>
            <a:lvl8pPr marL="648000" indent="-216000" defTabSz="576000" fontAlgn="base">
              <a:lnSpc>
                <a:spcPct val="120000"/>
              </a:lnSpc>
              <a:spcBef>
                <a:spcPts val="0"/>
              </a:spcBef>
              <a:spcAft>
                <a:spcPct val="0"/>
              </a:spcAft>
              <a:buClr>
                <a:schemeClr val="tx2"/>
              </a:buClr>
              <a:buFont typeface="Symbol" panose="05050102010706020507" pitchFamily="18" charset="2"/>
              <a:buChar char="-"/>
              <a:defRPr>
                <a:latin typeface="+mn-lt"/>
              </a:defRPr>
            </a:lvl8pPr>
            <a:lvl9pPr marL="648000" indent="-216000" defTabSz="576000" fontAlgn="base">
              <a:lnSpc>
                <a:spcPct val="120000"/>
              </a:lnSpc>
              <a:spcBef>
                <a:spcPts val="0"/>
              </a:spcBef>
              <a:spcAft>
                <a:spcPct val="0"/>
              </a:spcAft>
              <a:buClr>
                <a:schemeClr val="tx2"/>
              </a:buClr>
              <a:buFont typeface="Symbol" panose="05050102010706020507" pitchFamily="18" charset="2"/>
              <a:buChar char="-"/>
              <a:defRPr>
                <a:latin typeface="+mn-lt"/>
              </a:defRPr>
            </a:lvl9pPr>
          </a:lstStyle>
          <a:p>
            <a:pPr marL="0" indent="0">
              <a:buNone/>
            </a:pPr>
            <a:r>
              <a:rPr lang="de-DE" b="1" dirty="0">
                <a:solidFill>
                  <a:schemeClr val="dk1"/>
                </a:solidFill>
              </a:rPr>
              <a:t>Efficiency</a:t>
            </a:r>
          </a:p>
        </p:txBody>
      </p:sp>
      <p:sp>
        <p:nvSpPr>
          <p:cNvPr id="13" name="TextBox">
            <a:extLst>
              <a:ext uri="{FF2B5EF4-FFF2-40B4-BE49-F238E27FC236}">
                <a16:creationId xmlns:a16="http://schemas.microsoft.com/office/drawing/2014/main" id="{65A57074-5627-8EA2-23DF-53438B6F4756}"/>
              </a:ext>
            </a:extLst>
          </p:cNvPr>
          <p:cNvSpPr txBox="1"/>
          <p:nvPr>
            <p:custDataLst>
              <p:tags r:id="rId7"/>
            </p:custDataLst>
          </p:nvPr>
        </p:nvSpPr>
        <p:spPr bwMode="auto">
          <a:xfrm>
            <a:off x="8274661" y="1268414"/>
            <a:ext cx="3582374" cy="421200"/>
          </a:xfrm>
          <a:prstGeom prst="rect">
            <a:avLst/>
          </a:prstGeom>
        </p:spPr>
        <p:txBody>
          <a:bodyPr vert="horz" lIns="72000" tIns="72000" rIns="72000" bIns="72000" rtlCol="0" anchor="ctr">
            <a:noAutofit/>
          </a:bodyPr>
          <a:lstStyle>
            <a:lvl1pPr marL="216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sz="1800" baseline="0">
                <a:latin typeface="+mn-lt"/>
              </a:defRPr>
            </a:lvl1pPr>
            <a:lvl2pPr marL="432000" lvl="1"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sz="1600">
                <a:latin typeface="+mn-lt"/>
              </a:defRPr>
            </a:lvl2pPr>
            <a:lvl3pPr marL="648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baseline="0">
                <a:latin typeface="+mn-lt"/>
              </a:defRPr>
            </a:lvl3pPr>
            <a:lvl4pPr marL="648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baseline="0">
                <a:latin typeface="+mn-lt"/>
              </a:defRPr>
            </a:lvl4pPr>
            <a:lvl5pPr marL="648000" indent="-216000" defTabSz="576000" eaLnBrk="1" hangingPunct="1">
              <a:lnSpc>
                <a:spcPct val="120000"/>
              </a:lnSpc>
              <a:spcBef>
                <a:spcPts val="0"/>
              </a:spcBef>
              <a:spcAft>
                <a:spcPts val="0"/>
              </a:spcAft>
              <a:buClr>
                <a:schemeClr val="tx2"/>
              </a:buClr>
              <a:buSzPct val="100000"/>
              <a:buFont typeface="Symbol" panose="05050102010706020507" pitchFamily="18" charset="2"/>
              <a:buChar char="-"/>
              <a:defRPr baseline="0">
                <a:latin typeface="+mn-lt"/>
              </a:defRPr>
            </a:lvl5pPr>
            <a:lvl6pPr marL="648000" indent="-216000" defTabSz="576000" fontAlgn="base">
              <a:lnSpc>
                <a:spcPct val="120000"/>
              </a:lnSpc>
              <a:spcBef>
                <a:spcPts val="0"/>
              </a:spcBef>
              <a:spcAft>
                <a:spcPts val="0"/>
              </a:spcAft>
              <a:buClr>
                <a:schemeClr val="tx2"/>
              </a:buClr>
              <a:buFont typeface="Symbol" panose="05050102010706020507" pitchFamily="18" charset="2"/>
              <a:buChar char="-"/>
              <a:defRPr baseline="0">
                <a:latin typeface="+mn-lt"/>
              </a:defRPr>
            </a:lvl6pPr>
            <a:lvl7pPr marL="648000" indent="-216000" defTabSz="576000" fontAlgn="base">
              <a:lnSpc>
                <a:spcPct val="120000"/>
              </a:lnSpc>
              <a:spcBef>
                <a:spcPts val="0"/>
              </a:spcBef>
              <a:spcAft>
                <a:spcPct val="0"/>
              </a:spcAft>
              <a:buClr>
                <a:schemeClr val="tx2"/>
              </a:buClr>
              <a:buFont typeface="Symbol" panose="05050102010706020507" pitchFamily="18" charset="2"/>
              <a:buChar char="-"/>
              <a:defRPr>
                <a:latin typeface="+mn-lt"/>
              </a:defRPr>
            </a:lvl7pPr>
            <a:lvl8pPr marL="648000" indent="-216000" defTabSz="576000" fontAlgn="base">
              <a:lnSpc>
                <a:spcPct val="120000"/>
              </a:lnSpc>
              <a:spcBef>
                <a:spcPts val="0"/>
              </a:spcBef>
              <a:spcAft>
                <a:spcPct val="0"/>
              </a:spcAft>
              <a:buClr>
                <a:schemeClr val="tx2"/>
              </a:buClr>
              <a:buFont typeface="Symbol" panose="05050102010706020507" pitchFamily="18" charset="2"/>
              <a:buChar char="-"/>
              <a:defRPr>
                <a:latin typeface="+mn-lt"/>
              </a:defRPr>
            </a:lvl8pPr>
            <a:lvl9pPr marL="648000" indent="-216000" defTabSz="576000" fontAlgn="base">
              <a:lnSpc>
                <a:spcPct val="120000"/>
              </a:lnSpc>
              <a:spcBef>
                <a:spcPts val="0"/>
              </a:spcBef>
              <a:spcAft>
                <a:spcPct val="0"/>
              </a:spcAft>
              <a:buClr>
                <a:schemeClr val="tx2"/>
              </a:buClr>
              <a:buFont typeface="Symbol" panose="05050102010706020507" pitchFamily="18" charset="2"/>
              <a:buChar char="-"/>
              <a:defRPr>
                <a:latin typeface="+mn-lt"/>
              </a:defRPr>
            </a:lvl9pPr>
          </a:lstStyle>
          <a:p>
            <a:pPr marL="0" indent="0">
              <a:buNone/>
            </a:pPr>
            <a:r>
              <a:rPr lang="de-DE" b="1" dirty="0">
                <a:solidFill>
                  <a:schemeClr val="dk1"/>
                </a:solidFill>
              </a:rPr>
              <a:t>Sense &amp; communication</a:t>
            </a:r>
          </a:p>
        </p:txBody>
      </p:sp>
      <p:pic>
        <p:nvPicPr>
          <p:cNvPr id="18" name="Picture 17" descr="Graphical user interface, application&#10;&#10;Description automatically generated">
            <a:extLst>
              <a:ext uri="{FF2B5EF4-FFF2-40B4-BE49-F238E27FC236}">
                <a16:creationId xmlns:a16="http://schemas.microsoft.com/office/drawing/2014/main" id="{A9F12107-DE4D-8514-390E-BD887A31C74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44451"/>
          <a:stretch/>
        </p:blipFill>
        <p:spPr>
          <a:xfrm>
            <a:off x="3019773" y="1287057"/>
            <a:ext cx="897036" cy="498298"/>
          </a:xfrm>
          <a:prstGeom prst="rect">
            <a:avLst/>
          </a:prstGeom>
        </p:spPr>
      </p:pic>
      <p:pic>
        <p:nvPicPr>
          <p:cNvPr id="19" name="Picture 18" descr="Icon&#10;&#10;Description automatically generated">
            <a:extLst>
              <a:ext uri="{FF2B5EF4-FFF2-40B4-BE49-F238E27FC236}">
                <a16:creationId xmlns:a16="http://schemas.microsoft.com/office/drawing/2014/main" id="{543DD173-0B04-394B-8E58-C8CD4EB3B6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90947" y="1294572"/>
            <a:ext cx="521677" cy="521677"/>
          </a:xfrm>
          <a:prstGeom prst="rect">
            <a:avLst/>
          </a:prstGeom>
        </p:spPr>
      </p:pic>
      <p:pic>
        <p:nvPicPr>
          <p:cNvPr id="23" name="Picture 22" descr="Logo&#10;&#10;Description automatically generated">
            <a:extLst>
              <a:ext uri="{FF2B5EF4-FFF2-40B4-BE49-F238E27FC236}">
                <a16:creationId xmlns:a16="http://schemas.microsoft.com/office/drawing/2014/main" id="{A02B1B5E-4832-BF81-5E28-AB46FA377A4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8292" y="1345745"/>
            <a:ext cx="421200" cy="421200"/>
          </a:xfrm>
          <a:prstGeom prst="rect">
            <a:avLst/>
          </a:prstGeom>
        </p:spPr>
      </p:pic>
      <p:sp>
        <p:nvSpPr>
          <p:cNvPr id="69" name="TextBox 9">
            <a:extLst>
              <a:ext uri="{FF2B5EF4-FFF2-40B4-BE49-F238E27FC236}">
                <a16:creationId xmlns:a16="http://schemas.microsoft.com/office/drawing/2014/main" id="{0603627E-76EF-F601-E10F-236926E664EF}"/>
              </a:ext>
            </a:extLst>
          </p:cNvPr>
          <p:cNvSpPr txBox="1"/>
          <p:nvPr/>
        </p:nvSpPr>
        <p:spPr bwMode="auto">
          <a:xfrm>
            <a:off x="4095973" y="3880315"/>
            <a:ext cx="1455408" cy="2276493"/>
          </a:xfrm>
          <a:prstGeom prst="rect">
            <a:avLst/>
          </a:prstGeom>
          <a:noFill/>
          <a:ln w="9525" cap="flat" cmpd="sng" algn="ctr">
            <a:solidFill>
              <a:schemeClr val="lt2"/>
            </a:solidFill>
            <a:prstDash val="solid"/>
            <a:miter lim="800000"/>
            <a:headEnd type="none" w="med" len="med"/>
            <a:tailEnd type="none" w="med" len="med"/>
          </a:ln>
          <a:effectLst/>
        </p:spPr>
        <p:txBody>
          <a:bodyPr wrap="square" lIns="108000" tIns="108000" rIns="0" bIns="0" rtlCol="0" anchor="t" anchorCtr="0">
            <a:noAutofit/>
          </a:bodyPr>
          <a:lstStyle>
            <a:lvl1pPr>
              <a:buClr>
                <a:schemeClr val="tx2"/>
              </a:buClr>
              <a:buSzPct val="100000"/>
              <a:buFont typeface="Arial" panose="020B0604020202020204" pitchFamily="34" charset="0"/>
              <a:buChar char="‒"/>
            </a:lvl1pPr>
            <a:lvl2pPr>
              <a:buClr>
                <a:schemeClr val="tx2"/>
              </a:buClr>
              <a:buSzPct val="100000"/>
              <a:buFont typeface="Arial" panose="020B0604020202020204" pitchFamily="34" charset="0"/>
              <a:buChar char="‒"/>
            </a:lvl2pPr>
            <a:lvl3pPr>
              <a:buClr>
                <a:schemeClr val="tx2"/>
              </a:buClr>
              <a:buSzPct val="100000"/>
              <a:buFont typeface="Arial" panose="020B0604020202020204" pitchFamily="34" charset="0"/>
              <a:buChar char="‒"/>
            </a:lvl3pPr>
            <a:lvl4pPr>
              <a:buClr>
                <a:schemeClr val="tx2"/>
              </a:buClr>
              <a:buSzPct val="100000"/>
              <a:buFont typeface="Arial" panose="020B0604020202020204" pitchFamily="34" charset="0"/>
              <a:buChar char="‒"/>
            </a:lvl4pPr>
            <a:lvl5pPr>
              <a:buClr>
                <a:schemeClr val="tx2"/>
              </a:buClr>
              <a:buSzPct val="100000"/>
              <a:buFont typeface="Arial" panose="020B0604020202020204" pitchFamily="34" charset="0"/>
              <a:buChar char="‒"/>
            </a:lvl5pPr>
            <a:lvl6pPr>
              <a:buClr>
                <a:schemeClr val="tx2"/>
              </a:buClr>
              <a:buFont typeface="Arial" panose="020B0604020202020204" pitchFamily="34" charset="0"/>
              <a:buChar char="‒"/>
            </a:lvl6pPr>
            <a:lvl7pPr>
              <a:buClr>
                <a:schemeClr val="tx2"/>
              </a:buClr>
              <a:buFont typeface="Arial" panose="020B0604020202020204" pitchFamily="34" charset="0"/>
              <a:buChar char="‒"/>
            </a:lvl7pPr>
            <a:lvl8pPr>
              <a:buClr>
                <a:schemeClr val="tx2"/>
              </a:buClr>
              <a:buFont typeface="Arial" panose="020B0604020202020204" pitchFamily="34" charset="0"/>
              <a:buChar char="‒"/>
            </a:lvl8pPr>
            <a:lvl9pPr>
              <a:buClr>
                <a:schemeClr val="tx2"/>
              </a:buClr>
              <a:buFont typeface="Arial" panose="020B0604020202020204" pitchFamily="34" charset="0"/>
              <a:buChar char="‒"/>
            </a:lvl9pPr>
          </a:lstStyle>
          <a:p>
            <a:pPr defTabSz="1219140">
              <a:spcBef>
                <a:spcPts val="300"/>
              </a:spcBef>
              <a:spcAft>
                <a:spcPts val="600"/>
              </a:spcAft>
              <a:buNone/>
              <a:defRPr/>
            </a:pPr>
            <a:r>
              <a:rPr lang="en-US" dirty="0">
                <a:solidFill>
                  <a:schemeClr val="dk2"/>
                </a:solidFill>
                <a:latin typeface="Arial"/>
                <a:ea typeface="Verdana" panose="020B0604030504040204" pitchFamily="34" charset="0"/>
                <a:cs typeface="Arial" panose="020B0604020202020204" pitchFamily="34" charset="0"/>
              </a:rPr>
              <a:t>Technologies</a:t>
            </a:r>
          </a:p>
          <a:p>
            <a:pPr marL="171450" indent="-171450" defTabSz="1219140">
              <a:spcBef>
                <a:spcPts val="300"/>
              </a:spcBef>
              <a:defRPr/>
            </a:pPr>
            <a:r>
              <a:rPr lang="en-US" sz="1200" dirty="0" err="1">
                <a:solidFill>
                  <a:srgbClr val="000000"/>
                </a:solidFill>
                <a:latin typeface="Arial"/>
                <a:ea typeface="Verdana" panose="020B0604030504040204" pitchFamily="34" charset="0"/>
                <a:cs typeface="Arial" panose="020B0604020202020204" pitchFamily="34" charset="0"/>
              </a:rPr>
              <a:t>CoolSiC</a:t>
            </a:r>
            <a:r>
              <a:rPr lang="en-US" sz="1200" baseline="30000" dirty="0">
                <a:solidFill>
                  <a:srgbClr val="000000"/>
                </a:solidFill>
                <a:latin typeface="Arial"/>
                <a:ea typeface="Verdana" panose="020B0604030504040204" pitchFamily="34" charset="0"/>
                <a:cs typeface="Arial" panose="020B0604020202020204" pitchFamily="34" charset="0"/>
              </a:rPr>
              <a:t>™</a:t>
            </a:r>
          </a:p>
          <a:p>
            <a:pPr marL="171450" indent="-171450" defTabSz="1219140">
              <a:spcBef>
                <a:spcPts val="300"/>
              </a:spcBef>
              <a:defRPr/>
            </a:pPr>
            <a:r>
              <a:rPr lang="en-US" sz="1200" dirty="0">
                <a:solidFill>
                  <a:srgbClr val="000000"/>
                </a:solidFill>
                <a:latin typeface="Arial"/>
                <a:ea typeface="Verdana" panose="020B0604030504040204" pitchFamily="34" charset="0"/>
                <a:cs typeface="Arial" panose="020B0604020202020204" pitchFamily="34" charset="0"/>
              </a:rPr>
              <a:t>TRENCHSTOP</a:t>
            </a:r>
            <a:r>
              <a:rPr lang="en-US" sz="1200" baseline="30000" dirty="0">
                <a:solidFill>
                  <a:srgbClr val="000000"/>
                </a:solidFill>
                <a:latin typeface="Arial"/>
                <a:ea typeface="Verdana" panose="020B0604030504040204" pitchFamily="34" charset="0"/>
                <a:cs typeface="Arial" panose="020B0604020202020204" pitchFamily="34" charset="0"/>
              </a:rPr>
              <a:t>™</a:t>
            </a:r>
            <a:r>
              <a:rPr lang="en-US" sz="1200" dirty="0">
                <a:solidFill>
                  <a:srgbClr val="000000"/>
                </a:solidFill>
                <a:latin typeface="Arial"/>
                <a:ea typeface="Verdana" panose="020B0604030504040204" pitchFamily="34" charset="0"/>
                <a:cs typeface="Arial" panose="020B0604020202020204" pitchFamily="34" charset="0"/>
              </a:rPr>
              <a:t> IGBT7</a:t>
            </a:r>
          </a:p>
          <a:p>
            <a:pPr marL="171450" indent="-171450" defTabSz="1219140">
              <a:spcBef>
                <a:spcPts val="300"/>
              </a:spcBef>
              <a:defRPr/>
            </a:pPr>
            <a:r>
              <a:rPr lang="en-US" sz="1200" dirty="0">
                <a:solidFill>
                  <a:srgbClr val="000000"/>
                </a:solidFill>
                <a:latin typeface="Arial"/>
                <a:ea typeface="Verdana" panose="020B0604030504040204" pitchFamily="34" charset="0"/>
                <a:cs typeface="Arial" panose="020B0604020202020204" pitchFamily="34" charset="0"/>
              </a:rPr>
              <a:t>CoolMOS™</a:t>
            </a:r>
          </a:p>
          <a:p>
            <a:pPr marL="171450" indent="-171450" defTabSz="1219140">
              <a:spcBef>
                <a:spcPts val="300"/>
              </a:spcBef>
              <a:defRPr/>
            </a:pPr>
            <a:r>
              <a:rPr lang="en-US" sz="1200" dirty="0">
                <a:solidFill>
                  <a:srgbClr val="000000"/>
                </a:solidFill>
                <a:latin typeface="Arial"/>
                <a:ea typeface="Verdana" panose="020B0604030504040204" pitchFamily="34" charset="0"/>
                <a:cs typeface="Arial" panose="020B0604020202020204" pitchFamily="34" charset="0"/>
              </a:rPr>
              <a:t>CoolGaN™ </a:t>
            </a:r>
          </a:p>
          <a:p>
            <a:pPr marL="171450" indent="-171450" defTabSz="1219140">
              <a:spcBef>
                <a:spcPts val="300"/>
              </a:spcBef>
              <a:defRPr/>
            </a:pPr>
            <a:endParaRPr lang="en-US" sz="1200" dirty="0">
              <a:solidFill>
                <a:srgbClr val="000000"/>
              </a:solidFill>
              <a:latin typeface="Arial"/>
              <a:ea typeface="Verdana" panose="020B0604030504040204" pitchFamily="34" charset="0"/>
              <a:cs typeface="Arial" panose="020B0604020202020204" pitchFamily="34" charset="0"/>
            </a:endParaRPr>
          </a:p>
        </p:txBody>
      </p:sp>
      <p:sp>
        <p:nvSpPr>
          <p:cNvPr id="70" name="TextBox 9">
            <a:extLst>
              <a:ext uri="{FF2B5EF4-FFF2-40B4-BE49-F238E27FC236}">
                <a16:creationId xmlns:a16="http://schemas.microsoft.com/office/drawing/2014/main" id="{5EB70A5B-8373-BD4D-78F8-0F659496314C}"/>
              </a:ext>
            </a:extLst>
          </p:cNvPr>
          <p:cNvSpPr txBox="1"/>
          <p:nvPr/>
        </p:nvSpPr>
        <p:spPr bwMode="auto">
          <a:xfrm>
            <a:off x="7279476" y="3882870"/>
            <a:ext cx="1368183" cy="2284762"/>
          </a:xfrm>
          <a:prstGeom prst="rect">
            <a:avLst/>
          </a:prstGeom>
          <a:noFill/>
          <a:ln w="9525" cap="flat" cmpd="sng" algn="ctr">
            <a:solidFill>
              <a:schemeClr val="lt2"/>
            </a:solidFill>
            <a:prstDash val="solid"/>
            <a:miter lim="800000"/>
            <a:headEnd type="none" w="med" len="med"/>
            <a:tailEnd type="none" w="med" len="med"/>
          </a:ln>
          <a:effectLst/>
        </p:spPr>
        <p:txBody>
          <a:bodyPr wrap="square" lIns="108000" tIns="108000" rIns="0" bIns="0" rtlCol="0" anchor="t" anchorCtr="0">
            <a:noAutofit/>
          </a:bodyPr>
          <a:lstStyle>
            <a:lvl1pPr>
              <a:buClr>
                <a:schemeClr val="tx2"/>
              </a:buClr>
              <a:buSzPct val="100000"/>
              <a:buFont typeface="Arial" panose="020B0604020202020204" pitchFamily="34" charset="0"/>
              <a:buChar char="‒"/>
            </a:lvl1pPr>
            <a:lvl2pPr>
              <a:buClr>
                <a:schemeClr val="tx2"/>
              </a:buClr>
              <a:buSzPct val="100000"/>
              <a:buFont typeface="Arial" panose="020B0604020202020204" pitchFamily="34" charset="0"/>
              <a:buChar char="‒"/>
            </a:lvl2pPr>
            <a:lvl3pPr>
              <a:buClr>
                <a:schemeClr val="tx2"/>
              </a:buClr>
              <a:buSzPct val="100000"/>
              <a:buFont typeface="Arial" panose="020B0604020202020204" pitchFamily="34" charset="0"/>
              <a:buChar char="‒"/>
            </a:lvl3pPr>
            <a:lvl4pPr>
              <a:buClr>
                <a:schemeClr val="tx2"/>
              </a:buClr>
              <a:buSzPct val="100000"/>
              <a:buFont typeface="Arial" panose="020B0604020202020204" pitchFamily="34" charset="0"/>
              <a:buChar char="‒"/>
            </a:lvl4pPr>
            <a:lvl5pPr>
              <a:buClr>
                <a:schemeClr val="tx2"/>
              </a:buClr>
              <a:buSzPct val="100000"/>
              <a:buFont typeface="Arial" panose="020B0604020202020204" pitchFamily="34" charset="0"/>
              <a:buChar char="‒"/>
            </a:lvl5pPr>
            <a:lvl6pPr>
              <a:buClr>
                <a:schemeClr val="tx2"/>
              </a:buClr>
              <a:buFont typeface="Arial" panose="020B0604020202020204" pitchFamily="34" charset="0"/>
              <a:buChar char="‒"/>
            </a:lvl6pPr>
            <a:lvl7pPr>
              <a:buClr>
                <a:schemeClr val="tx2"/>
              </a:buClr>
              <a:buFont typeface="Arial" panose="020B0604020202020204" pitchFamily="34" charset="0"/>
              <a:buChar char="‒"/>
            </a:lvl7pPr>
            <a:lvl8pPr>
              <a:buClr>
                <a:schemeClr val="tx2"/>
              </a:buClr>
              <a:buFont typeface="Arial" panose="020B0604020202020204" pitchFamily="34" charset="0"/>
              <a:buChar char="‒"/>
            </a:lvl8pPr>
            <a:lvl9pPr>
              <a:buClr>
                <a:schemeClr val="tx2"/>
              </a:buClr>
              <a:buFont typeface="Arial" panose="020B0604020202020204" pitchFamily="34" charset="0"/>
              <a:buChar char="‒"/>
            </a:lvl9pPr>
          </a:lstStyle>
          <a:p>
            <a:pPr defTabSz="1219140">
              <a:spcBef>
                <a:spcPts val="300"/>
              </a:spcBef>
              <a:spcAft>
                <a:spcPts val="600"/>
              </a:spcAft>
              <a:buNone/>
              <a:defRPr/>
            </a:pPr>
            <a:r>
              <a:rPr lang="en-US" dirty="0">
                <a:solidFill>
                  <a:schemeClr val="dk2"/>
                </a:solidFill>
                <a:latin typeface="Arial"/>
                <a:ea typeface="Verdana" panose="020B0604030504040204" pitchFamily="34" charset="0"/>
                <a:cs typeface="Arial" panose="020B0604020202020204" pitchFamily="34" charset="0"/>
              </a:rPr>
              <a:t>Sensors</a:t>
            </a:r>
          </a:p>
          <a:p>
            <a:pPr marL="171450" indent="-171450" defTabSz="1219140">
              <a:spcBef>
                <a:spcPts val="300"/>
              </a:spcBef>
              <a:defRPr/>
            </a:pPr>
            <a:r>
              <a:rPr lang="en-US" sz="1200" dirty="0">
                <a:solidFill>
                  <a:srgbClr val="000000"/>
                </a:solidFill>
                <a:latin typeface="Arial"/>
                <a:ea typeface="Verdana" panose="020B0604030504040204" pitchFamily="34" charset="0"/>
                <a:cs typeface="Arial" panose="020B0604020202020204" pitchFamily="34" charset="0"/>
              </a:rPr>
              <a:t>Current sensors Integrated shunts &amp; XENSIV</a:t>
            </a:r>
            <a:r>
              <a:rPr lang="en-US" sz="1200" baseline="30000" dirty="0">
                <a:solidFill>
                  <a:srgbClr val="000000"/>
                </a:solidFill>
                <a:latin typeface="Arial"/>
                <a:ea typeface="Verdana" panose="020B0604030504040204" pitchFamily="34" charset="0"/>
                <a:cs typeface="Arial" panose="020B0604020202020204" pitchFamily="34" charset="0"/>
              </a:rPr>
              <a:t>™ </a:t>
            </a:r>
            <a:r>
              <a:rPr lang="en-US" sz="1200" dirty="0">
                <a:solidFill>
                  <a:srgbClr val="000000"/>
                </a:solidFill>
                <a:latin typeface="Arial"/>
                <a:ea typeface="Verdana" panose="020B0604030504040204" pitchFamily="34" charset="0"/>
                <a:cs typeface="Arial" panose="020B0604020202020204" pitchFamily="34" charset="0"/>
              </a:rPr>
              <a:t>TLI4971/2-A120T5-E0001</a:t>
            </a:r>
          </a:p>
          <a:p>
            <a:pPr marL="171450" indent="-171450" defTabSz="1219140">
              <a:spcBef>
                <a:spcPts val="300"/>
              </a:spcBef>
              <a:defRPr/>
            </a:pPr>
            <a:endParaRPr lang="en-US" sz="1200" dirty="0">
              <a:solidFill>
                <a:srgbClr val="000000"/>
              </a:solidFill>
              <a:latin typeface="Arial"/>
              <a:ea typeface="Verdana" panose="020B0604030504040204" pitchFamily="34" charset="0"/>
              <a:cs typeface="Arial" panose="020B0604020202020204" pitchFamily="34" charset="0"/>
            </a:endParaRPr>
          </a:p>
          <a:p>
            <a:pPr marL="171450" indent="-171450" defTabSz="1219140">
              <a:spcBef>
                <a:spcPts val="300"/>
              </a:spcBef>
              <a:defRPr/>
            </a:pPr>
            <a:endParaRPr lang="en-US" sz="1200" dirty="0">
              <a:solidFill>
                <a:srgbClr val="000000"/>
              </a:solidFill>
              <a:latin typeface="Arial"/>
              <a:ea typeface="Verdana" panose="020B0604030504040204" pitchFamily="34" charset="0"/>
              <a:cs typeface="Arial" panose="020B0604020202020204" pitchFamily="34" charset="0"/>
            </a:endParaRPr>
          </a:p>
        </p:txBody>
      </p:sp>
      <p:sp>
        <p:nvSpPr>
          <p:cNvPr id="71" name="TextBox 9">
            <a:extLst>
              <a:ext uri="{FF2B5EF4-FFF2-40B4-BE49-F238E27FC236}">
                <a16:creationId xmlns:a16="http://schemas.microsoft.com/office/drawing/2014/main" id="{3E9C21A4-9800-0BAB-C3FF-B0D8DED6B85B}"/>
              </a:ext>
            </a:extLst>
          </p:cNvPr>
          <p:cNvSpPr txBox="1"/>
          <p:nvPr/>
        </p:nvSpPr>
        <p:spPr bwMode="auto">
          <a:xfrm>
            <a:off x="5731337" y="3888809"/>
            <a:ext cx="1368183" cy="2276493"/>
          </a:xfrm>
          <a:prstGeom prst="rect">
            <a:avLst/>
          </a:prstGeom>
          <a:noFill/>
          <a:ln w="9525" cap="flat" cmpd="sng" algn="ctr">
            <a:solidFill>
              <a:schemeClr val="lt2"/>
            </a:solidFill>
            <a:prstDash val="solid"/>
            <a:miter lim="800000"/>
            <a:headEnd type="none" w="med" len="med"/>
            <a:tailEnd type="none" w="med" len="med"/>
          </a:ln>
          <a:effectLst/>
        </p:spPr>
        <p:txBody>
          <a:bodyPr wrap="square" lIns="108000" tIns="108000" rIns="0" bIns="0" rtlCol="0" anchor="t" anchorCtr="0">
            <a:noAutofit/>
          </a:bodyPr>
          <a:lstStyle>
            <a:lvl1pPr>
              <a:buClr>
                <a:schemeClr val="tx2"/>
              </a:buClr>
              <a:buSzPct val="100000"/>
              <a:buFont typeface="Arial" panose="020B0604020202020204" pitchFamily="34" charset="0"/>
              <a:buChar char="‒"/>
            </a:lvl1pPr>
            <a:lvl2pPr>
              <a:buClr>
                <a:schemeClr val="tx2"/>
              </a:buClr>
              <a:buSzPct val="100000"/>
              <a:buFont typeface="Arial" panose="020B0604020202020204" pitchFamily="34" charset="0"/>
              <a:buChar char="‒"/>
            </a:lvl2pPr>
            <a:lvl3pPr>
              <a:buClr>
                <a:schemeClr val="tx2"/>
              </a:buClr>
              <a:buSzPct val="100000"/>
              <a:buFont typeface="Arial" panose="020B0604020202020204" pitchFamily="34" charset="0"/>
              <a:buChar char="‒"/>
            </a:lvl3pPr>
            <a:lvl4pPr>
              <a:buClr>
                <a:schemeClr val="tx2"/>
              </a:buClr>
              <a:buSzPct val="100000"/>
              <a:buFont typeface="Arial" panose="020B0604020202020204" pitchFamily="34" charset="0"/>
              <a:buChar char="‒"/>
            </a:lvl4pPr>
            <a:lvl5pPr>
              <a:buClr>
                <a:schemeClr val="tx2"/>
              </a:buClr>
              <a:buSzPct val="100000"/>
              <a:buFont typeface="Arial" panose="020B0604020202020204" pitchFamily="34" charset="0"/>
              <a:buChar char="‒"/>
            </a:lvl5pPr>
            <a:lvl6pPr>
              <a:buClr>
                <a:schemeClr val="tx2"/>
              </a:buClr>
              <a:buFont typeface="Arial" panose="020B0604020202020204" pitchFamily="34" charset="0"/>
              <a:buChar char="‒"/>
            </a:lvl6pPr>
            <a:lvl7pPr>
              <a:buClr>
                <a:schemeClr val="tx2"/>
              </a:buClr>
              <a:buFont typeface="Arial" panose="020B0604020202020204" pitchFamily="34" charset="0"/>
              <a:buChar char="‒"/>
            </a:lvl7pPr>
            <a:lvl8pPr>
              <a:buClr>
                <a:schemeClr val="tx2"/>
              </a:buClr>
              <a:buFont typeface="Arial" panose="020B0604020202020204" pitchFamily="34" charset="0"/>
              <a:buChar char="‒"/>
            </a:lvl8pPr>
            <a:lvl9pPr>
              <a:buClr>
                <a:schemeClr val="tx2"/>
              </a:buClr>
              <a:buFont typeface="Arial" panose="020B0604020202020204" pitchFamily="34" charset="0"/>
              <a:buChar char="‒"/>
            </a:lvl9pPr>
          </a:lstStyle>
          <a:p>
            <a:pPr defTabSz="1219140">
              <a:spcBef>
                <a:spcPts val="300"/>
              </a:spcBef>
              <a:spcAft>
                <a:spcPts val="600"/>
              </a:spcAft>
              <a:buNone/>
              <a:defRPr/>
            </a:pPr>
            <a:r>
              <a:rPr lang="en-US" dirty="0">
                <a:solidFill>
                  <a:schemeClr val="dk2"/>
                </a:solidFill>
                <a:latin typeface="Arial"/>
                <a:ea typeface="Verdana" panose="020B0604030504040204" pitchFamily="34" charset="0"/>
                <a:cs typeface="Arial" panose="020B0604020202020204" pitchFamily="34" charset="0"/>
              </a:rPr>
              <a:t>Connectivity</a:t>
            </a:r>
          </a:p>
          <a:p>
            <a:pPr marL="171450" indent="-171450" defTabSz="1219140">
              <a:spcBef>
                <a:spcPts val="300"/>
              </a:spcBef>
              <a:defRPr/>
            </a:pPr>
            <a:r>
              <a:rPr lang="en-US" sz="1200" dirty="0">
                <a:solidFill>
                  <a:srgbClr val="000000"/>
                </a:solidFill>
                <a:latin typeface="Arial"/>
                <a:ea typeface="Verdana" panose="020B0604030504040204" pitchFamily="34" charset="0"/>
                <a:cs typeface="Arial" panose="020B0604020202020204" pitchFamily="34" charset="0"/>
              </a:rPr>
              <a:t>Wi-Fi and BTBLE solutions</a:t>
            </a:r>
          </a:p>
          <a:p>
            <a:pPr marL="171450" indent="-171450" defTabSz="1219140">
              <a:spcBef>
                <a:spcPts val="300"/>
              </a:spcBef>
              <a:defRPr/>
            </a:pPr>
            <a:r>
              <a:rPr lang="en-US" sz="1200" dirty="0">
                <a:solidFill>
                  <a:srgbClr val="000000"/>
                </a:solidFill>
                <a:latin typeface="Arial"/>
                <a:ea typeface="Verdana" panose="020B0604030504040204" pitchFamily="34" charset="0"/>
                <a:cs typeface="Arial" panose="020B0604020202020204" pitchFamily="34" charset="0"/>
              </a:rPr>
              <a:t>CAN transceiver</a:t>
            </a:r>
          </a:p>
          <a:p>
            <a:pPr marL="171450" indent="-171450" defTabSz="1219140">
              <a:spcBef>
                <a:spcPts val="300"/>
              </a:spcBef>
              <a:defRPr/>
            </a:pPr>
            <a:endParaRPr lang="en-US" sz="1200" dirty="0">
              <a:solidFill>
                <a:srgbClr val="000000"/>
              </a:solidFill>
              <a:latin typeface="Arial"/>
              <a:ea typeface="Verdana" panose="020B0604030504040204" pitchFamily="34" charset="0"/>
              <a:cs typeface="Arial" panose="020B0604020202020204" pitchFamily="34" charset="0"/>
            </a:endParaRPr>
          </a:p>
          <a:p>
            <a:pPr marL="171450" indent="-171450" defTabSz="1219140">
              <a:spcBef>
                <a:spcPts val="300"/>
              </a:spcBef>
              <a:defRPr/>
            </a:pPr>
            <a:endParaRPr lang="en-US" sz="1200" dirty="0">
              <a:solidFill>
                <a:srgbClr val="000000"/>
              </a:solidFill>
              <a:latin typeface="Arial"/>
              <a:ea typeface="Verdana" panose="020B0604030504040204" pitchFamily="34" charset="0"/>
              <a:cs typeface="Arial" panose="020B0604020202020204" pitchFamily="34" charset="0"/>
            </a:endParaRPr>
          </a:p>
        </p:txBody>
      </p:sp>
      <p:sp>
        <p:nvSpPr>
          <p:cNvPr id="72" name="TextBox 9">
            <a:extLst>
              <a:ext uri="{FF2B5EF4-FFF2-40B4-BE49-F238E27FC236}">
                <a16:creationId xmlns:a16="http://schemas.microsoft.com/office/drawing/2014/main" id="{B637A5FE-36C2-928E-3167-140CD73DABAB}"/>
              </a:ext>
            </a:extLst>
          </p:cNvPr>
          <p:cNvSpPr txBox="1"/>
          <p:nvPr/>
        </p:nvSpPr>
        <p:spPr bwMode="auto">
          <a:xfrm>
            <a:off x="8827615" y="3885840"/>
            <a:ext cx="1480135" cy="2279464"/>
          </a:xfrm>
          <a:prstGeom prst="rect">
            <a:avLst/>
          </a:prstGeom>
          <a:noFill/>
          <a:ln w="9525" cap="flat" cmpd="sng" algn="ctr">
            <a:solidFill>
              <a:schemeClr val="lt2"/>
            </a:solidFill>
            <a:prstDash val="solid"/>
            <a:miter lim="800000"/>
            <a:headEnd type="none" w="med" len="med"/>
            <a:tailEnd type="none" w="med" len="med"/>
          </a:ln>
          <a:effectLst/>
        </p:spPr>
        <p:txBody>
          <a:bodyPr wrap="square" lIns="108000" tIns="108000" rIns="0" bIns="0" rtlCol="0" anchor="t" anchorCtr="0">
            <a:noAutofit/>
          </a:bodyPr>
          <a:lstStyle>
            <a:lvl1pPr>
              <a:buClr>
                <a:schemeClr val="tx2"/>
              </a:buClr>
              <a:buSzPct val="100000"/>
              <a:buFont typeface="Arial" panose="020B0604020202020204" pitchFamily="34" charset="0"/>
              <a:buChar char="‒"/>
            </a:lvl1pPr>
            <a:lvl2pPr>
              <a:buClr>
                <a:schemeClr val="tx2"/>
              </a:buClr>
              <a:buSzPct val="100000"/>
              <a:buFont typeface="Arial" panose="020B0604020202020204" pitchFamily="34" charset="0"/>
              <a:buChar char="‒"/>
            </a:lvl2pPr>
            <a:lvl3pPr>
              <a:buClr>
                <a:schemeClr val="tx2"/>
              </a:buClr>
              <a:buSzPct val="100000"/>
              <a:buFont typeface="Arial" panose="020B0604020202020204" pitchFamily="34" charset="0"/>
              <a:buChar char="‒"/>
            </a:lvl3pPr>
            <a:lvl4pPr>
              <a:buClr>
                <a:schemeClr val="tx2"/>
              </a:buClr>
              <a:buSzPct val="100000"/>
              <a:buFont typeface="Arial" panose="020B0604020202020204" pitchFamily="34" charset="0"/>
              <a:buChar char="‒"/>
            </a:lvl4pPr>
            <a:lvl5pPr>
              <a:buClr>
                <a:schemeClr val="tx2"/>
              </a:buClr>
              <a:buSzPct val="100000"/>
              <a:buFont typeface="Arial" panose="020B0604020202020204" pitchFamily="34" charset="0"/>
              <a:buChar char="‒"/>
            </a:lvl5pPr>
            <a:lvl6pPr>
              <a:buClr>
                <a:schemeClr val="tx2"/>
              </a:buClr>
              <a:buFont typeface="Arial" panose="020B0604020202020204" pitchFamily="34" charset="0"/>
              <a:buChar char="‒"/>
            </a:lvl6pPr>
            <a:lvl7pPr>
              <a:buClr>
                <a:schemeClr val="tx2"/>
              </a:buClr>
              <a:buFont typeface="Arial" panose="020B0604020202020204" pitchFamily="34" charset="0"/>
              <a:buChar char="‒"/>
            </a:lvl7pPr>
            <a:lvl8pPr>
              <a:buClr>
                <a:schemeClr val="tx2"/>
              </a:buClr>
              <a:buFont typeface="Arial" panose="020B0604020202020204" pitchFamily="34" charset="0"/>
              <a:buChar char="‒"/>
            </a:lvl8pPr>
            <a:lvl9pPr>
              <a:buClr>
                <a:schemeClr val="tx2"/>
              </a:buClr>
              <a:buFont typeface="Arial" panose="020B0604020202020204" pitchFamily="34" charset="0"/>
              <a:buChar char="‒"/>
            </a:lvl9pPr>
          </a:lstStyle>
          <a:p>
            <a:pPr defTabSz="1219140">
              <a:spcBef>
                <a:spcPts val="300"/>
              </a:spcBef>
              <a:spcAft>
                <a:spcPts val="600"/>
              </a:spcAft>
              <a:buNone/>
              <a:defRPr/>
            </a:pPr>
            <a:r>
              <a:rPr lang="en-US" altLang="en-US" dirty="0">
                <a:solidFill>
                  <a:schemeClr val="dk2"/>
                </a:solidFill>
                <a:latin typeface="Arial"/>
                <a:ea typeface="Verdana" panose="020B0604030504040204" pitchFamily="34" charset="0"/>
                <a:cs typeface="Arial" panose="020B0604020202020204" pitchFamily="34" charset="0"/>
              </a:rPr>
              <a:t>Security</a:t>
            </a:r>
          </a:p>
          <a:p>
            <a:pPr marL="171450" indent="-171450" defTabSz="1219140">
              <a:spcBef>
                <a:spcPts val="300"/>
              </a:spcBef>
              <a:defRPr/>
            </a:pPr>
            <a:r>
              <a:rPr lang="en-US" altLang="en-US" sz="1200" dirty="0">
                <a:solidFill>
                  <a:srgbClr val="000000"/>
                </a:solidFill>
                <a:latin typeface="Arial"/>
                <a:ea typeface="Verdana" panose="020B0604030504040204" pitchFamily="34" charset="0"/>
                <a:cs typeface="Arial" panose="020B0604020202020204" pitchFamily="34" charset="0"/>
              </a:rPr>
              <a:t>OPTIGA™ embedded </a:t>
            </a:r>
            <a:br>
              <a:rPr lang="en-US" altLang="en-US" sz="1200" dirty="0">
                <a:solidFill>
                  <a:srgbClr val="000000"/>
                </a:solidFill>
                <a:latin typeface="Arial"/>
                <a:ea typeface="Verdana" panose="020B0604030504040204" pitchFamily="34" charset="0"/>
                <a:cs typeface="Arial" panose="020B0604020202020204" pitchFamily="34" charset="0"/>
              </a:rPr>
            </a:br>
            <a:r>
              <a:rPr lang="en-US" altLang="en-US" sz="1200" dirty="0">
                <a:solidFill>
                  <a:srgbClr val="000000"/>
                </a:solidFill>
                <a:latin typeface="Arial"/>
                <a:ea typeface="Verdana" panose="020B0604030504040204" pitchFamily="34" charset="0"/>
                <a:cs typeface="Arial" panose="020B0604020202020204" pitchFamily="34" charset="0"/>
              </a:rPr>
              <a:t>security solutions</a:t>
            </a:r>
          </a:p>
          <a:p>
            <a:pPr marL="171450" indent="-171450" defTabSz="1219140">
              <a:spcBef>
                <a:spcPts val="300"/>
              </a:spcBef>
              <a:defRPr/>
            </a:pPr>
            <a:r>
              <a:rPr lang="en-US" altLang="en-US" sz="1200" dirty="0">
                <a:solidFill>
                  <a:srgbClr val="000000"/>
                </a:solidFill>
                <a:latin typeface="Arial"/>
                <a:ea typeface="Verdana" panose="020B0604030504040204" pitchFamily="34" charset="0"/>
                <a:cs typeface="Arial" panose="020B0604020202020204" pitchFamily="34" charset="0"/>
              </a:rPr>
              <a:t>Secured communication/ secured host firmware update</a:t>
            </a:r>
            <a:br>
              <a:rPr lang="en-US" altLang="en-US" sz="1200" dirty="0">
                <a:solidFill>
                  <a:srgbClr val="000000"/>
                </a:solidFill>
                <a:latin typeface="Arial"/>
                <a:ea typeface="Verdana" panose="020B0604030504040204" pitchFamily="34" charset="0"/>
                <a:cs typeface="Arial" panose="020B0604020202020204" pitchFamily="34" charset="0"/>
              </a:rPr>
            </a:br>
            <a:r>
              <a:rPr lang="en-US" altLang="en-US" sz="1200" dirty="0">
                <a:solidFill>
                  <a:srgbClr val="000000"/>
                </a:solidFill>
                <a:latin typeface="Arial"/>
                <a:ea typeface="Verdana" panose="020B0604030504040204" pitchFamily="34" charset="0"/>
                <a:cs typeface="Arial" panose="020B0604020202020204" pitchFamily="34" charset="0"/>
              </a:rPr>
              <a:t>OPTIGA™ Trust M</a:t>
            </a:r>
          </a:p>
        </p:txBody>
      </p:sp>
      <p:sp>
        <p:nvSpPr>
          <p:cNvPr id="73" name="TextBox 9">
            <a:extLst>
              <a:ext uri="{FF2B5EF4-FFF2-40B4-BE49-F238E27FC236}">
                <a16:creationId xmlns:a16="http://schemas.microsoft.com/office/drawing/2014/main" id="{018399AF-C547-2BE3-7116-D399237B3CD8}"/>
              </a:ext>
            </a:extLst>
          </p:cNvPr>
          <p:cNvSpPr txBox="1"/>
          <p:nvPr/>
        </p:nvSpPr>
        <p:spPr bwMode="auto">
          <a:xfrm>
            <a:off x="1940761" y="3875242"/>
            <a:ext cx="1975256" cy="2276492"/>
          </a:xfrm>
          <a:prstGeom prst="rect">
            <a:avLst/>
          </a:prstGeom>
          <a:noFill/>
          <a:ln w="9525" cap="flat" cmpd="sng" algn="ctr">
            <a:solidFill>
              <a:schemeClr val="lt2"/>
            </a:solidFill>
            <a:prstDash val="solid"/>
            <a:miter lim="800000"/>
            <a:headEnd type="none" w="med" len="med"/>
            <a:tailEnd type="none" w="med" len="med"/>
          </a:ln>
          <a:effectLst/>
        </p:spPr>
        <p:txBody>
          <a:bodyPr wrap="square" lIns="108000" tIns="108000" rIns="0" bIns="0" rtlCol="0" anchor="t" anchorCtr="0">
            <a:noAutofit/>
          </a:bodyPr>
          <a:lstStyle>
            <a:lvl1pPr>
              <a:buClr>
                <a:schemeClr val="tx2"/>
              </a:buClr>
              <a:buSzPct val="100000"/>
              <a:buFont typeface="Arial" panose="020B0604020202020204" pitchFamily="34" charset="0"/>
              <a:buChar char="‒"/>
            </a:lvl1pPr>
            <a:lvl2pPr>
              <a:buClr>
                <a:schemeClr val="tx2"/>
              </a:buClr>
              <a:buSzPct val="100000"/>
              <a:buFont typeface="Arial" panose="020B0604020202020204" pitchFamily="34" charset="0"/>
              <a:buChar char="‒"/>
            </a:lvl2pPr>
            <a:lvl3pPr>
              <a:buClr>
                <a:schemeClr val="tx2"/>
              </a:buClr>
              <a:buSzPct val="100000"/>
              <a:buFont typeface="Arial" panose="020B0604020202020204" pitchFamily="34" charset="0"/>
              <a:buChar char="‒"/>
            </a:lvl3pPr>
            <a:lvl4pPr>
              <a:buClr>
                <a:schemeClr val="tx2"/>
              </a:buClr>
              <a:buSzPct val="100000"/>
              <a:buFont typeface="Arial" panose="020B0604020202020204" pitchFamily="34" charset="0"/>
              <a:buChar char="‒"/>
            </a:lvl4pPr>
            <a:lvl5pPr>
              <a:buClr>
                <a:schemeClr val="tx2"/>
              </a:buClr>
              <a:buSzPct val="100000"/>
              <a:buFont typeface="Arial" panose="020B0604020202020204" pitchFamily="34" charset="0"/>
              <a:buChar char="‒"/>
            </a:lvl5pPr>
            <a:lvl6pPr>
              <a:buClr>
                <a:schemeClr val="tx2"/>
              </a:buClr>
              <a:buFont typeface="Arial" panose="020B0604020202020204" pitchFamily="34" charset="0"/>
              <a:buChar char="‒"/>
            </a:lvl6pPr>
            <a:lvl7pPr>
              <a:buClr>
                <a:schemeClr val="tx2"/>
              </a:buClr>
              <a:buFont typeface="Arial" panose="020B0604020202020204" pitchFamily="34" charset="0"/>
              <a:buChar char="‒"/>
            </a:lvl7pPr>
            <a:lvl8pPr>
              <a:buClr>
                <a:schemeClr val="tx2"/>
              </a:buClr>
              <a:buFont typeface="Arial" panose="020B0604020202020204" pitchFamily="34" charset="0"/>
              <a:buChar char="‒"/>
            </a:lvl8pPr>
            <a:lvl9pPr>
              <a:buClr>
                <a:schemeClr val="tx2"/>
              </a:buClr>
              <a:buFont typeface="Arial" panose="020B0604020202020204" pitchFamily="34" charset="0"/>
              <a:buChar char="‒"/>
            </a:lvl9pPr>
          </a:lstStyle>
          <a:p>
            <a:pPr defTabSz="1219140">
              <a:spcBef>
                <a:spcPts val="300"/>
              </a:spcBef>
              <a:spcAft>
                <a:spcPts val="600"/>
              </a:spcAft>
              <a:buNone/>
              <a:defRPr/>
            </a:pPr>
            <a:r>
              <a:rPr lang="en-US" dirty="0">
                <a:solidFill>
                  <a:schemeClr val="dk2"/>
                </a:solidFill>
                <a:latin typeface="Arial"/>
                <a:ea typeface="Verdana" panose="020B0604030504040204" pitchFamily="34" charset="0"/>
                <a:cs typeface="Arial" panose="020B0604020202020204" pitchFamily="34" charset="0"/>
              </a:rPr>
              <a:t>Power stage</a:t>
            </a:r>
          </a:p>
          <a:p>
            <a:pPr marL="171450" indent="-171450" defTabSz="1219140">
              <a:spcBef>
                <a:spcPts val="300"/>
              </a:spcBef>
              <a:spcAft>
                <a:spcPts val="0"/>
              </a:spcAft>
              <a:defRPr/>
            </a:pPr>
            <a:r>
              <a:rPr lang="en-US" sz="1200" dirty="0">
                <a:solidFill>
                  <a:srgbClr val="000000"/>
                </a:solidFill>
                <a:latin typeface="Arial"/>
                <a:ea typeface="Verdana" panose="020B0604030504040204" pitchFamily="34" charset="0"/>
                <a:cs typeface="Arial" panose="020B0604020202020204" pitchFamily="34" charset="0"/>
              </a:rPr>
              <a:t>Easy Power Modules</a:t>
            </a:r>
          </a:p>
          <a:p>
            <a:pPr marL="171450" indent="-171450" defTabSz="1219140">
              <a:spcBef>
                <a:spcPts val="300"/>
              </a:spcBef>
              <a:defRPr/>
            </a:pPr>
            <a:r>
              <a:rPr lang="en-US" sz="1200" dirty="0">
                <a:solidFill>
                  <a:srgbClr val="000000"/>
                </a:solidFill>
                <a:latin typeface="Arial"/>
                <a:ea typeface="Verdana" panose="020B0604030504040204" pitchFamily="34" charset="0"/>
                <a:cs typeface="Arial" panose="020B0604020202020204" pitchFamily="34" charset="0"/>
              </a:rPr>
              <a:t>IGBT Discretes</a:t>
            </a:r>
          </a:p>
          <a:p>
            <a:pPr marL="171450" indent="-171450" defTabSz="1219140">
              <a:spcBef>
                <a:spcPts val="300"/>
              </a:spcBef>
              <a:defRPr/>
            </a:pPr>
            <a:r>
              <a:rPr lang="en-US" sz="1200" dirty="0">
                <a:solidFill>
                  <a:srgbClr val="000000"/>
                </a:solidFill>
                <a:latin typeface="Arial"/>
                <a:ea typeface="Verdana" panose="020B0604030504040204" pitchFamily="34" charset="0"/>
                <a:cs typeface="Arial" panose="020B0604020202020204" pitchFamily="34" charset="0"/>
              </a:rPr>
              <a:t>EiceDRIVER™ Gate drivers for SiC MOSFETs, &amp; IGBTs with various safety features</a:t>
            </a:r>
          </a:p>
        </p:txBody>
      </p:sp>
      <p:sp>
        <p:nvSpPr>
          <p:cNvPr id="74" name="TextBox 9">
            <a:extLst>
              <a:ext uri="{FF2B5EF4-FFF2-40B4-BE49-F238E27FC236}">
                <a16:creationId xmlns:a16="http://schemas.microsoft.com/office/drawing/2014/main" id="{7F2EAAAE-DD43-70F2-A735-A53944FA5DCF}"/>
              </a:ext>
            </a:extLst>
          </p:cNvPr>
          <p:cNvSpPr txBox="1"/>
          <p:nvPr/>
        </p:nvSpPr>
        <p:spPr bwMode="auto">
          <a:xfrm>
            <a:off x="335360" y="3875241"/>
            <a:ext cx="1425445" cy="2276492"/>
          </a:xfrm>
          <a:prstGeom prst="rect">
            <a:avLst/>
          </a:prstGeom>
          <a:noFill/>
          <a:ln w="9525" cap="flat" cmpd="sng" algn="ctr">
            <a:solidFill>
              <a:schemeClr val="lt2"/>
            </a:solidFill>
            <a:prstDash val="solid"/>
            <a:miter lim="800000"/>
            <a:headEnd type="none" w="med" len="med"/>
            <a:tailEnd type="none" w="med" len="med"/>
          </a:ln>
          <a:effectLst/>
        </p:spPr>
        <p:txBody>
          <a:bodyPr wrap="square" lIns="108000" tIns="108000" rIns="0" bIns="0" rtlCol="0" anchor="t" anchorCtr="0">
            <a:noAutofit/>
          </a:bodyPr>
          <a:lstStyle>
            <a:lvl1pPr>
              <a:buClr>
                <a:schemeClr val="tx2"/>
              </a:buClr>
              <a:buSzPct val="100000"/>
              <a:buFont typeface="Arial" panose="020B0604020202020204" pitchFamily="34" charset="0"/>
              <a:buChar char="‒"/>
            </a:lvl1pPr>
            <a:lvl2pPr>
              <a:buClr>
                <a:schemeClr val="tx2"/>
              </a:buClr>
              <a:buSzPct val="100000"/>
              <a:buFont typeface="Arial" panose="020B0604020202020204" pitchFamily="34" charset="0"/>
              <a:buChar char="‒"/>
            </a:lvl2pPr>
            <a:lvl3pPr>
              <a:buClr>
                <a:schemeClr val="tx2"/>
              </a:buClr>
              <a:buSzPct val="100000"/>
              <a:buFont typeface="Arial" panose="020B0604020202020204" pitchFamily="34" charset="0"/>
              <a:buChar char="‒"/>
            </a:lvl3pPr>
            <a:lvl4pPr>
              <a:buClr>
                <a:schemeClr val="tx2"/>
              </a:buClr>
              <a:buSzPct val="100000"/>
              <a:buFont typeface="Arial" panose="020B0604020202020204" pitchFamily="34" charset="0"/>
              <a:buChar char="‒"/>
            </a:lvl4pPr>
            <a:lvl5pPr>
              <a:buClr>
                <a:schemeClr val="tx2"/>
              </a:buClr>
              <a:buSzPct val="100000"/>
              <a:buFont typeface="Arial" panose="020B0604020202020204" pitchFamily="34" charset="0"/>
              <a:buChar char="‒"/>
            </a:lvl5pPr>
            <a:lvl6pPr>
              <a:buClr>
                <a:schemeClr val="tx2"/>
              </a:buClr>
              <a:buFont typeface="Arial" panose="020B0604020202020204" pitchFamily="34" charset="0"/>
              <a:buChar char="‒"/>
            </a:lvl6pPr>
            <a:lvl7pPr>
              <a:buClr>
                <a:schemeClr val="tx2"/>
              </a:buClr>
              <a:buFont typeface="Arial" panose="020B0604020202020204" pitchFamily="34" charset="0"/>
              <a:buChar char="‒"/>
            </a:lvl7pPr>
            <a:lvl8pPr>
              <a:buClr>
                <a:schemeClr val="tx2"/>
              </a:buClr>
              <a:buFont typeface="Arial" panose="020B0604020202020204" pitchFamily="34" charset="0"/>
              <a:buChar char="‒"/>
            </a:lvl8pPr>
            <a:lvl9pPr>
              <a:buClr>
                <a:schemeClr val="tx2"/>
              </a:buClr>
              <a:buFont typeface="Arial" panose="020B0604020202020204" pitchFamily="34" charset="0"/>
              <a:buChar char="‒"/>
            </a:lvl9pPr>
          </a:lstStyle>
          <a:p>
            <a:pPr defTabSz="1219140">
              <a:spcBef>
                <a:spcPts val="300"/>
              </a:spcBef>
              <a:spcAft>
                <a:spcPts val="600"/>
              </a:spcAft>
              <a:buNone/>
              <a:defRPr/>
            </a:pPr>
            <a:r>
              <a:rPr lang="en-US" dirty="0">
                <a:solidFill>
                  <a:schemeClr val="dk2"/>
                </a:solidFill>
                <a:latin typeface="Arial"/>
                <a:ea typeface="Verdana" panose="020B0604030504040204" pitchFamily="34" charset="0"/>
                <a:cs typeface="Arial" panose="020B0604020202020204" pitchFamily="34" charset="0"/>
              </a:rPr>
              <a:t>System control</a:t>
            </a:r>
          </a:p>
          <a:p>
            <a:pPr marL="171450" indent="-171450" defTabSz="1219140">
              <a:spcBef>
                <a:spcPts val="300"/>
              </a:spcBef>
              <a:spcAft>
                <a:spcPts val="0"/>
              </a:spcAft>
              <a:defRPr/>
            </a:pPr>
            <a:r>
              <a:rPr lang="en-US" sz="1200" dirty="0">
                <a:solidFill>
                  <a:srgbClr val="000000"/>
                </a:solidFill>
                <a:latin typeface="Arial"/>
                <a:ea typeface="Verdana" panose="020B0604030504040204" pitchFamily="34" charset="0"/>
                <a:cs typeface="Arial" panose="020B0604020202020204" pitchFamily="34" charset="0"/>
              </a:rPr>
              <a:t>XMC</a:t>
            </a:r>
            <a:r>
              <a:rPr lang="en-US" sz="1200" baseline="30000" dirty="0">
                <a:solidFill>
                  <a:srgbClr val="000000"/>
                </a:solidFill>
                <a:latin typeface="Arial"/>
                <a:ea typeface="Verdana" panose="020B0604030504040204" pitchFamily="34" charset="0"/>
                <a:cs typeface="Arial" panose="020B0604020202020204" pitchFamily="34" charset="0"/>
              </a:rPr>
              <a:t>TM</a:t>
            </a:r>
            <a:r>
              <a:rPr lang="en-US" sz="1200" dirty="0">
                <a:solidFill>
                  <a:srgbClr val="000000"/>
                </a:solidFill>
                <a:latin typeface="Arial"/>
                <a:ea typeface="Verdana" panose="020B0604030504040204" pitchFamily="34" charset="0"/>
                <a:cs typeface="Arial" panose="020B0604020202020204" pitchFamily="34" charset="0"/>
              </a:rPr>
              <a:t> 1000, 4000, 7000</a:t>
            </a:r>
          </a:p>
          <a:p>
            <a:pPr marL="171450" indent="-171450" defTabSz="1219140">
              <a:spcBef>
                <a:spcPts val="300"/>
              </a:spcBef>
              <a:defRPr/>
            </a:pPr>
            <a:r>
              <a:rPr lang="en-US" sz="1200" dirty="0">
                <a:solidFill>
                  <a:srgbClr val="000000"/>
                </a:solidFill>
                <a:latin typeface="Arial"/>
                <a:ea typeface="Verdana" panose="020B0604030504040204" pitchFamily="34" charset="0"/>
                <a:cs typeface="Arial" panose="020B0604020202020204" pitchFamily="34" charset="0"/>
              </a:rPr>
              <a:t>PSoC™ 6</a:t>
            </a:r>
          </a:p>
          <a:p>
            <a:pPr marL="171450" indent="-171450" defTabSz="1219140">
              <a:spcBef>
                <a:spcPts val="300"/>
              </a:spcBef>
              <a:defRPr/>
            </a:pPr>
            <a:r>
              <a:rPr lang="en-US" sz="1200" dirty="0">
                <a:solidFill>
                  <a:srgbClr val="000000"/>
                </a:solidFill>
                <a:latin typeface="Arial"/>
                <a:ea typeface="Verdana" panose="020B0604030504040204" pitchFamily="34" charset="0"/>
                <a:cs typeface="Arial" panose="020B0604020202020204" pitchFamily="34" charset="0"/>
              </a:rPr>
              <a:t>AURIX™ TC377TP</a:t>
            </a:r>
          </a:p>
        </p:txBody>
      </p:sp>
      <p:sp>
        <p:nvSpPr>
          <p:cNvPr id="75" name="TextBox 9">
            <a:extLst>
              <a:ext uri="{FF2B5EF4-FFF2-40B4-BE49-F238E27FC236}">
                <a16:creationId xmlns:a16="http://schemas.microsoft.com/office/drawing/2014/main" id="{7BFB3284-8725-AB1D-7275-AF34431AA495}"/>
              </a:ext>
            </a:extLst>
          </p:cNvPr>
          <p:cNvSpPr txBox="1"/>
          <p:nvPr/>
        </p:nvSpPr>
        <p:spPr bwMode="auto">
          <a:xfrm>
            <a:off x="10487708" y="3882870"/>
            <a:ext cx="1368183" cy="2282433"/>
          </a:xfrm>
          <a:prstGeom prst="rect">
            <a:avLst/>
          </a:prstGeom>
          <a:noFill/>
          <a:ln w="9525" cap="flat" cmpd="sng" algn="ctr">
            <a:solidFill>
              <a:schemeClr val="lt2"/>
            </a:solidFill>
            <a:prstDash val="solid"/>
            <a:miter lim="800000"/>
            <a:headEnd type="none" w="med" len="med"/>
            <a:tailEnd type="none" w="med" len="med"/>
          </a:ln>
          <a:effectLst/>
        </p:spPr>
        <p:txBody>
          <a:bodyPr wrap="square" lIns="108000" tIns="108000" rIns="0" bIns="0" rtlCol="0" anchor="t" anchorCtr="0">
            <a:noAutofit/>
          </a:bodyPr>
          <a:lstStyle>
            <a:lvl1pPr>
              <a:buClr>
                <a:schemeClr val="tx2"/>
              </a:buClr>
              <a:buSzPct val="100000"/>
              <a:buFont typeface="Arial" panose="020B0604020202020204" pitchFamily="34" charset="0"/>
              <a:buChar char="‒"/>
            </a:lvl1pPr>
            <a:lvl2pPr>
              <a:buClr>
                <a:schemeClr val="tx2"/>
              </a:buClr>
              <a:buSzPct val="100000"/>
              <a:buFont typeface="Arial" panose="020B0604020202020204" pitchFamily="34" charset="0"/>
              <a:buChar char="‒"/>
            </a:lvl2pPr>
            <a:lvl3pPr>
              <a:buClr>
                <a:schemeClr val="tx2"/>
              </a:buClr>
              <a:buSzPct val="100000"/>
              <a:buFont typeface="Arial" panose="020B0604020202020204" pitchFamily="34" charset="0"/>
              <a:buChar char="‒"/>
            </a:lvl3pPr>
            <a:lvl4pPr>
              <a:buClr>
                <a:schemeClr val="tx2"/>
              </a:buClr>
              <a:buSzPct val="100000"/>
              <a:buFont typeface="Arial" panose="020B0604020202020204" pitchFamily="34" charset="0"/>
              <a:buChar char="‒"/>
            </a:lvl4pPr>
            <a:lvl5pPr>
              <a:buClr>
                <a:schemeClr val="tx2"/>
              </a:buClr>
              <a:buSzPct val="100000"/>
              <a:buFont typeface="Arial" panose="020B0604020202020204" pitchFamily="34" charset="0"/>
              <a:buChar char="‒"/>
            </a:lvl5pPr>
            <a:lvl6pPr>
              <a:buClr>
                <a:schemeClr val="tx2"/>
              </a:buClr>
              <a:buFont typeface="Arial" panose="020B0604020202020204" pitchFamily="34" charset="0"/>
              <a:buChar char="‒"/>
            </a:lvl6pPr>
            <a:lvl7pPr>
              <a:buClr>
                <a:schemeClr val="tx2"/>
              </a:buClr>
              <a:buFont typeface="Arial" panose="020B0604020202020204" pitchFamily="34" charset="0"/>
              <a:buChar char="‒"/>
            </a:lvl7pPr>
            <a:lvl8pPr>
              <a:buClr>
                <a:schemeClr val="tx2"/>
              </a:buClr>
              <a:buFont typeface="Arial" panose="020B0604020202020204" pitchFamily="34" charset="0"/>
              <a:buChar char="‒"/>
            </a:lvl8pPr>
            <a:lvl9pPr>
              <a:buClr>
                <a:schemeClr val="tx2"/>
              </a:buClr>
              <a:buFont typeface="Arial" panose="020B0604020202020204" pitchFamily="34" charset="0"/>
              <a:buChar char="‒"/>
            </a:lvl9pPr>
          </a:lstStyle>
          <a:p>
            <a:pPr defTabSz="1219140">
              <a:spcBef>
                <a:spcPts val="300"/>
              </a:spcBef>
              <a:spcAft>
                <a:spcPts val="600"/>
              </a:spcAft>
              <a:buNone/>
              <a:defRPr/>
            </a:pPr>
            <a:r>
              <a:rPr lang="en-US" dirty="0">
                <a:solidFill>
                  <a:schemeClr val="dk2"/>
                </a:solidFill>
                <a:latin typeface="Arial" panose="020B0604020202020204" pitchFamily="34" charset="0"/>
                <a:cs typeface="Arial" charset="0"/>
              </a:rPr>
              <a:t>External memory</a:t>
            </a:r>
            <a:endParaRPr lang="en-US" kern="0" dirty="0">
              <a:solidFill>
                <a:schemeClr val="dk2"/>
              </a:solidFill>
              <a:latin typeface="Arial" panose="020B0604020202020204" pitchFamily="34" charset="0"/>
              <a:ea typeface="Verdana" pitchFamily="34" charset="0"/>
              <a:cs typeface="Arial" panose="020B0604020202020204" pitchFamily="34" charset="0"/>
            </a:endParaRPr>
          </a:p>
          <a:p>
            <a:pPr marL="171450" indent="-171450" defTabSz="1219140">
              <a:spcBef>
                <a:spcPts val="300"/>
              </a:spcBef>
              <a:defRPr/>
            </a:pPr>
            <a:r>
              <a:rPr lang="en-US" sz="1200" kern="0" dirty="0">
                <a:latin typeface="Arial" panose="020B0604020202020204" pitchFamily="34" charset="0"/>
                <a:ea typeface="Verdana" pitchFamily="34" charset="0"/>
                <a:cs typeface="Arial" panose="020B0604020202020204" pitchFamily="34" charset="0"/>
              </a:rPr>
              <a:t>EXCELON™, HYPERRAM™ and SEMPER™ </a:t>
            </a:r>
            <a:r>
              <a:rPr lang="en-US" sz="1200" dirty="0">
                <a:solidFill>
                  <a:srgbClr val="000000"/>
                </a:solidFill>
                <a:latin typeface="Arial"/>
                <a:ea typeface="Verdana" panose="020B0604030504040204" pitchFamily="34" charset="0"/>
                <a:cs typeface="Arial" panose="020B0604020202020204" pitchFamily="34" charset="0"/>
              </a:rPr>
              <a:t>Flash and RAM solutions</a:t>
            </a:r>
          </a:p>
          <a:p>
            <a:pPr marL="171450" indent="-171450" defTabSz="1219140">
              <a:spcBef>
                <a:spcPts val="300"/>
              </a:spcBef>
              <a:defRPr/>
            </a:pPr>
            <a:endParaRPr lang="en-US" sz="1200" dirty="0">
              <a:solidFill>
                <a:srgbClr val="000000"/>
              </a:solidFill>
              <a:latin typeface="Arial"/>
              <a:ea typeface="Verdana" panose="020B0604030504040204" pitchFamily="34" charset="0"/>
              <a:cs typeface="Arial" panose="020B0604020202020204" pitchFamily="34" charset="0"/>
            </a:endParaRPr>
          </a:p>
          <a:p>
            <a:pPr marL="171450" indent="-171450" defTabSz="1219140">
              <a:spcBef>
                <a:spcPts val="300"/>
              </a:spcBef>
              <a:defRPr/>
            </a:pPr>
            <a:endParaRPr lang="en-US" sz="1200" dirty="0">
              <a:solidFill>
                <a:srgbClr val="000000"/>
              </a:solidFill>
              <a:latin typeface="Arial"/>
              <a:ea typeface="Verdana" panose="020B060403050404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27279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application DC EV charger contains these </a:t>
            </a:r>
            <a:br>
              <a:rPr lang="en-US" dirty="0"/>
            </a:br>
            <a:r>
              <a:rPr lang="en-US" dirty="0"/>
              <a:t>key functional blocks</a:t>
            </a:r>
            <a:endParaRPr lang="de-DE" dirty="0"/>
          </a:p>
        </p:txBody>
      </p:sp>
      <p:grpSp>
        <p:nvGrpSpPr>
          <p:cNvPr id="2" name="Group 1">
            <a:extLst>
              <a:ext uri="{FF2B5EF4-FFF2-40B4-BE49-F238E27FC236}">
                <a16:creationId xmlns:a16="http://schemas.microsoft.com/office/drawing/2014/main" id="{922F8206-9B4A-908D-2311-C7309473AC29}"/>
              </a:ext>
            </a:extLst>
          </p:cNvPr>
          <p:cNvGrpSpPr/>
          <p:nvPr/>
        </p:nvGrpSpPr>
        <p:grpSpPr>
          <a:xfrm>
            <a:off x="745554" y="1292782"/>
            <a:ext cx="10700893" cy="5088968"/>
            <a:chOff x="373496" y="980728"/>
            <a:chExt cx="11491249" cy="5464833"/>
          </a:xfrm>
        </p:grpSpPr>
        <p:pic>
          <p:nvPicPr>
            <p:cNvPr id="17" name="Picture 16">
              <a:extLst>
                <a:ext uri="{FF2B5EF4-FFF2-40B4-BE49-F238E27FC236}">
                  <a16:creationId xmlns:a16="http://schemas.microsoft.com/office/drawing/2014/main" id="{FD647C52-87DF-4134-AEAB-F2E6DE9683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8"/>
            <a:stretch/>
          </p:blipFill>
          <p:spPr>
            <a:xfrm>
              <a:off x="2693699" y="991301"/>
              <a:ext cx="6919434" cy="5393314"/>
            </a:xfrm>
            <a:prstGeom prst="rect">
              <a:avLst/>
            </a:prstGeom>
          </p:spPr>
        </p:pic>
        <p:sp>
          <p:nvSpPr>
            <p:cNvPr id="44" name="Rechteck 27">
              <a:extLst>
                <a:ext uri="{FF2B5EF4-FFF2-40B4-BE49-F238E27FC236}">
                  <a16:creationId xmlns:a16="http://schemas.microsoft.com/office/drawing/2014/main" id="{1068D20E-4535-419B-B841-93CCAE095EC3}"/>
                </a:ext>
              </a:extLst>
            </p:cNvPr>
            <p:cNvSpPr/>
            <p:nvPr/>
          </p:nvSpPr>
          <p:spPr bwMode="auto">
            <a:xfrm>
              <a:off x="373952" y="1196752"/>
              <a:ext cx="1944000" cy="2920467"/>
            </a:xfrm>
            <a:prstGeom prst="rect">
              <a:avLst/>
            </a:prstGeom>
            <a:solidFill>
              <a:schemeClr val="bg1"/>
            </a:solidFill>
            <a:ln w="38100" cap="flat" cmpd="sng" algn="ctr">
              <a:solidFill>
                <a:srgbClr val="5EA290"/>
              </a:solidFill>
              <a:prstDash val="solid"/>
              <a:miter lim="800000"/>
              <a:headEnd type="none" w="med" len="med"/>
              <a:tailEnd type="none" w="med" len="med"/>
            </a:ln>
          </p:spPr>
          <p:txBody>
            <a:bodyPr wrap="square" lIns="72000" tIns="72000" rIns="72000" bIns="72000" rtlCol="0" anchor="ctr"/>
            <a:lstStyle/>
            <a:p>
              <a:pPr algn="ctr" defTabSz="914354" eaLnBrk="0" hangingPunct="0">
                <a:defRPr/>
              </a:pPr>
              <a:endParaRPr lang="en-US" sz="1600" dirty="0">
                <a:solidFill>
                  <a:srgbClr val="000000"/>
                </a:solidFill>
                <a:latin typeface="Arial"/>
                <a:ea typeface="Verdana" pitchFamily="34" charset="0"/>
                <a:cs typeface="Arial" panose="020B0604020202020204" pitchFamily="34" charset="0"/>
              </a:endParaRPr>
            </a:p>
          </p:txBody>
        </p:sp>
        <p:pic>
          <p:nvPicPr>
            <p:cNvPr id="45" name="Picture 1">
              <a:extLst>
                <a:ext uri="{FF2B5EF4-FFF2-40B4-BE49-F238E27FC236}">
                  <a16:creationId xmlns:a16="http://schemas.microsoft.com/office/drawing/2014/main" id="{83C176CA-E5E2-4836-8C64-116EF4885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3"/>
            <a:stretch/>
          </p:blipFill>
          <p:spPr>
            <a:xfrm>
              <a:off x="741966" y="3252440"/>
              <a:ext cx="1207973" cy="815622"/>
            </a:xfrm>
            <a:prstGeom prst="rect">
              <a:avLst/>
            </a:prstGeom>
            <a:ln w="76200">
              <a:noFill/>
            </a:ln>
          </p:spPr>
        </p:pic>
        <p:pic>
          <p:nvPicPr>
            <p:cNvPr id="46" name="Picture 4">
              <a:extLst>
                <a:ext uri="{FF2B5EF4-FFF2-40B4-BE49-F238E27FC236}">
                  <a16:creationId xmlns:a16="http://schemas.microsoft.com/office/drawing/2014/main" id="{63EF2268-08DA-46FE-A68E-EBB6D056C3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518" y="1298203"/>
              <a:ext cx="1152868" cy="769937"/>
            </a:xfrm>
            <a:prstGeom prst="rect">
              <a:avLst/>
            </a:prstGeom>
            <a:ln w="76200">
              <a:noFill/>
            </a:ln>
          </p:spPr>
        </p:pic>
        <p:sp>
          <p:nvSpPr>
            <p:cNvPr id="47" name="Textfeld 15">
              <a:extLst>
                <a:ext uri="{FF2B5EF4-FFF2-40B4-BE49-F238E27FC236}">
                  <a16:creationId xmlns:a16="http://schemas.microsoft.com/office/drawing/2014/main" id="{363F08E6-4DC8-4EDE-9448-8495707365A2}"/>
                </a:ext>
              </a:extLst>
            </p:cNvPr>
            <p:cNvSpPr txBox="1"/>
            <p:nvPr/>
          </p:nvSpPr>
          <p:spPr bwMode="auto">
            <a:xfrm>
              <a:off x="373952" y="2150345"/>
              <a:ext cx="1944000" cy="1062631"/>
            </a:xfrm>
            <a:prstGeom prst="rect">
              <a:avLst/>
            </a:prstGeom>
            <a:solidFill>
              <a:srgbClr val="5EA290"/>
            </a:solidFill>
            <a:ln w="9525">
              <a:noFill/>
              <a:miter lim="800000"/>
              <a:headEnd/>
              <a:tailEnd/>
            </a:ln>
            <a:effectLst/>
          </p:spPr>
          <p:txBody>
            <a:bodyPr wrap="square" lIns="0" tIns="0" rIns="144000" bIns="0" rtlCol="0" anchor="ctr" anchorCtr="0">
              <a:noAutofit/>
            </a:bodyPr>
            <a:lstStyle/>
            <a:p>
              <a:pPr marL="177792" algn="ctr" defTabSz="914354" eaLnBrk="0" fontAlgn="auto" hangingPunct="0">
                <a:spcBef>
                  <a:spcPts val="0"/>
                </a:spcBef>
                <a:spcAft>
                  <a:spcPts val="600"/>
                </a:spcAft>
                <a:buClr>
                  <a:srgbClr val="E30034"/>
                </a:buClr>
                <a:defRPr/>
              </a:pPr>
              <a:r>
                <a:rPr lang="en-US" sz="1200" kern="0" dirty="0" err="1">
                  <a:solidFill>
                    <a:schemeClr val="bg1"/>
                  </a:solidFill>
                  <a:latin typeface="Arial"/>
                  <a:ea typeface="Verdana" pitchFamily="34" charset="0"/>
                  <a:cs typeface="Arial" panose="020B0604020202020204" pitchFamily="34" charset="0"/>
                  <a:hlinkClick r:id="rId6">
                    <a:extLst>
                      <a:ext uri="{A12FA001-AC4F-418D-AE19-62706E023703}">
                        <ahyp:hlinkClr xmlns:ahyp="http://schemas.microsoft.com/office/drawing/2018/hyperlinkcolor" val="tx"/>
                      </a:ext>
                    </a:extLst>
                  </a:hlinkClick>
                </a:rPr>
                <a:t>CoolMOS</a:t>
              </a:r>
              <a:r>
                <a:rPr lang="en-US" sz="1200" kern="0" dirty="0">
                  <a:solidFill>
                    <a:schemeClr val="bg1"/>
                  </a:solidFill>
                  <a:latin typeface="Arial"/>
                  <a:ea typeface="Verdana" pitchFamily="34" charset="0"/>
                  <a:cs typeface="Arial" panose="020B0604020202020204" pitchFamily="34" charset="0"/>
                  <a:hlinkClick r:id="rId6">
                    <a:extLst>
                      <a:ext uri="{A12FA001-AC4F-418D-AE19-62706E023703}">
                        <ahyp:hlinkClr xmlns:ahyp="http://schemas.microsoft.com/office/drawing/2018/hyperlinkcolor" val="tx"/>
                      </a:ext>
                    </a:extLst>
                  </a:hlinkClick>
                </a:rPr>
                <a:t>™</a:t>
              </a:r>
              <a:r>
                <a:rPr lang="en-US" sz="1200" kern="0" dirty="0">
                  <a:solidFill>
                    <a:schemeClr val="bg1"/>
                  </a:solidFill>
                  <a:latin typeface="Arial"/>
                  <a:ea typeface="Verdana" pitchFamily="34" charset="0"/>
                  <a:cs typeface="Arial" panose="020B0604020202020204" pitchFamily="34" charset="0"/>
                </a:rPr>
                <a:t>, </a:t>
              </a:r>
              <a:r>
                <a:rPr lang="en-US" sz="1200" kern="0" dirty="0" err="1">
                  <a:solidFill>
                    <a:schemeClr val="bg1"/>
                  </a:solidFill>
                  <a:latin typeface="Arial"/>
                  <a:ea typeface="Verdana" pitchFamily="34" charset="0"/>
                  <a:cs typeface="Arial" panose="020B0604020202020204" pitchFamily="34" charset="0"/>
                  <a:hlinkClick r:id="rId7">
                    <a:extLst>
                      <a:ext uri="{A12FA001-AC4F-418D-AE19-62706E023703}">
                        <ahyp:hlinkClr xmlns:ahyp="http://schemas.microsoft.com/office/drawing/2018/hyperlinkcolor" val="tx"/>
                      </a:ext>
                    </a:extLst>
                  </a:hlinkClick>
                </a:rPr>
                <a:t>C</a:t>
              </a:r>
              <a:r>
                <a:rPr lang="en-US" sz="1200" dirty="0" err="1">
                  <a:solidFill>
                    <a:schemeClr val="bg1"/>
                  </a:solidFill>
                  <a:latin typeface="Arial"/>
                  <a:cs typeface="Arial" panose="020B0604020202020204" pitchFamily="34" charset="0"/>
                  <a:hlinkClick r:id="rId7">
                    <a:extLst>
                      <a:ext uri="{A12FA001-AC4F-418D-AE19-62706E023703}">
                        <ahyp:hlinkClr xmlns:ahyp="http://schemas.microsoft.com/office/drawing/2018/hyperlinkcolor" val="tx"/>
                      </a:ext>
                    </a:extLst>
                  </a:hlinkClick>
                </a:rPr>
                <a:t>oolSiC</a:t>
              </a:r>
              <a:r>
                <a:rPr lang="en-US" sz="1200" dirty="0">
                  <a:solidFill>
                    <a:schemeClr val="bg1"/>
                  </a:solidFill>
                  <a:latin typeface="Arial"/>
                  <a:cs typeface="Arial" panose="020B0604020202020204" pitchFamily="34" charset="0"/>
                  <a:hlinkClick r:id="rId7">
                    <a:extLst>
                      <a:ext uri="{A12FA001-AC4F-418D-AE19-62706E023703}">
                        <ahyp:hlinkClr xmlns:ahyp="http://schemas.microsoft.com/office/drawing/2018/hyperlinkcolor" val="tx"/>
                      </a:ext>
                    </a:extLst>
                  </a:hlinkClick>
                </a:rPr>
                <a:t>™</a:t>
              </a:r>
              <a:r>
                <a:rPr lang="en-US" sz="1200" dirty="0">
                  <a:solidFill>
                    <a:schemeClr val="bg1"/>
                  </a:solidFill>
                  <a:latin typeface="Arial"/>
                  <a:cs typeface="Arial" panose="020B0604020202020204" pitchFamily="34" charset="0"/>
                </a:rPr>
                <a:t>, </a:t>
              </a:r>
              <a:r>
                <a:rPr lang="en-US" sz="1200" dirty="0">
                  <a:solidFill>
                    <a:schemeClr val="bg1"/>
                  </a:solidFill>
                  <a:latin typeface="Arial"/>
                  <a:cs typeface="Arial" panose="020B0604020202020204" pitchFamily="34" charset="0"/>
                  <a:hlinkClick r:id="rId8">
                    <a:extLst>
                      <a:ext uri="{A12FA001-AC4F-418D-AE19-62706E023703}">
                        <ahyp:hlinkClr xmlns:ahyp="http://schemas.microsoft.com/office/drawing/2018/hyperlinkcolor" val="tx"/>
                      </a:ext>
                    </a:extLst>
                  </a:hlinkClick>
                </a:rPr>
                <a:t>IGBTs</a:t>
              </a:r>
              <a:endParaRPr lang="en-US" sz="1100" dirty="0">
                <a:solidFill>
                  <a:schemeClr val="bg1"/>
                </a:solidFill>
                <a:latin typeface="Arial"/>
                <a:cs typeface="Arial" panose="020B0604020202020204" pitchFamily="34" charset="0"/>
              </a:endParaRPr>
            </a:p>
            <a:p>
              <a:pPr marL="177792" algn="ctr" defTabSz="914354" eaLnBrk="0" fontAlgn="auto" hangingPunct="0">
                <a:spcBef>
                  <a:spcPts val="0"/>
                </a:spcBef>
                <a:spcAft>
                  <a:spcPts val="600"/>
                </a:spcAft>
                <a:buClr>
                  <a:srgbClr val="E30034"/>
                </a:buClr>
                <a:defRPr/>
              </a:pPr>
              <a:r>
                <a:rPr lang="en-US" sz="1200" dirty="0">
                  <a:solidFill>
                    <a:srgbClr val="FFFFFF"/>
                  </a:solidFill>
                  <a:latin typeface="Arial"/>
                  <a:cs typeface="Arial" panose="020B0604020202020204" pitchFamily="34" charset="0"/>
                </a:rPr>
                <a:t>discrete and modules</a:t>
              </a:r>
            </a:p>
          </p:txBody>
        </p:sp>
        <p:sp>
          <p:nvSpPr>
            <p:cNvPr id="49" name="Rechteck 55">
              <a:extLst>
                <a:ext uri="{FF2B5EF4-FFF2-40B4-BE49-F238E27FC236}">
                  <a16:creationId xmlns:a16="http://schemas.microsoft.com/office/drawing/2014/main" id="{4A5206E5-2691-4800-959F-CCC7B252CA9F}"/>
                </a:ext>
              </a:extLst>
            </p:cNvPr>
            <p:cNvSpPr/>
            <p:nvPr/>
          </p:nvSpPr>
          <p:spPr bwMode="auto">
            <a:xfrm>
              <a:off x="9919833" y="982186"/>
              <a:ext cx="1944216" cy="1316077"/>
            </a:xfrm>
            <a:prstGeom prst="rect">
              <a:avLst/>
            </a:prstGeom>
            <a:solidFill>
              <a:schemeClr val="bg1"/>
            </a:solidFill>
            <a:ln w="38100">
              <a:solidFill>
                <a:srgbClr val="E30034"/>
              </a:solidFill>
              <a:miter lim="800000"/>
              <a:headEnd/>
              <a:tailEnd/>
            </a:ln>
          </p:spPr>
          <p:txBody>
            <a:bodyPr wrap="square" lIns="72000" tIns="72000" rIns="72000" bIns="72000" rtlCol="0" anchor="ctr"/>
            <a:lstStyle/>
            <a:p>
              <a:pPr algn="ctr" defTabSz="914354" eaLnBrk="0" hangingPunct="0">
                <a:defRPr/>
              </a:pPr>
              <a:endParaRPr lang="en-US" sz="1600" dirty="0">
                <a:solidFill>
                  <a:srgbClr val="000000"/>
                </a:solidFill>
                <a:latin typeface="Arial"/>
                <a:ea typeface="Verdana" pitchFamily="34" charset="0"/>
                <a:cs typeface="Arial" panose="020B0604020202020204" pitchFamily="34" charset="0"/>
              </a:endParaRPr>
            </a:p>
          </p:txBody>
        </p:sp>
        <p:sp>
          <p:nvSpPr>
            <p:cNvPr id="50" name="Textfeld 58">
              <a:extLst>
                <a:ext uri="{FF2B5EF4-FFF2-40B4-BE49-F238E27FC236}">
                  <a16:creationId xmlns:a16="http://schemas.microsoft.com/office/drawing/2014/main" id="{0D877DF1-4FF0-4078-96CC-237F041975F9}"/>
                </a:ext>
              </a:extLst>
            </p:cNvPr>
            <p:cNvSpPr txBox="1"/>
            <p:nvPr/>
          </p:nvSpPr>
          <p:spPr bwMode="auto">
            <a:xfrm>
              <a:off x="9919485" y="980728"/>
              <a:ext cx="1944912" cy="504000"/>
            </a:xfrm>
            <a:prstGeom prst="rect">
              <a:avLst/>
            </a:prstGeom>
            <a:solidFill>
              <a:srgbClr val="E30034"/>
            </a:solidFill>
            <a:ln w="9525">
              <a:noFill/>
              <a:miter lim="800000"/>
              <a:headEnd/>
              <a:tailEnd/>
            </a:ln>
            <a:effectLst/>
          </p:spPr>
          <p:txBody>
            <a:bodyPr wrap="square" lIns="0" tIns="0" rIns="0" bIns="0" rtlCol="0" anchor="ctr" anchorCtr="0">
              <a:noAutofit/>
            </a:bodyPr>
            <a:lstStyle/>
            <a:p>
              <a:pPr algn="ctr" defTabSz="914354" eaLnBrk="0" fontAlgn="auto" hangingPunct="0">
                <a:spcBef>
                  <a:spcPts val="0"/>
                </a:spcBef>
                <a:spcAft>
                  <a:spcPts val="300"/>
                </a:spcAft>
                <a:buClr>
                  <a:srgbClr val="E30034"/>
                </a:buClr>
                <a:defRPr/>
              </a:pPr>
              <a:r>
                <a:rPr lang="en-US" sz="1200" kern="0" dirty="0">
                  <a:solidFill>
                    <a:schemeClr val="bg1"/>
                  </a:solidFill>
                  <a:latin typeface="Arial"/>
                  <a:ea typeface="Verdana" pitchFamily="34" charset="0"/>
                  <a:cs typeface="Arial" panose="020B0604020202020204" pitchFamily="34" charset="0"/>
                  <a:hlinkClick r:id="rId9">
                    <a:extLst>
                      <a:ext uri="{A12FA001-AC4F-418D-AE19-62706E023703}">
                        <ahyp:hlinkClr xmlns:ahyp="http://schemas.microsoft.com/office/drawing/2018/hyperlinkcolor" val="tx"/>
                      </a:ext>
                    </a:extLst>
                  </a:hlinkClick>
                </a:rPr>
                <a:t>XMC™</a:t>
              </a:r>
              <a:r>
                <a:rPr lang="en-US" sz="1200" kern="0" dirty="0">
                  <a:solidFill>
                    <a:schemeClr val="bg1"/>
                  </a:solidFill>
                  <a:latin typeface="Arial"/>
                  <a:ea typeface="Verdana" pitchFamily="34" charset="0"/>
                  <a:cs typeface="Arial" panose="020B0604020202020204" pitchFamily="34" charset="0"/>
                </a:rPr>
                <a:t>, </a:t>
              </a:r>
              <a:r>
                <a:rPr lang="en-US" sz="1200" kern="0" dirty="0">
                  <a:solidFill>
                    <a:schemeClr val="bg1"/>
                  </a:solidFill>
                  <a:latin typeface="Arial"/>
                  <a:ea typeface="Verdana" pitchFamily="34" charset="0"/>
                  <a:cs typeface="Arial" panose="020B0604020202020204" pitchFamily="34" charset="0"/>
                  <a:hlinkClick r:id="rId10">
                    <a:extLst>
                      <a:ext uri="{A12FA001-AC4F-418D-AE19-62706E023703}">
                        <ahyp:hlinkClr xmlns:ahyp="http://schemas.microsoft.com/office/drawing/2018/hyperlinkcolor" val="tx"/>
                      </a:ext>
                    </a:extLst>
                  </a:hlinkClick>
                </a:rPr>
                <a:t>AURIX™</a:t>
              </a:r>
              <a:r>
                <a:rPr lang="en-US" sz="1200" kern="0" dirty="0">
                  <a:solidFill>
                    <a:schemeClr val="bg1"/>
                  </a:solidFill>
                  <a:latin typeface="Arial"/>
                  <a:ea typeface="Verdana" pitchFamily="34" charset="0"/>
                  <a:cs typeface="Arial" panose="020B0604020202020204" pitchFamily="34" charset="0"/>
                </a:rPr>
                <a:t>, </a:t>
              </a:r>
              <a:r>
                <a:rPr lang="en-US" sz="1200" kern="0" dirty="0" err="1">
                  <a:solidFill>
                    <a:schemeClr val="bg1"/>
                  </a:solidFill>
                  <a:latin typeface="Arial"/>
                  <a:ea typeface="Verdana" pitchFamily="34" charset="0"/>
                  <a:cs typeface="Arial" panose="020B0604020202020204" pitchFamily="34" charset="0"/>
                  <a:hlinkClick r:id="rId11">
                    <a:extLst>
                      <a:ext uri="{A12FA001-AC4F-418D-AE19-62706E023703}">
                        <ahyp:hlinkClr xmlns:ahyp="http://schemas.microsoft.com/office/drawing/2018/hyperlinkcolor" val="tx"/>
                      </a:ext>
                    </a:extLst>
                  </a:hlinkClick>
                </a:rPr>
                <a:t>PSoC</a:t>
              </a:r>
              <a:r>
                <a:rPr lang="en-US" sz="1200" kern="0" dirty="0">
                  <a:solidFill>
                    <a:schemeClr val="bg1"/>
                  </a:solidFill>
                  <a:latin typeface="Arial"/>
                  <a:ea typeface="Verdana" pitchFamily="34" charset="0"/>
                  <a:cs typeface="Arial" panose="020B0604020202020204" pitchFamily="34" charset="0"/>
                  <a:hlinkClick r:id="rId11">
                    <a:extLst>
                      <a:ext uri="{A12FA001-AC4F-418D-AE19-62706E023703}">
                        <ahyp:hlinkClr xmlns:ahyp="http://schemas.microsoft.com/office/drawing/2018/hyperlinkcolor" val="tx"/>
                      </a:ext>
                    </a:extLst>
                  </a:hlinkClick>
                </a:rPr>
                <a:t>™</a:t>
              </a:r>
              <a:endParaRPr lang="en-US" sz="1200" kern="0" dirty="0">
                <a:solidFill>
                  <a:schemeClr val="bg1"/>
                </a:solidFill>
                <a:latin typeface="Arial"/>
                <a:ea typeface="Verdana" pitchFamily="34" charset="0"/>
                <a:cs typeface="Arial" panose="020B0604020202020204" pitchFamily="34" charset="0"/>
              </a:endParaRPr>
            </a:p>
          </p:txBody>
        </p:sp>
        <p:pic>
          <p:nvPicPr>
            <p:cNvPr id="51" name="Picture 3">
              <a:extLst>
                <a:ext uri="{FF2B5EF4-FFF2-40B4-BE49-F238E27FC236}">
                  <a16:creationId xmlns:a16="http://schemas.microsoft.com/office/drawing/2014/main" id="{D0BA82A5-2388-440F-A196-887F5A1325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07197" y="1501025"/>
              <a:ext cx="1015285" cy="733049"/>
            </a:xfrm>
            <a:prstGeom prst="rect">
              <a:avLst/>
            </a:prstGeom>
            <a:ln w="76200">
              <a:noFill/>
            </a:ln>
          </p:spPr>
        </p:pic>
        <p:sp>
          <p:nvSpPr>
            <p:cNvPr id="52" name="Rechteck 48">
              <a:extLst>
                <a:ext uri="{FF2B5EF4-FFF2-40B4-BE49-F238E27FC236}">
                  <a16:creationId xmlns:a16="http://schemas.microsoft.com/office/drawing/2014/main" id="{1F2675B4-8D22-4B92-A09B-1129875536B4}"/>
                </a:ext>
              </a:extLst>
            </p:cNvPr>
            <p:cNvSpPr/>
            <p:nvPr/>
          </p:nvSpPr>
          <p:spPr bwMode="auto">
            <a:xfrm>
              <a:off x="374192" y="4221088"/>
              <a:ext cx="1944216" cy="1152000"/>
            </a:xfrm>
            <a:prstGeom prst="rect">
              <a:avLst/>
            </a:prstGeom>
            <a:solidFill>
              <a:schemeClr val="bg1"/>
            </a:solidFill>
            <a:ln w="38100">
              <a:solidFill>
                <a:srgbClr val="5EA290"/>
              </a:solidFill>
              <a:miter lim="800000"/>
              <a:headEnd/>
              <a:tailEnd/>
            </a:ln>
          </p:spPr>
          <p:txBody>
            <a:bodyPr wrap="square" lIns="72000" tIns="72000" rIns="72000" bIns="72000" rtlCol="0" anchor="ctr"/>
            <a:lstStyle/>
            <a:p>
              <a:pPr algn="ctr" defTabSz="914354" eaLnBrk="0" hangingPunct="0">
                <a:defRPr/>
              </a:pPr>
              <a:endParaRPr lang="en-US" sz="1600" dirty="0">
                <a:solidFill>
                  <a:srgbClr val="000000"/>
                </a:solidFill>
                <a:latin typeface="Arial"/>
                <a:ea typeface="Verdana" pitchFamily="34" charset="0"/>
                <a:cs typeface="Arial" panose="020B0604020202020204" pitchFamily="34" charset="0"/>
              </a:endParaRPr>
            </a:p>
          </p:txBody>
        </p:sp>
        <p:pic>
          <p:nvPicPr>
            <p:cNvPr id="53" name="Picture 90">
              <a:extLst>
                <a:ext uri="{FF2B5EF4-FFF2-40B4-BE49-F238E27FC236}">
                  <a16:creationId xmlns:a16="http://schemas.microsoft.com/office/drawing/2014/main" id="{BF0E9D90-F2FF-45AE-A121-5D5476E8B3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6175" y="4584790"/>
              <a:ext cx="920250" cy="762083"/>
            </a:xfrm>
            <a:prstGeom prst="rect">
              <a:avLst/>
            </a:prstGeom>
            <a:ln w="76200">
              <a:noFill/>
            </a:ln>
          </p:spPr>
        </p:pic>
        <p:sp>
          <p:nvSpPr>
            <p:cNvPr id="54" name="Textfeld 51">
              <a:extLst>
                <a:ext uri="{FF2B5EF4-FFF2-40B4-BE49-F238E27FC236}">
                  <a16:creationId xmlns:a16="http://schemas.microsoft.com/office/drawing/2014/main" id="{DCB65EE9-16C9-4666-AD8D-3BCA9CD210D6}"/>
                </a:ext>
              </a:extLst>
            </p:cNvPr>
            <p:cNvSpPr txBox="1"/>
            <p:nvPr/>
          </p:nvSpPr>
          <p:spPr bwMode="auto">
            <a:xfrm>
              <a:off x="373844" y="4221088"/>
              <a:ext cx="1944912" cy="252000"/>
            </a:xfrm>
            <a:prstGeom prst="rect">
              <a:avLst/>
            </a:prstGeom>
            <a:solidFill>
              <a:srgbClr val="5EA290"/>
            </a:solidFill>
            <a:ln w="9525">
              <a:noFill/>
              <a:miter lim="800000"/>
              <a:headEnd/>
              <a:tailEnd/>
            </a:ln>
            <a:effectLst/>
          </p:spPr>
          <p:txBody>
            <a:bodyPr wrap="square" lIns="0" tIns="0" rIns="0" bIns="0" rtlCol="0" anchor="ctr" anchorCtr="0">
              <a:noAutofit/>
            </a:bodyPr>
            <a:lstStyle/>
            <a:p>
              <a:pPr algn="ctr" defTabSz="914354" eaLnBrk="0" fontAlgn="auto" hangingPunct="0">
                <a:spcBef>
                  <a:spcPts val="0"/>
                </a:spcBef>
                <a:spcAft>
                  <a:spcPts val="300"/>
                </a:spcAft>
                <a:buClr>
                  <a:srgbClr val="E30034"/>
                </a:buClr>
                <a:defRPr/>
              </a:pPr>
              <a:r>
                <a:rPr lang="en-US" sz="1200" kern="0" dirty="0" err="1">
                  <a:solidFill>
                    <a:schemeClr val="bg1"/>
                  </a:solidFill>
                  <a:latin typeface="Arial"/>
                  <a:ea typeface="Verdana" pitchFamily="34" charset="0"/>
                  <a:cs typeface="Arial" panose="020B0604020202020204" pitchFamily="34" charset="0"/>
                  <a:hlinkClick r:id="rId14">
                    <a:extLst>
                      <a:ext uri="{A12FA001-AC4F-418D-AE19-62706E023703}">
                        <ahyp:hlinkClr xmlns:ahyp="http://schemas.microsoft.com/office/drawing/2018/hyperlinkcolor" val="tx"/>
                      </a:ext>
                    </a:extLst>
                  </a:hlinkClick>
                </a:rPr>
                <a:t>EiceDRIVER</a:t>
              </a:r>
              <a:r>
                <a:rPr lang="en-US" sz="1200" kern="0" dirty="0">
                  <a:solidFill>
                    <a:schemeClr val="bg1"/>
                  </a:solidFill>
                  <a:latin typeface="Arial"/>
                  <a:ea typeface="Verdana" pitchFamily="34" charset="0"/>
                  <a:cs typeface="Arial" panose="020B0604020202020204" pitchFamily="34" charset="0"/>
                  <a:hlinkClick r:id="rId14">
                    <a:extLst>
                      <a:ext uri="{A12FA001-AC4F-418D-AE19-62706E023703}">
                        <ahyp:hlinkClr xmlns:ahyp="http://schemas.microsoft.com/office/drawing/2018/hyperlinkcolor" val="tx"/>
                      </a:ext>
                    </a:extLst>
                  </a:hlinkClick>
                </a:rPr>
                <a:t>™ </a:t>
              </a:r>
              <a:endParaRPr lang="en-US" sz="1200" kern="0" dirty="0">
                <a:solidFill>
                  <a:schemeClr val="bg1"/>
                </a:solidFill>
                <a:latin typeface="Arial"/>
                <a:ea typeface="Verdana" pitchFamily="34" charset="0"/>
                <a:cs typeface="Arial" panose="020B0604020202020204" pitchFamily="34" charset="0"/>
              </a:endParaRPr>
            </a:p>
          </p:txBody>
        </p:sp>
        <p:sp>
          <p:nvSpPr>
            <p:cNvPr id="58" name="Rechteck 61">
              <a:extLst>
                <a:ext uri="{FF2B5EF4-FFF2-40B4-BE49-F238E27FC236}">
                  <a16:creationId xmlns:a16="http://schemas.microsoft.com/office/drawing/2014/main" id="{577C0BD2-FC7A-42AA-8AB2-CC83DAD38C90}"/>
                </a:ext>
              </a:extLst>
            </p:cNvPr>
            <p:cNvSpPr/>
            <p:nvPr/>
          </p:nvSpPr>
          <p:spPr bwMode="auto">
            <a:xfrm>
              <a:off x="9919833" y="3922799"/>
              <a:ext cx="1944216" cy="972000"/>
            </a:xfrm>
            <a:prstGeom prst="rect">
              <a:avLst/>
            </a:prstGeom>
            <a:solidFill>
              <a:schemeClr val="bg1"/>
            </a:solidFill>
            <a:ln w="38100">
              <a:solidFill>
                <a:srgbClr val="769F3B"/>
              </a:solidFill>
              <a:miter lim="800000"/>
              <a:headEnd/>
              <a:tailEnd/>
            </a:ln>
          </p:spPr>
          <p:txBody>
            <a:bodyPr wrap="square" lIns="72000" tIns="72000" rIns="72000" bIns="72000" rtlCol="0" anchor="ctr"/>
            <a:lstStyle/>
            <a:p>
              <a:pPr algn="ctr" defTabSz="914354" eaLnBrk="0" hangingPunct="0">
                <a:defRPr/>
              </a:pPr>
              <a:endParaRPr lang="en-US" sz="1600" dirty="0">
                <a:solidFill>
                  <a:srgbClr val="000000"/>
                </a:solidFill>
                <a:latin typeface="Arial"/>
                <a:ea typeface="Verdana" pitchFamily="34" charset="0"/>
                <a:cs typeface="Arial" panose="020B0604020202020204" pitchFamily="34" charset="0"/>
              </a:endParaRPr>
            </a:p>
          </p:txBody>
        </p:sp>
        <p:sp>
          <p:nvSpPr>
            <p:cNvPr id="59" name="Textfeld 64">
              <a:extLst>
                <a:ext uri="{FF2B5EF4-FFF2-40B4-BE49-F238E27FC236}">
                  <a16:creationId xmlns:a16="http://schemas.microsoft.com/office/drawing/2014/main" id="{F6359238-2AB3-422C-84B9-3DA1CDB63D84}"/>
                </a:ext>
              </a:extLst>
            </p:cNvPr>
            <p:cNvSpPr txBox="1"/>
            <p:nvPr/>
          </p:nvSpPr>
          <p:spPr bwMode="auto">
            <a:xfrm>
              <a:off x="9919485" y="3922796"/>
              <a:ext cx="1944912" cy="252000"/>
            </a:xfrm>
            <a:prstGeom prst="rect">
              <a:avLst/>
            </a:prstGeom>
            <a:solidFill>
              <a:srgbClr val="769F3B"/>
            </a:solidFill>
            <a:ln w="9525">
              <a:noFill/>
              <a:miter lim="800000"/>
              <a:headEnd/>
              <a:tailEnd/>
            </a:ln>
            <a:effectLst/>
          </p:spPr>
          <p:txBody>
            <a:bodyPr wrap="square" lIns="0" tIns="0" rIns="0" bIns="0" rtlCol="0" anchor="ctr" anchorCtr="0">
              <a:noAutofit/>
            </a:bodyPr>
            <a:lstStyle/>
            <a:p>
              <a:pPr algn="ctr" defTabSz="914354" eaLnBrk="0" fontAlgn="auto" hangingPunct="0">
                <a:spcBef>
                  <a:spcPts val="0"/>
                </a:spcBef>
                <a:spcAft>
                  <a:spcPts val="300"/>
                </a:spcAft>
                <a:buClr>
                  <a:srgbClr val="E30034"/>
                </a:buClr>
                <a:defRPr/>
              </a:pPr>
              <a:r>
                <a:rPr lang="en-US" sz="1200" kern="0" dirty="0">
                  <a:solidFill>
                    <a:schemeClr val="bg1"/>
                  </a:solidFill>
                  <a:latin typeface="Arial"/>
                  <a:ea typeface="Verdana" pitchFamily="34" charset="0"/>
                  <a:cs typeface="Arial" panose="020B0604020202020204" pitchFamily="34" charset="0"/>
                  <a:hlinkClick r:id="rId15">
                    <a:extLst>
                      <a:ext uri="{A12FA001-AC4F-418D-AE19-62706E023703}">
                        <ahyp:hlinkClr xmlns:ahyp="http://schemas.microsoft.com/office/drawing/2018/hyperlinkcolor" val="tx"/>
                      </a:ext>
                    </a:extLst>
                  </a:hlinkClick>
                </a:rPr>
                <a:t>OPTIGA™</a:t>
              </a:r>
              <a:endParaRPr lang="en-US" sz="1200" kern="0" dirty="0">
                <a:solidFill>
                  <a:schemeClr val="bg1"/>
                </a:solidFill>
                <a:latin typeface="Arial"/>
                <a:ea typeface="Verdana" pitchFamily="34" charset="0"/>
                <a:cs typeface="Arial" panose="020B0604020202020204" pitchFamily="34" charset="0"/>
              </a:endParaRPr>
            </a:p>
          </p:txBody>
        </p:sp>
        <p:pic>
          <p:nvPicPr>
            <p:cNvPr id="60" name="Picture 17">
              <a:extLst>
                <a:ext uri="{FF2B5EF4-FFF2-40B4-BE49-F238E27FC236}">
                  <a16:creationId xmlns:a16="http://schemas.microsoft.com/office/drawing/2014/main" id="{C726AD3A-104C-452C-806F-81DD79ED57B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377183" y="4184928"/>
              <a:ext cx="1029516" cy="571609"/>
            </a:xfrm>
            <a:prstGeom prst="rect">
              <a:avLst/>
            </a:prstGeom>
            <a:ln w="76200">
              <a:noFill/>
            </a:ln>
          </p:spPr>
        </p:pic>
        <p:sp>
          <p:nvSpPr>
            <p:cNvPr id="62" name="Rechteck 61">
              <a:extLst>
                <a:ext uri="{FF2B5EF4-FFF2-40B4-BE49-F238E27FC236}">
                  <a16:creationId xmlns:a16="http://schemas.microsoft.com/office/drawing/2014/main" id="{4271A2F9-97AE-4728-B135-A26643F5F692}"/>
                </a:ext>
              </a:extLst>
            </p:cNvPr>
            <p:cNvSpPr/>
            <p:nvPr/>
          </p:nvSpPr>
          <p:spPr bwMode="auto">
            <a:xfrm>
              <a:off x="9919833" y="5065004"/>
              <a:ext cx="1944216" cy="1316077"/>
            </a:xfrm>
            <a:prstGeom prst="rect">
              <a:avLst/>
            </a:prstGeom>
            <a:solidFill>
              <a:schemeClr val="bg1"/>
            </a:solidFill>
            <a:ln w="38100">
              <a:solidFill>
                <a:srgbClr val="644F54"/>
              </a:solidFill>
              <a:miter lim="800000"/>
              <a:headEnd/>
              <a:tailEnd/>
            </a:ln>
          </p:spPr>
          <p:txBody>
            <a:bodyPr wrap="square" lIns="72000" tIns="72000" rIns="72000" bIns="72000" rtlCol="0" anchor="ctr"/>
            <a:lstStyle/>
            <a:p>
              <a:pPr algn="ctr" defTabSz="914354" eaLnBrk="0" hangingPunct="0">
                <a:defRPr/>
              </a:pPr>
              <a:endParaRPr lang="en-US" sz="1600" dirty="0">
                <a:solidFill>
                  <a:srgbClr val="000000"/>
                </a:solidFill>
                <a:latin typeface="Arial"/>
                <a:ea typeface="Verdana" pitchFamily="34" charset="0"/>
                <a:cs typeface="Arial" panose="020B0604020202020204" pitchFamily="34" charset="0"/>
              </a:endParaRPr>
            </a:p>
          </p:txBody>
        </p:sp>
        <p:sp>
          <p:nvSpPr>
            <p:cNvPr id="63" name="Textfeld 64">
              <a:extLst>
                <a:ext uri="{FF2B5EF4-FFF2-40B4-BE49-F238E27FC236}">
                  <a16:creationId xmlns:a16="http://schemas.microsoft.com/office/drawing/2014/main" id="{226FB10C-2F0B-446A-9F97-60A62DD6C567}"/>
                </a:ext>
              </a:extLst>
            </p:cNvPr>
            <p:cNvSpPr txBox="1"/>
            <p:nvPr/>
          </p:nvSpPr>
          <p:spPr bwMode="auto">
            <a:xfrm>
              <a:off x="9919833" y="5050157"/>
              <a:ext cx="1944912" cy="504000"/>
            </a:xfrm>
            <a:prstGeom prst="rect">
              <a:avLst/>
            </a:prstGeom>
            <a:solidFill>
              <a:srgbClr val="644F54"/>
            </a:solidFill>
            <a:ln w="38100">
              <a:solidFill>
                <a:srgbClr val="644F54"/>
              </a:solidFill>
              <a:miter lim="800000"/>
              <a:headEnd/>
              <a:tailEnd/>
            </a:ln>
            <a:effectLst/>
          </p:spPr>
          <p:txBody>
            <a:bodyPr wrap="square" lIns="0" tIns="0" rIns="0" bIns="0" rtlCol="0" anchor="ctr" anchorCtr="0">
              <a:noAutofit/>
            </a:bodyPr>
            <a:lstStyle/>
            <a:p>
              <a:pPr algn="ctr" defTabSz="914354" eaLnBrk="0" fontAlgn="auto" hangingPunct="0">
                <a:spcBef>
                  <a:spcPts val="0"/>
                </a:spcBef>
                <a:spcAft>
                  <a:spcPts val="300"/>
                </a:spcAft>
                <a:buClr>
                  <a:srgbClr val="E30034"/>
                </a:buClr>
                <a:defRPr/>
              </a:pPr>
              <a:r>
                <a:rPr lang="en-US" sz="1200" kern="0" dirty="0">
                  <a:solidFill>
                    <a:schemeClr val="bg1"/>
                  </a:solidFill>
                  <a:latin typeface="Arial"/>
                  <a:ea typeface="Verdana" pitchFamily="34" charset="0"/>
                  <a:cs typeface="Arial" panose="020B0604020202020204" pitchFamily="34" charset="0"/>
                  <a:hlinkClick r:id="rId17">
                    <a:extLst>
                      <a:ext uri="{A12FA001-AC4F-418D-AE19-62706E023703}">
                        <ahyp:hlinkClr xmlns:ahyp="http://schemas.microsoft.com/office/drawing/2018/hyperlinkcolor" val="tx"/>
                      </a:ext>
                    </a:extLst>
                  </a:hlinkClick>
                </a:rPr>
                <a:t>Semper™ </a:t>
              </a:r>
              <a:br>
                <a:rPr lang="en-US" sz="1200" kern="0" dirty="0">
                  <a:solidFill>
                    <a:schemeClr val="bg1"/>
                  </a:solidFill>
                  <a:latin typeface="Arial"/>
                  <a:ea typeface="Verdana" pitchFamily="34" charset="0"/>
                  <a:cs typeface="Arial" panose="020B0604020202020204" pitchFamily="34" charset="0"/>
                  <a:hlinkClick r:id="rId17">
                    <a:extLst>
                      <a:ext uri="{A12FA001-AC4F-418D-AE19-62706E023703}">
                        <ahyp:hlinkClr xmlns:ahyp="http://schemas.microsoft.com/office/drawing/2018/hyperlinkcolor" val="tx"/>
                      </a:ext>
                    </a:extLst>
                  </a:hlinkClick>
                </a:rPr>
              </a:br>
              <a:r>
                <a:rPr lang="en-US" sz="1200" kern="0" dirty="0">
                  <a:solidFill>
                    <a:schemeClr val="bg1"/>
                  </a:solidFill>
                  <a:latin typeface="Arial"/>
                  <a:ea typeface="Verdana" pitchFamily="34" charset="0"/>
                  <a:cs typeface="Arial" panose="020B0604020202020204" pitchFamily="34" charset="0"/>
                  <a:hlinkClick r:id="rId17">
                    <a:extLst>
                      <a:ext uri="{A12FA001-AC4F-418D-AE19-62706E023703}">
                        <ahyp:hlinkClr xmlns:ahyp="http://schemas.microsoft.com/office/drawing/2018/hyperlinkcolor" val="tx"/>
                      </a:ext>
                    </a:extLst>
                  </a:hlinkClick>
                </a:rPr>
                <a:t>NOR FLASH</a:t>
              </a:r>
              <a:endParaRPr lang="en-US" sz="1200" kern="0" dirty="0">
                <a:solidFill>
                  <a:schemeClr val="bg1"/>
                </a:solidFill>
                <a:latin typeface="Arial"/>
                <a:ea typeface="Verdana" pitchFamily="34" charset="0"/>
                <a:cs typeface="Arial" panose="020B0604020202020204" pitchFamily="34" charset="0"/>
              </a:endParaRPr>
            </a:p>
          </p:txBody>
        </p:sp>
        <p:sp>
          <p:nvSpPr>
            <p:cNvPr id="64" name="Rechteck 44">
              <a:extLst>
                <a:ext uri="{FF2B5EF4-FFF2-40B4-BE49-F238E27FC236}">
                  <a16:creationId xmlns:a16="http://schemas.microsoft.com/office/drawing/2014/main" id="{5B785F72-C92D-4FD1-8125-47EC20B7B853}"/>
                </a:ext>
              </a:extLst>
            </p:cNvPr>
            <p:cNvSpPr/>
            <p:nvPr/>
          </p:nvSpPr>
          <p:spPr bwMode="auto">
            <a:xfrm>
              <a:off x="373844" y="5473561"/>
              <a:ext cx="1944216" cy="972000"/>
            </a:xfrm>
            <a:prstGeom prst="rect">
              <a:avLst/>
            </a:prstGeom>
            <a:solidFill>
              <a:schemeClr val="bg1"/>
            </a:solidFill>
            <a:ln w="38100">
              <a:solidFill>
                <a:srgbClr val="AEC067"/>
              </a:solidFill>
              <a:miter lim="800000"/>
              <a:headEnd/>
              <a:tailEnd/>
            </a:ln>
          </p:spPr>
          <p:txBody>
            <a:bodyPr wrap="square" lIns="72000" tIns="72000" rIns="72000" bIns="72000" rtlCol="0" anchor="ctr"/>
            <a:lstStyle/>
            <a:p>
              <a:pPr algn="ctr" defTabSz="914354" eaLnBrk="0" hangingPunct="0">
                <a:defRPr/>
              </a:pPr>
              <a:endParaRPr lang="en-US" sz="1600" dirty="0">
                <a:solidFill>
                  <a:srgbClr val="000000"/>
                </a:solidFill>
                <a:latin typeface="Arial"/>
                <a:ea typeface="Verdana" pitchFamily="34" charset="0"/>
                <a:cs typeface="Arial" panose="020B0604020202020204" pitchFamily="34" charset="0"/>
              </a:endParaRPr>
            </a:p>
          </p:txBody>
        </p:sp>
        <p:pic>
          <p:nvPicPr>
            <p:cNvPr id="65" name="Grafik 5">
              <a:extLst>
                <a:ext uri="{FF2B5EF4-FFF2-40B4-BE49-F238E27FC236}">
                  <a16:creationId xmlns:a16="http://schemas.microsoft.com/office/drawing/2014/main" id="{D8DF4886-2B89-4709-AEFC-3446101E0B8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3901" y="5886307"/>
              <a:ext cx="844103" cy="429471"/>
            </a:xfrm>
            <a:prstGeom prst="rect">
              <a:avLst/>
            </a:prstGeom>
          </p:spPr>
        </p:pic>
        <p:sp>
          <p:nvSpPr>
            <p:cNvPr id="66" name="Textfeld 42">
              <a:extLst>
                <a:ext uri="{FF2B5EF4-FFF2-40B4-BE49-F238E27FC236}">
                  <a16:creationId xmlns:a16="http://schemas.microsoft.com/office/drawing/2014/main" id="{24DB74C0-5E4D-4C63-9528-A2A886F38D89}"/>
                </a:ext>
              </a:extLst>
            </p:cNvPr>
            <p:cNvSpPr txBox="1"/>
            <p:nvPr/>
          </p:nvSpPr>
          <p:spPr bwMode="auto">
            <a:xfrm>
              <a:off x="373496" y="5476956"/>
              <a:ext cx="1944912" cy="252000"/>
            </a:xfrm>
            <a:prstGeom prst="rect">
              <a:avLst/>
            </a:prstGeom>
            <a:solidFill>
              <a:srgbClr val="AEC067"/>
            </a:solidFill>
            <a:ln w="9525">
              <a:noFill/>
              <a:miter lim="800000"/>
              <a:headEnd/>
              <a:tailEnd/>
            </a:ln>
            <a:effectLst/>
          </p:spPr>
          <p:txBody>
            <a:bodyPr wrap="square" lIns="0" tIns="0" rIns="0" bIns="0" rtlCol="0" anchor="ctr" anchorCtr="0">
              <a:noAutofit/>
            </a:bodyPr>
            <a:lstStyle/>
            <a:p>
              <a:pPr algn="ctr" defTabSz="914354" eaLnBrk="0" fontAlgn="auto" hangingPunct="0">
                <a:spcBef>
                  <a:spcPts val="0"/>
                </a:spcBef>
                <a:spcAft>
                  <a:spcPts val="300"/>
                </a:spcAft>
                <a:buClr>
                  <a:srgbClr val="E30034"/>
                </a:buClr>
                <a:defRPr/>
              </a:pPr>
              <a:r>
                <a:rPr lang="en-US" sz="1200" kern="0" dirty="0">
                  <a:solidFill>
                    <a:schemeClr val="bg1"/>
                  </a:solidFill>
                  <a:latin typeface="Arial"/>
                  <a:ea typeface="Verdana" pitchFamily="34" charset="0"/>
                  <a:cs typeface="Arial" panose="020B0604020202020204" pitchFamily="34" charset="0"/>
                  <a:hlinkClick r:id="rId19">
                    <a:extLst>
                      <a:ext uri="{A12FA001-AC4F-418D-AE19-62706E023703}">
                        <ahyp:hlinkClr xmlns:ahyp="http://schemas.microsoft.com/office/drawing/2018/hyperlinkcolor" val="tx"/>
                      </a:ext>
                    </a:extLst>
                  </a:hlinkClick>
                </a:rPr>
                <a:t>XENSIV™</a:t>
              </a:r>
              <a:endParaRPr lang="en-US" sz="1200" kern="0" dirty="0">
                <a:solidFill>
                  <a:schemeClr val="bg1"/>
                </a:solidFill>
                <a:latin typeface="Arial"/>
                <a:ea typeface="Verdana" pitchFamily="34" charset="0"/>
                <a:cs typeface="Arial" panose="020B0604020202020204" pitchFamily="34" charset="0"/>
              </a:endParaRPr>
            </a:p>
          </p:txBody>
        </p:sp>
        <p:sp>
          <p:nvSpPr>
            <p:cNvPr id="67" name="Rechteck 44">
              <a:extLst>
                <a:ext uri="{FF2B5EF4-FFF2-40B4-BE49-F238E27FC236}">
                  <a16:creationId xmlns:a16="http://schemas.microsoft.com/office/drawing/2014/main" id="{6C23D991-DC4A-43C7-A51E-409FE211EA91}"/>
                </a:ext>
              </a:extLst>
            </p:cNvPr>
            <p:cNvSpPr/>
            <p:nvPr/>
          </p:nvSpPr>
          <p:spPr bwMode="auto">
            <a:xfrm>
              <a:off x="9912474" y="2454793"/>
              <a:ext cx="1944216" cy="1316077"/>
            </a:xfrm>
            <a:prstGeom prst="rect">
              <a:avLst/>
            </a:prstGeom>
            <a:solidFill>
              <a:schemeClr val="bg1"/>
            </a:solidFill>
            <a:ln w="38100">
              <a:solidFill>
                <a:srgbClr val="FFE054"/>
              </a:solidFill>
              <a:miter lim="800000"/>
              <a:headEnd/>
              <a:tailEnd/>
            </a:ln>
          </p:spPr>
          <p:txBody>
            <a:bodyPr wrap="square" lIns="72000" tIns="72000" rIns="72000" bIns="72000" rtlCol="0" anchor="ctr"/>
            <a:lstStyle/>
            <a:p>
              <a:pPr algn="ctr" defTabSz="914354" eaLnBrk="0" hangingPunct="0">
                <a:defRPr/>
              </a:pPr>
              <a:endParaRPr lang="en-US" sz="1600" dirty="0">
                <a:solidFill>
                  <a:srgbClr val="000000"/>
                </a:solidFill>
                <a:latin typeface="Arial"/>
                <a:ea typeface="Verdana" pitchFamily="34" charset="0"/>
                <a:cs typeface="Arial" panose="020B0604020202020204" pitchFamily="34" charset="0"/>
              </a:endParaRPr>
            </a:p>
          </p:txBody>
        </p:sp>
        <p:sp>
          <p:nvSpPr>
            <p:cNvPr id="69" name="Textfeld 42">
              <a:extLst>
                <a:ext uri="{FF2B5EF4-FFF2-40B4-BE49-F238E27FC236}">
                  <a16:creationId xmlns:a16="http://schemas.microsoft.com/office/drawing/2014/main" id="{3DBD3CE5-30D0-4B8C-AFDA-E6D29920F7B3}"/>
                </a:ext>
              </a:extLst>
            </p:cNvPr>
            <p:cNvSpPr txBox="1"/>
            <p:nvPr/>
          </p:nvSpPr>
          <p:spPr bwMode="auto">
            <a:xfrm>
              <a:off x="9912126" y="2454793"/>
              <a:ext cx="1944912" cy="504000"/>
            </a:xfrm>
            <a:prstGeom prst="rect">
              <a:avLst/>
            </a:prstGeom>
            <a:solidFill>
              <a:srgbClr val="FFE054"/>
            </a:solidFill>
            <a:ln w="9525">
              <a:noFill/>
              <a:miter lim="800000"/>
              <a:headEnd/>
              <a:tailEnd/>
            </a:ln>
            <a:effectLst/>
          </p:spPr>
          <p:txBody>
            <a:bodyPr wrap="square" lIns="0" tIns="0" rIns="0" bIns="0" rtlCol="0" anchor="ctr" anchorCtr="0">
              <a:noAutofit/>
            </a:bodyPr>
            <a:lstStyle/>
            <a:p>
              <a:pPr algn="ctr" defTabSz="914354" eaLnBrk="0" fontAlgn="auto" hangingPunct="0">
                <a:spcBef>
                  <a:spcPts val="0"/>
                </a:spcBef>
                <a:spcAft>
                  <a:spcPts val="300"/>
                </a:spcAft>
                <a:buClr>
                  <a:srgbClr val="E30034"/>
                </a:buClr>
                <a:defRPr/>
              </a:pPr>
              <a:r>
                <a:rPr lang="en-US" sz="1200" kern="0" dirty="0">
                  <a:latin typeface="Arial"/>
                  <a:ea typeface="Verdana" pitchFamily="34" charset="0"/>
                  <a:cs typeface="Arial" panose="020B0604020202020204" pitchFamily="34" charset="0"/>
                  <a:hlinkClick r:id="rId20">
                    <a:extLst>
                      <a:ext uri="{A12FA001-AC4F-418D-AE19-62706E023703}">
                        <ahyp:hlinkClr xmlns:ahyp="http://schemas.microsoft.com/office/drawing/2018/hyperlinkcolor" val="tx"/>
                      </a:ext>
                    </a:extLst>
                  </a:hlinkClick>
                </a:rPr>
                <a:t>AIROC™</a:t>
              </a:r>
              <a:r>
                <a:rPr lang="en-US" sz="1200" kern="0" dirty="0">
                  <a:latin typeface="Arial"/>
                  <a:ea typeface="Verdana" pitchFamily="34" charset="0"/>
                  <a:cs typeface="Arial" panose="020B0604020202020204" pitchFamily="34" charset="0"/>
                </a:rPr>
                <a:t>, </a:t>
              </a:r>
              <a:r>
                <a:rPr lang="en-US" sz="1200" kern="0" dirty="0">
                  <a:latin typeface="Arial"/>
                  <a:ea typeface="Verdana" pitchFamily="34" charset="0"/>
                  <a:cs typeface="Arial" panose="020B0604020202020204" pitchFamily="34" charset="0"/>
                  <a:hlinkClick r:id="rId21">
                    <a:extLst>
                      <a:ext uri="{A12FA001-AC4F-418D-AE19-62706E023703}">
                        <ahyp:hlinkClr xmlns:ahyp="http://schemas.microsoft.com/office/drawing/2018/hyperlinkcolor" val="tx"/>
                      </a:ext>
                    </a:extLst>
                  </a:hlinkClick>
                </a:rPr>
                <a:t>CAN Transceiver</a:t>
              </a:r>
              <a:r>
                <a:rPr lang="en-US" sz="1200" kern="0" dirty="0">
                  <a:latin typeface="Arial"/>
                  <a:ea typeface="Verdana" pitchFamily="34" charset="0"/>
                  <a:cs typeface="Arial" panose="020B0604020202020204" pitchFamily="34" charset="0"/>
                </a:rPr>
                <a:t> </a:t>
              </a:r>
            </a:p>
          </p:txBody>
        </p:sp>
        <p:pic>
          <p:nvPicPr>
            <p:cNvPr id="19" name="Picture 18">
              <a:extLst>
                <a:ext uri="{FF2B5EF4-FFF2-40B4-BE49-F238E27FC236}">
                  <a16:creationId xmlns:a16="http://schemas.microsoft.com/office/drawing/2014/main" id="{EA24FA64-2573-44AC-8E4A-F75167D580E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397688" y="5735943"/>
              <a:ext cx="1006806" cy="520183"/>
            </a:xfrm>
            <a:prstGeom prst="rect">
              <a:avLst/>
            </a:prstGeom>
          </p:spPr>
        </p:pic>
        <p:pic>
          <p:nvPicPr>
            <p:cNvPr id="33" name="Picture 32">
              <a:extLst>
                <a:ext uri="{FF2B5EF4-FFF2-40B4-BE49-F238E27FC236}">
                  <a16:creationId xmlns:a16="http://schemas.microsoft.com/office/drawing/2014/main" id="{BBC86B47-6415-44D5-A6C4-A9C63FD8238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042370" y="3044391"/>
              <a:ext cx="662142" cy="624336"/>
            </a:xfrm>
            <a:prstGeom prst="rect">
              <a:avLst/>
            </a:prstGeom>
          </p:spPr>
        </p:pic>
        <p:pic>
          <p:nvPicPr>
            <p:cNvPr id="36" name="Picture 35">
              <a:extLst>
                <a:ext uri="{FF2B5EF4-FFF2-40B4-BE49-F238E27FC236}">
                  <a16:creationId xmlns:a16="http://schemas.microsoft.com/office/drawing/2014/main" id="{063D1520-F2B2-41D6-9C8E-A0D80096960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091714" y="3124282"/>
              <a:ext cx="495431" cy="495431"/>
            </a:xfrm>
            <a:prstGeom prst="rect">
              <a:avLst/>
            </a:prstGeom>
          </p:spPr>
        </p:pic>
      </p:grpSp>
      <p:pic>
        <p:nvPicPr>
          <p:cNvPr id="5" name="Picture 4">
            <a:extLst>
              <a:ext uri="{FF2B5EF4-FFF2-40B4-BE49-F238E27FC236}">
                <a16:creationId xmlns:a16="http://schemas.microsoft.com/office/drawing/2014/main" id="{44C4862F-73BF-4821-A030-30E68FFB189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181489" y="1967897"/>
            <a:ext cx="207992" cy="237254"/>
          </a:xfrm>
          <a:prstGeom prst="rect">
            <a:avLst/>
          </a:prstGeom>
        </p:spPr>
      </p:pic>
    </p:spTree>
    <p:extLst>
      <p:ext uri="{BB962C8B-B14F-4D97-AF65-F5344CB8AC3E}">
        <p14:creationId xmlns:p14="http://schemas.microsoft.com/office/powerpoint/2010/main" val="2848616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perfect solution for every power class: </a:t>
            </a:r>
            <a:br>
              <a:rPr lang="en-US" dirty="0"/>
            </a:br>
            <a:r>
              <a:rPr lang="en-US" dirty="0"/>
              <a:t>Infineon’s power solution positioning for DC EV charger</a:t>
            </a:r>
            <a:endParaRPr lang="de-DE" dirty="0"/>
          </a:p>
        </p:txBody>
      </p:sp>
      <p:grpSp>
        <p:nvGrpSpPr>
          <p:cNvPr id="2" name="Group 1">
            <a:extLst>
              <a:ext uri="{FF2B5EF4-FFF2-40B4-BE49-F238E27FC236}">
                <a16:creationId xmlns:a16="http://schemas.microsoft.com/office/drawing/2014/main" id="{E10A8D5F-5060-1F22-33F4-29D4C127CBDB}"/>
              </a:ext>
            </a:extLst>
          </p:cNvPr>
          <p:cNvGrpSpPr/>
          <p:nvPr/>
        </p:nvGrpSpPr>
        <p:grpSpPr>
          <a:xfrm>
            <a:off x="339128" y="1268414"/>
            <a:ext cx="11521280" cy="5112914"/>
            <a:chOff x="151028" y="1155396"/>
            <a:chExt cx="11941592" cy="5299441"/>
          </a:xfrm>
        </p:grpSpPr>
        <p:sp>
          <p:nvSpPr>
            <p:cNvPr id="23" name="Textfeld 22"/>
            <p:cNvSpPr txBox="1"/>
            <p:nvPr/>
          </p:nvSpPr>
          <p:spPr bwMode="auto">
            <a:xfrm>
              <a:off x="651175" y="6311285"/>
              <a:ext cx="4048680" cy="143552"/>
            </a:xfrm>
            <a:prstGeom prst="rect">
              <a:avLst/>
            </a:prstGeom>
            <a:noFill/>
            <a:ln w="9525">
              <a:noFill/>
              <a:miter lim="800000"/>
              <a:headEnd/>
              <a:tailEnd/>
            </a:ln>
            <a:effectLst/>
          </p:spPr>
          <p:txBody>
            <a:bodyPr wrap="square" lIns="0" tIns="0" rIns="0" bIns="0" rtlCol="0" anchor="ctr" anchorCtr="0">
              <a:spAutoFit/>
            </a:bodyPr>
            <a:lstStyle/>
            <a:p>
              <a:pPr eaLnBrk="0" fontAlgn="auto" hangingPunct="0">
                <a:spcBef>
                  <a:spcPts val="0"/>
                </a:spcBef>
                <a:spcAft>
                  <a:spcPts val="300"/>
                </a:spcAft>
                <a:buClr>
                  <a:schemeClr val="accent1"/>
                </a:buClr>
              </a:pPr>
              <a:r>
                <a:rPr lang="en-US" sz="900" kern="0" dirty="0">
                  <a:solidFill>
                    <a:srgbClr val="7F7F7F"/>
                  </a:solidFill>
                  <a:latin typeface="Arial" panose="020B0604020202020204" pitchFamily="34" charset="0"/>
                  <a:ea typeface="Verdana" pitchFamily="34" charset="0"/>
                  <a:cs typeface="Verdana" pitchFamily="34" charset="0"/>
                </a:rPr>
                <a:t>* DC charger subunit or DC charger</a:t>
              </a:r>
            </a:p>
          </p:txBody>
        </p:sp>
        <p:sp>
          <p:nvSpPr>
            <p:cNvPr id="13" name="Rectangle 12"/>
            <p:cNvSpPr/>
            <p:nvPr/>
          </p:nvSpPr>
          <p:spPr bwMode="auto">
            <a:xfrm>
              <a:off x="2434854" y="1155755"/>
              <a:ext cx="2743200" cy="346633"/>
            </a:xfrm>
            <a:prstGeom prst="rect">
              <a:avLst/>
            </a:prstGeom>
            <a:solidFill>
              <a:srgbClr val="3B9B91"/>
            </a:solidFill>
            <a:ln w="9525">
              <a:noFill/>
              <a:miter lim="800000"/>
              <a:headEnd/>
              <a:tailEnd/>
            </a:ln>
            <a:effectLst/>
          </p:spPr>
          <p:txBody>
            <a:bodyPr wrap="square" lIns="72000" tIns="72000" rIns="72000" bIns="72000" rtlCol="0" anchor="ctr"/>
            <a:lstStyle/>
            <a:p>
              <a:pPr algn="ctr" eaLnBrk="0" hangingPunct="0">
                <a:buClr>
                  <a:schemeClr val="tx1"/>
                </a:buClr>
              </a:pPr>
              <a:r>
                <a:rPr lang="en-US" dirty="0">
                  <a:solidFill>
                    <a:schemeClr val="bg1"/>
                  </a:solidFill>
                  <a:latin typeface="+mn-lt"/>
                  <a:ea typeface="Verdana" pitchFamily="34" charset="0"/>
                  <a:cs typeface="Verdana" pitchFamily="34" charset="0"/>
                </a:rPr>
                <a:t>Discrete solutions</a:t>
              </a:r>
            </a:p>
          </p:txBody>
        </p:sp>
        <p:sp>
          <p:nvSpPr>
            <p:cNvPr id="71" name="Rectangle 70"/>
            <p:cNvSpPr/>
            <p:nvPr/>
          </p:nvSpPr>
          <p:spPr bwMode="auto">
            <a:xfrm>
              <a:off x="5263596" y="1155755"/>
              <a:ext cx="2743200" cy="346633"/>
            </a:xfrm>
            <a:prstGeom prst="rect">
              <a:avLst/>
            </a:prstGeom>
            <a:solidFill>
              <a:srgbClr val="6CB4AD"/>
            </a:solidFill>
            <a:ln w="9525">
              <a:noFill/>
              <a:miter lim="800000"/>
              <a:headEnd/>
              <a:tailEnd/>
            </a:ln>
            <a:effectLst/>
          </p:spPr>
          <p:txBody>
            <a:bodyPr wrap="square" lIns="72000" tIns="72000" rIns="72000" bIns="72000" rtlCol="0" anchor="ctr"/>
            <a:lstStyle/>
            <a:p>
              <a:pPr algn="ctr" eaLnBrk="0" hangingPunct="0">
                <a:buClr>
                  <a:schemeClr val="tx1"/>
                </a:buClr>
              </a:pPr>
              <a:r>
                <a:rPr lang="en-US" dirty="0">
                  <a:solidFill>
                    <a:schemeClr val="bg1"/>
                  </a:solidFill>
                  <a:latin typeface="+mn-lt"/>
                  <a:ea typeface="Verdana" pitchFamily="34" charset="0"/>
                  <a:cs typeface="Verdana" pitchFamily="34" charset="0"/>
                </a:rPr>
                <a:t>Module solutions</a:t>
              </a:r>
            </a:p>
          </p:txBody>
        </p:sp>
        <p:sp>
          <p:nvSpPr>
            <p:cNvPr id="14" name="Rectangle 13"/>
            <p:cNvSpPr/>
            <p:nvPr/>
          </p:nvSpPr>
          <p:spPr bwMode="auto">
            <a:xfrm>
              <a:off x="2434854" y="1571707"/>
              <a:ext cx="2743200" cy="797168"/>
            </a:xfrm>
            <a:prstGeom prst="rect">
              <a:avLst/>
            </a:prstGeom>
            <a:noFill/>
            <a:ln w="9525" cap="flat" cmpd="sng" algn="ctr">
              <a:solidFill>
                <a:srgbClr val="3B9B91"/>
              </a:solidFill>
              <a:prstDash val="solid"/>
              <a:miter lim="800000"/>
              <a:headEnd type="none" w="med" len="med"/>
              <a:tailEnd type="none" w="med" len="med"/>
            </a:ln>
            <a:effectLst/>
            <a:extLst>
              <a:ext uri="{909E8E84-426E-40DD-AFC4-6F175D3DCCD1}">
                <a14:hiddenFill xmlns:a14="http://schemas.microsoft.com/office/drawing/2010/main">
                  <a:solidFill>
                    <a:schemeClr val="accent3">
                      <a:lumMod val="40000"/>
                      <a:lumOff val="60000"/>
                    </a:schemeClr>
                  </a:solidFill>
                </a14:hiddenFill>
              </a:ext>
            </a:extLst>
          </p:spPr>
          <p:txBody>
            <a:bodyPr wrap="square" lIns="72000" tIns="72000" rIns="72000" bIns="72000" rtlCol="0" anchor="ctr"/>
            <a:lstStyle/>
            <a:p>
              <a:pPr algn="ctr" eaLnBrk="0" hangingPunct="0">
                <a:buClr>
                  <a:schemeClr val="tx1"/>
                </a:buClr>
              </a:pPr>
              <a:r>
                <a:rPr lang="en-US" sz="1100" dirty="0">
                  <a:latin typeface="+mn-lt"/>
                  <a:ea typeface="Verdana" pitchFamily="34" charset="0"/>
                  <a:cs typeface="Verdana" pitchFamily="34" charset="0"/>
                </a:rPr>
                <a:t>Module based solution is recommended </a:t>
              </a:r>
            </a:p>
          </p:txBody>
        </p:sp>
        <p:sp>
          <p:nvSpPr>
            <p:cNvPr id="80" name="Rectangle 79"/>
            <p:cNvSpPr/>
            <p:nvPr/>
          </p:nvSpPr>
          <p:spPr bwMode="auto">
            <a:xfrm>
              <a:off x="5263596" y="1554423"/>
              <a:ext cx="2743200" cy="814451"/>
            </a:xfrm>
            <a:prstGeom prst="rect">
              <a:avLst/>
            </a:prstGeom>
            <a:noFill/>
            <a:ln w="9525" cap="flat" cmpd="sng" algn="ctr">
              <a:solidFill>
                <a:srgbClr val="6CB4AD"/>
              </a:solidFill>
              <a:prstDash val="solid"/>
              <a:miter lim="800000"/>
              <a:headEnd type="none" w="med" len="med"/>
              <a:tailEnd type="none" w="med" len="med"/>
            </a:ln>
            <a:effectLst/>
            <a:extLst>
              <a:ext uri="{909E8E84-426E-40DD-AFC4-6F175D3DCCD1}">
                <a14:hiddenFill xmlns:a14="http://schemas.microsoft.com/office/drawing/2010/main">
                  <a:solidFill>
                    <a:schemeClr val="accent4">
                      <a:lumMod val="40000"/>
                      <a:lumOff val="60000"/>
                    </a:schemeClr>
                  </a:solidFill>
                </a14:hiddenFill>
              </a:ext>
            </a:extLst>
          </p:spPr>
          <p:txBody>
            <a:bodyPr wrap="square" lIns="72000" tIns="72000" rIns="72000" bIns="72000" rtlCol="0" anchor="ctr">
              <a:noAutofit/>
            </a:bodyPr>
            <a:lstStyle/>
            <a:p>
              <a:pPr algn="ctr" eaLnBrk="0" hangingPunct="0">
                <a:buClr>
                  <a:schemeClr val="tx1"/>
                </a:buClr>
              </a:pPr>
              <a:endParaRPr lang="en-US" sz="1600" dirty="0">
                <a:latin typeface="+mn-lt"/>
                <a:ea typeface="Verdana" pitchFamily="34" charset="0"/>
                <a:cs typeface="Verdana" pitchFamily="34" charset="0"/>
              </a:endParaRPr>
            </a:p>
          </p:txBody>
        </p:sp>
        <p:sp>
          <p:nvSpPr>
            <p:cNvPr id="84" name="Rectangle 83"/>
            <p:cNvSpPr/>
            <p:nvPr/>
          </p:nvSpPr>
          <p:spPr bwMode="auto">
            <a:xfrm>
              <a:off x="2434854" y="2416656"/>
              <a:ext cx="2743200" cy="797168"/>
            </a:xfrm>
            <a:prstGeom prst="rect">
              <a:avLst/>
            </a:prstGeom>
            <a:noFill/>
            <a:ln w="9525" cap="flat" cmpd="sng" algn="ctr">
              <a:solidFill>
                <a:srgbClr val="3B9B91"/>
              </a:solidFill>
              <a:prstDash val="solid"/>
              <a:miter lim="800000"/>
              <a:headEnd type="none" w="med" len="med"/>
              <a:tailEnd type="none" w="med" len="med"/>
            </a:ln>
            <a:effectLst/>
            <a:extLst>
              <a:ext uri="{909E8E84-426E-40DD-AFC4-6F175D3DCCD1}">
                <a14:hiddenFill xmlns:a14="http://schemas.microsoft.com/office/drawing/2010/main">
                  <a:solidFill>
                    <a:schemeClr val="accent3">
                      <a:lumMod val="40000"/>
                      <a:lumOff val="60000"/>
                    </a:schemeClr>
                  </a:solidFill>
                </a14:hiddenFill>
              </a:ext>
            </a:extLst>
          </p:spPr>
          <p:txBody>
            <a:bodyPr wrap="square" lIns="72000" tIns="72000" rIns="72000" bIns="72000" rtlCol="0" anchor="ctr">
              <a:noAutofit/>
            </a:bodyPr>
            <a:lstStyle/>
            <a:p>
              <a:pPr algn="ctr" eaLnBrk="0" hangingPunct="0">
                <a:buClr>
                  <a:schemeClr val="tx1"/>
                </a:buClr>
              </a:pPr>
              <a:endParaRPr lang="en-US" sz="1200" dirty="0">
                <a:latin typeface="+mj-lt"/>
                <a:ea typeface="Verdana" pitchFamily="34" charset="0"/>
                <a:cs typeface="Verdana" pitchFamily="34" charset="0"/>
              </a:endParaRPr>
            </a:p>
          </p:txBody>
        </p:sp>
        <p:sp>
          <p:nvSpPr>
            <p:cNvPr id="87" name="Rectangle 86"/>
            <p:cNvSpPr/>
            <p:nvPr/>
          </p:nvSpPr>
          <p:spPr bwMode="auto">
            <a:xfrm>
              <a:off x="5263596" y="2416656"/>
              <a:ext cx="2743200" cy="797168"/>
            </a:xfrm>
            <a:prstGeom prst="rect">
              <a:avLst/>
            </a:prstGeom>
            <a:noFill/>
            <a:ln w="9525" cap="flat" cmpd="sng" algn="ctr">
              <a:solidFill>
                <a:srgbClr val="6CB4AD"/>
              </a:solidFill>
              <a:prstDash val="solid"/>
              <a:miter lim="800000"/>
              <a:headEnd type="none" w="med" len="med"/>
              <a:tailEnd type="none" w="med" len="med"/>
            </a:ln>
            <a:effectLst/>
            <a:extLst>
              <a:ext uri="{909E8E84-426E-40DD-AFC4-6F175D3DCCD1}">
                <a14:hiddenFill xmlns:a14="http://schemas.microsoft.com/office/drawing/2010/main">
                  <a:solidFill>
                    <a:schemeClr val="accent4">
                      <a:lumMod val="40000"/>
                      <a:lumOff val="60000"/>
                    </a:schemeClr>
                  </a:solidFill>
                </a14:hiddenFill>
              </a:ext>
            </a:extLst>
          </p:spPr>
          <p:txBody>
            <a:bodyPr wrap="square" lIns="72000" tIns="72000" rIns="72000" bIns="72000" rtlCol="0" anchor="ctr">
              <a:noAutofit/>
            </a:bodyPr>
            <a:lstStyle/>
            <a:p>
              <a:pPr algn="ctr" eaLnBrk="0" hangingPunct="0">
                <a:buClr>
                  <a:schemeClr val="tx1"/>
                </a:buClr>
              </a:pPr>
              <a:endParaRPr lang="en-US" sz="1600" dirty="0">
                <a:latin typeface="+mn-lt"/>
                <a:ea typeface="Verdana" pitchFamily="34" charset="0"/>
                <a:cs typeface="Verdana" pitchFamily="34" charset="0"/>
              </a:endParaRPr>
            </a:p>
          </p:txBody>
        </p:sp>
        <p:sp>
          <p:nvSpPr>
            <p:cNvPr id="89" name="Rectangle 88"/>
            <p:cNvSpPr/>
            <p:nvPr/>
          </p:nvSpPr>
          <p:spPr bwMode="auto">
            <a:xfrm>
              <a:off x="5263596" y="3270307"/>
              <a:ext cx="2743200" cy="797168"/>
            </a:xfrm>
            <a:prstGeom prst="rect">
              <a:avLst/>
            </a:prstGeom>
            <a:noFill/>
            <a:ln w="9525" cap="flat" cmpd="sng" algn="ctr">
              <a:solidFill>
                <a:srgbClr val="6CB4AD"/>
              </a:solidFill>
              <a:prstDash val="solid"/>
              <a:miter lim="800000"/>
              <a:headEnd type="none" w="med" len="med"/>
              <a:tailEnd type="none" w="med" len="med"/>
            </a:ln>
            <a:effectLst/>
            <a:extLst>
              <a:ext uri="{909E8E84-426E-40DD-AFC4-6F175D3DCCD1}">
                <a14:hiddenFill xmlns:a14="http://schemas.microsoft.com/office/drawing/2010/main">
                  <a:solidFill>
                    <a:schemeClr val="accent4">
                      <a:lumMod val="40000"/>
                      <a:lumOff val="60000"/>
                    </a:schemeClr>
                  </a:solidFill>
                </a14:hiddenFill>
              </a:ext>
            </a:extLst>
          </p:spPr>
          <p:txBody>
            <a:bodyPr wrap="square" lIns="72000" tIns="72000" rIns="72000" bIns="72000" rtlCol="0" anchor="ctr">
              <a:noAutofit/>
            </a:bodyPr>
            <a:lstStyle/>
            <a:p>
              <a:pPr algn="ctr" eaLnBrk="0" hangingPunct="0">
                <a:buClr>
                  <a:schemeClr val="tx1"/>
                </a:buClr>
              </a:pPr>
              <a:endParaRPr lang="en-US" sz="1600" dirty="0">
                <a:latin typeface="+mn-lt"/>
                <a:ea typeface="Verdana" pitchFamily="34" charset="0"/>
                <a:cs typeface="Verdana" pitchFamily="34" charset="0"/>
              </a:endParaRPr>
            </a:p>
          </p:txBody>
        </p:sp>
        <p:sp>
          <p:nvSpPr>
            <p:cNvPr id="94" name="Rectangle 93"/>
            <p:cNvSpPr/>
            <p:nvPr/>
          </p:nvSpPr>
          <p:spPr bwMode="auto">
            <a:xfrm>
              <a:off x="2434854" y="4120077"/>
              <a:ext cx="2743200" cy="797168"/>
            </a:xfrm>
            <a:prstGeom prst="rect">
              <a:avLst/>
            </a:prstGeom>
            <a:noFill/>
            <a:ln w="9525" cap="flat" cmpd="sng" algn="ctr">
              <a:solidFill>
                <a:srgbClr val="3B9B91"/>
              </a:solidFill>
              <a:prstDash val="solid"/>
              <a:miter lim="800000"/>
              <a:headEnd type="none" w="med" len="med"/>
              <a:tailEnd type="none" w="med" len="med"/>
            </a:ln>
            <a:effectLst/>
            <a:extLst>
              <a:ext uri="{909E8E84-426E-40DD-AFC4-6F175D3DCCD1}">
                <a14:hiddenFill xmlns:a14="http://schemas.microsoft.com/office/drawing/2010/main">
                  <a:solidFill>
                    <a:schemeClr val="accent3">
                      <a:lumMod val="40000"/>
                      <a:lumOff val="60000"/>
                    </a:schemeClr>
                  </a:solidFill>
                </a14:hiddenFill>
              </a:ext>
            </a:extLst>
          </p:spPr>
          <p:txBody>
            <a:bodyPr wrap="square" lIns="72000" tIns="72000" rIns="72000" bIns="72000" rtlCol="0" anchor="ctr">
              <a:noAutofit/>
            </a:bodyPr>
            <a:lstStyle/>
            <a:p>
              <a:pPr algn="ctr" eaLnBrk="0" hangingPunct="0">
                <a:buClr>
                  <a:schemeClr val="tx1"/>
                </a:buClr>
              </a:pPr>
              <a:endParaRPr lang="en-US" sz="1600" dirty="0">
                <a:latin typeface="+mn-lt"/>
                <a:ea typeface="Verdana" pitchFamily="34" charset="0"/>
                <a:cs typeface="Verdana" pitchFamily="34" charset="0"/>
              </a:endParaRPr>
            </a:p>
          </p:txBody>
        </p:sp>
        <p:sp>
          <p:nvSpPr>
            <p:cNvPr id="98" name="Rectangle 97"/>
            <p:cNvSpPr/>
            <p:nvPr/>
          </p:nvSpPr>
          <p:spPr bwMode="auto">
            <a:xfrm>
              <a:off x="5263596" y="4120077"/>
              <a:ext cx="2743200" cy="797168"/>
            </a:xfrm>
            <a:prstGeom prst="rect">
              <a:avLst/>
            </a:prstGeom>
            <a:noFill/>
            <a:ln w="9525" cap="flat" cmpd="sng" algn="ctr">
              <a:solidFill>
                <a:srgbClr val="6CB4AD"/>
              </a:solidFill>
              <a:prstDash val="solid"/>
              <a:miter lim="800000"/>
              <a:headEnd type="none" w="med" len="med"/>
              <a:tailEnd type="none" w="med" len="med"/>
            </a:ln>
            <a:effectLst/>
            <a:extLst>
              <a:ext uri="{909E8E84-426E-40DD-AFC4-6F175D3DCCD1}">
                <a14:hiddenFill xmlns:a14="http://schemas.microsoft.com/office/drawing/2010/main">
                  <a:solidFill>
                    <a:schemeClr val="accent4">
                      <a:lumMod val="40000"/>
                      <a:lumOff val="60000"/>
                    </a:schemeClr>
                  </a:solidFill>
                </a14:hiddenFill>
              </a:ext>
            </a:extLst>
          </p:spPr>
          <p:txBody>
            <a:bodyPr wrap="square" lIns="72000" tIns="72000" rIns="72000" bIns="72000" rtlCol="0" anchor="ctr"/>
            <a:lstStyle/>
            <a:p>
              <a:pPr algn="ctr" eaLnBrk="0" hangingPunct="0">
                <a:buClr>
                  <a:schemeClr val="tx1"/>
                </a:buClr>
              </a:pPr>
              <a:endParaRPr lang="en-US" sz="1200" dirty="0">
                <a:latin typeface="+mn-lt"/>
                <a:ea typeface="Verdana" pitchFamily="34" charset="0"/>
                <a:cs typeface="Verdana" pitchFamily="34" charset="0"/>
              </a:endParaRPr>
            </a:p>
          </p:txBody>
        </p:sp>
        <p:sp>
          <p:nvSpPr>
            <p:cNvPr id="99" name="Rectangle 98"/>
            <p:cNvSpPr/>
            <p:nvPr/>
          </p:nvSpPr>
          <p:spPr bwMode="auto">
            <a:xfrm>
              <a:off x="2434854" y="4968723"/>
              <a:ext cx="2743200" cy="797168"/>
            </a:xfrm>
            <a:prstGeom prst="rect">
              <a:avLst/>
            </a:prstGeom>
            <a:noFill/>
            <a:ln w="9525" cap="flat" cmpd="sng" algn="ctr">
              <a:solidFill>
                <a:srgbClr val="3B9B91"/>
              </a:solidFill>
              <a:prstDash val="solid"/>
              <a:miter lim="800000"/>
              <a:headEnd type="none" w="med" len="med"/>
              <a:tailEnd type="none" w="med" len="med"/>
            </a:ln>
            <a:effectLst/>
            <a:extLst>
              <a:ext uri="{909E8E84-426E-40DD-AFC4-6F175D3DCCD1}">
                <a14:hiddenFill xmlns:a14="http://schemas.microsoft.com/office/drawing/2010/main">
                  <a:solidFill>
                    <a:schemeClr val="accent3">
                      <a:lumMod val="40000"/>
                      <a:lumOff val="60000"/>
                    </a:schemeClr>
                  </a:solidFill>
                </a14:hiddenFill>
              </a:ext>
            </a:extLst>
          </p:spPr>
          <p:txBody>
            <a:bodyPr wrap="square" lIns="72000" tIns="72000" rIns="72000" bIns="72000" rtlCol="0" anchor="ctr">
              <a:noAutofit/>
            </a:bodyPr>
            <a:lstStyle/>
            <a:p>
              <a:pPr algn="ctr" eaLnBrk="0" hangingPunct="0">
                <a:buClr>
                  <a:schemeClr val="tx1"/>
                </a:buClr>
              </a:pPr>
              <a:endParaRPr lang="en-US" sz="1600" dirty="0">
                <a:latin typeface="+mn-lt"/>
                <a:ea typeface="Verdana" pitchFamily="34" charset="0"/>
                <a:cs typeface="Verdana" pitchFamily="34" charset="0"/>
              </a:endParaRPr>
            </a:p>
          </p:txBody>
        </p:sp>
        <p:sp>
          <p:nvSpPr>
            <p:cNvPr id="100" name="Rectangle 99"/>
            <p:cNvSpPr/>
            <p:nvPr/>
          </p:nvSpPr>
          <p:spPr bwMode="auto">
            <a:xfrm>
              <a:off x="5263596" y="4968723"/>
              <a:ext cx="2743200" cy="797168"/>
            </a:xfrm>
            <a:prstGeom prst="rect">
              <a:avLst/>
            </a:prstGeom>
            <a:noFill/>
            <a:ln w="9525" cap="flat" cmpd="sng" algn="ctr">
              <a:solidFill>
                <a:srgbClr val="6CB4AD"/>
              </a:solidFill>
              <a:prstDash val="solid"/>
              <a:miter lim="800000"/>
              <a:headEnd type="none" w="med" len="med"/>
              <a:tailEnd type="none" w="med" len="med"/>
            </a:ln>
            <a:effectLst/>
            <a:extLst>
              <a:ext uri="{909E8E84-426E-40DD-AFC4-6F175D3DCCD1}">
                <a14:hiddenFill xmlns:a14="http://schemas.microsoft.com/office/drawing/2010/main">
                  <a:solidFill>
                    <a:schemeClr val="accent4">
                      <a:lumMod val="40000"/>
                      <a:lumOff val="60000"/>
                    </a:schemeClr>
                  </a:solidFill>
                </a14:hiddenFill>
              </a:ext>
            </a:extLst>
          </p:spPr>
          <p:txBody>
            <a:bodyPr wrap="square" lIns="72000" tIns="72000" rIns="72000" bIns="72000" rtlCol="0" anchor="ctr"/>
            <a:lstStyle/>
            <a:p>
              <a:pPr algn="ctr" eaLnBrk="0" hangingPunct="0">
                <a:buClr>
                  <a:schemeClr val="tx1"/>
                </a:buClr>
              </a:pPr>
              <a:r>
                <a:rPr lang="en-US" sz="1100" dirty="0">
                  <a:latin typeface="+mn-lt"/>
                  <a:ea typeface="Verdana" pitchFamily="34" charset="0"/>
                  <a:cs typeface="Verdana" pitchFamily="34" charset="0"/>
                </a:rPr>
                <a:t>Discrete solution is recommended</a:t>
              </a:r>
            </a:p>
          </p:txBody>
        </p:sp>
        <p:sp>
          <p:nvSpPr>
            <p:cNvPr id="127" name="Rectangle 126"/>
            <p:cNvSpPr/>
            <p:nvPr/>
          </p:nvSpPr>
          <p:spPr bwMode="auto">
            <a:xfrm>
              <a:off x="2434853" y="3270307"/>
              <a:ext cx="2743200" cy="797168"/>
            </a:xfrm>
            <a:prstGeom prst="rect">
              <a:avLst/>
            </a:prstGeom>
            <a:noFill/>
            <a:ln w="9525" cap="flat" cmpd="sng" algn="ctr">
              <a:solidFill>
                <a:srgbClr val="3B9B91"/>
              </a:solidFill>
              <a:prstDash val="solid"/>
              <a:miter lim="800000"/>
              <a:headEnd type="none" w="med" len="med"/>
              <a:tailEnd type="none" w="med" len="med"/>
            </a:ln>
            <a:effectLst/>
            <a:extLst>
              <a:ext uri="{909E8E84-426E-40DD-AFC4-6F175D3DCCD1}">
                <a14:hiddenFill xmlns:a14="http://schemas.microsoft.com/office/drawing/2010/main">
                  <a:solidFill>
                    <a:schemeClr val="accent3">
                      <a:lumMod val="40000"/>
                      <a:lumOff val="60000"/>
                    </a:schemeClr>
                  </a:solidFill>
                </a14:hiddenFill>
              </a:ext>
            </a:extLst>
          </p:spPr>
          <p:txBody>
            <a:bodyPr wrap="square" lIns="72000" tIns="72000" rIns="72000" bIns="72000" rtlCol="0" anchor="ctr">
              <a:noAutofit/>
            </a:bodyPr>
            <a:lstStyle/>
            <a:p>
              <a:pPr algn="ctr" eaLnBrk="0" hangingPunct="0">
                <a:buClr>
                  <a:schemeClr val="tx1"/>
                </a:buClr>
              </a:pPr>
              <a:endParaRPr lang="en-US" sz="1100" dirty="0">
                <a:latin typeface="+mn-lt"/>
                <a:ea typeface="Verdana" pitchFamily="34" charset="0"/>
                <a:cs typeface="Verdana" pitchFamily="34" charset="0"/>
              </a:endParaRPr>
            </a:p>
          </p:txBody>
        </p:sp>
        <p:sp>
          <p:nvSpPr>
            <p:cNvPr id="22" name="TextBox 21"/>
            <p:cNvSpPr txBox="1"/>
            <p:nvPr/>
          </p:nvSpPr>
          <p:spPr bwMode="auto">
            <a:xfrm>
              <a:off x="2456814" y="3429638"/>
              <a:ext cx="1003082" cy="478507"/>
            </a:xfrm>
            <a:prstGeom prst="rect">
              <a:avLst/>
            </a:prstGeom>
            <a:noFill/>
            <a:ln w="9525">
              <a:noFill/>
              <a:miter lim="800000"/>
              <a:headEnd/>
              <a:tailEnd/>
            </a:ln>
            <a:effectLst/>
          </p:spPr>
          <p:txBody>
            <a:bodyPr wrap="square" lIns="0" tIns="0" rIns="0" bIns="0" rtlCol="0" anchor="ctr" anchorCtr="0">
              <a:spAutoFit/>
            </a:bodyPr>
            <a:lstStyle/>
            <a:p>
              <a:pPr algn="ctr" eaLnBrk="0" fontAlgn="auto" hangingPunct="0">
                <a:spcBef>
                  <a:spcPts val="0"/>
                </a:spcBef>
                <a:spcAft>
                  <a:spcPts val="300"/>
                </a:spcAft>
                <a:buClr>
                  <a:schemeClr val="accent1"/>
                </a:buClr>
              </a:pPr>
              <a:r>
                <a:rPr lang="en-US" sz="1000" kern="0" dirty="0">
                  <a:latin typeface="Arial" panose="020B0604020202020204" pitchFamily="34" charset="0"/>
                  <a:ea typeface="Verdana" pitchFamily="34" charset="0"/>
                  <a:cs typeface="Verdana" pitchFamily="34" charset="0"/>
                </a:rPr>
                <a:t>Stacked 20 / 30 kW discrete solutions</a:t>
              </a:r>
            </a:p>
          </p:txBody>
        </p:sp>
        <p:sp>
          <p:nvSpPr>
            <p:cNvPr id="128" name="Rounded Rectangle 18"/>
            <p:cNvSpPr/>
            <p:nvPr/>
          </p:nvSpPr>
          <p:spPr bwMode="auto">
            <a:xfrm>
              <a:off x="3488848" y="3374272"/>
              <a:ext cx="763137" cy="620360"/>
            </a:xfrm>
            <a:prstGeom prst="rect">
              <a:avLst/>
            </a:prstGeom>
            <a:solidFill>
              <a:srgbClr val="9C9796"/>
            </a:solidFill>
            <a:ln w="9525">
              <a:noFill/>
              <a:miter lim="800000"/>
              <a:headEnd/>
              <a:tailEnd/>
            </a:ln>
            <a:effectLst/>
          </p:spPr>
          <p:txBody>
            <a:bodyPr wrap="square" lIns="72000" tIns="72000" rIns="72000" bIns="72000" rtlCol="0" anchor="ctr">
              <a:noAutofit/>
            </a:bodyPr>
            <a:lstStyle/>
            <a:p>
              <a:pPr algn="r" eaLnBrk="0" hangingPunct="0">
                <a:buClr>
                  <a:schemeClr val="tx1"/>
                </a:buClr>
              </a:pPr>
              <a:endParaRPr lang="en-US" sz="1050" b="1" dirty="0">
                <a:solidFill>
                  <a:schemeClr val="bg1"/>
                </a:solidFill>
                <a:latin typeface="+mn-lt"/>
                <a:ea typeface="Verdana" pitchFamily="34" charset="0"/>
                <a:cs typeface="Verdana" pitchFamily="34" charset="0"/>
              </a:endParaRPr>
            </a:p>
          </p:txBody>
        </p:sp>
        <p:sp>
          <p:nvSpPr>
            <p:cNvPr id="129" name="Abgerundetes Rechteck 24"/>
            <p:cNvSpPr/>
            <p:nvPr/>
          </p:nvSpPr>
          <p:spPr bwMode="auto">
            <a:xfrm>
              <a:off x="3616671" y="3424431"/>
              <a:ext cx="507491" cy="139514"/>
            </a:xfrm>
            <a:prstGeom prst="rect">
              <a:avLst/>
            </a:prstGeom>
            <a:solidFill>
              <a:schemeClr val="bg1"/>
            </a:solidFill>
            <a:ln w="9525">
              <a:noFill/>
              <a:miter lim="800000"/>
              <a:headEnd/>
              <a:tailEnd/>
            </a:ln>
            <a:effectLst/>
          </p:spPr>
          <p:txBody>
            <a:bodyPr wrap="square" lIns="72000" tIns="72000" rIns="72000" bIns="72000" rtlCol="0" anchor="ctr"/>
            <a:lstStyle/>
            <a:p>
              <a:pPr algn="ctr" eaLnBrk="0" hangingPunct="0">
                <a:buClr>
                  <a:schemeClr val="tx1"/>
                </a:buClr>
              </a:pPr>
              <a:r>
                <a:rPr lang="en-US" sz="800" b="1" dirty="0">
                  <a:latin typeface="+mn-lt"/>
                  <a:ea typeface="Verdana" pitchFamily="34" charset="0"/>
                  <a:cs typeface="Verdana" pitchFamily="34" charset="0"/>
                </a:rPr>
                <a:t>20 kW</a:t>
              </a:r>
            </a:p>
          </p:txBody>
        </p:sp>
        <p:sp>
          <p:nvSpPr>
            <p:cNvPr id="130" name="Abgerundetes Rechteck 80"/>
            <p:cNvSpPr/>
            <p:nvPr/>
          </p:nvSpPr>
          <p:spPr bwMode="auto">
            <a:xfrm>
              <a:off x="3616671" y="3617739"/>
              <a:ext cx="507491" cy="139514"/>
            </a:xfrm>
            <a:prstGeom prst="rect">
              <a:avLst/>
            </a:prstGeom>
            <a:solidFill>
              <a:schemeClr val="bg1"/>
            </a:solidFill>
            <a:ln w="9525">
              <a:noFill/>
              <a:miter lim="800000"/>
              <a:headEnd/>
              <a:tailEnd/>
            </a:ln>
            <a:effectLst/>
          </p:spPr>
          <p:txBody>
            <a:bodyPr wrap="square" lIns="72000" tIns="72000" rIns="72000" bIns="72000" rtlCol="0" anchor="ctr"/>
            <a:lstStyle/>
            <a:p>
              <a:pPr algn="ctr" eaLnBrk="0" hangingPunct="0">
                <a:buClr>
                  <a:schemeClr val="tx1"/>
                </a:buClr>
              </a:pPr>
              <a:r>
                <a:rPr lang="en-US" sz="800" b="1" dirty="0">
                  <a:latin typeface="+mn-lt"/>
                  <a:ea typeface="Verdana" pitchFamily="34" charset="0"/>
                  <a:cs typeface="Verdana" pitchFamily="34" charset="0"/>
                </a:rPr>
                <a:t>20 kW</a:t>
              </a:r>
            </a:p>
          </p:txBody>
        </p:sp>
        <p:sp>
          <p:nvSpPr>
            <p:cNvPr id="131" name="Abgerundetes Rechteck 81"/>
            <p:cNvSpPr/>
            <p:nvPr/>
          </p:nvSpPr>
          <p:spPr bwMode="auto">
            <a:xfrm>
              <a:off x="3616671" y="3812638"/>
              <a:ext cx="507491" cy="139514"/>
            </a:xfrm>
            <a:prstGeom prst="rect">
              <a:avLst/>
            </a:prstGeom>
            <a:solidFill>
              <a:schemeClr val="bg1"/>
            </a:solidFill>
            <a:ln w="9525">
              <a:noFill/>
              <a:miter lim="800000"/>
              <a:headEnd/>
              <a:tailEnd/>
            </a:ln>
            <a:effectLst/>
          </p:spPr>
          <p:txBody>
            <a:bodyPr wrap="square" lIns="72000" tIns="72000" rIns="72000" bIns="72000" rtlCol="0" anchor="ctr"/>
            <a:lstStyle/>
            <a:p>
              <a:pPr algn="ctr" eaLnBrk="0" hangingPunct="0">
                <a:buClr>
                  <a:schemeClr val="tx1"/>
                </a:buClr>
              </a:pPr>
              <a:r>
                <a:rPr lang="en-US" sz="800" b="1" dirty="0">
                  <a:latin typeface="+mn-lt"/>
                  <a:ea typeface="Verdana" pitchFamily="34" charset="0"/>
                  <a:cs typeface="Verdana" pitchFamily="34" charset="0"/>
                </a:rPr>
                <a:t>20 kW</a:t>
              </a:r>
            </a:p>
          </p:txBody>
        </p:sp>
        <p:sp>
          <p:nvSpPr>
            <p:cNvPr id="132" name="Rounded Rectangle 18"/>
            <p:cNvSpPr/>
            <p:nvPr/>
          </p:nvSpPr>
          <p:spPr bwMode="auto">
            <a:xfrm>
              <a:off x="4335729" y="3374272"/>
              <a:ext cx="708344" cy="620360"/>
            </a:xfrm>
            <a:prstGeom prst="rect">
              <a:avLst/>
            </a:prstGeom>
            <a:solidFill>
              <a:srgbClr val="9C9796"/>
            </a:solidFill>
            <a:ln w="9525">
              <a:noFill/>
              <a:miter lim="800000"/>
              <a:headEnd/>
              <a:tailEnd/>
            </a:ln>
            <a:effectLst/>
          </p:spPr>
          <p:txBody>
            <a:bodyPr wrap="square" lIns="72000" tIns="72000" rIns="72000" bIns="72000" rtlCol="0" anchor="ctr">
              <a:noAutofit/>
            </a:bodyPr>
            <a:lstStyle/>
            <a:p>
              <a:pPr algn="r" eaLnBrk="0" hangingPunct="0">
                <a:buClr>
                  <a:schemeClr val="tx1"/>
                </a:buClr>
              </a:pPr>
              <a:endParaRPr lang="en-US" sz="1050" b="1" dirty="0">
                <a:solidFill>
                  <a:schemeClr val="bg1"/>
                </a:solidFill>
                <a:latin typeface="+mn-lt"/>
                <a:ea typeface="Verdana" pitchFamily="34" charset="0"/>
                <a:cs typeface="Verdana" pitchFamily="34" charset="0"/>
              </a:endParaRPr>
            </a:p>
          </p:txBody>
        </p:sp>
        <p:sp>
          <p:nvSpPr>
            <p:cNvPr id="133" name="Abgerundetes Rechteck 84"/>
            <p:cNvSpPr/>
            <p:nvPr/>
          </p:nvSpPr>
          <p:spPr bwMode="auto">
            <a:xfrm>
              <a:off x="4436156" y="3424432"/>
              <a:ext cx="507491" cy="211736"/>
            </a:xfrm>
            <a:prstGeom prst="rect">
              <a:avLst/>
            </a:prstGeom>
            <a:solidFill>
              <a:schemeClr val="bg1"/>
            </a:solidFill>
            <a:ln w="9525">
              <a:noFill/>
              <a:miter lim="800000"/>
              <a:headEnd/>
              <a:tailEnd/>
            </a:ln>
            <a:effectLst/>
          </p:spPr>
          <p:txBody>
            <a:bodyPr wrap="square" lIns="72000" tIns="72000" rIns="72000" bIns="72000" rtlCol="0" anchor="ctr"/>
            <a:lstStyle/>
            <a:p>
              <a:pPr algn="ctr" eaLnBrk="0" hangingPunct="0">
                <a:buClr>
                  <a:schemeClr val="tx1"/>
                </a:buClr>
              </a:pPr>
              <a:r>
                <a:rPr lang="en-US" sz="700" b="1" dirty="0">
                  <a:latin typeface="+mn-lt"/>
                  <a:ea typeface="Verdana" pitchFamily="34" charset="0"/>
                  <a:cs typeface="Verdana" pitchFamily="34" charset="0"/>
                </a:rPr>
                <a:t>30 kW</a:t>
              </a:r>
            </a:p>
          </p:txBody>
        </p:sp>
        <p:sp>
          <p:nvSpPr>
            <p:cNvPr id="134" name="Abgerundetes Rechteck 85"/>
            <p:cNvSpPr/>
            <p:nvPr/>
          </p:nvSpPr>
          <p:spPr bwMode="auto">
            <a:xfrm>
              <a:off x="4436156" y="3738825"/>
              <a:ext cx="507491" cy="213327"/>
            </a:xfrm>
            <a:prstGeom prst="rect">
              <a:avLst/>
            </a:prstGeom>
            <a:solidFill>
              <a:schemeClr val="bg1"/>
            </a:solidFill>
            <a:ln w="9525">
              <a:noFill/>
              <a:miter lim="800000"/>
              <a:headEnd/>
              <a:tailEnd/>
            </a:ln>
            <a:effectLst/>
          </p:spPr>
          <p:txBody>
            <a:bodyPr wrap="square" lIns="72000" tIns="72000" rIns="72000" bIns="72000" rtlCol="0" anchor="ctr"/>
            <a:lstStyle/>
            <a:p>
              <a:pPr algn="ctr" eaLnBrk="0" hangingPunct="0">
                <a:buClr>
                  <a:schemeClr val="tx1"/>
                </a:buClr>
              </a:pPr>
              <a:r>
                <a:rPr lang="en-US" sz="700" b="1" dirty="0">
                  <a:latin typeface="+mn-lt"/>
                  <a:ea typeface="Verdana" pitchFamily="34" charset="0"/>
                  <a:cs typeface="Verdana" pitchFamily="34" charset="0"/>
                </a:rPr>
                <a:t>30 kW</a:t>
              </a:r>
            </a:p>
          </p:txBody>
        </p:sp>
        <p:sp>
          <p:nvSpPr>
            <p:cNvPr id="137" name="Rounded Rectangle 18"/>
            <p:cNvSpPr/>
            <p:nvPr/>
          </p:nvSpPr>
          <p:spPr bwMode="auto">
            <a:xfrm>
              <a:off x="6415725" y="2505061"/>
              <a:ext cx="660183" cy="637435"/>
            </a:xfrm>
            <a:prstGeom prst="rect">
              <a:avLst/>
            </a:prstGeom>
            <a:solidFill>
              <a:srgbClr val="9C9796"/>
            </a:solidFill>
            <a:ln w="9525">
              <a:noFill/>
              <a:miter lim="800000"/>
              <a:headEnd/>
              <a:tailEnd/>
            </a:ln>
            <a:effectLst/>
          </p:spPr>
          <p:txBody>
            <a:bodyPr wrap="square" lIns="72000" tIns="72000" rIns="72000" bIns="72000" rtlCol="0" anchor="ctr">
              <a:noAutofit/>
            </a:bodyPr>
            <a:lstStyle/>
            <a:p>
              <a:pPr algn="r" eaLnBrk="0" hangingPunct="0">
                <a:buClr>
                  <a:schemeClr val="tx1"/>
                </a:buClr>
              </a:pPr>
              <a:endParaRPr lang="en-US" sz="1050" b="1" dirty="0">
                <a:solidFill>
                  <a:schemeClr val="bg1"/>
                </a:solidFill>
                <a:latin typeface="+mn-lt"/>
                <a:ea typeface="Verdana" pitchFamily="34" charset="0"/>
                <a:cs typeface="Verdana" pitchFamily="34" charset="0"/>
              </a:endParaRPr>
            </a:p>
          </p:txBody>
        </p:sp>
        <p:sp>
          <p:nvSpPr>
            <p:cNvPr id="138" name="Abgerundetes Rechteck 90"/>
            <p:cNvSpPr/>
            <p:nvPr/>
          </p:nvSpPr>
          <p:spPr bwMode="auto">
            <a:xfrm>
              <a:off x="6492070" y="2752780"/>
              <a:ext cx="507491" cy="139514"/>
            </a:xfrm>
            <a:prstGeom prst="rect">
              <a:avLst/>
            </a:prstGeom>
            <a:solidFill>
              <a:schemeClr val="bg1"/>
            </a:solidFill>
            <a:ln w="9525">
              <a:noFill/>
              <a:miter lim="800000"/>
              <a:headEnd/>
              <a:tailEnd/>
            </a:ln>
            <a:effectLst/>
          </p:spPr>
          <p:txBody>
            <a:bodyPr wrap="square" lIns="72000" tIns="72000" rIns="72000" bIns="72000" rtlCol="0" anchor="ctr"/>
            <a:lstStyle/>
            <a:p>
              <a:pPr algn="ctr" eaLnBrk="0" hangingPunct="0">
                <a:buClr>
                  <a:schemeClr val="tx1"/>
                </a:buClr>
              </a:pPr>
              <a:r>
                <a:rPr lang="en-US" sz="800" b="1" dirty="0">
                  <a:solidFill>
                    <a:srgbClr val="3E3636"/>
                  </a:solidFill>
                  <a:latin typeface="+mn-lt"/>
                  <a:ea typeface="Verdana" pitchFamily="34" charset="0"/>
                  <a:cs typeface="Verdana" pitchFamily="34" charset="0"/>
                </a:rPr>
                <a:t>50 kW</a:t>
              </a:r>
            </a:p>
          </p:txBody>
        </p:sp>
        <p:sp>
          <p:nvSpPr>
            <p:cNvPr id="139" name="Abgerundetes Rechteck 91"/>
            <p:cNvSpPr/>
            <p:nvPr/>
          </p:nvSpPr>
          <p:spPr bwMode="auto">
            <a:xfrm>
              <a:off x="6492070" y="2543237"/>
              <a:ext cx="507491" cy="139514"/>
            </a:xfrm>
            <a:prstGeom prst="rect">
              <a:avLst/>
            </a:prstGeom>
            <a:solidFill>
              <a:schemeClr val="bg1"/>
            </a:solidFill>
            <a:ln w="9525">
              <a:noFill/>
              <a:miter lim="800000"/>
              <a:headEnd/>
              <a:tailEnd/>
            </a:ln>
            <a:effectLst/>
          </p:spPr>
          <p:txBody>
            <a:bodyPr wrap="square" lIns="72000" tIns="72000" rIns="72000" bIns="72000" rtlCol="0" anchor="ctr"/>
            <a:lstStyle/>
            <a:p>
              <a:pPr algn="ctr" eaLnBrk="0" hangingPunct="0">
                <a:buClr>
                  <a:schemeClr val="tx1"/>
                </a:buClr>
              </a:pPr>
              <a:r>
                <a:rPr lang="en-US" sz="800" b="1" dirty="0">
                  <a:solidFill>
                    <a:srgbClr val="3E3636"/>
                  </a:solidFill>
                  <a:latin typeface="+mn-lt"/>
                  <a:ea typeface="Verdana" pitchFamily="34" charset="0"/>
                  <a:cs typeface="Verdana" pitchFamily="34" charset="0"/>
                </a:rPr>
                <a:t>50 kW</a:t>
              </a:r>
            </a:p>
          </p:txBody>
        </p:sp>
        <p:sp>
          <p:nvSpPr>
            <p:cNvPr id="140" name="Abgerundetes Rechteck 92"/>
            <p:cNvSpPr/>
            <p:nvPr/>
          </p:nvSpPr>
          <p:spPr bwMode="auto">
            <a:xfrm>
              <a:off x="6492070" y="2962324"/>
              <a:ext cx="507491" cy="139514"/>
            </a:xfrm>
            <a:prstGeom prst="rect">
              <a:avLst/>
            </a:prstGeom>
            <a:solidFill>
              <a:schemeClr val="bg1"/>
            </a:solidFill>
            <a:ln w="9525">
              <a:noFill/>
              <a:miter lim="800000"/>
              <a:headEnd/>
              <a:tailEnd/>
            </a:ln>
            <a:effectLst/>
          </p:spPr>
          <p:txBody>
            <a:bodyPr wrap="square" lIns="72000" tIns="72000" rIns="72000" bIns="72000" rtlCol="0" anchor="ctr"/>
            <a:lstStyle/>
            <a:p>
              <a:pPr algn="ctr" eaLnBrk="0" hangingPunct="0">
                <a:buClr>
                  <a:schemeClr val="tx1"/>
                </a:buClr>
              </a:pPr>
              <a:r>
                <a:rPr lang="en-US" sz="800" b="1" dirty="0">
                  <a:solidFill>
                    <a:srgbClr val="3E3636"/>
                  </a:solidFill>
                  <a:latin typeface="+mn-lt"/>
                  <a:ea typeface="Verdana" pitchFamily="34" charset="0"/>
                  <a:cs typeface="Verdana" pitchFamily="34" charset="0"/>
                </a:rPr>
                <a:t>50 kW</a:t>
              </a:r>
            </a:p>
          </p:txBody>
        </p:sp>
        <p:sp>
          <p:nvSpPr>
            <p:cNvPr id="141" name="Rounded Rectangle 18"/>
            <p:cNvSpPr/>
            <p:nvPr/>
          </p:nvSpPr>
          <p:spPr bwMode="auto">
            <a:xfrm>
              <a:off x="6488184" y="1656512"/>
              <a:ext cx="768595" cy="620360"/>
            </a:xfrm>
            <a:prstGeom prst="rect">
              <a:avLst/>
            </a:prstGeom>
            <a:solidFill>
              <a:srgbClr val="9C9796"/>
            </a:solidFill>
            <a:ln w="9525">
              <a:noFill/>
              <a:miter lim="800000"/>
              <a:headEnd/>
              <a:tailEnd/>
            </a:ln>
            <a:effectLst/>
          </p:spPr>
          <p:txBody>
            <a:bodyPr wrap="square" lIns="72000" tIns="72000" rIns="72000" bIns="72000" rtlCol="0" anchor="ctr">
              <a:noAutofit/>
            </a:bodyPr>
            <a:lstStyle/>
            <a:p>
              <a:pPr algn="r" eaLnBrk="0" hangingPunct="0">
                <a:buClr>
                  <a:schemeClr val="tx1"/>
                </a:buClr>
              </a:pPr>
              <a:endParaRPr lang="en-US" sz="1050" b="1" dirty="0">
                <a:solidFill>
                  <a:schemeClr val="bg1"/>
                </a:solidFill>
                <a:latin typeface="+mn-lt"/>
                <a:ea typeface="Verdana" pitchFamily="34" charset="0"/>
                <a:cs typeface="Verdana" pitchFamily="34" charset="0"/>
              </a:endParaRPr>
            </a:p>
          </p:txBody>
        </p:sp>
        <p:sp>
          <p:nvSpPr>
            <p:cNvPr id="142" name="Abgerundetes Rechteck 95"/>
            <p:cNvSpPr/>
            <p:nvPr/>
          </p:nvSpPr>
          <p:spPr bwMode="auto">
            <a:xfrm>
              <a:off x="6554109" y="1860824"/>
              <a:ext cx="636746" cy="211736"/>
            </a:xfrm>
            <a:prstGeom prst="rect">
              <a:avLst/>
            </a:prstGeom>
            <a:solidFill>
              <a:schemeClr val="bg1"/>
            </a:solidFill>
            <a:ln w="9525">
              <a:noFill/>
              <a:miter lim="800000"/>
              <a:headEnd/>
              <a:tailEnd/>
            </a:ln>
            <a:effectLst/>
          </p:spPr>
          <p:txBody>
            <a:bodyPr wrap="square" lIns="72000" tIns="72000" rIns="72000" bIns="72000" rtlCol="0" anchor="ctr"/>
            <a:lstStyle/>
            <a:p>
              <a:pPr algn="ctr" eaLnBrk="0" hangingPunct="0">
                <a:buClr>
                  <a:schemeClr val="tx1"/>
                </a:buClr>
              </a:pPr>
              <a:r>
                <a:rPr lang="en-US" sz="800" b="1" dirty="0">
                  <a:latin typeface="+mn-lt"/>
                  <a:ea typeface="Verdana" pitchFamily="34" charset="0"/>
                  <a:cs typeface="Verdana" pitchFamily="34" charset="0"/>
                </a:rPr>
                <a:t>6 x 60 kW </a:t>
              </a:r>
            </a:p>
          </p:txBody>
        </p:sp>
        <p:sp>
          <p:nvSpPr>
            <p:cNvPr id="146" name="TextBox 145"/>
            <p:cNvSpPr txBox="1"/>
            <p:nvPr/>
          </p:nvSpPr>
          <p:spPr bwMode="auto">
            <a:xfrm>
              <a:off x="5335604" y="1789169"/>
              <a:ext cx="1186550" cy="319005"/>
            </a:xfrm>
            <a:prstGeom prst="rect">
              <a:avLst/>
            </a:prstGeom>
            <a:noFill/>
            <a:ln w="9525">
              <a:noFill/>
              <a:miter lim="800000"/>
              <a:headEnd/>
              <a:tailEnd/>
            </a:ln>
            <a:effectLst/>
          </p:spPr>
          <p:txBody>
            <a:bodyPr wrap="square" lIns="0" tIns="0" rIns="0" bIns="0" rtlCol="0" anchor="ctr" anchorCtr="0">
              <a:spAutoFit/>
            </a:bodyPr>
            <a:lstStyle/>
            <a:p>
              <a:pPr algn="ctr" eaLnBrk="0" fontAlgn="auto" hangingPunct="0">
                <a:spcBef>
                  <a:spcPts val="0"/>
                </a:spcBef>
                <a:spcAft>
                  <a:spcPts val="300"/>
                </a:spcAft>
                <a:buClr>
                  <a:schemeClr val="accent1"/>
                </a:buClr>
              </a:pPr>
              <a:r>
                <a:rPr lang="en-US" sz="1000" kern="0" dirty="0">
                  <a:latin typeface="Arial" panose="020B0604020202020204" pitchFamily="34" charset="0"/>
                  <a:ea typeface="Verdana" pitchFamily="34" charset="0"/>
                  <a:cs typeface="Verdana" pitchFamily="34" charset="0"/>
                </a:rPr>
                <a:t>Stacked modular solutions</a:t>
              </a:r>
            </a:p>
          </p:txBody>
        </p:sp>
        <p:sp>
          <p:nvSpPr>
            <p:cNvPr id="224" name="TextBox 223"/>
            <p:cNvSpPr txBox="1"/>
            <p:nvPr/>
          </p:nvSpPr>
          <p:spPr bwMode="auto">
            <a:xfrm>
              <a:off x="5263596" y="2655738"/>
              <a:ext cx="1186550" cy="319005"/>
            </a:xfrm>
            <a:prstGeom prst="rect">
              <a:avLst/>
            </a:prstGeom>
            <a:noFill/>
            <a:ln w="9525">
              <a:noFill/>
              <a:miter lim="800000"/>
              <a:headEnd/>
              <a:tailEnd/>
            </a:ln>
            <a:effectLst/>
          </p:spPr>
          <p:txBody>
            <a:bodyPr wrap="square" lIns="0" tIns="0" rIns="0" bIns="0" rtlCol="0" anchor="ctr" anchorCtr="0">
              <a:spAutoFit/>
            </a:bodyPr>
            <a:lstStyle/>
            <a:p>
              <a:pPr algn="ctr" eaLnBrk="0" fontAlgn="auto" hangingPunct="0">
                <a:spcBef>
                  <a:spcPts val="0"/>
                </a:spcBef>
                <a:spcAft>
                  <a:spcPts val="300"/>
                </a:spcAft>
                <a:buClr>
                  <a:schemeClr val="accent1"/>
                </a:buClr>
              </a:pPr>
              <a:r>
                <a:rPr lang="en-US" sz="1000" kern="0" dirty="0">
                  <a:latin typeface="Arial" panose="020B0604020202020204" pitchFamily="34" charset="0"/>
                  <a:ea typeface="Verdana" pitchFamily="34" charset="0"/>
                  <a:cs typeface="Verdana" pitchFamily="34" charset="0"/>
                </a:rPr>
                <a:t>Stacked 50 kW modular solutions</a:t>
              </a:r>
            </a:p>
          </p:txBody>
        </p:sp>
        <p:sp>
          <p:nvSpPr>
            <p:cNvPr id="255" name="Rounded Rectangle 18"/>
            <p:cNvSpPr/>
            <p:nvPr/>
          </p:nvSpPr>
          <p:spPr bwMode="auto">
            <a:xfrm>
              <a:off x="3373352" y="2505061"/>
              <a:ext cx="831488" cy="620360"/>
            </a:xfrm>
            <a:prstGeom prst="rect">
              <a:avLst/>
            </a:prstGeom>
            <a:solidFill>
              <a:srgbClr val="9C9796"/>
            </a:solidFill>
            <a:ln w="9525">
              <a:noFill/>
              <a:miter lim="800000"/>
              <a:headEnd/>
              <a:tailEnd/>
            </a:ln>
            <a:effectLst/>
          </p:spPr>
          <p:txBody>
            <a:bodyPr wrap="square" lIns="72000" tIns="72000" rIns="72000" bIns="72000" rtlCol="0" anchor="ctr">
              <a:noAutofit/>
            </a:bodyPr>
            <a:lstStyle/>
            <a:p>
              <a:pPr algn="r" eaLnBrk="0" hangingPunct="0">
                <a:buClr>
                  <a:schemeClr val="tx1"/>
                </a:buClr>
              </a:pPr>
              <a:endParaRPr lang="en-US" sz="1050" b="1" dirty="0">
                <a:solidFill>
                  <a:schemeClr val="bg1"/>
                </a:solidFill>
                <a:latin typeface="+mn-lt"/>
                <a:ea typeface="Verdana" pitchFamily="34" charset="0"/>
                <a:cs typeface="Verdana" pitchFamily="34" charset="0"/>
              </a:endParaRPr>
            </a:p>
          </p:txBody>
        </p:sp>
        <p:sp>
          <p:nvSpPr>
            <p:cNvPr id="256" name="Abgerundetes Rechteck 95"/>
            <p:cNvSpPr/>
            <p:nvPr/>
          </p:nvSpPr>
          <p:spPr bwMode="auto">
            <a:xfrm>
              <a:off x="3462473" y="2709372"/>
              <a:ext cx="653249" cy="211736"/>
            </a:xfrm>
            <a:prstGeom prst="rect">
              <a:avLst/>
            </a:prstGeom>
            <a:solidFill>
              <a:schemeClr val="bg1"/>
            </a:solidFill>
            <a:ln w="9525">
              <a:noFill/>
              <a:miter lim="800000"/>
              <a:headEnd/>
              <a:tailEnd/>
            </a:ln>
            <a:effectLst/>
          </p:spPr>
          <p:txBody>
            <a:bodyPr wrap="square" lIns="72000" tIns="72000" rIns="72000" bIns="72000" rtlCol="0" anchor="ctr"/>
            <a:lstStyle/>
            <a:p>
              <a:pPr algn="ctr" eaLnBrk="0" hangingPunct="0">
                <a:buClr>
                  <a:schemeClr val="tx1"/>
                </a:buClr>
              </a:pPr>
              <a:r>
                <a:rPr lang="en-US" sz="700" b="1" dirty="0">
                  <a:latin typeface="+mn-lt"/>
                  <a:ea typeface="Verdana" pitchFamily="34" charset="0"/>
                  <a:cs typeface="Verdana" pitchFamily="34" charset="0"/>
                </a:rPr>
                <a:t>4/5 x 30 kW </a:t>
              </a:r>
            </a:p>
          </p:txBody>
        </p:sp>
        <p:sp>
          <p:nvSpPr>
            <p:cNvPr id="65" name="Rounded Rectangle 18"/>
            <p:cNvSpPr/>
            <p:nvPr/>
          </p:nvSpPr>
          <p:spPr bwMode="auto">
            <a:xfrm>
              <a:off x="7302969" y="1660220"/>
              <a:ext cx="649020" cy="620360"/>
            </a:xfrm>
            <a:prstGeom prst="rect">
              <a:avLst/>
            </a:prstGeom>
            <a:solidFill>
              <a:srgbClr val="9C9796"/>
            </a:solidFill>
            <a:ln w="9525">
              <a:noFill/>
              <a:miter lim="800000"/>
              <a:headEnd/>
              <a:tailEnd/>
            </a:ln>
            <a:effectLst/>
          </p:spPr>
          <p:txBody>
            <a:bodyPr wrap="square" lIns="72000" tIns="72000" rIns="72000" bIns="72000" rtlCol="0" anchor="ctr">
              <a:noAutofit/>
            </a:bodyPr>
            <a:lstStyle/>
            <a:p>
              <a:pPr algn="r" eaLnBrk="0" hangingPunct="0">
                <a:buClr>
                  <a:schemeClr val="tx1"/>
                </a:buClr>
              </a:pPr>
              <a:endParaRPr lang="en-US" sz="1050" b="1" dirty="0">
                <a:solidFill>
                  <a:schemeClr val="bg1"/>
                </a:solidFill>
                <a:latin typeface="+mn-lt"/>
                <a:ea typeface="Verdana" pitchFamily="34" charset="0"/>
                <a:cs typeface="Verdana" pitchFamily="34" charset="0"/>
              </a:endParaRPr>
            </a:p>
          </p:txBody>
        </p:sp>
        <p:sp>
          <p:nvSpPr>
            <p:cNvPr id="66" name="Abgerundetes Rechteck 90"/>
            <p:cNvSpPr/>
            <p:nvPr/>
          </p:nvSpPr>
          <p:spPr bwMode="auto">
            <a:xfrm>
              <a:off x="7377472" y="1900642"/>
              <a:ext cx="507491" cy="139514"/>
            </a:xfrm>
            <a:prstGeom prst="rect">
              <a:avLst/>
            </a:prstGeom>
            <a:solidFill>
              <a:schemeClr val="bg1"/>
            </a:solidFill>
            <a:ln w="9525">
              <a:noFill/>
              <a:miter lim="800000"/>
              <a:headEnd/>
              <a:tailEnd/>
            </a:ln>
            <a:effectLst/>
          </p:spPr>
          <p:txBody>
            <a:bodyPr wrap="square" lIns="72000" tIns="72000" rIns="72000" bIns="72000" rtlCol="0" anchor="ctr"/>
            <a:lstStyle/>
            <a:p>
              <a:pPr algn="ctr" eaLnBrk="0" hangingPunct="0">
                <a:buClr>
                  <a:schemeClr val="tx1"/>
                </a:buClr>
              </a:pPr>
              <a:r>
                <a:rPr lang="en-US" sz="600" b="1" dirty="0">
                  <a:solidFill>
                    <a:srgbClr val="3E3636"/>
                  </a:solidFill>
                  <a:latin typeface="+mj-lt"/>
                  <a:ea typeface="Verdana" pitchFamily="34" charset="0"/>
                  <a:cs typeface="Verdana" pitchFamily="34" charset="0"/>
                </a:rPr>
                <a:t>100 kW</a:t>
              </a:r>
            </a:p>
          </p:txBody>
        </p:sp>
        <p:sp>
          <p:nvSpPr>
            <p:cNvPr id="67" name="Abgerundetes Rechteck 91"/>
            <p:cNvSpPr/>
            <p:nvPr/>
          </p:nvSpPr>
          <p:spPr bwMode="auto">
            <a:xfrm>
              <a:off x="7377472" y="1691098"/>
              <a:ext cx="507491" cy="139514"/>
            </a:xfrm>
            <a:prstGeom prst="rect">
              <a:avLst/>
            </a:prstGeom>
            <a:solidFill>
              <a:schemeClr val="bg1"/>
            </a:solidFill>
            <a:ln w="9525">
              <a:noFill/>
              <a:miter lim="800000"/>
              <a:headEnd/>
              <a:tailEnd/>
            </a:ln>
            <a:effectLst/>
          </p:spPr>
          <p:txBody>
            <a:bodyPr wrap="square" lIns="72000" tIns="72000" rIns="72000" bIns="72000" rtlCol="0" anchor="ctr"/>
            <a:lstStyle/>
            <a:p>
              <a:pPr algn="ctr" eaLnBrk="0" hangingPunct="0">
                <a:buClr>
                  <a:schemeClr val="tx1"/>
                </a:buClr>
              </a:pPr>
              <a:r>
                <a:rPr lang="en-US" sz="600" b="1" dirty="0">
                  <a:solidFill>
                    <a:srgbClr val="3E3636"/>
                  </a:solidFill>
                  <a:latin typeface="+mn-lt"/>
                  <a:ea typeface="Verdana" pitchFamily="34" charset="0"/>
                  <a:cs typeface="Verdana" pitchFamily="34" charset="0"/>
                </a:rPr>
                <a:t>100 kW</a:t>
              </a:r>
            </a:p>
          </p:txBody>
        </p:sp>
        <p:sp>
          <p:nvSpPr>
            <p:cNvPr id="68" name="Abgerundetes Rechteck 92"/>
            <p:cNvSpPr/>
            <p:nvPr/>
          </p:nvSpPr>
          <p:spPr bwMode="auto">
            <a:xfrm>
              <a:off x="7377472" y="2110185"/>
              <a:ext cx="507491" cy="139514"/>
            </a:xfrm>
            <a:prstGeom prst="rect">
              <a:avLst/>
            </a:prstGeom>
            <a:solidFill>
              <a:schemeClr val="bg1"/>
            </a:solidFill>
            <a:ln w="9525">
              <a:noFill/>
              <a:miter lim="800000"/>
              <a:headEnd/>
              <a:tailEnd/>
            </a:ln>
            <a:effectLst/>
          </p:spPr>
          <p:txBody>
            <a:bodyPr wrap="square" lIns="72000" tIns="72000" rIns="72000" bIns="72000" rtlCol="0" anchor="ctr"/>
            <a:lstStyle/>
            <a:p>
              <a:pPr algn="ctr" eaLnBrk="0" hangingPunct="0">
                <a:buClr>
                  <a:schemeClr val="tx1"/>
                </a:buClr>
              </a:pPr>
              <a:r>
                <a:rPr lang="en-US" sz="600" b="1" dirty="0">
                  <a:solidFill>
                    <a:srgbClr val="3E3636"/>
                  </a:solidFill>
                  <a:latin typeface="+mj-lt"/>
                  <a:ea typeface="Verdana" pitchFamily="34" charset="0"/>
                  <a:cs typeface="Verdana" pitchFamily="34" charset="0"/>
                </a:rPr>
                <a:t>100 kW</a:t>
              </a:r>
            </a:p>
          </p:txBody>
        </p:sp>
        <p:grpSp>
          <p:nvGrpSpPr>
            <p:cNvPr id="7" name="Group 6"/>
            <p:cNvGrpSpPr/>
            <p:nvPr/>
          </p:nvGrpSpPr>
          <p:grpSpPr>
            <a:xfrm>
              <a:off x="10918433" y="1155396"/>
              <a:ext cx="1174187" cy="5009908"/>
              <a:chOff x="10619774" y="1052363"/>
              <a:chExt cx="1432381" cy="5203674"/>
            </a:xfrm>
          </p:grpSpPr>
          <p:sp>
            <p:nvSpPr>
              <p:cNvPr id="61" name="Freeform 180"/>
              <p:cNvSpPr>
                <a:spLocks/>
              </p:cNvSpPr>
              <p:nvPr/>
            </p:nvSpPr>
            <p:spPr bwMode="auto">
              <a:xfrm>
                <a:off x="10619774" y="1052363"/>
                <a:ext cx="1432381" cy="5203674"/>
              </a:xfrm>
              <a:custGeom>
                <a:avLst/>
                <a:gdLst>
                  <a:gd name="T0" fmla="*/ 0 w 794"/>
                  <a:gd name="T1" fmla="*/ 0 h 2765"/>
                  <a:gd name="T2" fmla="*/ 794 w 794"/>
                  <a:gd name="T3" fmla="*/ 557 h 2765"/>
                  <a:gd name="T4" fmla="*/ 492 w 794"/>
                  <a:gd name="T5" fmla="*/ 557 h 2765"/>
                  <a:gd name="T6" fmla="*/ 492 w 794"/>
                  <a:gd name="T7" fmla="*/ 2765 h 2765"/>
                  <a:gd name="T8" fmla="*/ 0 w 794"/>
                  <a:gd name="T9" fmla="*/ 2765 h 2765"/>
                  <a:gd name="T10" fmla="*/ 0 w 794"/>
                  <a:gd name="T11" fmla="*/ 0 h 2765"/>
                </a:gdLst>
                <a:ahLst/>
                <a:cxnLst>
                  <a:cxn ang="0">
                    <a:pos x="T0" y="T1"/>
                  </a:cxn>
                  <a:cxn ang="0">
                    <a:pos x="T2" y="T3"/>
                  </a:cxn>
                  <a:cxn ang="0">
                    <a:pos x="T4" y="T5"/>
                  </a:cxn>
                  <a:cxn ang="0">
                    <a:pos x="T6" y="T7"/>
                  </a:cxn>
                  <a:cxn ang="0">
                    <a:pos x="T8" y="T9"/>
                  </a:cxn>
                  <a:cxn ang="0">
                    <a:pos x="T10" y="T11"/>
                  </a:cxn>
                </a:cxnLst>
                <a:rect l="0" t="0" r="r" b="b"/>
                <a:pathLst>
                  <a:path w="794" h="2765">
                    <a:moveTo>
                      <a:pt x="0" y="0"/>
                    </a:moveTo>
                    <a:lnTo>
                      <a:pt x="794" y="557"/>
                    </a:lnTo>
                    <a:lnTo>
                      <a:pt x="492" y="557"/>
                    </a:lnTo>
                    <a:lnTo>
                      <a:pt x="492" y="2765"/>
                    </a:lnTo>
                    <a:lnTo>
                      <a:pt x="0" y="2765"/>
                    </a:lnTo>
                    <a:lnTo>
                      <a:pt x="0" y="0"/>
                    </a:lnTo>
                    <a:close/>
                  </a:path>
                </a:pathLst>
              </a:custGeom>
              <a:solidFill>
                <a:schemeClr val="dk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TextBox 61"/>
              <p:cNvSpPr txBox="1"/>
              <p:nvPr/>
            </p:nvSpPr>
            <p:spPr bwMode="auto">
              <a:xfrm>
                <a:off x="10684923" y="1772816"/>
                <a:ext cx="869950" cy="705483"/>
              </a:xfrm>
              <a:prstGeom prst="rect">
                <a:avLst/>
              </a:prstGeom>
              <a:noFill/>
              <a:ln w="9525">
                <a:noFill/>
                <a:miter lim="800000"/>
                <a:headEnd/>
                <a:tailEnd/>
              </a:ln>
              <a:effectLst/>
            </p:spPr>
            <p:txBody>
              <a:bodyPr wrap="square" lIns="0" tIns="0" rIns="0" bIns="0" rtlCol="0" anchor="ctr" anchorCtr="0">
                <a:noAutofit/>
              </a:bodyPr>
              <a:lstStyle/>
              <a:p>
                <a:pPr marR="0" algn="l" defTabSz="576000" eaLnBrk="0" fontAlgn="auto" latinLnBrk="0" hangingPunct="0">
                  <a:spcBef>
                    <a:spcPts val="0"/>
                  </a:spcBef>
                  <a:spcAft>
                    <a:spcPts val="0"/>
                  </a:spcAft>
                  <a:buClr>
                    <a:schemeClr val="accent1"/>
                  </a:buClr>
                  <a:buSzTx/>
                  <a:tabLst/>
                </a:pPr>
                <a:r>
                  <a:rPr lang="en-US" sz="1100" b="1" kern="0" dirty="0">
                    <a:solidFill>
                      <a:schemeClr val="lt1"/>
                    </a:solidFill>
                    <a:latin typeface="+mn-lt"/>
                  </a:rPr>
                  <a:t>350</a:t>
                </a:r>
                <a:r>
                  <a:rPr lang="en-US" sz="1100" b="1" kern="0" baseline="0" dirty="0">
                    <a:solidFill>
                      <a:schemeClr val="lt1"/>
                    </a:solidFill>
                    <a:latin typeface="+mn-lt"/>
                  </a:rPr>
                  <a:t> kW</a:t>
                </a:r>
              </a:p>
              <a:p>
                <a:pPr marR="0" algn="l" defTabSz="576000" eaLnBrk="0" fontAlgn="auto" latinLnBrk="0" hangingPunct="0">
                  <a:spcBef>
                    <a:spcPts val="0"/>
                  </a:spcBef>
                  <a:spcAft>
                    <a:spcPts val="0"/>
                  </a:spcAft>
                  <a:buClr>
                    <a:schemeClr val="accent1"/>
                  </a:buClr>
                  <a:buSzTx/>
                  <a:tabLst/>
                </a:pPr>
                <a:r>
                  <a:rPr lang="en-US" sz="1100" b="1" kern="0" dirty="0">
                    <a:solidFill>
                      <a:schemeClr val="lt1"/>
                    </a:solidFill>
                    <a:latin typeface="+mn-lt"/>
                  </a:rPr>
                  <a:t>mainly module solutions</a:t>
                </a:r>
                <a:endParaRPr lang="en-US" sz="1100" b="1" kern="0" baseline="0" dirty="0">
                  <a:solidFill>
                    <a:schemeClr val="lt1"/>
                  </a:solidFill>
                  <a:latin typeface="+mn-lt"/>
                </a:endParaRPr>
              </a:p>
            </p:txBody>
          </p:sp>
          <p:sp>
            <p:nvSpPr>
              <p:cNvPr id="63" name="TextBox 62"/>
              <p:cNvSpPr txBox="1"/>
              <p:nvPr/>
            </p:nvSpPr>
            <p:spPr bwMode="auto">
              <a:xfrm>
                <a:off x="10671805" y="4776379"/>
                <a:ext cx="880463" cy="705483"/>
              </a:xfrm>
              <a:prstGeom prst="rect">
                <a:avLst/>
              </a:prstGeom>
              <a:noFill/>
              <a:ln w="9525">
                <a:noFill/>
                <a:miter lim="800000"/>
                <a:headEnd/>
                <a:tailEnd/>
              </a:ln>
              <a:effectLst/>
            </p:spPr>
            <p:txBody>
              <a:bodyPr wrap="square" lIns="0" tIns="0" rIns="0" bIns="0" rtlCol="0" anchor="ctr" anchorCtr="0">
                <a:noAutofit/>
              </a:bodyPr>
              <a:lstStyle/>
              <a:p>
                <a:pPr defTabSz="576000" eaLnBrk="0" fontAlgn="auto" hangingPunct="0">
                  <a:spcBef>
                    <a:spcPts val="0"/>
                  </a:spcBef>
                  <a:spcAft>
                    <a:spcPts val="0"/>
                  </a:spcAft>
                  <a:buClr>
                    <a:schemeClr val="accent1"/>
                  </a:buClr>
                </a:pPr>
                <a:r>
                  <a:rPr lang="en-US" sz="1100" b="1" kern="0" dirty="0">
                    <a:solidFill>
                      <a:schemeClr val="lt1"/>
                    </a:solidFill>
                    <a:latin typeface="+mn-lt"/>
                  </a:rPr>
                  <a:t>≤ 60 kW</a:t>
                </a:r>
              </a:p>
              <a:p>
                <a:pPr defTabSz="576000" eaLnBrk="0" fontAlgn="auto" hangingPunct="0">
                  <a:spcBef>
                    <a:spcPts val="0"/>
                  </a:spcBef>
                  <a:spcAft>
                    <a:spcPts val="0"/>
                  </a:spcAft>
                  <a:buClr>
                    <a:schemeClr val="accent1"/>
                  </a:buClr>
                </a:pPr>
                <a:r>
                  <a:rPr lang="en-US" sz="1100" b="1" kern="0" dirty="0">
                    <a:solidFill>
                      <a:schemeClr val="lt1"/>
                    </a:solidFill>
                    <a:latin typeface="+mn-lt"/>
                  </a:rPr>
                  <a:t>mainly discrete solutions</a:t>
                </a:r>
              </a:p>
            </p:txBody>
          </p:sp>
          <p:sp>
            <p:nvSpPr>
              <p:cNvPr id="69" name="TextBox 68"/>
              <p:cNvSpPr txBox="1"/>
              <p:nvPr/>
            </p:nvSpPr>
            <p:spPr bwMode="auto">
              <a:xfrm>
                <a:off x="10663776" y="3274598"/>
                <a:ext cx="793121" cy="705483"/>
              </a:xfrm>
              <a:prstGeom prst="rect">
                <a:avLst/>
              </a:prstGeom>
              <a:noFill/>
              <a:ln w="9525">
                <a:noFill/>
                <a:miter lim="800000"/>
                <a:headEnd/>
                <a:tailEnd/>
              </a:ln>
              <a:effectLst/>
            </p:spPr>
            <p:txBody>
              <a:bodyPr wrap="square" lIns="0" tIns="0" rIns="0" bIns="0" rtlCol="0" anchor="ctr" anchorCtr="0">
                <a:noAutofit/>
              </a:bodyPr>
              <a:lstStyle/>
              <a:p>
                <a:pPr defTabSz="576000" eaLnBrk="0" fontAlgn="auto" hangingPunct="0">
                  <a:spcBef>
                    <a:spcPts val="0"/>
                  </a:spcBef>
                  <a:spcAft>
                    <a:spcPts val="0"/>
                  </a:spcAft>
                  <a:buClr>
                    <a:schemeClr val="accent1"/>
                  </a:buClr>
                </a:pPr>
                <a:r>
                  <a:rPr lang="en-US" sz="1100" b="1" kern="0" dirty="0">
                    <a:solidFill>
                      <a:schemeClr val="lt1"/>
                    </a:solidFill>
                    <a:latin typeface="+mn-lt"/>
                  </a:rPr>
                  <a:t>Up to </a:t>
                </a:r>
                <a:br>
                  <a:rPr lang="en-US" sz="1100" b="1" kern="0" dirty="0">
                    <a:solidFill>
                      <a:schemeClr val="lt1"/>
                    </a:solidFill>
                    <a:latin typeface="+mn-lt"/>
                  </a:rPr>
                </a:br>
                <a:r>
                  <a:rPr lang="en-US" sz="1100" b="1" kern="0" dirty="0">
                    <a:solidFill>
                      <a:schemeClr val="lt1"/>
                    </a:solidFill>
                    <a:latin typeface="+mn-lt"/>
                  </a:rPr>
                  <a:t>150 kW</a:t>
                </a:r>
              </a:p>
              <a:p>
                <a:pPr defTabSz="576000" eaLnBrk="0" fontAlgn="auto" hangingPunct="0">
                  <a:spcBef>
                    <a:spcPts val="0"/>
                  </a:spcBef>
                  <a:spcAft>
                    <a:spcPts val="0"/>
                  </a:spcAft>
                  <a:buClr>
                    <a:schemeClr val="accent1"/>
                  </a:buClr>
                </a:pPr>
                <a:r>
                  <a:rPr lang="en-US" sz="1100" b="1" kern="0" dirty="0">
                    <a:solidFill>
                      <a:schemeClr val="lt1"/>
                    </a:solidFill>
                    <a:latin typeface="+mn-lt"/>
                  </a:rPr>
                  <a:t>grey area</a:t>
                </a:r>
              </a:p>
            </p:txBody>
          </p:sp>
        </p:grpSp>
        <p:sp>
          <p:nvSpPr>
            <p:cNvPr id="75" name="Rectangle 124"/>
            <p:cNvSpPr>
              <a:spLocks noChangeArrowheads="1"/>
            </p:cNvSpPr>
            <p:nvPr/>
          </p:nvSpPr>
          <p:spPr bwMode="auto">
            <a:xfrm>
              <a:off x="8052749" y="1155755"/>
              <a:ext cx="2743200" cy="346633"/>
            </a:xfrm>
            <a:prstGeom prst="rect">
              <a:avLst/>
            </a:prstGeom>
            <a:solidFill>
              <a:srgbClr val="B8DEDA"/>
            </a:solidFill>
            <a:ln w="9525">
              <a:noFill/>
              <a:miter lim="800000"/>
              <a:headEnd/>
              <a:tailEnd/>
            </a:ln>
            <a:effectLst/>
          </p:spPr>
          <p:txBody>
            <a:bodyPr wrap="square" lIns="72000" tIns="72000" rIns="72000" bIns="72000" rtlCol="0" anchor="ctr"/>
            <a:lstStyle/>
            <a:p>
              <a:pPr algn="ctr" eaLnBrk="0" hangingPunct="0">
                <a:buClr>
                  <a:schemeClr val="tx1"/>
                </a:buClr>
              </a:pPr>
              <a:r>
                <a:rPr lang="en-US" dirty="0">
                  <a:solidFill>
                    <a:schemeClr val="bg1"/>
                  </a:solidFill>
                  <a:latin typeface="+mn-lt"/>
                  <a:ea typeface="Verdana" pitchFamily="34" charset="0"/>
                  <a:cs typeface="Verdana" pitchFamily="34" charset="0"/>
                </a:rPr>
                <a:t>Gate driver solutions</a:t>
              </a:r>
            </a:p>
          </p:txBody>
        </p:sp>
        <p:sp>
          <p:nvSpPr>
            <p:cNvPr id="79" name="Rectangle 128"/>
            <p:cNvSpPr>
              <a:spLocks noChangeArrowheads="1"/>
            </p:cNvSpPr>
            <p:nvPr/>
          </p:nvSpPr>
          <p:spPr bwMode="auto">
            <a:xfrm>
              <a:off x="8058455" y="1554424"/>
              <a:ext cx="2737494" cy="805752"/>
            </a:xfrm>
            <a:prstGeom prst="rect">
              <a:avLst/>
            </a:prstGeom>
            <a:noFill/>
            <a:ln w="9525" cap="flat" cmpd="sng" algn="ctr">
              <a:solidFill>
                <a:srgbClr val="B8DEDA"/>
              </a:solidFill>
              <a:prstDash val="solid"/>
              <a:miter lim="800000"/>
              <a:headEnd type="none" w="med" len="med"/>
              <a:tailEnd type="none" w="med" len="med"/>
            </a:ln>
            <a:extLst>
              <a:ext uri="{909E8E84-426E-40DD-AFC4-6F175D3DCCD1}">
                <a14:hiddenFill xmlns:a14="http://schemas.microsoft.com/office/drawing/2010/main">
                  <a:solidFill>
                    <a:schemeClr val="accent5">
                      <a:lumMod val="20000"/>
                      <a:lumOff val="80000"/>
                    </a:schemeClr>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Rectangle 130"/>
            <p:cNvSpPr>
              <a:spLocks noChangeArrowheads="1"/>
            </p:cNvSpPr>
            <p:nvPr/>
          </p:nvSpPr>
          <p:spPr bwMode="auto">
            <a:xfrm>
              <a:off x="8058456" y="3279929"/>
              <a:ext cx="2743200" cy="787546"/>
            </a:xfrm>
            <a:prstGeom prst="rect">
              <a:avLst/>
            </a:prstGeom>
            <a:noFill/>
            <a:ln w="9525" cap="flat" cmpd="sng" algn="ctr">
              <a:solidFill>
                <a:srgbClr val="B8DEDA"/>
              </a:solidFill>
              <a:prstDash val="solid"/>
              <a:miter lim="800000"/>
              <a:headEnd type="none" w="med" len="med"/>
              <a:tailEnd type="none" w="med" len="med"/>
            </a:ln>
            <a:extLst>
              <a:ext uri="{909E8E84-426E-40DD-AFC4-6F175D3DCCD1}">
                <a14:hiddenFill xmlns:a14="http://schemas.microsoft.com/office/drawing/2010/main">
                  <a:solidFill>
                    <a:schemeClr val="accent5">
                      <a:lumMod val="20000"/>
                      <a:lumOff val="80000"/>
                    </a:schemeClr>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Rectangle 131"/>
            <p:cNvSpPr>
              <a:spLocks noChangeArrowheads="1"/>
            </p:cNvSpPr>
            <p:nvPr/>
          </p:nvSpPr>
          <p:spPr bwMode="auto">
            <a:xfrm>
              <a:off x="8058456" y="4117056"/>
              <a:ext cx="2743200" cy="1648835"/>
            </a:xfrm>
            <a:prstGeom prst="rect">
              <a:avLst/>
            </a:prstGeom>
            <a:noFill/>
            <a:ln w="9525" cap="flat" cmpd="sng" algn="ctr">
              <a:solidFill>
                <a:srgbClr val="B8DEDA"/>
              </a:solidFill>
              <a:prstDash val="solid"/>
              <a:miter lim="800000"/>
              <a:headEnd type="none" w="med" len="med"/>
              <a:tailEnd type="none" w="med" len="med"/>
            </a:ln>
            <a:extLst>
              <a:ext uri="{909E8E84-426E-40DD-AFC4-6F175D3DCCD1}">
                <a14:hiddenFill xmlns:a14="http://schemas.microsoft.com/office/drawing/2010/main">
                  <a:solidFill>
                    <a:schemeClr val="accent5">
                      <a:lumMod val="20000"/>
                      <a:lumOff val="80000"/>
                    </a:schemeClr>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Rectangle 183"/>
            <p:cNvSpPr>
              <a:spLocks noChangeArrowheads="1"/>
            </p:cNvSpPr>
            <p:nvPr/>
          </p:nvSpPr>
          <p:spPr bwMode="auto">
            <a:xfrm>
              <a:off x="10234656" y="3694073"/>
              <a:ext cx="44320" cy="26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1" name="Rectangle 188"/>
            <p:cNvSpPr>
              <a:spLocks noChangeArrowheads="1"/>
            </p:cNvSpPr>
            <p:nvPr/>
          </p:nvSpPr>
          <p:spPr bwMode="auto">
            <a:xfrm>
              <a:off x="10211571" y="4405437"/>
              <a:ext cx="44320" cy="26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3" name="Rectangle 130"/>
            <p:cNvSpPr>
              <a:spLocks noChangeArrowheads="1"/>
            </p:cNvSpPr>
            <p:nvPr/>
          </p:nvSpPr>
          <p:spPr bwMode="auto">
            <a:xfrm>
              <a:off x="8058455" y="2415306"/>
              <a:ext cx="2743200" cy="809493"/>
            </a:xfrm>
            <a:prstGeom prst="rect">
              <a:avLst/>
            </a:prstGeom>
            <a:noFill/>
            <a:ln w="9525" cap="flat" cmpd="sng" algn="ctr">
              <a:solidFill>
                <a:srgbClr val="B8DEDA"/>
              </a:solidFill>
              <a:prstDash val="solid"/>
              <a:miter lim="800000"/>
              <a:headEnd type="none" w="med" len="med"/>
              <a:tailEnd type="none" w="med" len="med"/>
            </a:ln>
            <a:extLst>
              <a:ext uri="{909E8E84-426E-40DD-AFC4-6F175D3DCCD1}">
                <a14:hiddenFill xmlns:a14="http://schemas.microsoft.com/office/drawing/2010/main">
                  <a:solidFill>
                    <a:schemeClr val="accent5">
                      <a:lumMod val="20000"/>
                      <a:lumOff val="80000"/>
                    </a:schemeClr>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a:xfrm>
              <a:off x="151028" y="1155396"/>
              <a:ext cx="1319780" cy="5009908"/>
              <a:chOff x="335360" y="1155396"/>
              <a:chExt cx="1319780" cy="5009908"/>
            </a:xfrm>
          </p:grpSpPr>
          <p:sp>
            <p:nvSpPr>
              <p:cNvPr id="112" name="Rectangle 201"/>
              <p:cNvSpPr>
                <a:spLocks noChangeArrowheads="1"/>
              </p:cNvSpPr>
              <p:nvPr/>
            </p:nvSpPr>
            <p:spPr bwMode="auto">
              <a:xfrm>
                <a:off x="857176" y="3121024"/>
                <a:ext cx="58102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10 .. 30 kW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202"/>
              <p:cNvSpPr>
                <a:spLocks noChangeArrowheads="1"/>
              </p:cNvSpPr>
              <p:nvPr/>
            </p:nvSpPr>
            <p:spPr bwMode="auto">
              <a:xfrm>
                <a:off x="898451" y="3225799"/>
                <a:ext cx="465137"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grey area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203"/>
              <p:cNvSpPr>
                <a:spLocks noChangeArrowheads="1"/>
              </p:cNvSpPr>
              <p:nvPr/>
            </p:nvSpPr>
            <p:spPr bwMode="auto">
              <a:xfrm>
                <a:off x="931788" y="3884612"/>
                <a:ext cx="100012"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204"/>
              <p:cNvSpPr>
                <a:spLocks noChangeArrowheads="1"/>
              </p:cNvSpPr>
              <p:nvPr/>
            </p:nvSpPr>
            <p:spPr bwMode="auto">
              <a:xfrm>
                <a:off x="981001" y="3884612"/>
                <a:ext cx="331787"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10 kW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 name="Rectangle 206"/>
              <p:cNvSpPr>
                <a:spLocks noChangeArrowheads="1"/>
              </p:cNvSpPr>
              <p:nvPr/>
            </p:nvSpPr>
            <p:spPr bwMode="auto">
              <a:xfrm>
                <a:off x="915913" y="3992562"/>
                <a:ext cx="115887"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 name="Rectangle 207"/>
              <p:cNvSpPr>
                <a:spLocks noChangeArrowheads="1"/>
              </p:cNvSpPr>
              <p:nvPr/>
            </p:nvSpPr>
            <p:spPr bwMode="auto">
              <a:xfrm>
                <a:off x="973063" y="3992562"/>
                <a:ext cx="365125"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iscrete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 name="Rectangle 208"/>
              <p:cNvSpPr>
                <a:spLocks noChangeArrowheads="1"/>
              </p:cNvSpPr>
              <p:nvPr/>
            </p:nvSpPr>
            <p:spPr bwMode="auto">
              <a:xfrm>
                <a:off x="990526" y="4100512"/>
                <a:ext cx="306387"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IGBT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 name="Rectangle 209"/>
              <p:cNvSpPr>
                <a:spLocks noChangeArrowheads="1"/>
              </p:cNvSpPr>
              <p:nvPr/>
            </p:nvSpPr>
            <p:spPr bwMode="auto">
              <a:xfrm>
                <a:off x="906388" y="4200524"/>
                <a:ext cx="439737"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solutions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Rectangle 210"/>
              <p:cNvSpPr>
                <a:spLocks noChangeArrowheads="1"/>
              </p:cNvSpPr>
              <p:nvPr/>
            </p:nvSpPr>
            <p:spPr bwMode="auto">
              <a:xfrm>
                <a:off x="958776" y="4827587"/>
                <a:ext cx="100012"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 name="Rectangle 212"/>
              <p:cNvSpPr>
                <a:spLocks noChangeArrowheads="1"/>
              </p:cNvSpPr>
              <p:nvPr/>
            </p:nvSpPr>
            <p:spPr bwMode="auto">
              <a:xfrm>
                <a:off x="850826" y="4935537"/>
                <a:ext cx="573087"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DiscreteMO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 name="Rectangle 213"/>
              <p:cNvSpPr>
                <a:spLocks noChangeArrowheads="1"/>
              </p:cNvSpPr>
              <p:nvPr/>
            </p:nvSpPr>
            <p:spPr bwMode="auto">
              <a:xfrm>
                <a:off x="850826" y="5043487"/>
                <a:ext cx="588962"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SFETsolutio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0" name="Freeform 180"/>
              <p:cNvSpPr>
                <a:spLocks/>
              </p:cNvSpPr>
              <p:nvPr/>
            </p:nvSpPr>
            <p:spPr bwMode="auto">
              <a:xfrm flipH="1">
                <a:off x="335360" y="1155396"/>
                <a:ext cx="1313821" cy="5009908"/>
              </a:xfrm>
              <a:custGeom>
                <a:avLst/>
                <a:gdLst>
                  <a:gd name="T0" fmla="*/ 0 w 794"/>
                  <a:gd name="T1" fmla="*/ 0 h 2765"/>
                  <a:gd name="T2" fmla="*/ 794 w 794"/>
                  <a:gd name="T3" fmla="*/ 557 h 2765"/>
                  <a:gd name="T4" fmla="*/ 492 w 794"/>
                  <a:gd name="T5" fmla="*/ 557 h 2765"/>
                  <a:gd name="T6" fmla="*/ 492 w 794"/>
                  <a:gd name="T7" fmla="*/ 2765 h 2765"/>
                  <a:gd name="T8" fmla="*/ 0 w 794"/>
                  <a:gd name="T9" fmla="*/ 2765 h 2765"/>
                  <a:gd name="T10" fmla="*/ 0 w 794"/>
                  <a:gd name="T11" fmla="*/ 0 h 2765"/>
                </a:gdLst>
                <a:ahLst/>
                <a:cxnLst>
                  <a:cxn ang="0">
                    <a:pos x="T0" y="T1"/>
                  </a:cxn>
                  <a:cxn ang="0">
                    <a:pos x="T2" y="T3"/>
                  </a:cxn>
                  <a:cxn ang="0">
                    <a:pos x="T4" y="T5"/>
                  </a:cxn>
                  <a:cxn ang="0">
                    <a:pos x="T6" y="T7"/>
                  </a:cxn>
                  <a:cxn ang="0">
                    <a:pos x="T8" y="T9"/>
                  </a:cxn>
                  <a:cxn ang="0">
                    <a:pos x="T10" y="T11"/>
                  </a:cxn>
                </a:cxnLst>
                <a:rect l="0" t="0" r="r" b="b"/>
                <a:pathLst>
                  <a:path w="794" h="2765">
                    <a:moveTo>
                      <a:pt x="0" y="0"/>
                    </a:moveTo>
                    <a:lnTo>
                      <a:pt x="794" y="557"/>
                    </a:lnTo>
                    <a:lnTo>
                      <a:pt x="492" y="557"/>
                    </a:lnTo>
                    <a:lnTo>
                      <a:pt x="492" y="2765"/>
                    </a:lnTo>
                    <a:lnTo>
                      <a:pt x="0" y="2765"/>
                    </a:lnTo>
                    <a:lnTo>
                      <a:pt x="0" y="0"/>
                    </a:lnTo>
                    <a:close/>
                  </a:path>
                </a:pathLst>
              </a:custGeom>
              <a:solidFill>
                <a:schemeClr val="dk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TextBox 190"/>
              <p:cNvSpPr txBox="1"/>
              <p:nvPr/>
            </p:nvSpPr>
            <p:spPr bwMode="auto">
              <a:xfrm flipH="1">
                <a:off x="826229" y="2546576"/>
                <a:ext cx="820064" cy="679213"/>
              </a:xfrm>
              <a:prstGeom prst="rect">
                <a:avLst/>
              </a:prstGeom>
              <a:noFill/>
              <a:ln w="9525">
                <a:noFill/>
                <a:miter lim="800000"/>
                <a:headEnd/>
                <a:tailEnd/>
              </a:ln>
              <a:effectLst/>
            </p:spPr>
            <p:txBody>
              <a:bodyPr wrap="square" lIns="0" tIns="0" rIns="0" bIns="0" rtlCol="0" anchor="ctr" anchorCtr="0">
                <a:noAutofit/>
              </a:bodyPr>
              <a:lstStyle/>
              <a:p>
                <a:pPr algn="ctr" defTabSz="576000" eaLnBrk="0" fontAlgn="auto" hangingPunct="0">
                  <a:spcBef>
                    <a:spcPts val="0"/>
                  </a:spcBef>
                  <a:spcAft>
                    <a:spcPts val="0"/>
                  </a:spcAft>
                  <a:buClr>
                    <a:schemeClr val="accent1"/>
                  </a:buClr>
                </a:pPr>
                <a:r>
                  <a:rPr lang="en-US" sz="1100" b="1" kern="0" dirty="0">
                    <a:solidFill>
                      <a:schemeClr val="lt1"/>
                    </a:solidFill>
                    <a:latin typeface="+mn-lt"/>
                  </a:rPr>
                  <a:t>Charging station</a:t>
                </a:r>
              </a:p>
            </p:txBody>
          </p:sp>
          <p:sp>
            <p:nvSpPr>
              <p:cNvPr id="192" name="TextBox 191"/>
              <p:cNvSpPr txBox="1"/>
              <p:nvPr/>
            </p:nvSpPr>
            <p:spPr bwMode="auto">
              <a:xfrm flipH="1">
                <a:off x="825167" y="5111510"/>
                <a:ext cx="829973" cy="679213"/>
              </a:xfrm>
              <a:prstGeom prst="rect">
                <a:avLst/>
              </a:prstGeom>
              <a:noFill/>
              <a:ln w="9525">
                <a:noFill/>
                <a:miter lim="800000"/>
                <a:headEnd/>
                <a:tailEnd/>
              </a:ln>
              <a:effectLst/>
            </p:spPr>
            <p:txBody>
              <a:bodyPr wrap="square" lIns="0" tIns="0" rIns="0" bIns="0" rtlCol="0" anchor="ctr" anchorCtr="0">
                <a:noAutofit/>
              </a:bodyPr>
              <a:lstStyle/>
              <a:p>
                <a:pPr algn="ctr" defTabSz="576000" eaLnBrk="0" fontAlgn="auto" hangingPunct="0">
                  <a:spcBef>
                    <a:spcPts val="0"/>
                  </a:spcBef>
                  <a:spcAft>
                    <a:spcPts val="0"/>
                  </a:spcAft>
                  <a:buClr>
                    <a:schemeClr val="accent1"/>
                  </a:buClr>
                </a:pPr>
                <a:r>
                  <a:rPr lang="en-US" sz="1100" b="1" kern="0" dirty="0" err="1">
                    <a:solidFill>
                      <a:schemeClr val="lt1"/>
                    </a:solidFill>
                    <a:latin typeface="+mn-lt"/>
                  </a:rPr>
                  <a:t>Wallbox</a:t>
                </a:r>
                <a:r>
                  <a:rPr lang="en-US" sz="1100" b="1" kern="0" dirty="0">
                    <a:solidFill>
                      <a:schemeClr val="lt1"/>
                    </a:solidFill>
                    <a:latin typeface="+mn-lt"/>
                  </a:rPr>
                  <a:t> /</a:t>
                </a:r>
              </a:p>
              <a:p>
                <a:pPr algn="ctr" defTabSz="576000" eaLnBrk="0" fontAlgn="auto" hangingPunct="0">
                  <a:spcBef>
                    <a:spcPts val="0"/>
                  </a:spcBef>
                  <a:spcAft>
                    <a:spcPts val="0"/>
                  </a:spcAft>
                  <a:buClr>
                    <a:schemeClr val="accent1"/>
                  </a:buClr>
                </a:pPr>
                <a:r>
                  <a:rPr lang="en-US" sz="1100" b="1" kern="0" dirty="0">
                    <a:solidFill>
                      <a:schemeClr val="lt1"/>
                    </a:solidFill>
                    <a:latin typeface="+mn-lt"/>
                  </a:rPr>
                  <a:t> DC-subunits</a:t>
                </a:r>
              </a:p>
            </p:txBody>
          </p:sp>
          <p:sp>
            <p:nvSpPr>
              <p:cNvPr id="193" name="TextBox 192"/>
              <p:cNvSpPr txBox="1"/>
              <p:nvPr/>
            </p:nvSpPr>
            <p:spPr bwMode="auto">
              <a:xfrm flipH="1">
                <a:off x="842702" y="3757899"/>
                <a:ext cx="747641" cy="679213"/>
              </a:xfrm>
              <a:prstGeom prst="rect">
                <a:avLst/>
              </a:prstGeom>
              <a:noFill/>
              <a:ln w="9525">
                <a:noFill/>
                <a:miter lim="800000"/>
                <a:headEnd/>
                <a:tailEnd/>
              </a:ln>
              <a:effectLst/>
            </p:spPr>
            <p:txBody>
              <a:bodyPr wrap="square" lIns="0" tIns="0" rIns="0" bIns="0" rtlCol="0" anchor="ctr" anchorCtr="0">
                <a:noAutofit/>
              </a:bodyPr>
              <a:lstStyle/>
              <a:p>
                <a:pPr algn="ctr" defTabSz="576000" eaLnBrk="0" fontAlgn="auto" hangingPunct="0">
                  <a:spcBef>
                    <a:spcPts val="0"/>
                  </a:spcBef>
                  <a:spcAft>
                    <a:spcPts val="0"/>
                  </a:spcAft>
                  <a:buClr>
                    <a:schemeClr val="accent1"/>
                  </a:buClr>
                </a:pPr>
                <a:r>
                  <a:rPr lang="en-US" sz="1100" b="1" kern="0" dirty="0">
                    <a:solidFill>
                      <a:schemeClr val="lt1"/>
                    </a:solidFill>
                    <a:latin typeface="+mn-lt"/>
                  </a:rPr>
                  <a:t>Charging pile</a:t>
                </a:r>
              </a:p>
            </p:txBody>
          </p:sp>
          <p:pic>
            <p:nvPicPr>
              <p:cNvPr id="194" name="Grafik 57"/>
              <p:cNvPicPr>
                <a:picLocks noChangeAspect="1"/>
              </p:cNvPicPr>
              <p:nvPr/>
            </p:nvPicPr>
            <p:blipFill rotWithShape="1">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47675" y="3306857"/>
                <a:ext cx="343965" cy="601939"/>
              </a:xfrm>
              <a:prstGeom prst="rect">
                <a:avLst/>
              </a:prstGeom>
            </p:spPr>
          </p:pic>
          <p:pic>
            <p:nvPicPr>
              <p:cNvPr id="196" name="Grafik 57"/>
              <p:cNvPicPr>
                <a:picLocks noChangeAspect="1"/>
              </p:cNvPicPr>
              <p:nvPr/>
            </p:nvPicPr>
            <p:blipFill rotWithShape="1">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77597" y="1766935"/>
                <a:ext cx="343965" cy="601939"/>
              </a:xfrm>
              <a:prstGeom prst="rect">
                <a:avLst/>
              </a:prstGeom>
            </p:spPr>
          </p:pic>
          <p:pic>
            <p:nvPicPr>
              <p:cNvPr id="197" name="Grafik 57"/>
              <p:cNvPicPr>
                <a:picLocks noChangeAspect="1"/>
              </p:cNvPicPr>
              <p:nvPr/>
            </p:nvPicPr>
            <p:blipFill rotWithShape="1">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915913" y="2049040"/>
                <a:ext cx="343965" cy="601939"/>
              </a:xfrm>
              <a:prstGeom prst="rect">
                <a:avLst/>
              </a:prstGeom>
            </p:spPr>
          </p:pic>
          <p:pic>
            <p:nvPicPr>
              <p:cNvPr id="198" name="Grafik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063" y="4721711"/>
                <a:ext cx="553035" cy="430557"/>
              </a:xfrm>
              <a:prstGeom prst="rect">
                <a:avLst/>
              </a:prstGeom>
            </p:spPr>
          </p:pic>
          <p:pic>
            <p:nvPicPr>
              <p:cNvPr id="195" name="Grafik 57"/>
              <p:cNvPicPr>
                <a:picLocks noChangeAspect="1"/>
              </p:cNvPicPr>
              <p:nvPr/>
            </p:nvPicPr>
            <p:blipFill rotWithShape="1">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215531" y="2060848"/>
                <a:ext cx="343965" cy="601939"/>
              </a:xfrm>
              <a:prstGeom prst="rect">
                <a:avLst/>
              </a:prstGeom>
            </p:spPr>
          </p:pic>
        </p:grpSp>
      </p:grpSp>
      <p:sp>
        <p:nvSpPr>
          <p:cNvPr id="5" name="Rectangle 4">
            <a:extLst>
              <a:ext uri="{FF2B5EF4-FFF2-40B4-BE49-F238E27FC236}">
                <a16:creationId xmlns:a16="http://schemas.microsoft.com/office/drawing/2014/main" id="{6B5E1E3C-6C28-D1B3-E531-4FB6BBABC985}"/>
              </a:ext>
            </a:extLst>
          </p:cNvPr>
          <p:cNvSpPr/>
          <p:nvPr/>
        </p:nvSpPr>
        <p:spPr bwMode="auto">
          <a:xfrm>
            <a:off x="3845525" y="5139689"/>
            <a:ext cx="1210918" cy="423910"/>
          </a:xfrm>
          <a:prstGeom prst="rect">
            <a:avLst/>
          </a:prstGeom>
          <a:solidFill>
            <a:schemeClr val="accent2">
              <a:lumMod val="60000"/>
              <a:lumOff val="40000"/>
            </a:schemeClr>
          </a:solidFill>
          <a:ln w="9525">
            <a:noFill/>
            <a:miter lim="800000"/>
            <a:headEnd/>
            <a:tailEnd/>
          </a:ln>
        </p:spPr>
        <p:txBody>
          <a:bodyPr wrap="square" lIns="72000" tIns="72000" rIns="72000" bIns="72000" rtlCol="0" anchor="ctr"/>
          <a:lstStyle/>
          <a:p>
            <a:pPr algn="ctr" eaLnBrk="0" hangingPunct="0"/>
            <a:r>
              <a:rPr lang="en-US" sz="800" b="1" dirty="0">
                <a:solidFill>
                  <a:schemeClr val="bg1"/>
                </a:solidFill>
                <a:latin typeface="+mn-lt"/>
                <a:ea typeface="Verdana" pitchFamily="34" charset="0"/>
                <a:cs typeface="Verdana" pitchFamily="34" charset="0"/>
              </a:rPr>
              <a:t>IGBT TRENCHSTOP™ 5 / 7</a:t>
            </a:r>
          </a:p>
        </p:txBody>
      </p:sp>
      <p:sp>
        <p:nvSpPr>
          <p:cNvPr id="3" name="Rectangle 2">
            <a:extLst>
              <a:ext uri="{FF2B5EF4-FFF2-40B4-BE49-F238E27FC236}">
                <a16:creationId xmlns:a16="http://schemas.microsoft.com/office/drawing/2014/main" id="{CD961F80-F719-A9A4-2D2B-C876AB12B06A}"/>
              </a:ext>
            </a:extLst>
          </p:cNvPr>
          <p:cNvSpPr/>
          <p:nvPr/>
        </p:nvSpPr>
        <p:spPr bwMode="auto">
          <a:xfrm>
            <a:off x="1714958" y="5769821"/>
            <a:ext cx="8903882" cy="326638"/>
          </a:xfrm>
          <a:prstGeom prst="rect">
            <a:avLst/>
          </a:prstGeom>
          <a:solidFill>
            <a:schemeClr val="accent2">
              <a:lumMod val="60000"/>
              <a:lumOff val="40000"/>
            </a:schemeClr>
          </a:solidFill>
          <a:ln w="9525">
            <a:noFill/>
            <a:miter lim="800000"/>
            <a:headEnd/>
            <a:tailEnd/>
          </a:ln>
        </p:spPr>
        <p:txBody>
          <a:bodyPr wrap="square" lIns="72000" tIns="72000" rIns="72000" bIns="72000" rtlCol="0" anchor="ctr"/>
          <a:lstStyle/>
          <a:p>
            <a:pPr algn="ctr" defTabSz="576000" eaLnBrk="0" fontAlgn="auto" hangingPunct="0">
              <a:spcBef>
                <a:spcPts val="0"/>
              </a:spcBef>
              <a:spcAft>
                <a:spcPts val="0"/>
              </a:spcAft>
              <a:buClr>
                <a:schemeClr val="accent1"/>
              </a:buClr>
            </a:pPr>
            <a:r>
              <a:rPr lang="en-US" sz="900" kern="0" dirty="0">
                <a:solidFill>
                  <a:schemeClr val="bg1"/>
                </a:solidFill>
              </a:rPr>
              <a:t>Microcontroller: XMC1000, XMC4000, XMC7000, AURIX™ TC377TP, </a:t>
            </a:r>
            <a:r>
              <a:rPr lang="en-US" sz="900" kern="0" dirty="0" err="1">
                <a:solidFill>
                  <a:schemeClr val="bg1"/>
                </a:solidFill>
              </a:rPr>
              <a:t>PSoC</a:t>
            </a:r>
            <a:r>
              <a:rPr lang="en-US" sz="900" kern="0" dirty="0">
                <a:solidFill>
                  <a:schemeClr val="bg1"/>
                </a:solidFill>
              </a:rPr>
              <a:t>™ 4/6 </a:t>
            </a:r>
            <a:br>
              <a:rPr lang="en-US" sz="900" kern="0" dirty="0">
                <a:solidFill>
                  <a:schemeClr val="bg1"/>
                </a:solidFill>
              </a:rPr>
            </a:br>
            <a:r>
              <a:rPr lang="en-US" sz="900" kern="0" dirty="0">
                <a:solidFill>
                  <a:schemeClr val="bg1"/>
                </a:solidFill>
              </a:rPr>
              <a:t>OPTIGA™, AIROC™, Current sensor: XENSIV™ TLI4971, 1700 V </a:t>
            </a:r>
            <a:r>
              <a:rPr lang="en-US" sz="900" kern="0" dirty="0" err="1">
                <a:solidFill>
                  <a:schemeClr val="bg1"/>
                </a:solidFill>
              </a:rPr>
              <a:t>CoolSiC</a:t>
            </a:r>
            <a:r>
              <a:rPr lang="en-US" sz="900" kern="0" dirty="0">
                <a:solidFill>
                  <a:schemeClr val="bg1"/>
                </a:solidFill>
              </a:rPr>
              <a:t>™ MOSFET for Auxiliary Power Supply</a:t>
            </a:r>
          </a:p>
        </p:txBody>
      </p:sp>
      <p:sp>
        <p:nvSpPr>
          <p:cNvPr id="6" name="Rectangle 5">
            <a:extLst>
              <a:ext uri="{FF2B5EF4-FFF2-40B4-BE49-F238E27FC236}">
                <a16:creationId xmlns:a16="http://schemas.microsoft.com/office/drawing/2014/main" id="{A144A62D-506D-1773-0F07-9395774C0378}"/>
              </a:ext>
            </a:extLst>
          </p:cNvPr>
          <p:cNvSpPr/>
          <p:nvPr/>
        </p:nvSpPr>
        <p:spPr bwMode="auto">
          <a:xfrm>
            <a:off x="3845525" y="4296349"/>
            <a:ext cx="1210918" cy="423910"/>
          </a:xfrm>
          <a:prstGeom prst="rect">
            <a:avLst/>
          </a:prstGeom>
          <a:solidFill>
            <a:schemeClr val="accent2">
              <a:lumMod val="60000"/>
              <a:lumOff val="40000"/>
            </a:schemeClr>
          </a:solidFill>
          <a:ln w="9525">
            <a:noFill/>
            <a:miter lim="800000"/>
            <a:headEnd/>
            <a:tailEnd/>
          </a:ln>
        </p:spPr>
        <p:txBody>
          <a:bodyPr wrap="square" lIns="72000" tIns="72000" rIns="72000" bIns="72000" rtlCol="0" anchor="ctr"/>
          <a:lstStyle/>
          <a:p>
            <a:pPr algn="ctr" eaLnBrk="0" hangingPunct="0"/>
            <a:r>
              <a:rPr lang="en-US" sz="800" b="1" dirty="0">
                <a:solidFill>
                  <a:schemeClr val="bg1"/>
                </a:solidFill>
                <a:latin typeface="+mn-lt"/>
                <a:ea typeface="Verdana" pitchFamily="34" charset="0"/>
                <a:cs typeface="Verdana" pitchFamily="34" charset="0"/>
              </a:rPr>
              <a:t>IGBT TRENCHSTOP™ 5 / 7</a:t>
            </a:r>
          </a:p>
        </p:txBody>
      </p:sp>
      <p:sp>
        <p:nvSpPr>
          <p:cNvPr id="8" name="Rectangle 7">
            <a:extLst>
              <a:ext uri="{FF2B5EF4-FFF2-40B4-BE49-F238E27FC236}">
                <a16:creationId xmlns:a16="http://schemas.microsoft.com/office/drawing/2014/main" id="{3239B046-3D61-86D5-D01C-C5CCF8C81829}"/>
              </a:ext>
            </a:extLst>
          </p:cNvPr>
          <p:cNvSpPr/>
          <p:nvPr/>
        </p:nvSpPr>
        <p:spPr bwMode="auto">
          <a:xfrm>
            <a:off x="7077492" y="2567838"/>
            <a:ext cx="778076" cy="231128"/>
          </a:xfrm>
          <a:prstGeom prst="rect">
            <a:avLst/>
          </a:prstGeom>
          <a:solidFill>
            <a:srgbClr val="9C9796"/>
          </a:solidFill>
          <a:ln w="9525">
            <a:noFill/>
            <a:miter lim="800000"/>
            <a:headEnd/>
            <a:tailEnd/>
          </a:ln>
        </p:spPr>
        <p:txBody>
          <a:bodyPr wrap="square" lIns="72000" tIns="72000" rIns="72000" bIns="72000" rtlCol="0" anchor="ctr"/>
          <a:lstStyle/>
          <a:p>
            <a:pPr algn="ctr" eaLnBrk="0" hangingPunct="0"/>
            <a:r>
              <a:rPr lang="en-US" sz="650" b="1" dirty="0" err="1">
                <a:solidFill>
                  <a:schemeClr val="bg1"/>
                </a:solidFill>
                <a:latin typeface="+mn-lt"/>
                <a:ea typeface="Verdana" pitchFamily="34" charset="0"/>
                <a:cs typeface="Verdana" pitchFamily="34" charset="0"/>
              </a:rPr>
              <a:t>EconoDUAL</a:t>
            </a:r>
            <a:r>
              <a:rPr lang="en-US" sz="650" b="1" dirty="0">
                <a:solidFill>
                  <a:schemeClr val="bg1"/>
                </a:solidFill>
                <a:latin typeface="+mn-lt"/>
                <a:ea typeface="Verdana" pitchFamily="34" charset="0"/>
                <a:cs typeface="Verdana" pitchFamily="34" charset="0"/>
              </a:rPr>
              <a:t>™</a:t>
            </a:r>
          </a:p>
        </p:txBody>
      </p:sp>
      <p:sp>
        <p:nvSpPr>
          <p:cNvPr id="10" name="Rectangle 9">
            <a:extLst>
              <a:ext uri="{FF2B5EF4-FFF2-40B4-BE49-F238E27FC236}">
                <a16:creationId xmlns:a16="http://schemas.microsoft.com/office/drawing/2014/main" id="{2056B938-4AC1-D468-BD5D-07A4CB161942}"/>
              </a:ext>
            </a:extLst>
          </p:cNvPr>
          <p:cNvSpPr/>
          <p:nvPr/>
        </p:nvSpPr>
        <p:spPr bwMode="auto">
          <a:xfrm>
            <a:off x="7080684" y="2963479"/>
            <a:ext cx="778076" cy="231128"/>
          </a:xfrm>
          <a:prstGeom prst="rect">
            <a:avLst/>
          </a:prstGeom>
          <a:solidFill>
            <a:srgbClr val="9C9796"/>
          </a:solidFill>
          <a:ln w="9525">
            <a:noFill/>
            <a:miter lim="800000"/>
            <a:headEnd/>
            <a:tailEnd/>
          </a:ln>
        </p:spPr>
        <p:txBody>
          <a:bodyPr wrap="square" lIns="72000" tIns="72000" rIns="72000" bIns="72000" rtlCol="0" anchor="ctr"/>
          <a:lstStyle/>
          <a:p>
            <a:pPr algn="ctr" eaLnBrk="0" hangingPunct="0"/>
            <a:r>
              <a:rPr lang="en-US" sz="650" b="1" dirty="0">
                <a:solidFill>
                  <a:schemeClr val="bg1"/>
                </a:solidFill>
                <a:latin typeface="+mn-lt"/>
                <a:ea typeface="Verdana" pitchFamily="34" charset="0"/>
                <a:cs typeface="Verdana" pitchFamily="34" charset="0"/>
              </a:rPr>
              <a:t>EconoPACK™4</a:t>
            </a:r>
          </a:p>
        </p:txBody>
      </p:sp>
      <p:sp>
        <p:nvSpPr>
          <p:cNvPr id="11" name="Rectangle 10">
            <a:extLst>
              <a:ext uri="{FF2B5EF4-FFF2-40B4-BE49-F238E27FC236}">
                <a16:creationId xmlns:a16="http://schemas.microsoft.com/office/drawing/2014/main" id="{261A982B-B16C-D2A6-FF35-3C6AF7144772}"/>
              </a:ext>
            </a:extLst>
          </p:cNvPr>
          <p:cNvSpPr/>
          <p:nvPr/>
        </p:nvSpPr>
        <p:spPr bwMode="auto">
          <a:xfrm>
            <a:off x="6715859" y="3530050"/>
            <a:ext cx="1085587" cy="327937"/>
          </a:xfrm>
          <a:prstGeom prst="rect">
            <a:avLst/>
          </a:prstGeom>
          <a:solidFill>
            <a:schemeClr val="accent2">
              <a:lumMod val="60000"/>
              <a:lumOff val="40000"/>
            </a:schemeClr>
          </a:solidFill>
          <a:ln w="9525">
            <a:noFill/>
            <a:miter lim="800000"/>
            <a:headEnd/>
            <a:tailEnd/>
          </a:ln>
        </p:spPr>
        <p:txBody>
          <a:bodyPr wrap="square" lIns="72000" tIns="72000" rIns="72000" bIns="72000" rtlCol="0" anchor="ctr"/>
          <a:lstStyle/>
          <a:p>
            <a:pPr algn="ctr" eaLnBrk="0" hangingPunct="0"/>
            <a:r>
              <a:rPr lang="en-US" sz="1000" b="1" dirty="0">
                <a:solidFill>
                  <a:schemeClr val="bg1"/>
                </a:solidFill>
                <a:latin typeface="+mn-lt"/>
                <a:ea typeface="Verdana" pitchFamily="34" charset="0"/>
                <a:cs typeface="Verdana" pitchFamily="34" charset="0"/>
              </a:rPr>
              <a:t>EconoPACK™4</a:t>
            </a:r>
          </a:p>
        </p:txBody>
      </p:sp>
      <p:sp>
        <p:nvSpPr>
          <p:cNvPr id="12" name="Rectangle 11">
            <a:extLst>
              <a:ext uri="{FF2B5EF4-FFF2-40B4-BE49-F238E27FC236}">
                <a16:creationId xmlns:a16="http://schemas.microsoft.com/office/drawing/2014/main" id="{57CD0CD2-95E4-346A-EE5C-084239DE5699}"/>
              </a:ext>
            </a:extLst>
          </p:cNvPr>
          <p:cNvSpPr/>
          <p:nvPr/>
        </p:nvSpPr>
        <p:spPr bwMode="auto">
          <a:xfrm>
            <a:off x="5377687" y="3527349"/>
            <a:ext cx="1131102" cy="327937"/>
          </a:xfrm>
          <a:prstGeom prst="rect">
            <a:avLst/>
          </a:prstGeom>
          <a:solidFill>
            <a:schemeClr val="accent2">
              <a:lumMod val="60000"/>
              <a:lumOff val="40000"/>
            </a:schemeClr>
          </a:solidFill>
          <a:ln w="9525">
            <a:noFill/>
            <a:miter lim="800000"/>
            <a:headEnd/>
            <a:tailEnd/>
          </a:ln>
        </p:spPr>
        <p:txBody>
          <a:bodyPr wrap="square" lIns="72000" tIns="72000" rIns="72000" bIns="72000" rtlCol="0" anchor="ctr"/>
          <a:lstStyle/>
          <a:p>
            <a:pPr algn="ctr" eaLnBrk="0" hangingPunct="0"/>
            <a:r>
              <a:rPr lang="en-US" sz="1000" b="1" dirty="0">
                <a:solidFill>
                  <a:schemeClr val="bg1"/>
                </a:solidFill>
                <a:latin typeface="+mn-lt"/>
                <a:ea typeface="Verdana" pitchFamily="34" charset="0"/>
                <a:cs typeface="Verdana" pitchFamily="34" charset="0"/>
              </a:rPr>
              <a:t>Easy </a:t>
            </a:r>
            <a:r>
              <a:rPr lang="en-US" sz="1000" b="1" dirty="0" err="1">
                <a:solidFill>
                  <a:schemeClr val="bg1"/>
                </a:solidFill>
                <a:latin typeface="+mn-lt"/>
                <a:ea typeface="Verdana" pitchFamily="34" charset="0"/>
                <a:cs typeface="Verdana" pitchFamily="34" charset="0"/>
              </a:rPr>
              <a:t>CoolSiC</a:t>
            </a:r>
            <a:r>
              <a:rPr lang="en-US" sz="1000" b="1" dirty="0">
                <a:solidFill>
                  <a:schemeClr val="bg1"/>
                </a:solidFill>
                <a:latin typeface="+mn-lt"/>
                <a:ea typeface="Verdana" pitchFamily="34" charset="0"/>
                <a:cs typeface="Verdana" pitchFamily="34" charset="0"/>
              </a:rPr>
              <a:t>™</a:t>
            </a:r>
          </a:p>
        </p:txBody>
      </p:sp>
      <p:sp>
        <p:nvSpPr>
          <p:cNvPr id="15" name="Rectangle 14">
            <a:extLst>
              <a:ext uri="{FF2B5EF4-FFF2-40B4-BE49-F238E27FC236}">
                <a16:creationId xmlns:a16="http://schemas.microsoft.com/office/drawing/2014/main" id="{CE13CAD3-398A-DCCF-732C-59CCFDA42889}"/>
              </a:ext>
            </a:extLst>
          </p:cNvPr>
          <p:cNvSpPr/>
          <p:nvPr/>
        </p:nvSpPr>
        <p:spPr bwMode="auto">
          <a:xfrm>
            <a:off x="6715859" y="4371477"/>
            <a:ext cx="1085587" cy="327937"/>
          </a:xfrm>
          <a:prstGeom prst="rect">
            <a:avLst/>
          </a:prstGeom>
          <a:solidFill>
            <a:schemeClr val="accent2">
              <a:lumMod val="60000"/>
              <a:lumOff val="40000"/>
            </a:schemeClr>
          </a:solidFill>
          <a:ln w="9525">
            <a:noFill/>
            <a:miter lim="800000"/>
            <a:headEnd/>
            <a:tailEnd/>
          </a:ln>
        </p:spPr>
        <p:txBody>
          <a:bodyPr wrap="square" lIns="72000" tIns="72000" rIns="72000" bIns="72000" rtlCol="0" anchor="ctr"/>
          <a:lstStyle/>
          <a:p>
            <a:pPr algn="ctr" eaLnBrk="0" hangingPunct="0"/>
            <a:r>
              <a:rPr lang="en-US" sz="1000" b="1" dirty="0">
                <a:solidFill>
                  <a:schemeClr val="bg1"/>
                </a:solidFill>
                <a:latin typeface="+mn-lt"/>
                <a:ea typeface="Verdana" pitchFamily="34" charset="0"/>
                <a:cs typeface="Verdana" pitchFamily="34" charset="0"/>
              </a:rPr>
              <a:t>EconoPACK™4</a:t>
            </a:r>
          </a:p>
        </p:txBody>
      </p:sp>
      <p:sp>
        <p:nvSpPr>
          <p:cNvPr id="16" name="Rectangle 15">
            <a:extLst>
              <a:ext uri="{FF2B5EF4-FFF2-40B4-BE49-F238E27FC236}">
                <a16:creationId xmlns:a16="http://schemas.microsoft.com/office/drawing/2014/main" id="{91E95D99-FD5A-432C-BA83-C7D56541F33C}"/>
              </a:ext>
            </a:extLst>
          </p:cNvPr>
          <p:cNvSpPr/>
          <p:nvPr/>
        </p:nvSpPr>
        <p:spPr bwMode="auto">
          <a:xfrm>
            <a:off x="5377687" y="4368776"/>
            <a:ext cx="1131102" cy="327937"/>
          </a:xfrm>
          <a:prstGeom prst="rect">
            <a:avLst/>
          </a:prstGeom>
          <a:solidFill>
            <a:schemeClr val="accent2">
              <a:lumMod val="60000"/>
              <a:lumOff val="40000"/>
            </a:schemeClr>
          </a:solidFill>
          <a:ln w="9525">
            <a:noFill/>
            <a:miter lim="800000"/>
            <a:headEnd/>
            <a:tailEnd/>
          </a:ln>
        </p:spPr>
        <p:txBody>
          <a:bodyPr wrap="square" lIns="72000" tIns="72000" rIns="72000" bIns="72000" rtlCol="0" anchor="ctr"/>
          <a:lstStyle/>
          <a:p>
            <a:pPr algn="ctr" eaLnBrk="0" hangingPunct="0"/>
            <a:r>
              <a:rPr lang="en-US" sz="1000" b="1" dirty="0">
                <a:solidFill>
                  <a:schemeClr val="bg1"/>
                </a:solidFill>
                <a:latin typeface="+mn-lt"/>
                <a:ea typeface="Verdana" pitchFamily="34" charset="0"/>
                <a:cs typeface="Verdana" pitchFamily="34" charset="0"/>
              </a:rPr>
              <a:t>Easy </a:t>
            </a:r>
            <a:r>
              <a:rPr lang="en-US" sz="1000" b="1" dirty="0" err="1">
                <a:solidFill>
                  <a:schemeClr val="bg1"/>
                </a:solidFill>
                <a:latin typeface="+mn-lt"/>
                <a:ea typeface="Verdana" pitchFamily="34" charset="0"/>
                <a:cs typeface="Verdana" pitchFamily="34" charset="0"/>
              </a:rPr>
              <a:t>CoolSiC</a:t>
            </a:r>
            <a:r>
              <a:rPr lang="en-US" sz="1000" b="1" dirty="0">
                <a:solidFill>
                  <a:schemeClr val="bg1"/>
                </a:solidFill>
                <a:latin typeface="+mn-lt"/>
                <a:ea typeface="Verdana" pitchFamily="34" charset="0"/>
                <a:cs typeface="Verdana" pitchFamily="34" charset="0"/>
              </a:rPr>
              <a:t>™</a:t>
            </a:r>
          </a:p>
        </p:txBody>
      </p:sp>
      <p:sp>
        <p:nvSpPr>
          <p:cNvPr id="17" name="Rounded Rectangle 18">
            <a:extLst>
              <a:ext uri="{FF2B5EF4-FFF2-40B4-BE49-F238E27FC236}">
                <a16:creationId xmlns:a16="http://schemas.microsoft.com/office/drawing/2014/main" id="{94480DEE-71C0-98E5-4F12-7C363A7CD665}"/>
              </a:ext>
            </a:extLst>
          </p:cNvPr>
          <p:cNvSpPr/>
          <p:nvPr/>
        </p:nvSpPr>
        <p:spPr bwMode="auto">
          <a:xfrm>
            <a:off x="8735125" y="1780545"/>
            <a:ext cx="1120076" cy="483418"/>
          </a:xfrm>
          <a:prstGeom prst="rect">
            <a:avLst/>
          </a:prstGeom>
          <a:solidFill>
            <a:schemeClr val="accent2">
              <a:lumMod val="60000"/>
              <a:lumOff val="40000"/>
            </a:schemeClr>
          </a:solidFill>
          <a:ln w="9525">
            <a:noFill/>
            <a:miter lim="800000"/>
            <a:headEnd/>
            <a:tailEnd/>
          </a:ln>
          <a:effectLst/>
        </p:spPr>
        <p:txBody>
          <a:bodyPr wrap="square" lIns="72000" tIns="72000" rIns="72000" bIns="72000" rtlCol="0" anchor="ctr">
            <a:noAutofit/>
          </a:bodyPr>
          <a:lstStyle/>
          <a:p>
            <a:pPr algn="ctr"/>
            <a:r>
              <a:rPr lang="en-US" sz="800" b="1" dirty="0" err="1">
                <a:solidFill>
                  <a:schemeClr val="bg1"/>
                </a:solidFill>
              </a:rPr>
              <a:t>EiceDRIVER</a:t>
            </a:r>
            <a:r>
              <a:rPr lang="en-US" sz="800" b="1" dirty="0">
                <a:solidFill>
                  <a:schemeClr val="bg1"/>
                </a:solidFill>
              </a:rPr>
              <a:t>™ Enhanced</a:t>
            </a:r>
          </a:p>
          <a:p>
            <a:pPr algn="ctr"/>
            <a:r>
              <a:rPr lang="en-US" sz="800" b="1" dirty="0">
                <a:solidFill>
                  <a:schemeClr val="bg1"/>
                </a:solidFill>
              </a:rPr>
              <a:t>X3A/D (1ED34/38xx)</a:t>
            </a:r>
          </a:p>
        </p:txBody>
      </p:sp>
      <p:sp>
        <p:nvSpPr>
          <p:cNvPr id="19" name="Rounded Rectangle 18">
            <a:extLst>
              <a:ext uri="{FF2B5EF4-FFF2-40B4-BE49-F238E27FC236}">
                <a16:creationId xmlns:a16="http://schemas.microsoft.com/office/drawing/2014/main" id="{B66849E0-1EB3-51BE-7B20-333E9C19CDE4}"/>
              </a:ext>
            </a:extLst>
          </p:cNvPr>
          <p:cNvSpPr/>
          <p:nvPr/>
        </p:nvSpPr>
        <p:spPr bwMode="auto">
          <a:xfrm>
            <a:off x="8735125" y="2614736"/>
            <a:ext cx="1120076" cy="483418"/>
          </a:xfrm>
          <a:prstGeom prst="rect">
            <a:avLst/>
          </a:prstGeom>
          <a:solidFill>
            <a:schemeClr val="accent2">
              <a:lumMod val="60000"/>
              <a:lumOff val="40000"/>
            </a:schemeClr>
          </a:solidFill>
          <a:ln w="9525">
            <a:noFill/>
            <a:miter lim="800000"/>
            <a:headEnd/>
            <a:tailEnd/>
          </a:ln>
          <a:effectLst/>
        </p:spPr>
        <p:txBody>
          <a:bodyPr wrap="square" lIns="72000" tIns="72000" rIns="72000" bIns="72000" rtlCol="0" anchor="ctr">
            <a:noAutofit/>
          </a:bodyPr>
          <a:lstStyle/>
          <a:p>
            <a:pPr algn="ctr"/>
            <a:r>
              <a:rPr lang="en-US" sz="800" b="1" dirty="0" err="1">
                <a:solidFill>
                  <a:schemeClr val="bg1"/>
                </a:solidFill>
              </a:rPr>
              <a:t>EiceDRIVER</a:t>
            </a:r>
            <a:r>
              <a:rPr lang="en-US" sz="800" b="1" dirty="0">
                <a:solidFill>
                  <a:schemeClr val="bg1"/>
                </a:solidFill>
              </a:rPr>
              <a:t>™ Enhanced</a:t>
            </a:r>
          </a:p>
          <a:p>
            <a:pPr algn="ctr"/>
            <a:r>
              <a:rPr lang="en-US" sz="800" b="1" dirty="0">
                <a:solidFill>
                  <a:schemeClr val="bg1"/>
                </a:solidFill>
              </a:rPr>
              <a:t>X3A/D (1ED34/38xx)</a:t>
            </a:r>
          </a:p>
        </p:txBody>
      </p:sp>
      <p:sp>
        <p:nvSpPr>
          <p:cNvPr id="20" name="Rounded Rectangle 18">
            <a:extLst>
              <a:ext uri="{FF2B5EF4-FFF2-40B4-BE49-F238E27FC236}">
                <a16:creationId xmlns:a16="http://schemas.microsoft.com/office/drawing/2014/main" id="{851E82BE-5E77-44A1-2FF1-D9069DD1E2CD}"/>
              </a:ext>
            </a:extLst>
          </p:cNvPr>
          <p:cNvSpPr/>
          <p:nvPr/>
        </p:nvSpPr>
        <p:spPr bwMode="auto">
          <a:xfrm>
            <a:off x="8055713" y="3426479"/>
            <a:ext cx="1120076" cy="545522"/>
          </a:xfrm>
          <a:prstGeom prst="rect">
            <a:avLst/>
          </a:prstGeom>
          <a:solidFill>
            <a:schemeClr val="accent2">
              <a:lumMod val="60000"/>
              <a:lumOff val="40000"/>
            </a:schemeClr>
          </a:solidFill>
          <a:ln w="9525">
            <a:noFill/>
            <a:miter lim="800000"/>
            <a:headEnd/>
            <a:tailEnd/>
          </a:ln>
          <a:effectLst/>
        </p:spPr>
        <p:txBody>
          <a:bodyPr wrap="square" lIns="72000" tIns="72000" rIns="72000" bIns="72000" rtlCol="0" anchor="ctr">
            <a:noAutofit/>
          </a:bodyPr>
          <a:lstStyle/>
          <a:p>
            <a:pPr algn="ctr"/>
            <a:r>
              <a:rPr lang="en-US" sz="800" b="1" dirty="0" err="1">
                <a:solidFill>
                  <a:schemeClr val="bg1"/>
                </a:solidFill>
              </a:rPr>
              <a:t>EiceDRIVER</a:t>
            </a:r>
            <a:r>
              <a:rPr lang="en-US" sz="800" b="1" dirty="0">
                <a:solidFill>
                  <a:schemeClr val="bg1"/>
                </a:solidFill>
              </a:rPr>
              <a:t>™ Enhanced X3A/D (1ED34/38xx)</a:t>
            </a:r>
          </a:p>
        </p:txBody>
      </p:sp>
      <p:sp>
        <p:nvSpPr>
          <p:cNvPr id="21" name="Rounded Rectangle 18">
            <a:extLst>
              <a:ext uri="{FF2B5EF4-FFF2-40B4-BE49-F238E27FC236}">
                <a16:creationId xmlns:a16="http://schemas.microsoft.com/office/drawing/2014/main" id="{1E272006-32B0-ECEF-B502-16F34D2BF22F}"/>
              </a:ext>
            </a:extLst>
          </p:cNvPr>
          <p:cNvSpPr/>
          <p:nvPr/>
        </p:nvSpPr>
        <p:spPr bwMode="auto">
          <a:xfrm>
            <a:off x="9413873" y="3426479"/>
            <a:ext cx="1120076" cy="545522"/>
          </a:xfrm>
          <a:prstGeom prst="rect">
            <a:avLst/>
          </a:prstGeom>
          <a:solidFill>
            <a:schemeClr val="accent2">
              <a:lumMod val="60000"/>
              <a:lumOff val="40000"/>
            </a:schemeClr>
          </a:solidFill>
          <a:ln w="9525">
            <a:noFill/>
            <a:miter lim="800000"/>
            <a:headEnd/>
            <a:tailEnd/>
          </a:ln>
          <a:effectLst/>
        </p:spPr>
        <p:txBody>
          <a:bodyPr wrap="square" lIns="72000" tIns="72000" rIns="72000" bIns="72000" rtlCol="0" anchor="ctr">
            <a:noAutofit/>
          </a:bodyPr>
          <a:lstStyle/>
          <a:p>
            <a:pPr algn="ctr"/>
            <a:r>
              <a:rPr lang="en-US" sz="800" b="1" dirty="0" err="1">
                <a:solidFill>
                  <a:schemeClr val="bg1"/>
                </a:solidFill>
              </a:rPr>
              <a:t>EiceDRIVER</a:t>
            </a:r>
            <a:r>
              <a:rPr lang="en-US" sz="800" b="1" dirty="0">
                <a:solidFill>
                  <a:schemeClr val="bg1"/>
                </a:solidFill>
              </a:rPr>
              <a:t>™ Compact</a:t>
            </a:r>
          </a:p>
          <a:p>
            <a:pPr algn="ctr"/>
            <a:r>
              <a:rPr lang="en-US" sz="800" b="1" dirty="0">
                <a:solidFill>
                  <a:schemeClr val="bg1"/>
                </a:solidFill>
              </a:rPr>
              <a:t>X3C (1ED31xx) </a:t>
            </a:r>
          </a:p>
          <a:p>
            <a:pPr algn="ctr"/>
            <a:r>
              <a:rPr lang="en-US" sz="800" b="1" dirty="0">
                <a:solidFill>
                  <a:schemeClr val="bg1"/>
                </a:solidFill>
              </a:rPr>
              <a:t>1ED-MF/AF</a:t>
            </a:r>
          </a:p>
        </p:txBody>
      </p:sp>
      <p:sp>
        <p:nvSpPr>
          <p:cNvPr id="24" name="Rounded Rectangle 18">
            <a:extLst>
              <a:ext uri="{FF2B5EF4-FFF2-40B4-BE49-F238E27FC236}">
                <a16:creationId xmlns:a16="http://schemas.microsoft.com/office/drawing/2014/main" id="{BE63C63D-73D1-DC23-966D-4441A47B0AAF}"/>
              </a:ext>
            </a:extLst>
          </p:cNvPr>
          <p:cNvSpPr/>
          <p:nvPr/>
        </p:nvSpPr>
        <p:spPr bwMode="auto">
          <a:xfrm>
            <a:off x="8055713" y="4490451"/>
            <a:ext cx="1203856" cy="886417"/>
          </a:xfrm>
          <a:prstGeom prst="rect">
            <a:avLst/>
          </a:prstGeom>
          <a:solidFill>
            <a:schemeClr val="accent2">
              <a:lumMod val="60000"/>
              <a:lumOff val="40000"/>
            </a:schemeClr>
          </a:solidFill>
          <a:ln w="9525">
            <a:noFill/>
            <a:miter lim="800000"/>
            <a:headEnd/>
            <a:tailEnd/>
          </a:ln>
          <a:effectLst/>
        </p:spPr>
        <p:txBody>
          <a:bodyPr wrap="square" lIns="72000" tIns="72000" rIns="72000" bIns="72000" rtlCol="0" anchor="ctr">
            <a:noAutofit/>
          </a:bodyPr>
          <a:lstStyle/>
          <a:p>
            <a:pPr algn="ctr"/>
            <a:r>
              <a:rPr lang="en-US" sz="900" b="1" dirty="0" err="1">
                <a:solidFill>
                  <a:schemeClr val="bg1"/>
                </a:solidFill>
              </a:rPr>
              <a:t>EiceDRIVER</a:t>
            </a:r>
            <a:r>
              <a:rPr lang="en-US" sz="900" b="1" dirty="0">
                <a:solidFill>
                  <a:schemeClr val="bg1"/>
                </a:solidFill>
              </a:rPr>
              <a:t>™ Compact</a:t>
            </a:r>
          </a:p>
          <a:p>
            <a:pPr algn="ctr"/>
            <a:r>
              <a:rPr lang="en-US" sz="900" b="1" dirty="0">
                <a:solidFill>
                  <a:schemeClr val="bg1"/>
                </a:solidFill>
              </a:rPr>
              <a:t>X3C (1ED31xx)</a:t>
            </a:r>
          </a:p>
          <a:p>
            <a:pPr algn="ctr"/>
            <a:r>
              <a:rPr lang="en-US" sz="900" b="1" dirty="0">
                <a:solidFill>
                  <a:schemeClr val="bg1"/>
                </a:solidFill>
              </a:rPr>
              <a:t>1ED-MF/AF</a:t>
            </a:r>
          </a:p>
        </p:txBody>
      </p:sp>
      <p:sp>
        <p:nvSpPr>
          <p:cNvPr id="25" name="Rounded Rectangle 18">
            <a:extLst>
              <a:ext uri="{FF2B5EF4-FFF2-40B4-BE49-F238E27FC236}">
                <a16:creationId xmlns:a16="http://schemas.microsoft.com/office/drawing/2014/main" id="{B4C0A2F8-9A9F-3E98-BA6F-32EAD9931010}"/>
              </a:ext>
            </a:extLst>
          </p:cNvPr>
          <p:cNvSpPr/>
          <p:nvPr/>
        </p:nvSpPr>
        <p:spPr bwMode="auto">
          <a:xfrm>
            <a:off x="9332712" y="4486005"/>
            <a:ext cx="1203856" cy="886417"/>
          </a:xfrm>
          <a:prstGeom prst="rect">
            <a:avLst/>
          </a:prstGeom>
          <a:solidFill>
            <a:schemeClr val="accent2">
              <a:lumMod val="60000"/>
              <a:lumOff val="40000"/>
            </a:schemeClr>
          </a:solidFill>
          <a:ln w="9525">
            <a:noFill/>
            <a:miter lim="800000"/>
            <a:headEnd/>
            <a:tailEnd/>
          </a:ln>
          <a:effectLst/>
        </p:spPr>
        <p:txBody>
          <a:bodyPr wrap="square" lIns="72000" tIns="72000" rIns="72000" bIns="72000" rtlCol="0" anchor="ctr">
            <a:noAutofit/>
          </a:bodyPr>
          <a:lstStyle/>
          <a:p>
            <a:pPr algn="ctr"/>
            <a:r>
              <a:rPr lang="en-US" sz="900" b="1" dirty="0" err="1">
                <a:solidFill>
                  <a:schemeClr val="bg1"/>
                </a:solidFill>
              </a:rPr>
              <a:t>EiceDRIVER</a:t>
            </a:r>
            <a:r>
              <a:rPr lang="en-US" sz="900" b="1" dirty="0">
                <a:solidFill>
                  <a:schemeClr val="bg1"/>
                </a:solidFill>
              </a:rPr>
              <a:t>™</a:t>
            </a:r>
          </a:p>
          <a:p>
            <a:pPr algn="ctr"/>
            <a:endParaRPr lang="en-US" sz="900" b="1" dirty="0">
              <a:solidFill>
                <a:schemeClr val="bg1"/>
              </a:solidFill>
            </a:endParaRPr>
          </a:p>
          <a:p>
            <a:pPr algn="ctr"/>
            <a:r>
              <a:rPr lang="en-US" sz="900" b="1" dirty="0">
                <a:solidFill>
                  <a:schemeClr val="bg1"/>
                </a:solidFill>
              </a:rPr>
              <a:t>1EDB8275x</a:t>
            </a:r>
          </a:p>
          <a:p>
            <a:pPr algn="ctr"/>
            <a:r>
              <a:rPr lang="en-US" sz="900" b="1" dirty="0">
                <a:solidFill>
                  <a:schemeClr val="bg1"/>
                </a:solidFill>
              </a:rPr>
              <a:t>2EDS8265x</a:t>
            </a:r>
          </a:p>
          <a:p>
            <a:pPr algn="ctr"/>
            <a:r>
              <a:rPr lang="en-US" sz="900" b="1" dirty="0">
                <a:solidFill>
                  <a:schemeClr val="bg1"/>
                </a:solidFill>
              </a:rPr>
              <a:t>2EDF9275x</a:t>
            </a:r>
          </a:p>
        </p:txBody>
      </p:sp>
      <p:pic>
        <p:nvPicPr>
          <p:cNvPr id="26" name="Picture 25" descr="Logo&#10;&#10;Description automatically generated">
            <a:extLst>
              <a:ext uri="{FF2B5EF4-FFF2-40B4-BE49-F238E27FC236}">
                <a16:creationId xmlns:a16="http://schemas.microsoft.com/office/drawing/2014/main" id="{A6D3314E-C852-F4C7-6C09-802A71AA40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031" y="1674630"/>
            <a:ext cx="781035" cy="781035"/>
          </a:xfrm>
          <a:prstGeom prst="rect">
            <a:avLst/>
          </a:prstGeom>
        </p:spPr>
      </p:pic>
      <p:sp>
        <p:nvSpPr>
          <p:cNvPr id="27" name="Rectangle 26">
            <a:extLst>
              <a:ext uri="{FF2B5EF4-FFF2-40B4-BE49-F238E27FC236}">
                <a16:creationId xmlns:a16="http://schemas.microsoft.com/office/drawing/2014/main" id="{E34253D9-3382-FA08-F17D-3261677B8C22}"/>
              </a:ext>
            </a:extLst>
          </p:cNvPr>
          <p:cNvSpPr/>
          <p:nvPr/>
        </p:nvSpPr>
        <p:spPr bwMode="auto">
          <a:xfrm>
            <a:off x="1919536" y="1787400"/>
            <a:ext cx="183674" cy="548376"/>
          </a:xfrm>
          <a:prstGeom prst="rect">
            <a:avLst/>
          </a:prstGeom>
          <a:solidFill>
            <a:schemeClr val="bg1"/>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
        <p:nvSpPr>
          <p:cNvPr id="18" name="TextBox 17">
            <a:extLst>
              <a:ext uri="{FF2B5EF4-FFF2-40B4-BE49-F238E27FC236}">
                <a16:creationId xmlns:a16="http://schemas.microsoft.com/office/drawing/2014/main" id="{4FE27AE6-6365-3737-F563-B5EBF9C44F4A}"/>
              </a:ext>
            </a:extLst>
          </p:cNvPr>
          <p:cNvSpPr txBox="1"/>
          <p:nvPr/>
        </p:nvSpPr>
        <p:spPr bwMode="auto">
          <a:xfrm rot="16200000">
            <a:off x="1718786" y="1973763"/>
            <a:ext cx="577328" cy="206275"/>
          </a:xfrm>
          <a:prstGeom prst="rect">
            <a:avLst/>
          </a:prstGeom>
          <a:noFill/>
          <a:ln w="9525">
            <a:noFill/>
            <a:miter lim="800000"/>
            <a:headEnd/>
            <a:tailEnd/>
          </a:ln>
          <a:effectLst/>
        </p:spPr>
        <p:txBody>
          <a:bodyPr wrap="square" lIns="0" tIns="0" rIns="0" bIns="0" rtlCol="0" anchor="t" anchorCtr="0">
            <a:spAutoFit/>
          </a:bodyPr>
          <a:lstStyle/>
          <a:p>
            <a:pPr marR="0" algn="ctr" defTabSz="576000" eaLnBrk="0" fontAlgn="auto" latinLnBrk="0" hangingPunct="0">
              <a:lnSpc>
                <a:spcPct val="120000"/>
              </a:lnSpc>
              <a:spcBef>
                <a:spcPts val="0"/>
              </a:spcBef>
              <a:spcAft>
                <a:spcPts val="0"/>
              </a:spcAft>
              <a:buClr>
                <a:schemeClr val="tx2"/>
              </a:buClr>
              <a:buSzTx/>
              <a:tabLst/>
            </a:pPr>
            <a:r>
              <a:rPr lang="de-DE" sz="1200" kern="0" dirty="0">
                <a:solidFill>
                  <a:schemeClr val="tx2"/>
                </a:solidFill>
                <a:latin typeface="Source Sans Pro Semibold" panose="020B0603030403020204" pitchFamily="34" charset="0"/>
                <a:ea typeface="Source Sans Pro Semibold" panose="020B0603030403020204" pitchFamily="34" charset="0"/>
              </a:rPr>
              <a:t>350 kW</a:t>
            </a:r>
            <a:endParaRPr lang="de-DE" sz="1200" kern="0" baseline="0" dirty="0">
              <a:solidFill>
                <a:schemeClr val="tx2"/>
              </a:solidFill>
              <a:latin typeface="Source Sans Pro Semibold" panose="020B0603030403020204" pitchFamily="34" charset="0"/>
              <a:ea typeface="Source Sans Pro Semibold" panose="020B0603030403020204" pitchFamily="34" charset="0"/>
            </a:endParaRPr>
          </a:p>
        </p:txBody>
      </p:sp>
      <p:pic>
        <p:nvPicPr>
          <p:cNvPr id="28" name="Picture 27" descr="Logo&#10;&#10;Description automatically generated">
            <a:extLst>
              <a:ext uri="{FF2B5EF4-FFF2-40B4-BE49-F238E27FC236}">
                <a16:creationId xmlns:a16="http://schemas.microsoft.com/office/drawing/2014/main" id="{3A5D75A4-BEF7-33BE-FA7F-87576CAF84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031" y="2487801"/>
            <a:ext cx="781035" cy="781035"/>
          </a:xfrm>
          <a:prstGeom prst="rect">
            <a:avLst/>
          </a:prstGeom>
        </p:spPr>
      </p:pic>
      <p:sp>
        <p:nvSpPr>
          <p:cNvPr id="29" name="Rectangle 28">
            <a:extLst>
              <a:ext uri="{FF2B5EF4-FFF2-40B4-BE49-F238E27FC236}">
                <a16:creationId xmlns:a16="http://schemas.microsoft.com/office/drawing/2014/main" id="{A410E15E-D7FE-7338-863C-F203EF8BCBD3}"/>
              </a:ext>
            </a:extLst>
          </p:cNvPr>
          <p:cNvSpPr/>
          <p:nvPr/>
        </p:nvSpPr>
        <p:spPr bwMode="auto">
          <a:xfrm>
            <a:off x="1919536" y="2613958"/>
            <a:ext cx="183674" cy="548376"/>
          </a:xfrm>
          <a:prstGeom prst="rect">
            <a:avLst/>
          </a:prstGeom>
          <a:solidFill>
            <a:schemeClr val="bg1"/>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
        <p:nvSpPr>
          <p:cNvPr id="30" name="TextBox 29">
            <a:extLst>
              <a:ext uri="{FF2B5EF4-FFF2-40B4-BE49-F238E27FC236}">
                <a16:creationId xmlns:a16="http://schemas.microsoft.com/office/drawing/2014/main" id="{F6A8A6FE-F3DE-B653-BBF3-B1C16362FE4C}"/>
              </a:ext>
            </a:extLst>
          </p:cNvPr>
          <p:cNvSpPr txBox="1"/>
          <p:nvPr/>
        </p:nvSpPr>
        <p:spPr bwMode="auto">
          <a:xfrm rot="16200000">
            <a:off x="1698087" y="2771685"/>
            <a:ext cx="626573" cy="154722"/>
          </a:xfrm>
          <a:prstGeom prst="rect">
            <a:avLst/>
          </a:prstGeom>
          <a:noFill/>
          <a:ln w="9525">
            <a:noFill/>
            <a:miter lim="800000"/>
            <a:headEnd/>
            <a:tailEnd/>
          </a:ln>
          <a:effectLst/>
        </p:spPr>
        <p:txBody>
          <a:bodyPr wrap="square" lIns="0" tIns="0" rIns="0" bIns="0" rtlCol="0" anchor="t" anchorCtr="0">
            <a:spAutoFit/>
          </a:bodyPr>
          <a:lstStyle/>
          <a:p>
            <a:pPr marR="0" algn="l" defTabSz="576000" eaLnBrk="0" fontAlgn="auto" latinLnBrk="0" hangingPunct="0">
              <a:lnSpc>
                <a:spcPct val="120000"/>
              </a:lnSpc>
              <a:spcBef>
                <a:spcPts val="0"/>
              </a:spcBef>
              <a:spcAft>
                <a:spcPts val="0"/>
              </a:spcAft>
              <a:buClr>
                <a:schemeClr val="tx2"/>
              </a:buClr>
              <a:buSzTx/>
              <a:tabLst/>
            </a:pPr>
            <a:r>
              <a:rPr lang="de-DE" sz="900" kern="0" dirty="0">
                <a:solidFill>
                  <a:schemeClr val="tx2"/>
                </a:solidFill>
                <a:latin typeface="Source Sans Pro Semibold" panose="020B0603030403020204" pitchFamily="34" charset="0"/>
                <a:ea typeface="Source Sans Pro Semibold" panose="020B0603030403020204" pitchFamily="34" charset="0"/>
              </a:rPr>
              <a:t>120/150 kW</a:t>
            </a:r>
            <a:endParaRPr lang="de-DE" sz="900" kern="0" baseline="0" dirty="0">
              <a:solidFill>
                <a:schemeClr val="tx2"/>
              </a:solidFill>
              <a:latin typeface="Source Sans Pro Semibold" panose="020B0603030403020204" pitchFamily="34" charset="0"/>
              <a:ea typeface="Source Sans Pro Semibold" panose="020B0603030403020204" pitchFamily="34" charset="0"/>
            </a:endParaRPr>
          </a:p>
        </p:txBody>
      </p:sp>
      <p:pic>
        <p:nvPicPr>
          <p:cNvPr id="31" name="Picture 30" descr="Logo&#10;&#10;Description automatically generated">
            <a:extLst>
              <a:ext uri="{FF2B5EF4-FFF2-40B4-BE49-F238E27FC236}">
                <a16:creationId xmlns:a16="http://schemas.microsoft.com/office/drawing/2014/main" id="{CA634A4C-F6CB-0590-B808-C5CA19DF4B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031" y="3315287"/>
            <a:ext cx="781035" cy="781035"/>
          </a:xfrm>
          <a:prstGeom prst="rect">
            <a:avLst/>
          </a:prstGeom>
        </p:spPr>
      </p:pic>
      <p:sp>
        <p:nvSpPr>
          <p:cNvPr id="32" name="Rectangle 31">
            <a:extLst>
              <a:ext uri="{FF2B5EF4-FFF2-40B4-BE49-F238E27FC236}">
                <a16:creationId xmlns:a16="http://schemas.microsoft.com/office/drawing/2014/main" id="{12A251CF-16B8-D73D-6468-F57FD935668E}"/>
              </a:ext>
            </a:extLst>
          </p:cNvPr>
          <p:cNvSpPr/>
          <p:nvPr/>
        </p:nvSpPr>
        <p:spPr bwMode="auto">
          <a:xfrm>
            <a:off x="1919536" y="3441444"/>
            <a:ext cx="183674" cy="548376"/>
          </a:xfrm>
          <a:prstGeom prst="rect">
            <a:avLst/>
          </a:prstGeom>
          <a:solidFill>
            <a:schemeClr val="bg1"/>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
        <p:nvSpPr>
          <p:cNvPr id="33" name="TextBox 32">
            <a:extLst>
              <a:ext uri="{FF2B5EF4-FFF2-40B4-BE49-F238E27FC236}">
                <a16:creationId xmlns:a16="http://schemas.microsoft.com/office/drawing/2014/main" id="{95DDFCCE-9FEE-A0A0-F753-CEEC995C6788}"/>
              </a:ext>
            </a:extLst>
          </p:cNvPr>
          <p:cNvSpPr txBox="1"/>
          <p:nvPr/>
        </p:nvSpPr>
        <p:spPr bwMode="auto">
          <a:xfrm rot="16200000">
            <a:off x="1705565" y="3600013"/>
            <a:ext cx="608883" cy="206275"/>
          </a:xfrm>
          <a:prstGeom prst="rect">
            <a:avLst/>
          </a:prstGeom>
          <a:noFill/>
          <a:ln w="9525">
            <a:noFill/>
            <a:miter lim="800000"/>
            <a:headEnd/>
            <a:tailEnd/>
          </a:ln>
          <a:effectLst/>
        </p:spPr>
        <p:txBody>
          <a:bodyPr wrap="square" lIns="0" tIns="0" rIns="0" bIns="0" rtlCol="0" anchor="t" anchorCtr="0">
            <a:spAutoFit/>
          </a:bodyPr>
          <a:lstStyle/>
          <a:p>
            <a:pPr marR="0" algn="ctr" defTabSz="576000" eaLnBrk="0" fontAlgn="auto" latinLnBrk="0" hangingPunct="0">
              <a:lnSpc>
                <a:spcPct val="120000"/>
              </a:lnSpc>
              <a:spcBef>
                <a:spcPts val="0"/>
              </a:spcBef>
              <a:spcAft>
                <a:spcPts val="0"/>
              </a:spcAft>
              <a:buClr>
                <a:schemeClr val="tx2"/>
              </a:buClr>
              <a:buSzTx/>
              <a:tabLst/>
            </a:pPr>
            <a:r>
              <a:rPr lang="de-DE" sz="1200" kern="0" dirty="0">
                <a:solidFill>
                  <a:schemeClr val="tx2"/>
                </a:solidFill>
                <a:latin typeface="Source Sans Pro Semibold" panose="020B0603030403020204" pitchFamily="34" charset="0"/>
                <a:ea typeface="Source Sans Pro Semibold" panose="020B0603030403020204" pitchFamily="34" charset="0"/>
              </a:rPr>
              <a:t>50/60 kW</a:t>
            </a:r>
            <a:endParaRPr lang="de-DE" sz="1200" kern="0" baseline="0" dirty="0">
              <a:solidFill>
                <a:schemeClr val="tx2"/>
              </a:solidFill>
              <a:latin typeface="Source Sans Pro Semibold" panose="020B0603030403020204" pitchFamily="34" charset="0"/>
              <a:ea typeface="Source Sans Pro Semibold" panose="020B0603030403020204" pitchFamily="34" charset="0"/>
            </a:endParaRPr>
          </a:p>
        </p:txBody>
      </p:sp>
      <p:pic>
        <p:nvPicPr>
          <p:cNvPr id="34" name="Picture 33" descr="Logo&#10;&#10;Description automatically generated">
            <a:extLst>
              <a:ext uri="{FF2B5EF4-FFF2-40B4-BE49-F238E27FC236}">
                <a16:creationId xmlns:a16="http://schemas.microsoft.com/office/drawing/2014/main" id="{4E5326EC-35E7-4E05-72DB-767FB47955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894" y="4129831"/>
            <a:ext cx="781035" cy="781035"/>
          </a:xfrm>
          <a:prstGeom prst="rect">
            <a:avLst/>
          </a:prstGeom>
        </p:spPr>
      </p:pic>
      <p:sp>
        <p:nvSpPr>
          <p:cNvPr id="35" name="Rectangle 34">
            <a:extLst>
              <a:ext uri="{FF2B5EF4-FFF2-40B4-BE49-F238E27FC236}">
                <a16:creationId xmlns:a16="http://schemas.microsoft.com/office/drawing/2014/main" id="{3298079D-5421-B4C9-140B-1D3C16FC5D0A}"/>
              </a:ext>
            </a:extLst>
          </p:cNvPr>
          <p:cNvSpPr/>
          <p:nvPr/>
        </p:nvSpPr>
        <p:spPr bwMode="auto">
          <a:xfrm>
            <a:off x="1919536" y="4255988"/>
            <a:ext cx="183674" cy="548376"/>
          </a:xfrm>
          <a:prstGeom prst="rect">
            <a:avLst/>
          </a:prstGeom>
          <a:solidFill>
            <a:schemeClr val="bg1"/>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
        <p:nvSpPr>
          <p:cNvPr id="36" name="TextBox 35">
            <a:extLst>
              <a:ext uri="{FF2B5EF4-FFF2-40B4-BE49-F238E27FC236}">
                <a16:creationId xmlns:a16="http://schemas.microsoft.com/office/drawing/2014/main" id="{3CC1D6DA-B4B1-8631-1634-DA5B5F15ECE1}"/>
              </a:ext>
            </a:extLst>
          </p:cNvPr>
          <p:cNvSpPr txBox="1"/>
          <p:nvPr/>
        </p:nvSpPr>
        <p:spPr bwMode="auto">
          <a:xfrm rot="16200000">
            <a:off x="1705565" y="4414557"/>
            <a:ext cx="608883" cy="206275"/>
          </a:xfrm>
          <a:prstGeom prst="rect">
            <a:avLst/>
          </a:prstGeom>
          <a:noFill/>
          <a:ln w="9525">
            <a:noFill/>
            <a:miter lim="800000"/>
            <a:headEnd/>
            <a:tailEnd/>
          </a:ln>
          <a:effectLst/>
        </p:spPr>
        <p:txBody>
          <a:bodyPr wrap="square" lIns="0" tIns="0" rIns="0" bIns="0" rtlCol="0" anchor="t" anchorCtr="0">
            <a:spAutoFit/>
          </a:bodyPr>
          <a:lstStyle/>
          <a:p>
            <a:pPr marR="0" algn="ctr" defTabSz="576000" eaLnBrk="0" fontAlgn="auto" latinLnBrk="0" hangingPunct="0">
              <a:lnSpc>
                <a:spcPct val="120000"/>
              </a:lnSpc>
              <a:spcBef>
                <a:spcPts val="0"/>
              </a:spcBef>
              <a:spcAft>
                <a:spcPts val="0"/>
              </a:spcAft>
              <a:buClr>
                <a:schemeClr val="tx2"/>
              </a:buClr>
              <a:buSzTx/>
              <a:tabLst/>
            </a:pPr>
            <a:r>
              <a:rPr lang="de-DE" sz="1200" kern="0" dirty="0">
                <a:solidFill>
                  <a:schemeClr val="tx2"/>
                </a:solidFill>
                <a:latin typeface="Source Sans Pro Semibold" panose="020B0603030403020204" pitchFamily="34" charset="0"/>
                <a:ea typeface="Source Sans Pro Semibold" panose="020B0603030403020204" pitchFamily="34" charset="0"/>
              </a:rPr>
              <a:t>30 kW*</a:t>
            </a:r>
            <a:endParaRPr lang="de-DE" sz="1200" kern="0" baseline="0" dirty="0">
              <a:solidFill>
                <a:schemeClr val="tx2"/>
              </a:solidFill>
              <a:latin typeface="Source Sans Pro Semibold" panose="020B0603030403020204" pitchFamily="34" charset="0"/>
              <a:ea typeface="Source Sans Pro Semibold" panose="020B0603030403020204" pitchFamily="34" charset="0"/>
            </a:endParaRPr>
          </a:p>
        </p:txBody>
      </p:sp>
      <p:pic>
        <p:nvPicPr>
          <p:cNvPr id="37" name="Picture 36" descr="Logo&#10;&#10;Description automatically generated">
            <a:extLst>
              <a:ext uri="{FF2B5EF4-FFF2-40B4-BE49-F238E27FC236}">
                <a16:creationId xmlns:a16="http://schemas.microsoft.com/office/drawing/2014/main" id="{4BBA1975-78E1-A509-8A18-05ABF383FB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031" y="4947638"/>
            <a:ext cx="781035" cy="781035"/>
          </a:xfrm>
          <a:prstGeom prst="rect">
            <a:avLst/>
          </a:prstGeom>
        </p:spPr>
      </p:pic>
      <p:sp>
        <p:nvSpPr>
          <p:cNvPr id="38" name="Rectangle 37">
            <a:extLst>
              <a:ext uri="{FF2B5EF4-FFF2-40B4-BE49-F238E27FC236}">
                <a16:creationId xmlns:a16="http://schemas.microsoft.com/office/drawing/2014/main" id="{74715F08-08A0-BC9F-A12A-C6FC3DB28860}"/>
              </a:ext>
            </a:extLst>
          </p:cNvPr>
          <p:cNvSpPr/>
          <p:nvPr/>
        </p:nvSpPr>
        <p:spPr bwMode="auto">
          <a:xfrm>
            <a:off x="1919536" y="5073795"/>
            <a:ext cx="183674" cy="548376"/>
          </a:xfrm>
          <a:prstGeom prst="rect">
            <a:avLst/>
          </a:prstGeom>
          <a:solidFill>
            <a:schemeClr val="bg1"/>
          </a:solidFill>
          <a:ln w="9525">
            <a:noFill/>
            <a:miter lim="800000"/>
            <a:headEnd/>
            <a:tailEnd/>
          </a:ln>
        </p:spPr>
        <p:txBody>
          <a:bodyPr wrap="square" lIns="72000" tIns="72000" rIns="72000" bIns="72000" rtlCol="0" anchor="ctr"/>
          <a:lstStyle/>
          <a:p>
            <a:pPr algn="ctr" defTabSz="576000" eaLnBrk="0" hangingPunct="0">
              <a:lnSpc>
                <a:spcPct val="120000"/>
              </a:lnSpc>
            </a:pPr>
            <a:endParaRPr lang="de-DE" sz="1600" baseline="0" dirty="0">
              <a:solidFill>
                <a:schemeClr val="bg1"/>
              </a:solidFill>
              <a:latin typeface="+mn-lt"/>
              <a:ea typeface="+mn-ea"/>
              <a:cs typeface="+mn-cs"/>
            </a:endParaRPr>
          </a:p>
        </p:txBody>
      </p:sp>
      <p:sp>
        <p:nvSpPr>
          <p:cNvPr id="39" name="TextBox 38">
            <a:extLst>
              <a:ext uri="{FF2B5EF4-FFF2-40B4-BE49-F238E27FC236}">
                <a16:creationId xmlns:a16="http://schemas.microsoft.com/office/drawing/2014/main" id="{CD2377F1-3DCB-6D75-63F7-E796862B16C4}"/>
              </a:ext>
            </a:extLst>
          </p:cNvPr>
          <p:cNvSpPr txBox="1"/>
          <p:nvPr/>
        </p:nvSpPr>
        <p:spPr bwMode="auto">
          <a:xfrm rot="16200000">
            <a:off x="1705565" y="5232364"/>
            <a:ext cx="608883" cy="206275"/>
          </a:xfrm>
          <a:prstGeom prst="rect">
            <a:avLst/>
          </a:prstGeom>
          <a:noFill/>
          <a:ln w="9525">
            <a:noFill/>
            <a:miter lim="800000"/>
            <a:headEnd/>
            <a:tailEnd/>
          </a:ln>
          <a:effectLst/>
        </p:spPr>
        <p:txBody>
          <a:bodyPr wrap="square" lIns="0" tIns="0" rIns="0" bIns="0" rtlCol="0" anchor="t" anchorCtr="0">
            <a:spAutoFit/>
          </a:bodyPr>
          <a:lstStyle/>
          <a:p>
            <a:pPr marR="0" algn="ctr" defTabSz="576000" eaLnBrk="0" fontAlgn="auto" latinLnBrk="0" hangingPunct="0">
              <a:lnSpc>
                <a:spcPct val="120000"/>
              </a:lnSpc>
              <a:spcBef>
                <a:spcPts val="0"/>
              </a:spcBef>
              <a:spcAft>
                <a:spcPts val="0"/>
              </a:spcAft>
              <a:buClr>
                <a:schemeClr val="tx2"/>
              </a:buClr>
              <a:buSzTx/>
              <a:tabLst/>
            </a:pPr>
            <a:r>
              <a:rPr lang="de-DE" sz="1200" kern="0" dirty="0">
                <a:solidFill>
                  <a:schemeClr val="tx2"/>
                </a:solidFill>
                <a:latin typeface="Source Sans Pro Semibold" panose="020B0603030403020204" pitchFamily="34" charset="0"/>
                <a:ea typeface="Source Sans Pro Semibold" panose="020B0603030403020204" pitchFamily="34" charset="0"/>
              </a:rPr>
              <a:t>20 kW*</a:t>
            </a:r>
            <a:endParaRPr lang="de-DE" sz="1200" kern="0" baseline="0" dirty="0">
              <a:solidFill>
                <a:schemeClr val="tx2"/>
              </a:solidFill>
              <a:latin typeface="Source Sans Pro Semibold" panose="020B0603030403020204" pitchFamily="34" charset="0"/>
              <a:ea typeface="Source Sans Pro Semibold" panose="020B0603030403020204" pitchFamily="34" charset="0"/>
            </a:endParaRPr>
          </a:p>
        </p:txBody>
      </p:sp>
      <p:pic>
        <p:nvPicPr>
          <p:cNvPr id="40" name="Picture 39" descr="Logo&#10;&#10;Description automatically generated">
            <a:extLst>
              <a:ext uri="{FF2B5EF4-FFF2-40B4-BE49-F238E27FC236}">
                <a16:creationId xmlns:a16="http://schemas.microsoft.com/office/drawing/2014/main" id="{29D0BCD5-29A0-8180-6AC8-0E5DC4E074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8815" y="4293164"/>
            <a:ext cx="511200" cy="511200"/>
          </a:xfrm>
          <a:prstGeom prst="rect">
            <a:avLst/>
          </a:prstGeom>
        </p:spPr>
      </p:pic>
      <p:pic>
        <p:nvPicPr>
          <p:cNvPr id="41" name="Picture 40" descr="Logo&#10;&#10;Description automatically generated">
            <a:extLst>
              <a:ext uri="{FF2B5EF4-FFF2-40B4-BE49-F238E27FC236}">
                <a16:creationId xmlns:a16="http://schemas.microsoft.com/office/drawing/2014/main" id="{837375FD-C527-E4BE-CD7B-792B7A5D2C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8815" y="5097463"/>
            <a:ext cx="511200" cy="511200"/>
          </a:xfrm>
          <a:prstGeom prst="rect">
            <a:avLst/>
          </a:prstGeom>
        </p:spPr>
      </p:pic>
      <p:pic>
        <p:nvPicPr>
          <p:cNvPr id="46" name="Picture 45" descr="Logo, icon&#10;&#10;Description automatically generated">
            <a:extLst>
              <a:ext uri="{FF2B5EF4-FFF2-40B4-BE49-F238E27FC236}">
                <a16:creationId xmlns:a16="http://schemas.microsoft.com/office/drawing/2014/main" id="{AE66DCCE-B63D-7A79-4AD7-377F933D48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4636" y="4296349"/>
            <a:ext cx="511200" cy="511200"/>
          </a:xfrm>
          <a:prstGeom prst="rect">
            <a:avLst/>
          </a:prstGeom>
        </p:spPr>
      </p:pic>
      <p:pic>
        <p:nvPicPr>
          <p:cNvPr id="47" name="Picture 46" descr="Logo, icon&#10;&#10;Description automatically generated">
            <a:extLst>
              <a:ext uri="{FF2B5EF4-FFF2-40B4-BE49-F238E27FC236}">
                <a16:creationId xmlns:a16="http://schemas.microsoft.com/office/drawing/2014/main" id="{669BB6F9-9F13-C877-8F3E-54FF2DA640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4636" y="5096289"/>
            <a:ext cx="511200" cy="511200"/>
          </a:xfrm>
          <a:prstGeom prst="rect">
            <a:avLst/>
          </a:prstGeom>
        </p:spPr>
      </p:pic>
    </p:spTree>
    <p:extLst>
      <p:ext uri="{BB962C8B-B14F-4D97-AF65-F5344CB8AC3E}">
        <p14:creationId xmlns:p14="http://schemas.microsoft.com/office/powerpoint/2010/main" val="4838542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CLMASTER" val="0"/>
  <p:tag name="SLIDESPERROW" val="4"/>
  <p:tag name="THUMBWIDTH" val="220"/>
  <p:tag name="INFINEON_CATEGORY" val="{&quot;CategoryList&quot;:[],&quot;CategoryDictionary&quot;:{}}"/>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YBAQEBAQEBAQEBAQEBAQIAAAAAAAAAAwAAAAMAAAAA/////wQASwwAAAAAAAAAAAAAIAD///////////////8AAAD///////////////8DAAAAAgD///////////////////////////////////////////////////////////////////////////////////////////////////////////////////////////////////////////////////////////////////////////////////////////////////////////////////////////////////////////////////////////////////////////////////////////////////////////////////////////////////////////////////////////////////////////////////////////////////////////////////////////////////////////////////////////////////////////////////////////////////////////////8BACAA////////////////AAAO////////AwAAAAMA////////////////////////////////////////////////////////////////////////////////////////////////////////////////////////////////////////////////////////////////////////////////////////////////////////////////////////////////////////////////////////////////////////////////////////////////////////////////////////////////////////////////////////////////////////////////////////////////////////////////////////////////////////////////////////////////////////////////////////////////////////////////////////AgABAP///////wQAAAACABAAC10GBAEGmsRCrWeMKWDzcgcFAAAAAAADAAAAAAADAAAAAwADAAEA////////BAAAAAMAEAALVNGgrCHzak+1I7mkeTCCY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PALAAAAAAAAAAAAACAB////////////////AAAA////////////////BAAAAAMA////////BAAAAAMA////////BAAAAAMA////////BAAAAAMA////////BAAAAAMA////////BAAAAAMA////////////////////////////////////////////////////////////////////////////////////////////////////////////////////////////////////////////////////////////////////////////////////////////////////////////////////////////////////////////////////////////////////////////////////////////////////////////////////////////////////////////////////////////////////////////////////////////////////////////////////////////////AQAgAf///////////////wAADv///////wQAAAACAP///////////////////////////////////////////////////////////////////////////////////////////////////////////////////////////////////////////////////////////////////////////////////////////////////////////////////////////////////////////////////////////////////////////////////////////////////////////////////////////////////////////////////////////////////////////////////////////////////////////////////////////////////////////////////////////////////////////////////////////////////////////////////////wIAAQEDAAAAAgD///////8aAAZMaW5rZWRTaGFwZXNEYXRhUHJvcGVydHlfMAUAAAAAAAQAAAADAAQAAAABAAMABgEDAAAAAwD///////8lAAZMaW5rZWRTaGFwZVByZXNlbnRhdGlvblNldHRpbmdzRGF0YV8wBQAAAAEABAAAAAAABAAAAAIABAAAAAAA////////BAAAAAAA////////BAAAAAAA////////BAAA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F0GBAEGmsRCrWeMKWDzcgcDRGF0YQAbAAAABExpbmtlZFNoYXBlRGF0YQAFAAAAAAACTmFtZQAZAAAATGlua2VkU2hhcGVzRGF0YVByb3BlcnR5ABBWZXJzaW9uAAAAAAAJTGFzdFdyaXRlAEHvOgOCAQAAAAEA/////8YAxgAAAAVfaWQAEAAAAARU0aCsIfNqT7UjuaR5MIJhA0RhdGEAUwAAAAhQcmVzZW50YXRpb25TY2FubmVkRm9yTGlua2VkU2hhcGVzAAECTnVtYmVyRm9ybWF0U2VwYXJhdG9yTW9kZQAKAAAAQXV0b21hdGljAAACTmFtZQAkAAAATGlua2VkU2hhcGVQcmVzZW50YXRpb25TZXR0aW5nc0RhdGEAEFZlcnNpb24AAAAAAAlMYXN0V3JpdGUAWe86A4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ags/tag1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0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0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0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0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0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0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0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07.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Row_and_Two_ColumnsMIOPlaceholderMapping.11MIOPlaceholderMapping-Infineon 16:9MIOPlaceholderMapping.Row | 2 columnsMIOPlaceholderMapping.10"/>
</p:tagLst>
</file>

<file path=ppt/tags/tag10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0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1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1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1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1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1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1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1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1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1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20.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Row_Two_Columns_RowMIOPlaceholderMapping.12MIOPlaceholderMapping-Infineon 16:9MIOPlaceholderMapping.Row | 2 columns | rowMIOPlaceholderMapping.11"/>
</p:tagLst>
</file>

<file path=ppt/tags/tag12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2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2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2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2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2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2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2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2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3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3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3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33.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Title_and_Three_ColumnsMIOPlaceholderMapping.13MIOPlaceholderMapping-Infineon 16:9MIOPlaceholderMapping.3 columnsMIOPlaceholderMapping.12"/>
</p:tagLst>
</file>

<file path=ppt/tags/tag13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3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3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3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3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3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4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4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4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4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4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46.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Row_and_Three_ColumnsMIOPlaceholderMapping.14MIOPlaceholderMapping-Infineon 16:9MIOPlaceholderMapping.Row | 3 columnsMIOPlaceholderMapping.13"/>
</p:tagLst>
</file>

<file path=ppt/tags/tag14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4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4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5.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PresentationTitle_1MIOPlaceholderMapping.2MIOPlaceholderMapping-Infineon 16:9MIOPlaceholderMapping.Presentation title 1MIOPlaceholderMapping.1MIOPlaceholderMapping;Infineon 16:9MIOPlaceholderMapping.IFX_PresentationTitle_2MIOPlaceholderMapping.3MIOPlaceholderMapping-Infineon 16:9MIOPlaceholderMapping.Presentation title 1MIOPlaceholderMapping.1MIOPlaceholderMapping;Infineon 16:9MIOPlaceholderMapping.IFX_PresentationTitle_3MIOPlaceholderMapping.4MIOPlaceholderMapping-Infineon 16:9MIOPlaceholderMapping.Presentation title 1MIOPlaceholderMapping.1MIOPlaceholderMapping;Infineon 16:9MIOPlaceholderMapping.IFX_PresentationTitle_1MIOPlaceholderMapping.2MIOPlaceholderMapping.Picture Placeholder 20MIOPlaceholderMapping.18MIOPlaceholderMapping-Infineon 16:9MIOPlaceholderMapping.Presentation title 1MIOPlaceholderMapping.1MIOPlaceholderMapping.Crystal Picture PlaceholderMIOPlaceholderMapping.15MIOPlaceholderMapping;Infineon 16:9MIOPlaceholderMapping.IFX_PresentationTitle_2MIOPlaceholderMapping.3MIOPlaceholderMapping.Picture Placeholder 20MIOPlaceholderMapping.14MIOPlaceholderMapping-Infineon 16:9MIOPlaceholderMapping.Presentation title 1MIOPlaceholderMapping.1MIOPlaceholderMapping.Crystal Picture PlaceholderMIOPlaceholderMapping.15"/>
</p:tagLst>
</file>

<file path=ppt/tags/tag15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5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5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5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5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5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5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5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5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59.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Four_ColumnsMIOPlaceholderMapping.15MIOPlaceholderMapping-Infineon 16:9MIOPlaceholderMapping.4 columnsMIOPlaceholderMapping.14"/>
</p:tagLst>
</file>

<file path=ppt/tags/tag1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6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6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7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7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72.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Row_and_Four_ColumnsMIOPlaceholderMapping.16MIOPlaceholderMapping-Infineon 16:9MIOPlaceholderMapping.Row | 4 columnsMIOPlaceholderMapping.15"/>
</p:tagLst>
</file>

<file path=ppt/tags/tag17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7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7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7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7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7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7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8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8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8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8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84.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EmptyMIOPlaceholderMapping.17MIOPlaceholderMapping-Infineon 16:9MIOPlaceholderMapping.EmptyMIOPlaceholderMapping.16"/>
</p:tagLst>
</file>

<file path=ppt/tags/tag18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8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8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88.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FullpicMIOPlaceholderMapping.18MIOPlaceholderMapping-Infineon 16:9MIOPlaceholderMapping.FullpicMIOPlaceholderMapping.17"/>
</p:tagLst>
</file>

<file path=ppt/tags/tag18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9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9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9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93.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Final_ClaimMIOPlaceholderMapping.19MIOPlaceholderMapping-Infineon 16:9MIOPlaceholderMapping.FinalMIOPlaceholderMapping.18"/>
</p:tagLst>
</file>

<file path=ppt/tags/tag19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9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9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9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9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9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0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0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0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0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0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0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0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0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0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0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1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1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1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1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14.xml><?xml version="1.0" encoding="utf-8"?>
<p:tagLst xmlns:a="http://schemas.openxmlformats.org/drawingml/2006/main" xmlns:r="http://schemas.openxmlformats.org/officeDocument/2006/relationships" xmlns:p="http://schemas.openxmlformats.org/presentationml/2006/main">
  <p:tag name="MIO_EKGUID" val="f29cf489-4da1-4256-b867-e8699025ae0d"/>
  <p:tag name="MIO_GUID" val="3e133693-0268-4279-b172-0000ed56c5dc"/>
  <p:tag name="MIO_UPDATE" val="True"/>
  <p:tag name="MIO_VERSION" val="17.04.2023 19:17:48"/>
  <p:tag name="MIO_DBID" val="FDE84254-54DB-49E3-9A0E-CDE72035D530"/>
  <p:tag name="MIO_LASTDOWNLOADED" val="28.04.2023 08:08:19.137"/>
  <p:tag name="MIO_OBJECTNAME" val="Woman with phone in front of charging car"/>
  <p:tag name="MIO_LASTEDITORNAME" val="Miguel Madeyski"/>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MIO_GUID" val="2e032233-8432-4501-877d-2963b1b8c5c5"/>
  <p:tag name="MIO_EKGUID" val="a5423de8-cd3d-41d2-9777-ba143700bec5"/>
  <p:tag name="MIO_UPDATE" val="True"/>
  <p:tag name="MIO_VERSION" val="21.06.2021 11:31:56"/>
  <p:tag name="MIO_DBID" val="FDE84254-54DB-49E3-9A0E-CDE72035D530"/>
  <p:tag name="MIO_LASTDOWNLOADED" val="03.12.2021 18:15:01.615"/>
  <p:tag name="MIO_OBJECTNAME" val="Circle"/>
  <p:tag name="MIO_LASTEDITORNAME" val="Verena Kohl"/>
</p:tagLst>
</file>

<file path=ppt/tags/tag217.xml><?xml version="1.0" encoding="utf-8"?>
<p:tagLst xmlns:a="http://schemas.openxmlformats.org/drawingml/2006/main" xmlns:r="http://schemas.openxmlformats.org/officeDocument/2006/relationships" xmlns:p="http://schemas.openxmlformats.org/presentationml/2006/main">
  <p:tag name="MIO_GUID" val="8130be6a-25d6-4479-8544-6df5f062bb3c"/>
  <p:tag name="MIO_EKGUID" val="6931fbd9-0b61-4792-8a0d-e95a5a101e38"/>
  <p:tag name="MIO_UPDATE" val="True"/>
  <p:tag name="MIO_VERSION" val="21.06.2021 12:30:09"/>
  <p:tag name="MIO_DBID" val="FDE84254-54DB-49E3-9A0E-CDE72035D530"/>
  <p:tag name="MIO_LASTDOWNLOADED" val="04.02.2022 13:14:58.306"/>
  <p:tag name="MIO_OBJECTNAME" val="05 Text 12pt with bullet"/>
  <p:tag name="MIO_LASTEDITORNAME" val="Verena Kohl"/>
</p:tagLst>
</file>

<file path=ppt/tags/tag218.xml><?xml version="1.0" encoding="utf-8"?>
<p:tagLst xmlns:a="http://schemas.openxmlformats.org/drawingml/2006/main" xmlns:r="http://schemas.openxmlformats.org/officeDocument/2006/relationships" xmlns:p="http://schemas.openxmlformats.org/presentationml/2006/main">
  <p:tag name="MIO_GUID" val="8130be6a-25d6-4479-8544-6df5f062bb3c"/>
  <p:tag name="MIO_EKGUID" val="6931fbd9-0b61-4792-8a0d-e95a5a101e38"/>
  <p:tag name="MIO_UPDATE" val="True"/>
  <p:tag name="MIO_VERSION" val="21.06.2021 12:30:09"/>
  <p:tag name="MIO_DBID" val="FDE84254-54DB-49E3-9A0E-CDE72035D530"/>
  <p:tag name="MIO_LASTDOWNLOADED" val="04.02.2022 13:14:58.306"/>
  <p:tag name="MIO_OBJECTNAME" val="05 Text 12pt with bullet"/>
  <p:tag name="MIO_LASTEDITORNAME" val="Verena Kohl"/>
</p:tagLst>
</file>

<file path=ppt/tags/tag219.xml><?xml version="1.0" encoding="utf-8"?>
<p:tagLst xmlns:a="http://schemas.openxmlformats.org/drawingml/2006/main" xmlns:r="http://schemas.openxmlformats.org/officeDocument/2006/relationships" xmlns:p="http://schemas.openxmlformats.org/presentationml/2006/main">
  <p:tag name="TIMING" val="|36.3|15.6"/>
</p:tagLst>
</file>

<file path=ppt/tags/tag2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20.xml><?xml version="1.0" encoding="utf-8"?>
<p:tagLst xmlns:a="http://schemas.openxmlformats.org/drawingml/2006/main" xmlns:r="http://schemas.openxmlformats.org/officeDocument/2006/relationships" xmlns:p="http://schemas.openxmlformats.org/presentationml/2006/main">
  <p:tag name="MIO_EKGUID" val="5ad78011-1f17-494e-8986-1fdb1d26762a"/>
  <p:tag name="MIO_GUID" val="4c5af46e-e165-405a-b186-2040a10ae602"/>
  <p:tag name="MIO_UPDATE" val="True"/>
  <p:tag name="MIO_VERSION" val="16.01.2021 10:15:22"/>
  <p:tag name="MIO_DBID" val="FDE84254-54DB-49E3-9A0E-CDE72035D530"/>
  <p:tag name="MIO_LASTDOWNLOADED" val="03.05.2021 08:10:39.379"/>
  <p:tag name="MIO_OBJECTNAME" val="Cloud"/>
  <p:tag name="MIO_LASTEDITORNAME" val="Tim Tuerger"/>
</p:tagLst>
</file>

<file path=ppt/tags/tag221.xml><?xml version="1.0" encoding="utf-8"?>
<p:tagLst xmlns:a="http://schemas.openxmlformats.org/drawingml/2006/main" xmlns:r="http://schemas.openxmlformats.org/officeDocument/2006/relationships" xmlns:p="http://schemas.openxmlformats.org/presentationml/2006/main">
  <p:tag name="MIO_GUID" val="d557d2bd-aa21-40ba-a4f6-31b938856816"/>
  <p:tag name="MIO_EKGUID" val="e15b649a-1dd9-492b-a8f5-0429a47209b5"/>
  <p:tag name="MIO_UPDATE" val="True"/>
  <p:tag name="MIO_VERSION" val="17.03.2023 11:39:25"/>
  <p:tag name="MIO_DBID" val="FDE84254-54DB-49E3-9A0E-CDE72035D530"/>
  <p:tag name="MIO_LASTDOWNLOADED" val="11.05.2023 17:08:24.284"/>
  <p:tag name="MIO_OBJECTNAME" val="Images with textboxes 03"/>
  <p:tag name="MIO_LASTEDITORNAME" val="Verena Kohl"/>
</p:tagLst>
</file>

<file path=ppt/tags/tag222.xml><?xml version="1.0" encoding="utf-8"?>
<p:tagLst xmlns:a="http://schemas.openxmlformats.org/drawingml/2006/main" xmlns:r="http://schemas.openxmlformats.org/officeDocument/2006/relationships" xmlns:p="http://schemas.openxmlformats.org/presentationml/2006/main">
  <p:tag name="MIO_EKGUID" val="39233b1c-bfda-4e24-9781-bfea844bf97a"/>
  <p:tag name="MIO_GUID" val="be355b91-8fb6-4c66-9849-bd73c8e80b20"/>
  <p:tag name="MIO_UPDATE" val="True"/>
  <p:tag name="MIO_VERSION" val="09.03.2023 23:51:19"/>
  <p:tag name="MIO_DBID" val="0F45B44C-9BC7-4D85-81C4-7155EE70A7B9"/>
  <p:tag name="MIO_LASTDOWNLOADED" val="10.03.2023 01:03:56.032"/>
  <p:tag name="MIO_OBJECTNAME" val="Picture 11"/>
  <p:tag name="MIO_LASTEDITORNAME" val=" Verena Kohl"/>
</p:tagLst>
</file>

<file path=ppt/tags/tag223.xml><?xml version="1.0" encoding="utf-8"?>
<p:tagLst xmlns:a="http://schemas.openxmlformats.org/drawingml/2006/main" xmlns:r="http://schemas.openxmlformats.org/officeDocument/2006/relationships" xmlns:p="http://schemas.openxmlformats.org/presentationml/2006/main">
  <p:tag name="MIO_EKGUID" val="1aa54e03-329d-419c-b69b-588a26b111b9"/>
  <p:tag name="MIO_GUID" val="e1bdb160-9986-4b11-abed-c7759139c22c"/>
  <p:tag name="MIO_UPDATE" val="True"/>
  <p:tag name="MIO_VERSION" val="09.03.2023 23:51:28"/>
  <p:tag name="MIO_DBID" val="0F45B44C-9BC7-4D85-81C4-7155EE70A7B9"/>
  <p:tag name="MIO_LASTDOWNLOADED" val="10.03.2023 01:03:59.051"/>
  <p:tag name="MIO_OBJECTNAME" val="Picture 13"/>
  <p:tag name="MIO_LASTEDITORNAME" val=" Verena Kohl"/>
</p:tagLst>
</file>

<file path=ppt/tags/tag224.xml><?xml version="1.0" encoding="utf-8"?>
<p:tagLst xmlns:a="http://schemas.openxmlformats.org/drawingml/2006/main" xmlns:r="http://schemas.openxmlformats.org/officeDocument/2006/relationships" xmlns:p="http://schemas.openxmlformats.org/presentationml/2006/main">
  <p:tag name="MIO_EKGUID" val="dae02628-796e-416d-9af5-e24f274e43a1"/>
  <p:tag name="MIO_GUID" val="ed737ba4-55d3-4f13-8fee-da239e208ff5"/>
  <p:tag name="MIO_UPDATE" val="True"/>
  <p:tag name="MIO_VERSION" val="09.03.2023 23:52:11"/>
  <p:tag name="MIO_DBID" val="0F45B44C-9BC7-4D85-81C4-7155EE70A7B9"/>
  <p:tag name="MIO_LASTDOWNLOADED" val="10.03.2023 01:04:01.359"/>
  <p:tag name="MIO_OBJECTNAME" val="Picture 23"/>
  <p:tag name="MIO_LASTEDITORNAME" val=" Verena Kohl"/>
</p:tagLst>
</file>

<file path=ppt/tags/tag225.xml><?xml version="1.0" encoding="utf-8"?>
<p:tagLst xmlns:a="http://schemas.openxmlformats.org/drawingml/2006/main" xmlns:r="http://schemas.openxmlformats.org/officeDocument/2006/relationships" xmlns:p="http://schemas.openxmlformats.org/presentationml/2006/main">
  <p:tag name="MIO_EKGUID" val="74263d8d-5d4b-4827-8ab9-1c90587cd5db"/>
  <p:tag name="MIO_GUID" val="8c1fc6e0-2d52-400d-b4f6-e2a39dcfc0bb"/>
  <p:tag name="MIO_UPDATE" val="True"/>
  <p:tag name="MIO_VERSION" val="06.02.2023 10:34:47"/>
  <p:tag name="MIO_DBID" val="0F45B44C-9BC7-4D85-81C4-7155EE70A7B9"/>
  <p:tag name="MIO_LASTDOWNLOADED" val="06.02.2023 11:41:49.144"/>
  <p:tag name="MIO_OBJECTNAME" val="TextBox"/>
  <p:tag name="MIO_LASTEDITORNAME" val=" Verena Kohl"/>
</p:tagLst>
</file>

<file path=ppt/tags/tag226.xml><?xml version="1.0" encoding="utf-8"?>
<p:tagLst xmlns:a="http://schemas.openxmlformats.org/drawingml/2006/main" xmlns:r="http://schemas.openxmlformats.org/officeDocument/2006/relationships" xmlns:p="http://schemas.openxmlformats.org/presentationml/2006/main">
  <p:tag name="MIO_EKGUID" val="74263d8d-5d4b-4827-8ab9-1c90587cd5db"/>
  <p:tag name="MIO_GUID" val="8c1fc6e0-2d52-400d-b4f6-e2a39dcfc0bb"/>
  <p:tag name="MIO_UPDATE" val="True"/>
  <p:tag name="MIO_VERSION" val="06.02.2023 10:34:47"/>
  <p:tag name="MIO_DBID" val="0F45B44C-9BC7-4D85-81C4-7155EE70A7B9"/>
  <p:tag name="MIO_LASTDOWNLOADED" val="06.02.2023 11:41:49.144"/>
  <p:tag name="MIO_OBJECTNAME" val="TextBox"/>
  <p:tag name="MIO_LASTEDITORNAME" val=" Verena Kohl"/>
</p:tagLst>
</file>

<file path=ppt/tags/tag227.xml><?xml version="1.0" encoding="utf-8"?>
<p:tagLst xmlns:a="http://schemas.openxmlformats.org/drawingml/2006/main" xmlns:r="http://schemas.openxmlformats.org/officeDocument/2006/relationships" xmlns:p="http://schemas.openxmlformats.org/presentationml/2006/main">
  <p:tag name="MIO_EKGUID" val="74263d8d-5d4b-4827-8ab9-1c90587cd5db"/>
  <p:tag name="MIO_GUID" val="8c1fc6e0-2d52-400d-b4f6-e2a39dcfc0bb"/>
  <p:tag name="MIO_UPDATE" val="True"/>
  <p:tag name="MIO_VERSION" val="06.02.2023 10:34:47"/>
  <p:tag name="MIO_DBID" val="0F45B44C-9BC7-4D85-81C4-7155EE70A7B9"/>
  <p:tag name="MIO_LASTDOWNLOADED" val="06.02.2023 11:41:49.144"/>
  <p:tag name="MIO_OBJECTNAME" val="TextBox"/>
  <p:tag name="MIO_LASTEDITORNAME" val=" Verena Kohl"/>
</p:tagLst>
</file>

<file path=ppt/tags/tag228.xml><?xml version="1.0" encoding="utf-8"?>
<p:tagLst xmlns:a="http://schemas.openxmlformats.org/drawingml/2006/main" xmlns:r="http://schemas.openxmlformats.org/officeDocument/2006/relationships" xmlns:p="http://schemas.openxmlformats.org/presentationml/2006/main">
  <p:tag name="FB-SLIDENAME" val="4 boxes with title"/>
  <p:tag name="FB-CATEGORY" val="Title slide, text and agenda"/>
</p:tagLst>
</file>

<file path=ppt/tags/tag229.xml><?xml version="1.0" encoding="utf-8"?>
<p:tagLst xmlns:a="http://schemas.openxmlformats.org/drawingml/2006/main" xmlns:r="http://schemas.openxmlformats.org/officeDocument/2006/relationships" xmlns:p="http://schemas.openxmlformats.org/presentationml/2006/main">
  <p:tag name="MIO_GUID" val="b68740cc-6c50-4276-9865-ffb36008f4c0"/>
  <p:tag name="MIO_EKGUID" val="67fb33f1-96c2-45a0-bb42-4dea2f161d48"/>
  <p:tag name="MIO_UPDATE" val="True"/>
  <p:tag name="MIO_VERSION" val="17.03.2023 13:53:32"/>
  <p:tag name="MIO_DBID" val="FDE84254-54DB-49E3-9A0E-CDE72035D530"/>
  <p:tag name="MIO_LASTDOWNLOADED" val="10.05.2023 14:59:16.759"/>
  <p:tag name="MIO_OBJECTNAME" val="Splitscreen semi left"/>
  <p:tag name="MIO_LASTEDITORNAME" val="Verena Kohl"/>
</p:tagLst>
</file>

<file path=ppt/tags/tag2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30.xml><?xml version="1.0" encoding="utf-8"?>
<p:tagLst xmlns:a="http://schemas.openxmlformats.org/drawingml/2006/main" xmlns:r="http://schemas.openxmlformats.org/officeDocument/2006/relationships" xmlns:p="http://schemas.openxmlformats.org/presentationml/2006/main">
  <p:tag name="FB-SLIDENAME" val="Table 1"/>
  <p:tag name="FB-CATEGORY" val="Tables"/>
  <p:tag name="MIO_GUID" val="c78d1313-d586-4875-966f-b94d1129d462"/>
  <p:tag name="MIO_EKGUID" val="0376c11f-3af1-4ce8-8136-e2fddb59746d"/>
  <p:tag name="MIO_UPDATE" val="True"/>
  <p:tag name="MIO_VERSION" val="21.06.2021 11:31:50"/>
  <p:tag name="MIO_DBID" val="FDE84254-54DB-49E3-9A0E-CDE72035D530"/>
  <p:tag name="MIO_LASTDOWNLOADED" val="22.03.2023 15:42:52.605"/>
  <p:tag name="MIO_OBJECTNAME" val="Text box (8)"/>
  <p:tag name="MIO_LASTEDITORNAME" val="Verena Kohl"/>
</p:tagLst>
</file>

<file path=ppt/tags/tag231.xml><?xml version="1.0" encoding="utf-8"?>
<p:tagLst xmlns:a="http://schemas.openxmlformats.org/drawingml/2006/main" xmlns:r="http://schemas.openxmlformats.org/officeDocument/2006/relationships" xmlns:p="http://schemas.openxmlformats.org/presentationml/2006/main">
  <p:tag name="MIO_GUID" val="f414782c-cd95-4aba-ac42-9093a1d825d5"/>
  <p:tag name="MIO_EKGUID" val="352833ab-dbe3-4a4b-9117-32ddd66d1bbd"/>
  <p:tag name="MIO_UPDATE" val="True"/>
  <p:tag name="MIO_VERSION" val="09.03.2023 11:06:45"/>
  <p:tag name="MIO_DBID" val="FDE84254-54DB-49E3-9A0E-CDE72035D530"/>
  <p:tag name="MIO_LASTDOWNLOADED" val="11.05.2023 15:56:31.094"/>
  <p:tag name="MIO_OBJECTNAME" val="Icon / Text box (5)"/>
  <p:tag name="MIO_LASTEDITORNAME" val="Verena Kohl"/>
</p:tagLst>
</file>

<file path=ppt/tags/tag232.xml><?xml version="1.0" encoding="utf-8"?>
<p:tagLst xmlns:a="http://schemas.openxmlformats.org/drawingml/2006/main" xmlns:r="http://schemas.openxmlformats.org/officeDocument/2006/relationships" xmlns:p="http://schemas.openxmlformats.org/presentationml/2006/main">
  <p:tag name="FB-SLIDENAME" val="Process 12"/>
  <p:tag name="FB-CATEGORY" val="Process"/>
  <p:tag name="MIO_GUID" val="414ee94e-d506-4616-a167-c5aaa6ee153a"/>
  <p:tag name="MIO_EKGUID" val="aaafcded-8794-4bb4-94f7-0059c263deff"/>
  <p:tag name="MIO_UPDATE" val="True"/>
  <p:tag name="MIO_VERSION" val="09.03.2023 11:24:20"/>
  <p:tag name="MIO_DBID" val="FDE84254-54DB-49E3-9A0E-CDE72035D530"/>
  <p:tag name="MIO_LASTDOWNLOADED" val="10.05.2023 17:32:09.953"/>
  <p:tag name="MIO_OBJECTNAME" val="Arrow / Process (5)"/>
  <p:tag name="MIO_LASTEDITORNAME" val="Verena Kohl"/>
</p:tagLst>
</file>

<file path=ppt/tags/tag233.xml><?xml version="1.0" encoding="utf-8"?>
<p:tagLst xmlns:a="http://schemas.openxmlformats.org/drawingml/2006/main" xmlns:r="http://schemas.openxmlformats.org/officeDocument/2006/relationships" xmlns:p="http://schemas.openxmlformats.org/presentationml/2006/main">
  <p:tag name="MIO_GUID" val="f414782c-cd95-4aba-ac42-9093a1d825d5"/>
  <p:tag name="MIO_EKGUID" val="2ad675ba-c91a-4252-8826-1eb410f2810d"/>
  <p:tag name="MIO_UPDATE" val="True"/>
  <p:tag name="MIO_VERSION" val="09.03.2023 11:06:50"/>
  <p:tag name="MIO_DBID" val="FDE84254-54DB-49E3-9A0E-CDE72035D530"/>
  <p:tag name="MIO_LASTDOWNLOADED" val="19.04.2023 17:54:40.142"/>
  <p:tag name="MIO_OBJECTNAME" val="Icon / Text box (5) (2)"/>
  <p:tag name="MIO_LASTEDITORNAME" val="Verena Kohl"/>
</p:tagLst>
</file>

<file path=ppt/tags/tag234.xml><?xml version="1.0" encoding="utf-8"?>
<p:tagLst xmlns:a="http://schemas.openxmlformats.org/drawingml/2006/main" xmlns:r="http://schemas.openxmlformats.org/officeDocument/2006/relationships" xmlns:p="http://schemas.openxmlformats.org/presentationml/2006/main">
  <p:tag name="MIO_EKGUID" val="74263d8d-5d4b-4827-8ab9-1c90587cd5db"/>
  <p:tag name="MIO_GUID" val="c99d872b-073d-4155-951f-1f0a78d0c821"/>
  <p:tag name="MIO_UPDATE" val="True"/>
  <p:tag name="MIO_VERSION" val="06.02.2023 10:34:47"/>
  <p:tag name="MIO_DBID" val="0F45B44C-9BC7-4D85-81C4-7155EE70A7B9"/>
  <p:tag name="MIO_LASTDOWNLOADED" val="06.02.2023 11:41:49.144"/>
  <p:tag name="MIO_OBJECTNAME" val="TextBox"/>
  <p:tag name="MIO_LASTEDITORNAME" val=" Verena Kohl"/>
</p:tagLst>
</file>

<file path=ppt/tags/tag235.xml><?xml version="1.0" encoding="utf-8"?>
<p:tagLst xmlns:a="http://schemas.openxmlformats.org/drawingml/2006/main" xmlns:r="http://schemas.openxmlformats.org/officeDocument/2006/relationships" xmlns:p="http://schemas.openxmlformats.org/presentationml/2006/main">
  <p:tag name="MIO_EKGUID" val="74263d8d-5d4b-4827-8ab9-1c90587cd5db"/>
  <p:tag name="MIO_GUID" val="c99d872b-073d-4155-951f-1f0a78d0c821"/>
  <p:tag name="MIO_UPDATE" val="True"/>
  <p:tag name="MIO_VERSION" val="06.02.2023 10:34:47"/>
  <p:tag name="MIO_DBID" val="0F45B44C-9BC7-4D85-81C4-7155EE70A7B9"/>
  <p:tag name="MIO_LASTDOWNLOADED" val="06.02.2023 11:41:49.144"/>
  <p:tag name="MIO_OBJECTNAME" val="TextBox"/>
  <p:tag name="MIO_LASTEDITORNAME" val=" Verena Kohl"/>
</p:tagLst>
</file>

<file path=ppt/tags/tag236.xml><?xml version="1.0" encoding="utf-8"?>
<p:tagLst xmlns:a="http://schemas.openxmlformats.org/drawingml/2006/main" xmlns:r="http://schemas.openxmlformats.org/officeDocument/2006/relationships" xmlns:p="http://schemas.openxmlformats.org/presentationml/2006/main">
  <p:tag name="MIO_EKGUID" val="74263d8d-5d4b-4827-8ab9-1c90587cd5db"/>
  <p:tag name="MIO_GUID" val="c99d872b-073d-4155-951f-1f0a78d0c821"/>
  <p:tag name="MIO_UPDATE" val="True"/>
  <p:tag name="MIO_VERSION" val="06.02.2023 10:34:47"/>
  <p:tag name="MIO_DBID" val="0F45B44C-9BC7-4D85-81C4-7155EE70A7B9"/>
  <p:tag name="MIO_LASTDOWNLOADED" val="06.02.2023 11:41:49.144"/>
  <p:tag name="MIO_OBJECTNAME" val="TextBox"/>
  <p:tag name="MIO_LASTEDITORNAME" val=" Verena Kohl"/>
</p:tagLst>
</file>

<file path=ppt/tags/tag237.xml><?xml version="1.0" encoding="utf-8"?>
<p:tagLst xmlns:a="http://schemas.openxmlformats.org/drawingml/2006/main" xmlns:r="http://schemas.openxmlformats.org/officeDocument/2006/relationships" xmlns:p="http://schemas.openxmlformats.org/presentationml/2006/main">
  <p:tag name="MIO_EKGUID" val="74263d8d-5d4b-4827-8ab9-1c90587cd5db"/>
  <p:tag name="MIO_GUID" val="c99d872b-073d-4155-951f-1f0a78d0c821"/>
  <p:tag name="MIO_UPDATE" val="True"/>
  <p:tag name="MIO_VERSION" val="06.02.2023 10:34:47"/>
  <p:tag name="MIO_DBID" val="0F45B44C-9BC7-4D85-81C4-7155EE70A7B9"/>
  <p:tag name="MIO_LASTDOWNLOADED" val="06.02.2023 11:41:49.144"/>
  <p:tag name="MIO_OBJECTNAME" val="TextBox"/>
  <p:tag name="MIO_LASTEDITORNAME" val=" Verena Kohl"/>
</p:tagLst>
</file>

<file path=ppt/tags/tag238.xml><?xml version="1.0" encoding="utf-8"?>
<p:tagLst xmlns:a="http://schemas.openxmlformats.org/drawingml/2006/main" xmlns:r="http://schemas.openxmlformats.org/officeDocument/2006/relationships" xmlns:p="http://schemas.openxmlformats.org/presentationml/2006/main">
  <p:tag name="MIO_EKGUID" val="74263d8d-5d4b-4827-8ab9-1c90587cd5db"/>
  <p:tag name="MIO_GUID" val="c99d872b-073d-4155-951f-1f0a78d0c821"/>
  <p:tag name="MIO_UPDATE" val="True"/>
  <p:tag name="MIO_VERSION" val="06.02.2023 10:34:47"/>
  <p:tag name="MIO_DBID" val="0F45B44C-9BC7-4D85-81C4-7155EE70A7B9"/>
  <p:tag name="MIO_LASTDOWNLOADED" val="06.02.2023 11:41:49.144"/>
  <p:tag name="MIO_OBJECTNAME" val="TextBox"/>
  <p:tag name="MIO_LASTEDITORNAME" val=" Verena Kohl"/>
</p:tagLst>
</file>

<file path=ppt/tags/tag239.xml><?xml version="1.0" encoding="utf-8"?>
<p:tagLst xmlns:a="http://schemas.openxmlformats.org/drawingml/2006/main" xmlns:r="http://schemas.openxmlformats.org/officeDocument/2006/relationships" xmlns:p="http://schemas.openxmlformats.org/presentationml/2006/main">
  <p:tag name="MIO_EKGUID" val="855696e8-e2a9-45ae-8993-a8f36d15e511"/>
  <p:tag name="MIO_GUID" val="83dd8918-91fc-4283-a9af-d58d438f4c6e"/>
  <p:tag name="MIO_UPDATE" val="True"/>
  <p:tag name="MIO_VERSION" val="05.03.2023 11:08:16"/>
  <p:tag name="MIO_DBID" val="FDE84254-54DB-49E3-9A0E-CDE72035D530"/>
  <p:tag name="MIO_LASTDOWNLOADED" val="19.04.2023 17:56:46.722"/>
  <p:tag name="MIO_OBJECTNAME" val="Academy"/>
  <p:tag name="MIO_LASTEDITORNAME" val="Verena Kohl"/>
</p:tagLst>
</file>

<file path=ppt/tags/tag2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40.xml><?xml version="1.0" encoding="utf-8"?>
<p:tagLst xmlns:a="http://schemas.openxmlformats.org/drawingml/2006/main" xmlns:r="http://schemas.openxmlformats.org/officeDocument/2006/relationships" xmlns:p="http://schemas.openxmlformats.org/presentationml/2006/main">
  <p:tag name="MIO_EKGUID" val="d92c822b-a9f8-464b-8e0c-3a87c8de70b6"/>
  <p:tag name="MIO_GUID" val="166a4920-421d-49b0-a747-f11c3af1e488"/>
  <p:tag name="MIO_UPDATE" val="True"/>
  <p:tag name="MIO_VERSION" val="05.03.2023 11:09:38"/>
  <p:tag name="MIO_DBID" val="FDE84254-54DB-49E3-9A0E-CDE72035D530"/>
  <p:tag name="MIO_LASTDOWNLOADED" val="19.04.2023 17:59:21.371"/>
  <p:tag name="MIO_OBJECTNAME" val="Chip"/>
  <p:tag name="MIO_LASTEDITORNAME" val="Verena Kohl"/>
</p:tagLst>
</file>

<file path=ppt/tags/tag241.xml><?xml version="1.0" encoding="utf-8"?>
<p:tagLst xmlns:a="http://schemas.openxmlformats.org/drawingml/2006/main" xmlns:r="http://schemas.openxmlformats.org/officeDocument/2006/relationships" xmlns:p="http://schemas.openxmlformats.org/presentationml/2006/main">
  <p:tag name="MIO_EKGUID" val="f7a7be58-cdc0-4e4e-b136-0bce89c28fd8"/>
  <p:tag name="MIO_GUID" val="8e7bb1fa-9d8e-4544-a54b-e28d68c23c5f"/>
  <p:tag name="MIO_UPDATE" val="True"/>
  <p:tag name="MIO_VERSION" val="05.03.2023 11:09:01"/>
  <p:tag name="MIO_DBID" val="FDE84254-54DB-49E3-9A0E-CDE72035D530"/>
  <p:tag name="MIO_LASTDOWNLOADED" val="19.04.2023 17:58:05.545"/>
  <p:tag name="MIO_OBJECTNAME" val="Big data"/>
  <p:tag name="MIO_LASTEDITORNAME" val="Verena Kohl"/>
</p:tagLst>
</file>

<file path=ppt/tags/tag242.xml><?xml version="1.0" encoding="utf-8"?>
<p:tagLst xmlns:a="http://schemas.openxmlformats.org/drawingml/2006/main" xmlns:r="http://schemas.openxmlformats.org/officeDocument/2006/relationships" xmlns:p="http://schemas.openxmlformats.org/presentationml/2006/main">
  <p:tag name="MIO_EKGUID" val="c44a1ef1-1509-4b99-b4bf-1bd147595f29"/>
  <p:tag name="MIO_GUID" val="8bbf3c3c-ae43-4d4a-a4cb-47eccbfbf41c"/>
  <p:tag name="MIO_UPDATE" val="True"/>
  <p:tag name="MIO_VERSION" val="05.03.2023 11:14:14"/>
  <p:tag name="MIO_DBID" val="FDE84254-54DB-49E3-9A0E-CDE72035D530"/>
  <p:tag name="MIO_LASTDOWNLOADED" val="19.04.2023 18:00:57.444"/>
  <p:tag name="MIO_OBJECTNAME" val="Paper"/>
  <p:tag name="MIO_LASTEDITORNAME" val="Verena Kohl"/>
</p:tagLst>
</file>

<file path=ppt/tags/tag243.xml><?xml version="1.0" encoding="utf-8"?>
<p:tagLst xmlns:a="http://schemas.openxmlformats.org/drawingml/2006/main" xmlns:r="http://schemas.openxmlformats.org/officeDocument/2006/relationships" xmlns:p="http://schemas.openxmlformats.org/presentationml/2006/main">
  <p:tag name="MIO_EKGUID" val="10032761-49ed-4a74-8b7a-d83546093516"/>
  <p:tag name="MIO_GUID" val="2d2ae323-ea02-4e60-adbe-af6d56e60470"/>
  <p:tag name="MIO_UPDATE" val="True"/>
  <p:tag name="MIO_VERSION" val="05.03.2023 11:18:57"/>
  <p:tag name="MIO_DBID" val="FDE84254-54DB-49E3-9A0E-CDE72035D530"/>
  <p:tag name="MIO_LASTDOWNLOADED" val="19.04.2023 18:00:29.112"/>
  <p:tag name="MIO_OBJECTNAME" val="Video"/>
  <p:tag name="MIO_LASTEDITORNAME" val="Verena Kohl"/>
</p:tagLst>
</file>

<file path=ppt/tags/tag244.xml><?xml version="1.0" encoding="utf-8"?>
<p:tagLst xmlns:a="http://schemas.openxmlformats.org/drawingml/2006/main" xmlns:r="http://schemas.openxmlformats.org/officeDocument/2006/relationships" xmlns:p="http://schemas.openxmlformats.org/presentationml/2006/main">
  <p:tag name="MIO_EKGUID" val="7a73d2e6-dae5-4a48-b081-83eee0b833d2"/>
  <p:tag name="MIO_GUID" val="69a0e3c7-4d9b-4076-8c62-0750b19702e2"/>
  <p:tag name="MIO_UPDATE" val="True"/>
  <p:tag name="MIO_VERSION" val="05.03.2023 11:13:31"/>
  <p:tag name="MIO_DBID" val="FDE84254-54DB-49E3-9A0E-CDE72035D530"/>
  <p:tag name="MIO_LASTDOWNLOADED" val="19.04.2023 18:02:57.561"/>
  <p:tag name="MIO_OBJECTNAME" val="Link"/>
  <p:tag name="MIO_LASTEDITORNAME" val="Verena Kohl"/>
</p:tagLst>
</file>

<file path=ppt/tags/tag245.xml><?xml version="1.0" encoding="utf-8"?>
<p:tagLst xmlns:a="http://schemas.openxmlformats.org/drawingml/2006/main" xmlns:r="http://schemas.openxmlformats.org/officeDocument/2006/relationships" xmlns:p="http://schemas.openxmlformats.org/presentationml/2006/main">
  <p:tag name="MIO_EKGUID" val="7a73d2e6-dae5-4a48-b081-83eee0b833d2"/>
  <p:tag name="MIO_GUID" val="69a0e3c7-4d9b-4076-8c62-0750b19702e2"/>
  <p:tag name="MIO_UPDATE" val="True"/>
  <p:tag name="MIO_VERSION" val="05.03.2023 11:13:31"/>
  <p:tag name="MIO_DBID" val="FDE84254-54DB-49E3-9A0E-CDE72035D530"/>
  <p:tag name="MIO_LASTDOWNLOADED" val="19.04.2023 18:02:57.561"/>
  <p:tag name="MIO_OBJECTNAME" val="Link"/>
  <p:tag name="MIO_LASTEDITORNAME" val="Verena Kohl"/>
</p:tagLst>
</file>

<file path=ppt/tags/tag246.xml><?xml version="1.0" encoding="utf-8"?>
<p:tagLst xmlns:a="http://schemas.openxmlformats.org/drawingml/2006/main" xmlns:r="http://schemas.openxmlformats.org/officeDocument/2006/relationships" xmlns:p="http://schemas.openxmlformats.org/presentationml/2006/main">
  <p:tag name="MIO_EKGUID" val="7a73d2e6-dae5-4a48-b081-83eee0b833d2"/>
  <p:tag name="MIO_GUID" val="69a0e3c7-4d9b-4076-8c62-0750b19702e2"/>
  <p:tag name="MIO_UPDATE" val="True"/>
  <p:tag name="MIO_VERSION" val="05.03.2023 11:13:31"/>
  <p:tag name="MIO_DBID" val="FDE84254-54DB-49E3-9A0E-CDE72035D530"/>
  <p:tag name="MIO_LASTDOWNLOADED" val="19.04.2023 18:02:57.561"/>
  <p:tag name="MIO_OBJECTNAME" val="Link"/>
  <p:tag name="MIO_LASTEDITORNAME" val="Verena Kohl"/>
</p:tagLst>
</file>

<file path=ppt/tags/tag247.xml><?xml version="1.0" encoding="utf-8"?>
<p:tagLst xmlns:a="http://schemas.openxmlformats.org/drawingml/2006/main" xmlns:r="http://schemas.openxmlformats.org/officeDocument/2006/relationships" xmlns:p="http://schemas.openxmlformats.org/presentationml/2006/main">
  <p:tag name="MIO_EKGUID" val="7a73d2e6-dae5-4a48-b081-83eee0b833d2"/>
  <p:tag name="MIO_GUID" val="69a0e3c7-4d9b-4076-8c62-0750b19702e2"/>
  <p:tag name="MIO_UPDATE" val="True"/>
  <p:tag name="MIO_VERSION" val="05.03.2023 11:13:31"/>
  <p:tag name="MIO_DBID" val="FDE84254-54DB-49E3-9A0E-CDE72035D530"/>
  <p:tag name="MIO_LASTDOWNLOADED" val="19.04.2023 18:02:57.561"/>
  <p:tag name="MIO_OBJECTNAME" val="Link"/>
  <p:tag name="MIO_LASTEDITORNAME" val="Verena Kohl"/>
</p:tagLst>
</file>

<file path=ppt/tags/tag248.xml><?xml version="1.0" encoding="utf-8"?>
<p:tagLst xmlns:a="http://schemas.openxmlformats.org/drawingml/2006/main" xmlns:r="http://schemas.openxmlformats.org/officeDocument/2006/relationships" xmlns:p="http://schemas.openxmlformats.org/presentationml/2006/main">
  <p:tag name="MIO_EKGUID" val="7a73d2e6-dae5-4a48-b081-83eee0b833d2"/>
  <p:tag name="MIO_GUID" val="69a0e3c7-4d9b-4076-8c62-0750b19702e2"/>
  <p:tag name="MIO_UPDATE" val="True"/>
  <p:tag name="MIO_VERSION" val="05.03.2023 11:13:31"/>
  <p:tag name="MIO_DBID" val="FDE84254-54DB-49E3-9A0E-CDE72035D530"/>
  <p:tag name="MIO_LASTDOWNLOADED" val="19.04.2023 18:02:57.561"/>
  <p:tag name="MIO_OBJECTNAME" val="Link"/>
  <p:tag name="MIO_LASTEDITORNAME" val="Verena Kohl"/>
</p:tagLst>
</file>

<file path=ppt/tags/tag249.xml><?xml version="1.0" encoding="utf-8"?>
<p:tagLst xmlns:a="http://schemas.openxmlformats.org/drawingml/2006/main" xmlns:r="http://schemas.openxmlformats.org/officeDocument/2006/relationships" xmlns:p="http://schemas.openxmlformats.org/presentationml/2006/main">
  <p:tag name="MIO_EKGUID" val="23a12fcb-7c44-4646-a52a-6dee11c1173d"/>
  <p:tag name="MIO_GUID" val="20bdbabf-ab14-40c6-bb2f-dad3e9f00acc"/>
  <p:tag name="MIO_UPDATE" val="True"/>
  <p:tag name="MIO_VERSION" val="05.03.2023 11:09:53"/>
  <p:tag name="MIO_DBID" val="FDE84254-54DB-49E3-9A0E-CDE72035D530"/>
  <p:tag name="MIO_LASTDOWNLOADED" val="24.04.2023 18:25:38.166"/>
  <p:tag name="MIO_OBJECTNAME" val="Compass"/>
  <p:tag name="MIO_LASTEDITORNAME" val="Verena Kohl"/>
</p:tagLst>
</file>

<file path=ppt/tags/tag2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4.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PresentationTitleMIOPlaceholderMapping.1MIOPlaceholderMapping-Infineon 16:9MIOPlaceholderMapping.Presentation title 3MIOPlaceholderMapping.3"/>
</p:tagLst>
</file>

<file path=ppt/tags/tag3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7.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Title_OnlyMIOPlaceholderMapping.5MIOPlaceholderMapping-Infineon 16:9MIOPlaceholderMapping.Title OnlyMIOPlaceholderMapping.4"/>
</p:tagLst>
</file>

<file path=ppt/tags/tag4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xml><?xml version="1.0" encoding="utf-8"?>
<p:tagLst xmlns:a="http://schemas.openxmlformats.org/drawingml/2006/main" xmlns:r="http://schemas.openxmlformats.org/officeDocument/2006/relationships" xmlns:p="http://schemas.openxmlformats.org/presentationml/2006/main">
  <p:tag name="MIO_FALLBACK_LAYOUT" val="4"/>
  <p:tag name="MIO_SHOW_DATE" val="False"/>
  <p:tag name="MIO_SHOW_FOOTER" val="False"/>
  <p:tag name="MIO_SHOW_PAGENUMBER" val="False"/>
  <p:tag name="MIO_AVOID_BLANK_LAYOUT" val="False"/>
  <p:tag name="MIO_CD_LAYOUT_VALID_AREA" val="False"/>
  <p:tag name="MIO_EMBED_FONT" val="False"/>
  <p:tag name="MIO_MATCH_COLOR_SCHEME" val="True"/>
  <p:tag name="MIO_NUMBER_OF_VALID_LAYOUTS" val="18"/>
  <p:tag name="MIO_HDS" val="True"/>
  <p:tag name="MIO_SKIPVERSION" val="01.01.0001 00:00:00"/>
  <p:tag name="MIO_EKGUID" val="f8120ca7-cceb-428f-a7d0-f20ce9397e1b"/>
  <p:tag name="MIO_UPDATE" val="True"/>
  <p:tag name="MIO_VERSION" val="30.03.2023 14:13:39"/>
  <p:tag name="MIO_DBID" val="FDE84254-54DB-49E3-9A0E-CDE72035D530"/>
  <p:tag name="MIO_LASTDOWNLOADED" val="27.04.2023 17:31:27.154"/>
  <p:tag name="MIO_OBJECTNAME" val="Infineon LCD 16:9"/>
  <p:tag name="MIO_CDID" val="e2fc2f9e-d5cf-4311-b3a1-0559b8fd1ab8"/>
</p:tagLst>
</file>

<file path=ppt/tags/tag5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0.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Title_and_ContentMIOPlaceholderMapping.6MIOPlaceholderMapping-Infineon 16:9MIOPlaceholderMapping.Title | contentMIOPlaceholderMapping.5"/>
</p:tagLst>
</file>

<file path=ppt/tags/tag6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6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6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6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6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6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6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6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6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7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7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7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73.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Title_and_Two_ContentMIOPlaceholderMapping.8MIOPlaceholderMapping-Infineon 16:9MIOPlaceholderMapping.2 contentsMIOPlaceholderMapping.6"/>
</p:tagLst>
</file>

<file path=ppt/tags/tag7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7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7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78.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SectionMIOPlaceholderMapping.9MIOPlaceholderMapping-Infineon 16:9MIOPlaceholderMapping.Section 1MIOPlaceholderMapping.7"/>
</p:tagLst>
</file>

<file path=ppt/tags/tag7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4.xml><?xml version="1.0" encoding="utf-8"?>
<p:tagLst xmlns:a="http://schemas.openxmlformats.org/drawingml/2006/main" xmlns:r="http://schemas.openxmlformats.org/officeDocument/2006/relationships" xmlns:p="http://schemas.openxmlformats.org/presentationml/2006/main">
  <p:tag name="MIO_PLACEHOLDER_MAPPING" val="Infineon 16:9MIOPlaceholderMapping.IFX_Title_and_Four_ContentMIOPlaceholderMapping.10MIOPlaceholderMapping-Infineon 16:9MIOPlaceholderMapping.4 contentsMIOPlaceholderMapping.9"/>
</p:tagLst>
</file>

<file path=ppt/tags/tag9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9.xml><?xml version="1.0" encoding="utf-8"?>
<p:tagLst xmlns:a="http://schemas.openxmlformats.org/drawingml/2006/main" xmlns:r="http://schemas.openxmlformats.org/officeDocument/2006/relationships" xmlns:p="http://schemas.openxmlformats.org/presentationml/2006/main">
  <p:tag name="MIO_SKIP_CDCHECK" val="True"/>
</p:tagLst>
</file>

<file path=ppt/theme/theme1.xml><?xml version="1.0" encoding="utf-8"?>
<a:theme xmlns:a="http://schemas.openxmlformats.org/drawingml/2006/main" name="Infineon 16:9">
  <a:themeElements>
    <a:clrScheme name="Infineon 2023 - 2">
      <a:dk1>
        <a:srgbClr val="1D1D1D"/>
      </a:dk1>
      <a:lt1>
        <a:srgbClr val="FFFFFF"/>
      </a:lt1>
      <a:dk2>
        <a:srgbClr val="0A8276"/>
      </a:dk2>
      <a:lt2>
        <a:srgbClr val="8D8786"/>
      </a:lt2>
      <a:accent1>
        <a:srgbClr val="0A8276"/>
      </a:accent1>
      <a:accent2>
        <a:srgbClr val="575352"/>
      </a:accent2>
      <a:accent3>
        <a:srgbClr val="F97414"/>
      </a:accent3>
      <a:accent4>
        <a:srgbClr val="9BBA43"/>
      </a:accent4>
      <a:accent5>
        <a:srgbClr val="FCD442"/>
      </a:accent5>
      <a:accent6>
        <a:srgbClr val="9C216E"/>
      </a:accent6>
      <a:hlink>
        <a:srgbClr val="0A8276"/>
      </a:hlink>
      <a:folHlink>
        <a:srgbClr val="0A8276"/>
      </a:folHlink>
    </a:clrScheme>
    <a:fontScheme name="Infineon">
      <a:majorFont>
        <a:latin typeface="Arial"/>
        <a:ea typeface="Arial Unicode MS"/>
        <a:cs typeface="Arial"/>
      </a:majorFont>
      <a:minorFont>
        <a:latin typeface="Arial"/>
        <a:ea typeface="Arial Unicode MS"/>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9525">
          <a:noFill/>
          <a:miter lim="800000"/>
          <a:headEnd/>
          <a:tailEnd/>
        </a:ln>
      </a:spPr>
      <a:bodyPr wrap="square" lIns="72000" tIns="72000" rIns="72000" bIns="72000" rtlCol="0" anchor="ctr"/>
      <a:lstStyle>
        <a:defPPr algn="ctr" defTabSz="576000" eaLnBrk="0" hangingPunct="0">
          <a:lnSpc>
            <a:spcPct val="120000"/>
          </a:lnSpc>
          <a:defRPr sz="1600" baseline="0" dirty="0">
            <a:solidFill>
              <a:schemeClr val="bg1"/>
            </a:solidFill>
            <a:latin typeface="+mn-lt"/>
            <a:ea typeface="+mn-ea"/>
            <a:cs typeface="+mn-cs"/>
          </a:defRPr>
        </a:defPPr>
      </a:lstStyle>
    </a:spDef>
    <a:lnDef>
      <a:spPr>
        <a:ln w="9525">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bwMode="auto">
        <a:noFill/>
        <a:ln w="9525">
          <a:noFill/>
          <a:miter lim="800000"/>
          <a:headEnd/>
          <a:tailEnd/>
        </a:ln>
        <a:effectLst/>
      </a:spPr>
      <a:bodyPr wrap="square" lIns="0" tIns="0" rIns="0" bIns="0" rtlCol="0" anchor="t" anchorCtr="0">
        <a:spAutoFit/>
      </a:bodyPr>
      <a:lstStyle>
        <a:defPPr marL="252000" marR="0" indent="-252000" algn="l" defTabSz="576000" eaLnBrk="0" fontAlgn="auto" latinLnBrk="0" hangingPunct="0">
          <a:lnSpc>
            <a:spcPct val="120000"/>
          </a:lnSpc>
          <a:spcBef>
            <a:spcPts val="0"/>
          </a:spcBef>
          <a:spcAft>
            <a:spcPts val="0"/>
          </a:spcAft>
          <a:buClr>
            <a:schemeClr val="tx2"/>
          </a:buClr>
          <a:buSzTx/>
          <a:buFont typeface="Arial" panose="020B0604020202020204" pitchFamily="34" charset="0"/>
          <a:buChar char="‒"/>
          <a:tabLst/>
          <a:defRPr sz="1800" kern="0" baseline="0" dirty="0">
            <a:latin typeface="+mn-lt"/>
            <a:ea typeface="+mn-ea"/>
            <a:cs typeface="+mn-cs"/>
          </a:defRPr>
        </a:defPPr>
      </a:lstStyle>
    </a:txDef>
  </a:objectDefaults>
  <a:extraClrSchemeLst/>
  <a:custClrLst>
    <a:custClr name="Ocean 100">
      <a:srgbClr val="0A8276"/>
    </a:custClr>
    <a:custClr name="Ocean 80">
      <a:srgbClr val="3B9B91"/>
    </a:custClr>
    <a:custClr name="Ocean 60">
      <a:srgbClr val="6CB4AD"/>
    </a:custClr>
    <a:custClr name="Ocean 40">
      <a:srgbClr val="B8DEDA"/>
    </a:custClr>
    <a:custClr name="White">
      <a:srgbClr val="FFFFFF"/>
    </a:custClr>
    <a:custClr name="White">
      <a:srgbClr val="FFFFFF"/>
    </a:custClr>
    <a:custClr name="White ">
      <a:srgbClr val="FFFFFF"/>
    </a:custClr>
    <a:custClr name="White ">
      <a:srgbClr val="FFFFFF"/>
    </a:custClr>
    <a:custClr name="White ">
      <a:srgbClr val="FFFFFF"/>
    </a:custClr>
    <a:custClr name="White ">
      <a:srgbClr val="FFFFFF"/>
    </a:custClr>
    <a:custClr name="Lawn Main">
      <a:srgbClr val="9BBA43"/>
    </a:custClr>
    <a:custClr name="Berry Main">
      <a:srgbClr val="9C216E"/>
    </a:custClr>
    <a:custClr name="Engineering Main">
      <a:srgbClr val="575352"/>
    </a:custClr>
    <a:custClr name="Sun Main">
      <a:srgbClr val="F97414"/>
    </a:custClr>
    <a:custClr name="Sand Main">
      <a:srgbClr val="FCD442"/>
    </a:custClr>
    <a:custClr name="White">
      <a:srgbClr val="FFFFFF"/>
    </a:custClr>
    <a:custClr name="White ">
      <a:srgbClr val="FFFFFF"/>
    </a:custClr>
    <a:custClr name="White ">
      <a:srgbClr val="FFFFFF"/>
    </a:custClr>
    <a:custClr name="White ">
      <a:srgbClr val="FFFFFF"/>
    </a:custClr>
    <a:custClr name="White ">
      <a:srgbClr val="FFFFFF"/>
    </a:custClr>
    <a:custClr name="Lawn Light">
      <a:srgbClr val="B9D257"/>
    </a:custClr>
    <a:custClr name="Berry Light">
      <a:srgbClr val="BE3283"/>
    </a:custClr>
    <a:custClr name="Engineering Light">
      <a:srgbClr val="8D8786"/>
    </a:custClr>
    <a:custClr name="Sun Light">
      <a:srgbClr val="FF9737"/>
    </a:custClr>
    <a:custClr name="Sand Light">
      <a:srgbClr val="FBE273"/>
    </a:custClr>
    <a:custClr name="White ">
      <a:srgbClr val="FFFFFF"/>
    </a:custClr>
    <a:custClr name="White ">
      <a:srgbClr val="FFFFFF"/>
    </a:custClr>
    <a:custClr name="White ">
      <a:srgbClr val="FFFFFF"/>
    </a:custClr>
    <a:custClr name="White ">
      <a:srgbClr val="FFFFFF"/>
    </a:custClr>
    <a:custClr name="White ">
      <a:srgbClr val="FFFFFF"/>
    </a:custClr>
    <a:custClr name="White ">
      <a:srgbClr val="FFFFFF"/>
    </a:custClr>
    <a:custClr name="White ">
      <a:srgbClr val="FFFFFF"/>
    </a:custClr>
    <a:custClr name="Grey 300 ">
      <a:srgbClr val="DCD5D7"/>
    </a:custClr>
    <a:custClr name="White ">
      <a:srgbClr val="FFFFFF"/>
    </a:custClr>
    <a:custClr name="White ">
      <a:srgbClr val="FFFFFF"/>
    </a:custClr>
    <a:custClr name="White ">
      <a:srgbClr val="FFFFFF"/>
    </a:custClr>
    <a:custClr name="White ">
      <a:srgbClr val="FFFFFF"/>
    </a:custClr>
    <a:custClr name="White ">
      <a:srgbClr val="FFFFFF"/>
    </a:custClr>
    <a:custClr name="White ">
      <a:srgbClr val="FFFFFF"/>
    </a:custClr>
    <a:custClr name="White ">
      <a:srgbClr val="FFFFFF"/>
    </a:custClr>
  </a:custClrLst>
  <a:extLst>
    <a:ext uri="{05A4C25C-085E-4340-85A3-A5531E510DB2}">
      <thm15:themeFamily xmlns:thm15="http://schemas.microsoft.com/office/thememl/2012/main" name="Default Theme" id="{AD7C153C-0CEB-4C36-8017-2BFC95A61F9D}" vid="{F7FCCACE-5A90-42C8-8FEE-F6FF9FDB897E}"/>
    </a:ext>
  </a:extLst>
</a:theme>
</file>

<file path=ppt/theme/theme2.xml><?xml version="1.0" encoding="utf-8"?>
<a:theme xmlns:a="http://schemas.openxmlformats.org/drawingml/2006/main" name="Larissa-Design">
  <a:themeElements>
    <a:clrScheme name="Infineon">
      <a:dk1>
        <a:srgbClr val="000000"/>
      </a:dk1>
      <a:lt1>
        <a:srgbClr val="FFFFFF"/>
      </a:lt1>
      <a:dk2>
        <a:srgbClr val="FFE054"/>
      </a:dk2>
      <a:lt2>
        <a:srgbClr val="E9E6E6"/>
      </a:lt2>
      <a:accent1>
        <a:srgbClr val="E30034"/>
      </a:accent1>
      <a:accent2>
        <a:srgbClr val="928285"/>
      </a:accent2>
      <a:accent3>
        <a:srgbClr val="84B6A7"/>
      </a:accent3>
      <a:accent4>
        <a:srgbClr val="AEC067"/>
      </a:accent4>
      <a:accent5>
        <a:srgbClr val="EE813C"/>
      </a:accent5>
      <a:accent6>
        <a:srgbClr val="AB377A"/>
      </a:accent6>
      <a:hlink>
        <a:srgbClr val="1122CC"/>
      </a:hlink>
      <a:folHlink>
        <a:srgbClr val="1122CC"/>
      </a:folHlink>
    </a:clrScheme>
    <a:fontScheme name="Infineon Fonts">
      <a:majorFont>
        <a:latin typeface="Verdana"/>
        <a:ea typeface=""/>
        <a:cs typeface="Verdana"/>
      </a:majorFont>
      <a:minorFont>
        <a:latin typeface="Verdana"/>
        <a:ea typeface=""/>
        <a:cs typeface="Verdan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Infineon_ColorTheme_2012">
      <a:dk1>
        <a:srgbClr val="00214A"/>
      </a:dk1>
      <a:lt1>
        <a:srgbClr val="FFFFFF"/>
      </a:lt1>
      <a:dk2>
        <a:srgbClr val="00214A"/>
      </a:dk2>
      <a:lt2>
        <a:srgbClr val="C8D8E6"/>
      </a:lt2>
      <a:accent1>
        <a:srgbClr val="B70D28"/>
      </a:accent1>
      <a:accent2>
        <a:srgbClr val="E3EBF2"/>
      </a:accent2>
      <a:accent3>
        <a:srgbClr val="005DA9"/>
      </a:accent3>
      <a:accent4>
        <a:srgbClr val="969696"/>
      </a:accent4>
      <a:accent5>
        <a:srgbClr val="FDC400"/>
      </a:accent5>
      <a:accent6>
        <a:srgbClr val="009651"/>
      </a:accent6>
      <a:hlink>
        <a:srgbClr val="1122CC"/>
      </a:hlink>
      <a:folHlink>
        <a:srgbClr val="1122CC"/>
      </a:folHlink>
    </a:clrScheme>
    <a:fontScheme name="Infineon Fonts">
      <a:majorFont>
        <a:latin typeface="Verdana"/>
        <a:ea typeface=""/>
        <a:cs typeface="Verdana"/>
      </a:majorFont>
      <a:minorFont>
        <a:latin typeface="Verdana"/>
        <a:ea typeface=""/>
        <a:cs typeface="Verdan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55AAE9148B404486CBFDD74AD2AA0B" ma:contentTypeVersion="2" ma:contentTypeDescription="Create a new document." ma:contentTypeScope="" ma:versionID="a24cc1775e4f53b56bd6bf310015a115">
  <xsd:schema xmlns:xsd="http://www.w3.org/2001/XMLSchema" xmlns:xs="http://www.w3.org/2001/XMLSchema" xmlns:p="http://schemas.microsoft.com/office/2006/metadata/properties" xmlns:ns2="a709603d-609a-478b-a91d-3c5e984c0e79" xmlns:ns3="6ef45842-284e-44e4-b2db-1749e7948b44" targetNamespace="http://schemas.microsoft.com/office/2006/metadata/properties" ma:root="true" ma:fieldsID="f8923fe8aa0ace7ab58ef4ccc8b43a85" ns2:_="" ns3:_="">
    <xsd:import namespace="a709603d-609a-478b-a91d-3c5e984c0e79"/>
    <xsd:import namespace="6ef45842-284e-44e4-b2db-1749e7948b44"/>
    <xsd:element name="properties">
      <xsd:complexType>
        <xsd:sequence>
          <xsd:element name="documentManagement">
            <xsd:complexType>
              <xsd:all>
                <xsd:element ref="ns2:Ver"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09603d-609a-478b-a91d-3c5e984c0e79" elementFormDefault="qualified">
    <xsd:import namespace="http://schemas.microsoft.com/office/2006/documentManagement/types"/>
    <xsd:import namespace="http://schemas.microsoft.com/office/infopath/2007/PartnerControls"/>
    <xsd:element name="Ver" ma:index="8" nillable="true" ma:displayName="Ver" ma:default="0" ma:internalName="Ver"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6ef45842-284e-44e4-b2db-1749e7948b44"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customXsn xmlns="http://schemas.microsoft.com/office/2006/metadata/customXsn">
  <xsnLocation/>
  <cached>True</cached>
  <openByDefault>False</openByDefault>
  <xsnScope/>
</customXsn>
</file>

<file path=customXml/item4.xml><?xml version="1.0" encoding="utf-8"?>
<p:properties xmlns:p="http://schemas.microsoft.com/office/2006/metadata/properties" xmlns:xsi="http://www.w3.org/2001/XMLSchema-instance" xmlns:pc="http://schemas.microsoft.com/office/infopath/2007/PartnerControls">
  <documentManagement>
    <Ver xmlns="a709603d-609a-478b-a91d-3c5e984c0e79">0</Ver>
  </documentManagement>
</p:properties>
</file>

<file path=customXml/itemProps1.xml><?xml version="1.0" encoding="utf-8"?>
<ds:datastoreItem xmlns:ds="http://schemas.openxmlformats.org/officeDocument/2006/customXml" ds:itemID="{63C6748B-B74E-4BE1-834C-AEBB9BCA18FB}">
  <ds:schemaRefs>
    <ds:schemaRef ds:uri="http://schemas.microsoft.com/sharepoint/v3/contenttype/forms"/>
  </ds:schemaRefs>
</ds:datastoreItem>
</file>

<file path=customXml/itemProps2.xml><?xml version="1.0" encoding="utf-8"?>
<ds:datastoreItem xmlns:ds="http://schemas.openxmlformats.org/officeDocument/2006/customXml" ds:itemID="{AF2014AB-78C2-4F59-9D6E-9572E72F77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09603d-609a-478b-a91d-3c5e984c0e79"/>
    <ds:schemaRef ds:uri="6ef45842-284e-44e4-b2db-1749e7948b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144A13-A380-40B3-9980-61BD11F58D02}">
  <ds:schemaRefs>
    <ds:schemaRef ds:uri="http://schemas.microsoft.com/office/2006/metadata/customXsn"/>
  </ds:schemaRefs>
</ds:datastoreItem>
</file>

<file path=customXml/itemProps4.xml><?xml version="1.0" encoding="utf-8"?>
<ds:datastoreItem xmlns:ds="http://schemas.openxmlformats.org/officeDocument/2006/customXml" ds:itemID="{D299A1D5-F553-4264-9022-E0136C61CE27}">
  <ds:schemaRefs>
    <ds:schemaRef ds:uri="http://purl.org/dc/terms/"/>
    <ds:schemaRef ds:uri="a709603d-609a-478b-a91d-3c5e984c0e79"/>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6ef45842-284e-44e4-b2db-1749e7948b44"/>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3576</Words>
  <Application>Microsoft Office PowerPoint</Application>
  <PresentationFormat>Widescreen</PresentationFormat>
  <Paragraphs>670</Paragraphs>
  <Slides>20</Slides>
  <Notes>18</Notes>
  <HiddenSlides>5</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27" baseType="lpstr">
      <vt:lpstr>Arial</vt:lpstr>
      <vt:lpstr>Source Sans Pro Semibold</vt:lpstr>
      <vt:lpstr>Symbol</vt:lpstr>
      <vt:lpstr>Verdana</vt:lpstr>
      <vt:lpstr>Infineon 16:9</vt:lpstr>
      <vt:lpstr>think-cell Slide</vt:lpstr>
      <vt:lpstr>Visio</vt:lpstr>
      <vt:lpstr>Fast EV charging  Trends and system solutions</vt:lpstr>
      <vt:lpstr>EV charging is a key strategic application for Infineon We cover the full ecosystem from AC to high power DC charging</vt:lpstr>
      <vt:lpstr>Different use cases require different types of chargers, incentives and cost positioning will drive the total market</vt:lpstr>
      <vt:lpstr> The addressable market is growing with ~20% CAGR EV charging is an important contributor to Infineon’s growth</vt:lpstr>
      <vt:lpstr>EV charging trends are unique in the market, SiC enables future power trends, intelligent control &amp; secure connectivity enables IoT trends</vt:lpstr>
      <vt:lpstr>Structure of a DC EV charging system</vt:lpstr>
      <vt:lpstr>EV charging superstore - Infineon’s comprehensive product and solution offering for DC EV charging</vt:lpstr>
      <vt:lpstr>The application DC EV charger contains these  key functional blocks</vt:lpstr>
      <vt:lpstr>The perfect solution for every power class:  Infineon’s power solution positioning for DC EV charger</vt:lpstr>
      <vt:lpstr>Every switch needs a driver, the right driver makes a difference EiceDRIVER™ isolated gate driver portfolio</vt:lpstr>
      <vt:lpstr>Typical solutions for chargers from 30 kW to 150 kW using discrete devices</vt:lpstr>
      <vt:lpstr>Typical solutions for chargers from 50 to 350 kW  using power modules</vt:lpstr>
      <vt:lpstr>Example power converter BOM High efficiency 50-60 kW design (Bi-directional)</vt:lpstr>
      <vt:lpstr>CoolSiC™ helps to cut charging time for electric vehicles by 50%</vt:lpstr>
      <vt:lpstr>Why SiC: SiC enables up to 2% efficiency gain in DC EV charger applications compared to Si-based solutions</vt:lpstr>
      <vt:lpstr>Infineon products addressing EV charging needs beyond power</vt:lpstr>
      <vt:lpstr>Infineon reference designs for different DC EV charging systems</vt:lpstr>
      <vt:lpstr>EV charging application trends, requirements, and designs are supported by Infineon's comprehensive solution offerings</vt:lpstr>
      <vt:lpstr>Support Material</vt:lpstr>
      <vt:lpstr>PowerPoint Presentation</vt:lpstr>
    </vt:vector>
  </TitlesOfParts>
  <Company>Infineon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EV charging  Trends and system solutions</dc:title>
  <dc:creator>Klemmer Torsten (IFAG ATV BP LED PM)</dc:creator>
  <cp:lastModifiedBy>Weissmann Jasmin (IFAG GIP SMD DDM M)</cp:lastModifiedBy>
  <cp:revision>34</cp:revision>
  <dcterms:created xsi:type="dcterms:W3CDTF">2023-04-28T05:21:23Z</dcterms:created>
  <dcterms:modified xsi:type="dcterms:W3CDTF">2023-06-23T10:15:54Z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ID">
    <vt:lpwstr/>
  </property>
  <property fmtid="{D5CDD505-2E9C-101B-9397-08002B2CF9AE}" pid="3" name="DocumentVersion">
    <vt:lpwstr/>
  </property>
  <property fmtid="{D5CDD505-2E9C-101B-9397-08002B2CF9AE}" pid="4" name="Proprietary">
    <vt:lpwstr/>
  </property>
  <property fmtid="{D5CDD505-2E9C-101B-9397-08002B2CF9AE}" pid="5" name="ConfidentialityMarking">
    <vt:lpwstr>restricted</vt:lpwstr>
  </property>
  <property fmtid="{D5CDD505-2E9C-101B-9397-08002B2CF9AE}" pid="6" name="AdditionalMarking">
    <vt:lpwstr/>
  </property>
  <property fmtid="{D5CDD505-2E9C-101B-9397-08002B2CF9AE}" pid="7" name="TemplateCompany">
    <vt:lpwstr>IFX</vt:lpwstr>
  </property>
  <property fmtid="{D5CDD505-2E9C-101B-9397-08002B2CF9AE}" pid="8" name="ContentTypeId">
    <vt:lpwstr>0x010100A655AAE9148B404486CBFDD74AD2AA0B</vt:lpwstr>
  </property>
  <property fmtid="{D5CDD505-2E9C-101B-9397-08002B2CF9AE}" pid="9" name="empower.integration.Classification.DocumentId">
    <vt:lpwstr/>
  </property>
  <property fmtid="{D5CDD505-2E9C-101B-9397-08002B2CF9AE}" pid="10" name="empower.integration.Classification.DocumentVersion">
    <vt:lpwstr/>
  </property>
  <property fmtid="{D5CDD505-2E9C-101B-9397-08002B2CF9AE}" pid="11" name="empower.integration.Classification.DocumentOwner">
    <vt:lpwstr/>
  </property>
  <property fmtid="{D5CDD505-2E9C-101B-9397-08002B2CF9AE}" pid="12" name="empower.integration.Classification.ShowFooter">
    <vt:bool>true</vt:bool>
  </property>
  <property fmtid="{D5CDD505-2E9C-101B-9397-08002B2CF9AE}" pid="13" name="empower.integration.Classification.RestrictionLevel">
    <vt:i4>0</vt:i4>
  </property>
  <property fmtid="{D5CDD505-2E9C-101B-9397-08002B2CF9AE}" pid="14" name="empower.integration.Classification.FooterDate">
    <vt:filetime>2023-05-31T22:00:00Z</vt:filetime>
  </property>
  <property fmtid="{D5CDD505-2E9C-101B-9397-08002B2CF9AE}" pid="15" name="empower.integration.Classification.DateFormat">
    <vt:lpwstr>MMM yyyy</vt:lpwstr>
  </property>
  <property fmtid="{D5CDD505-2E9C-101B-9397-08002B2CF9AE}" pid="16" name="empower.integration.Classification.IsDraft">
    <vt:bool>false</vt:bool>
  </property>
  <property fmtid="{D5CDD505-2E9C-101B-9397-08002B2CF9AE}" pid="17" name="empower.integration.Classification.IsProprietary">
    <vt:bool>true</vt:bool>
  </property>
  <property fmtid="{D5CDD505-2E9C-101B-9397-08002B2CF9AE}" pid="18" name="empower.integration.Classification.HasAdditionalMarking">
    <vt:bool>false</vt:bool>
  </property>
  <property fmtid="{D5CDD505-2E9C-101B-9397-08002B2CF9AE}" pid="19" name="empower.integration.Classification.AdditionalMarking">
    <vt:lpwstr/>
  </property>
  <property fmtid="{D5CDD505-2E9C-101B-9397-08002B2CF9AE}" pid="20" name="empower.integration.Classification.IsEmpowerClassified">
    <vt:bool>true</vt:bool>
  </property>
  <property fmtid="{D5CDD505-2E9C-101B-9397-08002B2CF9AE}" pid="21" name="empower_migrated_document">
    <vt:lpwstr>true</vt:lpwstr>
  </property>
  <property fmtid="{D5CDD505-2E9C-101B-9397-08002B2CF9AE}" pid="22" name="MSIP_Label_a15a25aa-e944-415d-b7a7-40f6b9180b6b_Enabled">
    <vt:lpwstr>true</vt:lpwstr>
  </property>
  <property fmtid="{D5CDD505-2E9C-101B-9397-08002B2CF9AE}" pid="23" name="MSIP_Label_a15a25aa-e944-415d-b7a7-40f6b9180b6b_SetDate">
    <vt:lpwstr>2023-03-24T13:40:28Z</vt:lpwstr>
  </property>
  <property fmtid="{D5CDD505-2E9C-101B-9397-08002B2CF9AE}" pid="24" name="MSIP_Label_a15a25aa-e944-415d-b7a7-40f6b9180b6b_Method">
    <vt:lpwstr>Standard</vt:lpwstr>
  </property>
  <property fmtid="{D5CDD505-2E9C-101B-9397-08002B2CF9AE}" pid="25" name="MSIP_Label_a15a25aa-e944-415d-b7a7-40f6b9180b6b_Name">
    <vt:lpwstr>a15a25aa-e944-415d-b7a7-40f6b9180b6b</vt:lpwstr>
  </property>
  <property fmtid="{D5CDD505-2E9C-101B-9397-08002B2CF9AE}" pid="26" name="MSIP_Label_a15a25aa-e944-415d-b7a7-40f6b9180b6b_SiteId">
    <vt:lpwstr>eeb8d0e8-3544-41d3-aac6-934c309faf5a</vt:lpwstr>
  </property>
  <property fmtid="{D5CDD505-2E9C-101B-9397-08002B2CF9AE}" pid="27" name="MSIP_Label_a15a25aa-e944-415d-b7a7-40f6b9180b6b_ActionId">
    <vt:lpwstr>73b1d637-b020-4fda-a205-ff5e02ff8705</vt:lpwstr>
  </property>
  <property fmtid="{D5CDD505-2E9C-101B-9397-08002B2CF9AE}" pid="28" name="MSIP_Label_a15a25aa-e944-415d-b7a7-40f6b9180b6b_ContentBits">
    <vt:lpwstr>0</vt:lpwstr>
  </property>
</Properties>
</file>