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15" r:id="rId4"/>
  </p:sldMasterIdLst>
  <p:notesMasterIdLst>
    <p:notesMasterId r:id="rId24"/>
  </p:notesMasterIdLst>
  <p:handoutMasterIdLst>
    <p:handoutMasterId r:id="rId25"/>
  </p:handoutMasterIdLst>
  <p:sldIdLst>
    <p:sldId id="296" r:id="rId5"/>
    <p:sldId id="298" r:id="rId6"/>
    <p:sldId id="257" r:id="rId7"/>
    <p:sldId id="258" r:id="rId8"/>
    <p:sldId id="297" r:id="rId9"/>
    <p:sldId id="260" r:id="rId10"/>
    <p:sldId id="261" r:id="rId11"/>
    <p:sldId id="303" r:id="rId12"/>
    <p:sldId id="263" r:id="rId13"/>
    <p:sldId id="264" r:id="rId14"/>
    <p:sldId id="300" r:id="rId15"/>
    <p:sldId id="301" r:id="rId16"/>
    <p:sldId id="266" r:id="rId17"/>
    <p:sldId id="302" r:id="rId18"/>
    <p:sldId id="269" r:id="rId19"/>
    <p:sldId id="270" r:id="rId20"/>
    <p:sldId id="271" r:id="rId21"/>
    <p:sldId id="272" r:id="rId22"/>
    <p:sldId id="273" r:id="rId23"/>
  </p:sldIdLst>
  <p:sldSz cx="9144000" cy="6858000" type="screen4x3"/>
  <p:notesSz cx="7099300" cy="10234613"/>
  <p:custDataLst>
    <p:tags r:id="rId2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hange History" id="{F2C9042E-6CDF-4F8F-AE06-FC4790243A9A}">
          <p14:sldIdLst/>
        </p14:section>
        <p14:section name="ATV/DSS Automotive Cybersecurity" id="{078598B7-5312-4538-B1F1-974FEA05B925}">
          <p14:sldIdLst>
            <p14:sldId id="296"/>
            <p14:sldId id="298"/>
            <p14:sldId id="257"/>
            <p14:sldId id="258"/>
            <p14:sldId id="297"/>
            <p14:sldId id="260"/>
            <p14:sldId id="261"/>
            <p14:sldId id="303"/>
            <p14:sldId id="263"/>
            <p14:sldId id="264"/>
            <p14:sldId id="300"/>
            <p14:sldId id="301"/>
            <p14:sldId id="266"/>
            <p14:sldId id="302"/>
            <p14:sldId id="269"/>
            <p14:sldId id="270"/>
            <p14:sldId id="271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pos="158">
          <p15:clr>
            <a:srgbClr val="A4A3A4"/>
          </p15:clr>
        </p15:guide>
        <p15:guide id="4" pos="56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187">
          <p15:clr>
            <a:srgbClr val="A4A3A4"/>
          </p15:clr>
        </p15:guide>
        <p15:guide id="2" orient="horz" pos="638">
          <p15:clr>
            <a:srgbClr val="A4A3A4"/>
          </p15:clr>
        </p15:guide>
        <p15:guide id="3" orient="horz" pos="453">
          <p15:clr>
            <a:srgbClr val="A4A3A4"/>
          </p15:clr>
        </p15:guide>
        <p15:guide id="4" orient="horz" pos="6262">
          <p15:clr>
            <a:srgbClr val="A4A3A4"/>
          </p15:clr>
        </p15:guide>
        <p15:guide id="5" pos="4186">
          <p15:clr>
            <a:srgbClr val="A4A3A4"/>
          </p15:clr>
        </p15:guide>
        <p15:guide id="6" pos="286">
          <p15:clr>
            <a:srgbClr val="A4A3A4"/>
          </p15:clr>
        </p15:guide>
        <p15:guide id="7" pos="830">
          <p15:clr>
            <a:srgbClr val="A4A3A4"/>
          </p15:clr>
        </p15:guide>
        <p15:guide id="8" pos="386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4F5"/>
    <a:srgbClr val="FFFFFF"/>
    <a:srgbClr val="000000"/>
    <a:srgbClr val="AB377A"/>
    <a:srgbClr val="E9E6E6"/>
    <a:srgbClr val="FF0066"/>
    <a:srgbClr val="DEE6ED"/>
    <a:srgbClr val="C8D8E6"/>
    <a:srgbClr val="23476E"/>
    <a:srgbClr val="2321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3" autoAdjust="0"/>
    <p:restoredTop sz="94667" autoAdjust="0"/>
  </p:normalViewPr>
  <p:slideViewPr>
    <p:cSldViewPr snapToObjects="1" showGuides="1">
      <p:cViewPr varScale="1">
        <p:scale>
          <a:sx n="88" d="100"/>
          <a:sy n="88" d="100"/>
        </p:scale>
        <p:origin x="1109" y="67"/>
      </p:cViewPr>
      <p:guideLst>
        <p:guide orient="horz" pos="799"/>
        <p:guide orient="horz" pos="4020"/>
        <p:guide pos="158"/>
        <p:guide pos="560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 showGuides="1">
      <p:cViewPr varScale="1">
        <p:scale>
          <a:sx n="83" d="100"/>
          <a:sy n="83" d="100"/>
        </p:scale>
        <p:origin x="-1008" y="-58"/>
      </p:cViewPr>
      <p:guideLst>
        <p:guide orient="horz" pos="187"/>
        <p:guide orient="horz" pos="638"/>
        <p:guide orient="horz" pos="453"/>
        <p:guide orient="horz" pos="6262"/>
        <p:guide pos="4186"/>
        <p:guide pos="286"/>
        <p:guide pos="830"/>
        <p:guide pos="38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https://sec-ishare.infineon.com/sites/carsecurity/CoreTeam/Shared%20Documents/04_MARCOM/06_Slides/01_Management_Slides/Markt%20Report/data%20Sec%20analys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Hardware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numRef>
              <c:f>Sheet1!$B$2:$M$2</c:f>
              <c:numCache>
                <c:formatCode>General</c:formatCode>
                <c:ptCount val="11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  <c:pt idx="9">
                  <c:v>2026</c:v>
                </c:pt>
                <c:pt idx="10">
                  <c:v>2027</c:v>
                </c:pt>
              </c:numCache>
            </c:numRef>
          </c:cat>
          <c:val>
            <c:numRef>
              <c:f>Sheet1!$B$3:$M$3</c:f>
              <c:numCache>
                <c:formatCode>General</c:formatCode>
                <c:ptCount val="11"/>
                <c:pt idx="0">
                  <c:v>16</c:v>
                </c:pt>
                <c:pt idx="1">
                  <c:v>36</c:v>
                </c:pt>
                <c:pt idx="2">
                  <c:v>52</c:v>
                </c:pt>
                <c:pt idx="3">
                  <c:v>71</c:v>
                </c:pt>
                <c:pt idx="4">
                  <c:v>86</c:v>
                </c:pt>
                <c:pt idx="5">
                  <c:v>111</c:v>
                </c:pt>
                <c:pt idx="6">
                  <c:v>127</c:v>
                </c:pt>
                <c:pt idx="7">
                  <c:v>184</c:v>
                </c:pt>
                <c:pt idx="8">
                  <c:v>215</c:v>
                </c:pt>
                <c:pt idx="9">
                  <c:v>244</c:v>
                </c:pt>
                <c:pt idx="10">
                  <c:v>266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4F-4BC5-B5AE-F71E7E4D9EF5}"/>
            </c:ext>
          </c:extLst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Rest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numRef>
              <c:f>Sheet1!$B$2:$M$2</c:f>
              <c:numCache>
                <c:formatCode>General</c:formatCode>
                <c:ptCount val="11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  <c:pt idx="9">
                  <c:v>2026</c:v>
                </c:pt>
                <c:pt idx="10">
                  <c:v>2027</c:v>
                </c:pt>
              </c:numCache>
            </c:numRef>
          </c:cat>
          <c:val>
            <c:numRef>
              <c:f>Sheet1!$B$4:$M$4</c:f>
              <c:numCache>
                <c:formatCode>General</c:formatCode>
                <c:ptCount val="11"/>
                <c:pt idx="0">
                  <c:v>45</c:v>
                </c:pt>
                <c:pt idx="1">
                  <c:v>103</c:v>
                </c:pt>
                <c:pt idx="2">
                  <c:v>155</c:v>
                </c:pt>
                <c:pt idx="3">
                  <c:v>220</c:v>
                </c:pt>
                <c:pt idx="4">
                  <c:v>276</c:v>
                </c:pt>
                <c:pt idx="5">
                  <c:v>371</c:v>
                </c:pt>
                <c:pt idx="6">
                  <c:v>444</c:v>
                </c:pt>
                <c:pt idx="7">
                  <c:v>673</c:v>
                </c:pt>
                <c:pt idx="8">
                  <c:v>834</c:v>
                </c:pt>
                <c:pt idx="9">
                  <c:v>1006</c:v>
                </c:pt>
                <c:pt idx="10">
                  <c:v>1184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4F-4BC5-B5AE-F71E7E4D9EF5}"/>
            </c:ext>
          </c:extLst>
        </c:ser>
        <c:ser>
          <c:idx val="2"/>
          <c:order val="2"/>
          <c:tx>
            <c:strRef>
              <c:f>Sheet1!$A$5</c:f>
              <c:strCache>
                <c:ptCount val="1"/>
                <c:pt idx="0">
                  <c:v>Total</c:v>
                </c:pt>
              </c:strCache>
            </c:strRef>
          </c:tx>
          <c:spPr>
            <a:noFill/>
          </c:spPr>
          <c:invertIfNegative val="0"/>
          <c:dLbls>
            <c:spPr>
              <a:noFill/>
              <a:ln>
                <a:noFill/>
              </a:ln>
              <a:effectLst/>
            </c:sp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Sheet1!$B$2:$M$2</c:f>
              <c:numCache>
                <c:formatCode>General</c:formatCode>
                <c:ptCount val="11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  <c:pt idx="9">
                  <c:v>2026</c:v>
                </c:pt>
                <c:pt idx="10">
                  <c:v>2027</c:v>
                </c:pt>
              </c:numCache>
            </c:numRef>
          </c:cat>
          <c:val>
            <c:numRef>
              <c:f>Sheet1!$B$5:$M$5</c:f>
              <c:numCache>
                <c:formatCode>General</c:formatCode>
                <c:ptCount val="11"/>
                <c:pt idx="0">
                  <c:v>61</c:v>
                </c:pt>
                <c:pt idx="1">
                  <c:v>139</c:v>
                </c:pt>
                <c:pt idx="2">
                  <c:v>207</c:v>
                </c:pt>
                <c:pt idx="3">
                  <c:v>291</c:v>
                </c:pt>
                <c:pt idx="4">
                  <c:v>362</c:v>
                </c:pt>
                <c:pt idx="5">
                  <c:v>482</c:v>
                </c:pt>
                <c:pt idx="6">
                  <c:v>571</c:v>
                </c:pt>
                <c:pt idx="7">
                  <c:v>857</c:v>
                </c:pt>
                <c:pt idx="8">
                  <c:v>1049</c:v>
                </c:pt>
                <c:pt idx="9">
                  <c:v>1250</c:v>
                </c:pt>
                <c:pt idx="10">
                  <c:v>1450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D4F-4BC5-B5AE-F71E7E4D9E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100"/>
        <c:axId val="141466240"/>
        <c:axId val="141481472"/>
      </c:barChart>
      <c:catAx>
        <c:axId val="141466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6350"/>
        </c:spPr>
        <c:crossAx val="141481472"/>
        <c:crosses val="autoZero"/>
        <c:auto val="1"/>
        <c:lblAlgn val="ctr"/>
        <c:lblOffset val="100"/>
        <c:noMultiLvlLbl val="0"/>
      </c:catAx>
      <c:valAx>
        <c:axId val="1414814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1466240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FXSHAPE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53306" y="296863"/>
            <a:ext cx="4422857" cy="41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55819">
              <a:defRPr sz="1200">
                <a:latin typeface="Tahoma" pitchFamily="34" charset="0"/>
              </a:defRPr>
            </a:lvl1pPr>
          </a:lstStyle>
          <a:p>
            <a:endParaRPr lang="en-US" dirty="0">
              <a:solidFill>
                <a:srgbClr val="0021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IFXSHA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7072" y="295163"/>
            <a:ext cx="880886" cy="41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IFXSHAPE"/>
          <p:cNvSpPr>
            <a:spLocks noGrp="1"/>
          </p:cNvSpPr>
          <p:nvPr>
            <p:ph type="ftr" sz="quarter" idx="2"/>
          </p:nvPr>
        </p:nvSpPr>
        <p:spPr>
          <a:xfrm>
            <a:off x="1317625" y="9941842"/>
            <a:ext cx="4824413" cy="1796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 algn="ctr"/>
            <a:r>
              <a:rPr lang="en-US" sz="800" smtClean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Copyright © Infineon Technologies AG 2019. All rights reserved.</a:t>
            </a:r>
          </a:p>
          <a:p>
            <a:pPr algn="ctr"/>
            <a:r>
              <a:rPr lang="en-US" sz="800" b="1" smtClean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  <a:endParaRPr lang="en-US" sz="800" b="1" dirty="0">
              <a:solidFill>
                <a:srgbClr val="E30034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9" name="IFXSHAPE"/>
          <p:cNvSpPr>
            <a:spLocks noGrp="1"/>
          </p:cNvSpPr>
          <p:nvPr>
            <p:ph type="dt" sz="quarter" idx="1"/>
          </p:nvPr>
        </p:nvSpPr>
        <p:spPr>
          <a:xfrm>
            <a:off x="453306" y="9941842"/>
            <a:ext cx="864319" cy="1796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 algn="l"/>
            <a:r>
              <a:rPr lang="en-US" sz="800" smtClean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2019-07-02</a:t>
            </a:r>
          </a:p>
          <a:p>
            <a:pPr algn="l"/>
            <a:endParaRPr lang="en-US" sz="8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0" name="IFXSHAPE"/>
          <p:cNvSpPr>
            <a:spLocks noGrp="1"/>
          </p:cNvSpPr>
          <p:nvPr>
            <p:ph type="sldNum" sz="quarter" idx="3"/>
          </p:nvPr>
        </p:nvSpPr>
        <p:spPr>
          <a:xfrm>
            <a:off x="6142038" y="9941842"/>
            <a:ext cx="448737" cy="1796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4F5EA4BF-E9AE-43AF-B3B0-E8B2B4D213BF}" type="slidenum">
              <a:rPr lang="en-US" sz="800" smtClean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‹#›</a:t>
            </a:fld>
            <a:endParaRPr lang="en-US" sz="800" smtClean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endParaRPr lang="en-US" sz="8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28692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IFXSHAPE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3305" y="1012850"/>
            <a:ext cx="6191969" cy="46439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4997" name="IFXSHAPE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3306" y="5868498"/>
            <a:ext cx="6191968" cy="36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Enter Notes</a:t>
            </a:r>
          </a:p>
        </p:txBody>
      </p:sp>
      <p:sp>
        <p:nvSpPr>
          <p:cNvPr id="28" name="IFXSHAPE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54025" y="295163"/>
            <a:ext cx="4422857" cy="41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55819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32" name="IFXSHA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7072" y="295163"/>
            <a:ext cx="880886" cy="41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2019. All rights reserved.</a:t>
            </a:r>
          </a:p>
          <a:p>
            <a:r>
              <a:rPr lang="en-US" b="1" smtClean="0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2019-07-02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041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rgbClr val="00214A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rgbClr val="00214A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rgbClr val="00214A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rgbClr val="00214A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IFXSHAPE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4025" y="1012825"/>
            <a:ext cx="6191250" cy="4643438"/>
          </a:xfrm>
          <a:ln/>
        </p:spPr>
      </p:sp>
      <p:sp>
        <p:nvSpPr>
          <p:cNvPr id="13" name="IFXSHAPE"/>
          <p:cNvSpPr>
            <a:spLocks noGrp="1"/>
          </p:cNvSpPr>
          <p:nvPr>
            <p:ph type="body" idx="3"/>
          </p:nvPr>
        </p:nvSpPr>
        <p:spPr>
          <a:xfrm>
            <a:off x="453306" y="5868498"/>
            <a:ext cx="6191968" cy="36720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IFXSHAPE"/>
          <p:cNvSpPr>
            <a:spLocks noGrp="1"/>
          </p:cNvSpPr>
          <p:nvPr>
            <p:ph type="hdr" sz="quarter"/>
          </p:nvPr>
        </p:nvSpPr>
        <p:spPr>
          <a:xfrm>
            <a:off x="454025" y="295163"/>
            <a:ext cx="4422857" cy="41942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</p:spPr>
        <p:txBody>
          <a:bodyPr/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2019. All rights reserved.</a:t>
            </a:r>
          </a:p>
          <a:p>
            <a:r>
              <a:rPr lang="en-US" b="1" smtClean="0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</p:spPr>
        <p:txBody>
          <a:bodyPr/>
          <a:lstStyle/>
          <a:p>
            <a:r>
              <a:rPr lang="en-US" smtClean="0"/>
              <a:t>2019-07-02</a:t>
            </a:r>
          </a:p>
          <a:p>
            <a:endParaRPr lang="en-US"/>
          </a:p>
        </p:txBody>
      </p:sp>
      <p:sp>
        <p:nvSpPr>
          <p:cNvPr id="17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</p:spPr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207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54025" y="1012825"/>
            <a:ext cx="619125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srgbClr val="00214A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Infineon Technologies AG 2019. All rights reserved.</a:t>
            </a:r>
          </a:p>
          <a:p>
            <a:r>
              <a:rPr lang="en-US" b="1" smtClean="0"/>
              <a:t>restricted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 smtClean="0"/>
              <a:t>2019-07-02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/>
              <a:pPr/>
              <a:t>10</a:t>
            </a:fld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616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54025" y="1012825"/>
            <a:ext cx="619125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Is level of security increasing? &gt; Agency</a:t>
            </a:r>
            <a:endParaRPr lang="de-DE" dirty="0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srgbClr val="00214A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Infineon Technologies AG 2019. All rights reserved.</a:t>
            </a:r>
          </a:p>
          <a:p>
            <a:r>
              <a:rPr lang="en-US" b="1" smtClean="0"/>
              <a:t>restricted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 smtClean="0"/>
              <a:t>2019-07-02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/>
              <a:pPr/>
              <a:t>11</a:t>
            </a:fld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5485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34975" y="982663"/>
            <a:ext cx="5927725" cy="4446587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>
          <a:xfrm>
            <a:off x="434048" y="5591889"/>
            <a:ext cx="5928892" cy="376391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b="1" baseline="0" noProof="0"/>
              <a:t>CHRIS</a:t>
            </a:r>
          </a:p>
          <a:p>
            <a:pPr>
              <a:spcBef>
                <a:spcPts val="0"/>
              </a:spcBef>
            </a:pPr>
            <a:r>
              <a:rPr lang="en-US" baseline="0" noProof="0"/>
              <a:t>The slide shows a simplified board-net architecture with the different sub-domains like powertrain, chassis/safety, body and infotainment.</a:t>
            </a:r>
          </a:p>
          <a:p>
            <a:pPr>
              <a:spcBef>
                <a:spcPts val="0"/>
              </a:spcBef>
            </a:pPr>
            <a:endParaRPr lang="en-US" baseline="0" noProof="0"/>
          </a:p>
          <a:p>
            <a:pPr>
              <a:spcBef>
                <a:spcPts val="0"/>
              </a:spcBef>
            </a:pPr>
            <a:r>
              <a:rPr lang="en-US" baseline="0" noProof="0"/>
              <a:t>On the left hand side the microcontrollers of our 1</a:t>
            </a:r>
            <a:r>
              <a:rPr lang="en-US" baseline="30000" noProof="0"/>
              <a:t>st</a:t>
            </a:r>
            <a:r>
              <a:rPr lang="en-US" baseline="0" noProof="0"/>
              <a:t> and 2</a:t>
            </a:r>
            <a:r>
              <a:rPr lang="en-US" baseline="30000" noProof="0"/>
              <a:t>nd</a:t>
            </a:r>
            <a:r>
              <a:rPr lang="en-US" baseline="0" noProof="0"/>
              <a:t> generation AURIX family:</a:t>
            </a:r>
          </a:p>
          <a:p>
            <a:pPr marL="165415" indent="-165415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 baseline="0" noProof="0">
                <a:solidFill>
                  <a:schemeClr val="tx1"/>
                </a:solidFill>
              </a:rPr>
              <a:t>They scale very well and can be used in all four vehicle domains</a:t>
            </a:r>
          </a:p>
          <a:p>
            <a:pPr marL="165415" indent="-165415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 baseline="0" noProof="0">
                <a:solidFill>
                  <a:schemeClr val="tx1"/>
                </a:solidFill>
              </a:rPr>
              <a:t>Beside the typical powertrain &amp; safety applications we see lately also a lot of request for connectivity applications </a:t>
            </a:r>
            <a:br>
              <a:rPr lang="en-US" baseline="0" noProof="0">
                <a:solidFill>
                  <a:schemeClr val="tx1"/>
                </a:solidFill>
              </a:rPr>
            </a:br>
            <a:r>
              <a:rPr lang="en-US" baseline="0" noProof="0">
                <a:solidFill>
                  <a:schemeClr val="tx1"/>
                </a:solidFill>
              </a:rPr>
              <a:t>like central gateway or telematics</a:t>
            </a:r>
            <a:br>
              <a:rPr lang="en-US" baseline="0" noProof="0">
                <a:solidFill>
                  <a:schemeClr val="tx1"/>
                </a:solidFill>
              </a:rPr>
            </a:br>
            <a:endParaRPr lang="en-US" baseline="0" noProof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US"/>
              <a:t>The SLI 76 and SLI 97 are security controllers for cellular network access.</a:t>
            </a:r>
          </a:p>
          <a:p>
            <a:pPr marL="165415" indent="-165415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/>
              <a:t>They are tailored to in-vehicle-usage by offering an extended temperature range (-40°C to 105°C), </a:t>
            </a:r>
            <a:br>
              <a:rPr lang="en-US"/>
            </a:br>
            <a:r>
              <a:rPr lang="en-US"/>
              <a:t>AEC-Q100 qualification and support PPAP.</a:t>
            </a:r>
            <a:endParaRPr lang="en-US" baseline="0" noProof="0"/>
          </a:p>
          <a:p>
            <a:pPr>
              <a:spcBef>
                <a:spcPts val="0"/>
              </a:spcBef>
            </a:pPr>
            <a:endParaRPr lang="en-US" baseline="0" noProof="0"/>
          </a:p>
          <a:p>
            <a:pPr>
              <a:spcBef>
                <a:spcPts val="0"/>
              </a:spcBef>
            </a:pPr>
            <a:r>
              <a:rPr lang="en-US"/>
              <a:t>The OPTIGA™ TPM (Trusted Platform Module) is </a:t>
            </a:r>
          </a:p>
          <a:p>
            <a:pPr marL="165415" indent="-165415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/>
              <a:t>a standardized turn-key solution </a:t>
            </a:r>
          </a:p>
          <a:p>
            <a:pPr marL="165415" indent="-165415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/>
              <a:t>to protect the integrity and authenticity of application processors.</a:t>
            </a:r>
          </a:p>
          <a:p>
            <a:pPr>
              <a:spcBef>
                <a:spcPts val="0"/>
              </a:spcBef>
            </a:pPr>
            <a:endParaRPr lang="en-US"/>
          </a:p>
          <a:p>
            <a:pPr defTabSz="882084">
              <a:spcBef>
                <a:spcPts val="0"/>
              </a:spcBef>
              <a:defRPr/>
            </a:pPr>
            <a:r>
              <a:rPr lang="en-US" baseline="0" noProof="0"/>
              <a:t>And the SLI 97 V2V that has been specially designed for </a:t>
            </a:r>
          </a:p>
          <a:p>
            <a:pPr marL="165415" indent="-165415" defTabSz="882084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/>
              <a:t>vehicle-to-vehicle and vehicle-to infrastructure communication</a:t>
            </a:r>
          </a:p>
          <a:p>
            <a:pPr>
              <a:spcBef>
                <a:spcPts val="0"/>
              </a:spcBef>
            </a:pPr>
            <a:r>
              <a:rPr lang="en-US" baseline="0" noProof="0"/>
              <a:t>Let's spend some more words on our AURIX microcontrollers.</a:t>
            </a:r>
          </a:p>
          <a:p>
            <a:pPr>
              <a:spcBef>
                <a:spcPts val="0"/>
              </a:spcBef>
            </a:pPr>
            <a:endParaRPr lang="en-US" baseline="0" noProof="0"/>
          </a:p>
          <a:p>
            <a:pPr marL="165376" indent="-165376">
              <a:spcBef>
                <a:spcPts val="0"/>
              </a:spcBef>
              <a:buFont typeface="Arial" pitchFamily="34" charset="0"/>
              <a:buChar char="•"/>
            </a:pPr>
            <a:endParaRPr lang="en-US" baseline="0" noProof="0"/>
          </a:p>
          <a:p>
            <a:pPr>
              <a:spcBef>
                <a:spcPts val="0"/>
              </a:spcBef>
            </a:pPr>
            <a:endParaRPr lang="en-US" noProof="0"/>
          </a:p>
        </p:txBody>
      </p:sp>
      <p:sp>
        <p:nvSpPr>
          <p:cNvPr id="5" name="IFXSHAPE"/>
          <p:cNvSpPr>
            <a:spLocks noGrp="1"/>
          </p:cNvSpPr>
          <p:nvPr>
            <p:ph type="hdr" sz="quarter"/>
          </p:nvPr>
        </p:nvSpPr>
        <p:spPr>
          <a:xfrm>
            <a:off x="434735" y="286281"/>
            <a:ext cx="4234945" cy="4068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IFXSHAPE"/>
          <p:cNvSpPr>
            <a:spLocks noGrp="1"/>
          </p:cNvSpPr>
          <p:nvPr>
            <p:ph type="ftr" sz="quarter" idx="4"/>
          </p:nvPr>
        </p:nvSpPr>
        <p:spPr>
          <a:xfrm>
            <a:off x="1261644" y="9641788"/>
            <a:ext cx="4619438" cy="140572"/>
          </a:xfrm>
        </p:spPr>
        <p:txBody>
          <a:bodyPr/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2019. All rights reserved.</a:t>
            </a:r>
          </a:p>
          <a:p>
            <a:r>
              <a:rPr lang="en-US" b="1" smtClean="0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IFXSHAPE"/>
          <p:cNvSpPr>
            <a:spLocks noGrp="1"/>
          </p:cNvSpPr>
          <p:nvPr>
            <p:ph type="dt" idx="1"/>
          </p:nvPr>
        </p:nvSpPr>
        <p:spPr>
          <a:xfrm>
            <a:off x="434047" y="9641788"/>
            <a:ext cx="827598" cy="140572"/>
          </a:xfrm>
        </p:spPr>
        <p:txBody>
          <a:bodyPr/>
          <a:lstStyle/>
          <a:p>
            <a:r>
              <a:rPr lang="de-DE" smtClean="0"/>
              <a:t>2019-07-02</a:t>
            </a:r>
          </a:p>
          <a:p>
            <a:endParaRPr lang="en-US"/>
          </a:p>
        </p:txBody>
      </p:sp>
      <p:sp>
        <p:nvSpPr>
          <p:cNvPr id="8" name="IFXSHAPE"/>
          <p:cNvSpPr>
            <a:spLocks noGrp="1"/>
          </p:cNvSpPr>
          <p:nvPr>
            <p:ph type="sldNum" sz="quarter" idx="5"/>
          </p:nvPr>
        </p:nvSpPr>
        <p:spPr>
          <a:xfrm>
            <a:off x="5881083" y="9641788"/>
            <a:ext cx="481856" cy="140572"/>
          </a:xfrm>
        </p:spPr>
        <p:txBody>
          <a:bodyPr/>
          <a:lstStyle/>
          <a:p>
            <a:fld id="{C4880C4C-A601-4A3C-B0F0-FA0EAE7CD5D9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6371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84188" y="366713"/>
            <a:ext cx="4911725" cy="3683000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>
          <a:xfrm>
            <a:off x="453306" y="4374886"/>
            <a:ext cx="6191968" cy="527118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endParaRPr lang="en-US" noProof="0" dirty="0"/>
          </a:p>
        </p:txBody>
      </p:sp>
      <p:sp>
        <p:nvSpPr>
          <p:cNvPr id="13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8"/>
            <a:ext cx="503237" cy="144933"/>
          </a:xfrm>
        </p:spPr>
        <p:txBody>
          <a:bodyPr/>
          <a:lstStyle/>
          <a:p>
            <a:fld id="{D6AB42FA-A97A-4D18-AA22-4D4FB8AC5FD2}" type="slidenum">
              <a:rPr lang="en-US" smtClean="0"/>
              <a:t>13</a:t>
            </a:fld>
            <a:endParaRPr lang="en-US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8381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54025" y="1012825"/>
            <a:ext cx="6191250" cy="4643438"/>
          </a:xfrm>
        </p:spPr>
      </p:sp>
      <p:sp>
        <p:nvSpPr>
          <p:cNvPr id="13" name="IFXSHAPE"/>
          <p:cNvSpPr>
            <a:spLocks noGrp="1"/>
          </p:cNvSpPr>
          <p:nvPr>
            <p:ph type="body" idx="3"/>
          </p:nvPr>
        </p:nvSpPr>
        <p:spPr>
          <a:xfrm>
            <a:off x="453306" y="5868498"/>
            <a:ext cx="6191968" cy="36720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IFXSHAPE"/>
          <p:cNvSpPr>
            <a:spLocks noGrp="1"/>
          </p:cNvSpPr>
          <p:nvPr>
            <p:ph type="hdr" sz="quarter"/>
          </p:nvPr>
        </p:nvSpPr>
        <p:spPr>
          <a:xfrm>
            <a:off x="454025" y="295163"/>
            <a:ext cx="4422857" cy="41942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</p:spPr>
        <p:txBody>
          <a:bodyPr/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2019. All rights reserved.</a:t>
            </a:r>
          </a:p>
          <a:p>
            <a:r>
              <a:rPr lang="en-US" b="1" smtClean="0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</p:spPr>
        <p:txBody>
          <a:bodyPr/>
          <a:lstStyle/>
          <a:p>
            <a:r>
              <a:rPr lang="en-US" smtClean="0"/>
              <a:t>2019-07-02</a:t>
            </a:r>
          </a:p>
          <a:p>
            <a:endParaRPr lang="en-US"/>
          </a:p>
        </p:txBody>
      </p:sp>
      <p:sp>
        <p:nvSpPr>
          <p:cNvPr id="17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</p:spPr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3906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54025" y="1012825"/>
            <a:ext cx="619125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Car2Car and 5GAA</a:t>
            </a:r>
            <a:r>
              <a:rPr lang="en-US" baseline="0" dirty="0" smtClean="0"/>
              <a:t>, 3GPP and ETSI, GSMA &gt; to be checked &gt; Patrick!</a:t>
            </a:r>
          </a:p>
          <a:p>
            <a:r>
              <a:rPr lang="en-US" baseline="0" dirty="0" smtClean="0"/>
              <a:t>Where to put XAIN? &gt; Can we combine with 12?</a:t>
            </a:r>
            <a:endParaRPr lang="en-US" dirty="0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srgbClr val="00214A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Infineon Technologies AG 2019. All rights reserved.</a:t>
            </a:r>
          </a:p>
          <a:p>
            <a:r>
              <a:rPr lang="en-US" b="1" smtClean="0"/>
              <a:t>restricted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 smtClean="0"/>
              <a:t>2019-07-02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1F9C884-0F65-4E83-954C-10CF405A196E}" type="slidenum">
              <a:rPr lang="en-US" smtClean="0"/>
              <a:t>15</a:t>
            </a:fld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1193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1227138" y="1012825"/>
            <a:ext cx="4645025" cy="3482975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Risk Management &gt; No link to security</a:t>
            </a:r>
            <a:endParaRPr lang="de-DE" dirty="0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Infineon Technologies AG 2019. All rights reserved.</a:t>
            </a:r>
          </a:p>
          <a:p>
            <a:r>
              <a:rPr lang="en-US" b="1" smtClean="0"/>
              <a:t>restricted</a:t>
            </a:r>
            <a:endParaRPr lang="en-US" b="1" dirty="0"/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 smtClean="0"/>
              <a:t>2019-07-02</a:t>
            </a:r>
          </a:p>
          <a:p>
            <a:endParaRPr lang="en-US" dirty="0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AC90514-9BC3-496F-B78C-303262020BFB}" type="slidenum">
              <a:rPr lang="en-US" smtClean="0"/>
              <a:t>16</a:t>
            </a:fld>
            <a:endParaRPr lang="en-US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2783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54025" y="1012825"/>
            <a:ext cx="6191250" cy="4643438"/>
          </a:xfrm>
        </p:spPr>
      </p:sp>
      <p:sp>
        <p:nvSpPr>
          <p:cNvPr id="8" name="IFXSHAPE"/>
          <p:cNvSpPr>
            <a:spLocks noGrp="1"/>
          </p:cNvSpPr>
          <p:nvPr>
            <p:ph type="body" idx="3"/>
          </p:nvPr>
        </p:nvSpPr>
        <p:spPr>
          <a:xfrm>
            <a:off x="453306" y="5868498"/>
            <a:ext cx="6191968" cy="3672000"/>
          </a:xfrm>
        </p:spPr>
        <p:txBody>
          <a:bodyPr>
            <a:norm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&gt; Ines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IFXSHAPE"/>
          <p:cNvSpPr>
            <a:spLocks noGrp="1"/>
          </p:cNvSpPr>
          <p:nvPr>
            <p:ph type="hdr" sz="quarter"/>
          </p:nvPr>
        </p:nvSpPr>
        <p:spPr>
          <a:xfrm>
            <a:off x="454025" y="295163"/>
            <a:ext cx="4422857" cy="41942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</p:spPr>
        <p:txBody>
          <a:bodyPr/>
          <a:lstStyle/>
          <a:p>
            <a:r>
              <a:rPr lang="en-US" smtClean="0"/>
              <a:t>Copyright © Infineon Technologies AG 2019. All rights reserved.</a:t>
            </a:r>
          </a:p>
          <a:p>
            <a:r>
              <a:rPr lang="en-US" b="1" smtClean="0"/>
              <a:t>restricted</a:t>
            </a:r>
            <a:endParaRPr lang="en-US" b="1" dirty="0"/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</p:spPr>
        <p:txBody>
          <a:bodyPr/>
          <a:lstStyle/>
          <a:p>
            <a:r>
              <a:rPr lang="en-US" smtClean="0"/>
              <a:t>2019-07-02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</p:spPr>
        <p:txBody>
          <a:bodyPr/>
          <a:lstStyle/>
          <a:p>
            <a:fld id="{B8CEB374-56E4-4053-885E-274A56C67334}" type="slidenum">
              <a:rPr lang="en-US" smtClean="0"/>
              <a:t>17</a:t>
            </a:fld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714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54025" y="1012825"/>
            <a:ext cx="6191250" cy="4643438"/>
          </a:xfrm>
        </p:spPr>
      </p:sp>
      <p:sp>
        <p:nvSpPr>
          <p:cNvPr id="8" name="IFXSHAPE"/>
          <p:cNvSpPr>
            <a:spLocks noGrp="1"/>
          </p:cNvSpPr>
          <p:nvPr>
            <p:ph type="body" idx="3"/>
          </p:nvPr>
        </p:nvSpPr>
        <p:spPr>
          <a:xfrm>
            <a:off x="453306" y="5868498"/>
            <a:ext cx="6191968" cy="3672000"/>
          </a:xfrm>
        </p:spPr>
        <p:txBody>
          <a:bodyPr>
            <a:normAutofit/>
          </a:bodyPr>
          <a:lstStyle/>
          <a:p>
            <a:endParaRPr lang="de-DE">
              <a:solidFill>
                <a:schemeClr val="tx1"/>
              </a:solidFill>
            </a:endParaRPr>
          </a:p>
        </p:txBody>
      </p:sp>
      <p:sp>
        <p:nvSpPr>
          <p:cNvPr id="9" name="IFXSHAPE"/>
          <p:cNvSpPr>
            <a:spLocks noGrp="1"/>
          </p:cNvSpPr>
          <p:nvPr>
            <p:ph type="hdr" sz="quarter"/>
          </p:nvPr>
        </p:nvSpPr>
        <p:spPr>
          <a:xfrm>
            <a:off x="454025" y="295163"/>
            <a:ext cx="4422857" cy="41942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</p:spPr>
        <p:txBody>
          <a:bodyPr/>
          <a:lstStyle/>
          <a:p>
            <a:r>
              <a:rPr lang="en-US" smtClean="0"/>
              <a:t>Copyright © Infineon Technologies AG 2019. All rights reserved.</a:t>
            </a:r>
          </a:p>
          <a:p>
            <a:r>
              <a:rPr lang="en-US" b="1" smtClean="0"/>
              <a:t>restricted</a:t>
            </a:r>
            <a:endParaRPr lang="en-US" b="1" dirty="0"/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</p:spPr>
        <p:txBody>
          <a:bodyPr/>
          <a:lstStyle/>
          <a:p>
            <a:r>
              <a:rPr lang="en-US" smtClean="0"/>
              <a:t>2019-07-02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</p:spPr>
        <p:txBody>
          <a:bodyPr/>
          <a:lstStyle/>
          <a:p>
            <a:fld id="{BA07C823-38C5-473E-9F44-5735F15A6A83}" type="slidenum">
              <a:rPr lang="en-US" smtClean="0"/>
              <a:t>18</a:t>
            </a:fld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7427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54025" y="1012825"/>
            <a:ext cx="619125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srgbClr val="00214A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Infineon Technologies AG 2019. All rights reserved.</a:t>
            </a:r>
          </a:p>
          <a:p>
            <a:r>
              <a:rPr lang="en-US" b="1" smtClean="0"/>
              <a:t>restricted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 smtClean="0"/>
              <a:t>2019-07-02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/>
              <a:pPr/>
              <a:t>19</a:t>
            </a:fld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119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34975" y="982663"/>
            <a:ext cx="5927725" cy="4446587"/>
          </a:xfrm>
        </p:spPr>
      </p:sp>
      <p:sp>
        <p:nvSpPr>
          <p:cNvPr id="8" name="IFXSHAPE"/>
          <p:cNvSpPr>
            <a:spLocks noGrp="1"/>
          </p:cNvSpPr>
          <p:nvPr>
            <p:ph type="body" idx="3"/>
          </p:nvPr>
        </p:nvSpPr>
        <p:spPr>
          <a:xfrm>
            <a:off x="434047" y="5691906"/>
            <a:ext cx="5928892" cy="3561504"/>
          </a:xfrm>
        </p:spPr>
        <p:txBody>
          <a:bodyPr/>
          <a:lstStyle/>
          <a:p>
            <a:endParaRPr lang="de-DE"/>
          </a:p>
        </p:txBody>
      </p:sp>
      <p:sp>
        <p:nvSpPr>
          <p:cNvPr id="9" name="IFXSHAPE"/>
          <p:cNvSpPr>
            <a:spLocks noGrp="1"/>
          </p:cNvSpPr>
          <p:nvPr>
            <p:ph type="hdr" sz="quarter"/>
          </p:nvPr>
        </p:nvSpPr>
        <p:spPr>
          <a:xfrm>
            <a:off x="434735" y="286281"/>
            <a:ext cx="4234945" cy="406801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261644" y="9641788"/>
            <a:ext cx="4619438" cy="140572"/>
          </a:xfrm>
        </p:spPr>
        <p:txBody>
          <a:bodyPr/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2019. All rights reserved.</a:t>
            </a:r>
          </a:p>
          <a:p>
            <a:r>
              <a:rPr lang="en-US" b="1" smtClean="0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34047" y="9641788"/>
            <a:ext cx="827598" cy="140572"/>
          </a:xfrm>
        </p:spPr>
        <p:txBody>
          <a:bodyPr/>
          <a:lstStyle/>
          <a:p>
            <a:r>
              <a:rPr lang="de-DE" smtClean="0"/>
              <a:t>2019-07-02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5881083" y="9641788"/>
            <a:ext cx="481856" cy="140572"/>
          </a:xfrm>
        </p:spPr>
        <p:txBody>
          <a:bodyPr/>
          <a:lstStyle/>
          <a:p>
            <a:fld id="{82D46DC4-7138-4DF6-9AEA-9AEE2D8765E2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330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42913" y="1012825"/>
            <a:ext cx="6202362" cy="4651375"/>
          </a:xfrm>
        </p:spPr>
      </p:sp>
      <p:sp>
        <p:nvSpPr>
          <p:cNvPr id="8" name="IFXSHAPE"/>
          <p:cNvSpPr>
            <a:spLocks noGrp="1"/>
          </p:cNvSpPr>
          <p:nvPr>
            <p:ph type="body" idx="3"/>
          </p:nvPr>
        </p:nvSpPr>
        <p:spPr>
          <a:xfrm>
            <a:off x="453306" y="5868498"/>
            <a:ext cx="6191968" cy="3672000"/>
          </a:xfrm>
        </p:spPr>
        <p:txBody>
          <a:bodyPr/>
          <a:lstStyle/>
          <a:p>
            <a:endParaRPr lang="de-DE" baseline="0" dirty="0" smtClean="0"/>
          </a:p>
        </p:txBody>
      </p:sp>
      <p:sp>
        <p:nvSpPr>
          <p:cNvPr id="9" name="IFXSHAPE"/>
          <p:cNvSpPr>
            <a:spLocks noGrp="1"/>
          </p:cNvSpPr>
          <p:nvPr>
            <p:ph type="hdr" sz="quarter"/>
          </p:nvPr>
        </p:nvSpPr>
        <p:spPr>
          <a:xfrm>
            <a:off x="454025" y="295163"/>
            <a:ext cx="4422857" cy="41942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</p:spPr>
        <p:txBody>
          <a:bodyPr/>
          <a:lstStyle/>
          <a:p>
            <a:r>
              <a:rPr lang="en-US" smtClean="0"/>
              <a:t>Copyright © Infineon Technologies AG 2019. All rights reserved.</a:t>
            </a:r>
          </a:p>
          <a:p>
            <a:r>
              <a:rPr lang="en-US" b="1" smtClean="0"/>
              <a:t>restricted</a:t>
            </a:r>
            <a:endParaRPr lang="en-US" b="1" dirty="0"/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</p:spPr>
        <p:txBody>
          <a:bodyPr/>
          <a:lstStyle/>
          <a:p>
            <a:r>
              <a:rPr lang="en-US" smtClean="0"/>
              <a:t>2019-07-02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</p:spPr>
        <p:txBody>
          <a:bodyPr/>
          <a:lstStyle/>
          <a:p>
            <a:fld id="{3F24F8FB-45E3-40A2-9491-2B926987BF90}" type="slidenum">
              <a:rPr lang="en-US" smtClean="0"/>
              <a:t>3</a:t>
            </a:fld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764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1227138" y="1012825"/>
            <a:ext cx="4645025" cy="3482975"/>
          </a:xfrm>
        </p:spPr>
      </p:sp>
      <p:sp>
        <p:nvSpPr>
          <p:cNvPr id="8" name="IFXSHAPE"/>
          <p:cNvSpPr>
            <a:spLocks noGrp="1"/>
          </p:cNvSpPr>
          <p:nvPr>
            <p:ph type="body" idx="3"/>
          </p:nvPr>
        </p:nvSpPr>
        <p:spPr>
          <a:xfrm>
            <a:off x="453306" y="4829274"/>
            <a:ext cx="6191968" cy="4711224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9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</p:spPr>
        <p:txBody>
          <a:bodyPr/>
          <a:lstStyle/>
          <a:p>
            <a:r>
              <a:rPr lang="en-US" smtClean="0"/>
              <a:t>Copyright © Infineon Technologies AG 2019. All rights reserved.</a:t>
            </a:r>
          </a:p>
          <a:p>
            <a:r>
              <a:rPr lang="en-US" b="1" smtClean="0"/>
              <a:t>restricted</a:t>
            </a:r>
            <a:endParaRPr lang="en-US" b="1" dirty="0"/>
          </a:p>
        </p:txBody>
      </p:sp>
      <p:sp>
        <p:nvSpPr>
          <p:cNvPr id="10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</p:spPr>
        <p:txBody>
          <a:bodyPr/>
          <a:lstStyle/>
          <a:p>
            <a:r>
              <a:rPr lang="en-US" smtClean="0"/>
              <a:t>2019-07-02</a:t>
            </a:r>
          </a:p>
          <a:p>
            <a:endParaRPr lang="en-US" dirty="0"/>
          </a:p>
        </p:txBody>
      </p:sp>
      <p:sp>
        <p:nvSpPr>
          <p:cNvPr id="11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</p:spPr>
        <p:txBody>
          <a:bodyPr/>
          <a:lstStyle/>
          <a:p>
            <a:fld id="{2B2D43BE-F909-428E-B7F1-4FB1975ED7DB}" type="slidenum">
              <a:rPr lang="en-US" smtClean="0"/>
              <a:t>4</a:t>
            </a:fld>
            <a:endParaRPr lang="en-US" smtClean="0"/>
          </a:p>
          <a:p>
            <a:endParaRPr lang="en-US" dirty="0"/>
          </a:p>
        </p:txBody>
      </p:sp>
      <p:sp>
        <p:nvSpPr>
          <p:cNvPr id="7" name="IFXSHAPE"/>
          <p:cNvSpPr>
            <a:spLocks noGrp="1"/>
          </p:cNvSpPr>
          <p:nvPr>
            <p:ph type="hdr" sz="quarter"/>
          </p:nvPr>
        </p:nvSpPr>
        <p:spPr>
          <a:xfrm>
            <a:off x="454025" y="295163"/>
            <a:ext cx="4422857" cy="41942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590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1227138" y="1012825"/>
            <a:ext cx="4645025" cy="3482975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>
          <a:xfrm>
            <a:off x="453306" y="4664563"/>
            <a:ext cx="6191968" cy="4875935"/>
          </a:xfrm>
        </p:spPr>
        <p:txBody>
          <a:bodyPr/>
          <a:lstStyle/>
          <a:p>
            <a:r>
              <a:rPr lang="en-US" dirty="0" smtClean="0"/>
              <a:t>“Pimp</a:t>
            </a:r>
            <a:r>
              <a:rPr lang="en-US" baseline="0" dirty="0" smtClean="0"/>
              <a:t> my Slide” needed</a:t>
            </a:r>
          </a:p>
          <a:p>
            <a:r>
              <a:rPr lang="en-US" baseline="0" dirty="0" smtClean="0"/>
              <a:t>Connect Points to the car</a:t>
            </a:r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Infineon Technologies AG 2019. All rights reserved.</a:t>
            </a:r>
          </a:p>
          <a:p>
            <a:r>
              <a:rPr lang="en-US" b="1" smtClean="0"/>
              <a:t>restricted</a:t>
            </a:r>
            <a:endParaRPr lang="en-US" b="1" dirty="0"/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 smtClean="0"/>
              <a:t>2019-07-02</a:t>
            </a:r>
          </a:p>
          <a:p>
            <a:endParaRPr lang="en-US" dirty="0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9A25585-A779-4E23-924E-FE33B3E33833}" type="slidenum">
              <a:rPr lang="en-US" smtClean="0"/>
              <a:t>5</a:t>
            </a:fld>
            <a:endParaRPr lang="en-US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495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54025" y="1012825"/>
            <a:ext cx="6191250" cy="4643438"/>
          </a:xfrm>
        </p:spPr>
      </p:sp>
      <p:sp>
        <p:nvSpPr>
          <p:cNvPr id="8" name="IFXSHAPE"/>
          <p:cNvSpPr>
            <a:spLocks noGrp="1"/>
          </p:cNvSpPr>
          <p:nvPr>
            <p:ph type="body" idx="3"/>
          </p:nvPr>
        </p:nvSpPr>
        <p:spPr>
          <a:xfrm>
            <a:off x="453306" y="5868498"/>
            <a:ext cx="6191968" cy="3672000"/>
          </a:xfrm>
        </p:spPr>
        <p:txBody>
          <a:bodyPr>
            <a:normAutofit/>
          </a:bodyPr>
          <a:lstStyle/>
          <a:p>
            <a:pPr marL="171450" indent="-171450">
              <a:buFontTx/>
              <a:buChar char="-"/>
            </a:pPr>
            <a:r>
              <a:rPr lang="de-DE" dirty="0" smtClean="0">
                <a:solidFill>
                  <a:schemeClr val="tx1"/>
                </a:solidFill>
              </a:rPr>
              <a:t>Slide pimping &gt; Agency (Background?)</a:t>
            </a:r>
          </a:p>
          <a:p>
            <a:pPr marL="171450" indent="-171450">
              <a:buFontTx/>
              <a:buChar char="-"/>
            </a:pPr>
            <a:r>
              <a:rPr lang="de-DE" dirty="0" smtClean="0">
                <a:solidFill>
                  <a:schemeClr val="tx1"/>
                </a:solidFill>
              </a:rPr>
              <a:t>Newspaper</a:t>
            </a:r>
            <a:r>
              <a:rPr lang="de-DE" baseline="0" dirty="0" smtClean="0">
                <a:solidFill>
                  <a:schemeClr val="tx1"/>
                </a:solidFill>
              </a:rPr>
              <a:t> snippets look like newspaper</a:t>
            </a:r>
            <a:endParaRPr lang="de-DE" dirty="0" smtClean="0">
              <a:solidFill>
                <a:schemeClr val="tx1"/>
              </a:solidFill>
            </a:endParaRPr>
          </a:p>
          <a:p>
            <a:pPr marL="171450" indent="-171450">
              <a:buFontTx/>
              <a:buChar char="-"/>
            </a:pPr>
            <a:r>
              <a:rPr lang="de-DE" dirty="0" smtClean="0">
                <a:solidFill>
                  <a:schemeClr val="tx1"/>
                </a:solidFill>
              </a:rPr>
              <a:t>Sentence</a:t>
            </a:r>
            <a:r>
              <a:rPr lang="de-DE" baseline="0" dirty="0" smtClean="0">
                <a:solidFill>
                  <a:schemeClr val="tx1"/>
                </a:solidFill>
              </a:rPr>
              <a:t> on security as a differentiator </a:t>
            </a:r>
            <a:endParaRPr lang="de-DE" dirty="0" smtClean="0">
              <a:solidFill>
                <a:schemeClr val="tx1"/>
              </a:solidFill>
            </a:endParaRPr>
          </a:p>
          <a:p>
            <a:pPr marL="171450" indent="-17145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IFXSHAPE"/>
          <p:cNvSpPr>
            <a:spLocks noGrp="1"/>
          </p:cNvSpPr>
          <p:nvPr>
            <p:ph type="hdr" sz="quarter"/>
          </p:nvPr>
        </p:nvSpPr>
        <p:spPr>
          <a:xfrm>
            <a:off x="454025" y="295163"/>
            <a:ext cx="4422857" cy="41942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</p:spPr>
        <p:txBody>
          <a:bodyPr/>
          <a:lstStyle/>
          <a:p>
            <a:r>
              <a:rPr lang="en-US" smtClean="0"/>
              <a:t>Copyright © Infineon Technologies AG 2019. All rights reserved.</a:t>
            </a:r>
          </a:p>
          <a:p>
            <a:r>
              <a:rPr lang="en-US" b="1" smtClean="0"/>
              <a:t>restricted</a:t>
            </a:r>
            <a:endParaRPr lang="en-US" b="1" dirty="0"/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</p:spPr>
        <p:txBody>
          <a:bodyPr/>
          <a:lstStyle/>
          <a:p>
            <a:r>
              <a:rPr lang="en-US" smtClean="0"/>
              <a:t>2019-07-02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</p:spPr>
        <p:txBody>
          <a:bodyPr/>
          <a:lstStyle/>
          <a:p>
            <a:fld id="{B8CEB374-56E4-4053-885E-274A56C67334}" type="slidenum">
              <a:rPr lang="en-US" smtClean="0"/>
              <a:t>6</a:t>
            </a:fld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7140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IFXSHAPE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54025" y="1012825"/>
            <a:ext cx="6191250" cy="4643438"/>
          </a:xfrm>
          <a:ln/>
        </p:spPr>
      </p:sp>
      <p:sp>
        <p:nvSpPr>
          <p:cNvPr id="4" name="IFXSHAPE"/>
          <p:cNvSpPr>
            <a:spLocks noGrp="1"/>
          </p:cNvSpPr>
          <p:nvPr>
            <p:ph type="body" idx="3"/>
          </p:nvPr>
        </p:nvSpPr>
        <p:spPr>
          <a:xfrm>
            <a:off x="453306" y="5867986"/>
            <a:ext cx="6191968" cy="3672513"/>
          </a:xfrm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9"/>
            <a:ext cx="4824411" cy="144933"/>
          </a:xfrm>
        </p:spPr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© Infineon Technologies AG 2019. All rights reserved.</a:t>
            </a:r>
          </a:p>
          <a:p>
            <a:r>
              <a:rPr lang="en-US" b="1" smtClean="0">
                <a:solidFill>
                  <a:prstClr val="black"/>
                </a:solidFill>
              </a:rPr>
              <a:t>restricted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7" name="IFXSHAPE"/>
          <p:cNvSpPr>
            <a:spLocks noGrp="1"/>
          </p:cNvSpPr>
          <p:nvPr>
            <p:ph type="dt" idx="1"/>
          </p:nvPr>
        </p:nvSpPr>
        <p:spPr>
          <a:xfrm>
            <a:off x="453307" y="9940929"/>
            <a:ext cx="1224084" cy="144933"/>
          </a:xfrm>
        </p:spPr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2019-07-02</a:t>
            </a:r>
          </a:p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9"/>
            <a:ext cx="503237" cy="144933"/>
          </a:xfrm>
        </p:spPr>
        <p:txBody>
          <a:bodyPr/>
          <a:lstStyle/>
          <a:p>
            <a:fld id="{209CBAE5-4A6B-43AC-93E5-8D9B2346F620}" type="slidenum">
              <a:rPr lang="en-US" smtClean="0">
                <a:solidFill>
                  <a:prstClr val="black"/>
                </a:solidFill>
              </a:rPr>
              <a:t>7</a:t>
            </a:fld>
            <a:endParaRPr lang="en-US" smtClean="0">
              <a:solidFill>
                <a:prstClr val="black"/>
              </a:solidFill>
            </a:endParaRPr>
          </a:p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IFXSHAPE"/>
          <p:cNvSpPr>
            <a:spLocks noGrp="1"/>
          </p:cNvSpPr>
          <p:nvPr>
            <p:ph type="hdr" sz="quarter"/>
          </p:nvPr>
        </p:nvSpPr>
        <p:spPr>
          <a:xfrm>
            <a:off x="454025" y="295163"/>
            <a:ext cx="4422857" cy="41942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456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54025" y="1012825"/>
            <a:ext cx="6191250" cy="4645025"/>
          </a:xfrm>
        </p:spPr>
      </p:sp>
      <p:sp>
        <p:nvSpPr>
          <p:cNvPr id="13" name="IFXSHAPE"/>
          <p:cNvSpPr>
            <a:spLocks noGrp="1"/>
          </p:cNvSpPr>
          <p:nvPr>
            <p:ph type="body" idx="3"/>
          </p:nvPr>
        </p:nvSpPr>
        <p:spPr>
          <a:xfrm>
            <a:off x="453306" y="5868498"/>
            <a:ext cx="6191968" cy="36720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IFXSHAPE"/>
          <p:cNvSpPr>
            <a:spLocks noGrp="1"/>
          </p:cNvSpPr>
          <p:nvPr>
            <p:ph type="hdr" sz="quarter"/>
          </p:nvPr>
        </p:nvSpPr>
        <p:spPr>
          <a:xfrm>
            <a:off x="454025" y="295163"/>
            <a:ext cx="4422857" cy="41942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</p:spPr>
        <p:txBody>
          <a:bodyPr/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2019. All rights reserved.</a:t>
            </a:r>
          </a:p>
          <a:p>
            <a:r>
              <a:rPr lang="en-US" b="1" smtClean="0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</p:spPr>
        <p:txBody>
          <a:bodyPr/>
          <a:lstStyle/>
          <a:p>
            <a:r>
              <a:rPr lang="en-US" smtClean="0"/>
              <a:t>2019-07-02</a:t>
            </a:r>
          </a:p>
          <a:p>
            <a:endParaRPr lang="en-US"/>
          </a:p>
        </p:txBody>
      </p:sp>
      <p:sp>
        <p:nvSpPr>
          <p:cNvPr id="17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</p:spPr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86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1227138" y="1012825"/>
            <a:ext cx="4645025" cy="3482975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Infineon Technologies AG 2019. All rights reserved.</a:t>
            </a:r>
          </a:p>
          <a:p>
            <a:r>
              <a:rPr lang="en-US" b="1" smtClean="0"/>
              <a:t>restricted</a:t>
            </a:r>
            <a:endParaRPr lang="en-US" b="1" dirty="0"/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 smtClean="0"/>
              <a:t>2019-07-02</a:t>
            </a:r>
          </a:p>
          <a:p>
            <a:endParaRPr lang="en-US" dirty="0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5D3C486E-3F71-4BDF-ABFF-7EBB2D6E927F}" type="slidenum">
              <a:rPr lang="en-US" smtClean="0"/>
              <a:t>9</a:t>
            </a:fld>
            <a:endParaRPr lang="en-US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46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/>
          <p:cNvSpPr>
            <a:spLocks noGrp="1"/>
          </p:cNvSpPr>
          <p:nvPr>
            <p:ph type="ftr" sz="quarter" idx="16"/>
          </p:nvPr>
        </p:nvSpPr>
        <p:spPr>
          <a:xfrm>
            <a:off x="250824" y="3810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sldNum" sz="quarter" idx="14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3" name="Freihandform 14"/>
          <p:cNvSpPr/>
          <p:nvPr userDrawn="1"/>
        </p:nvSpPr>
        <p:spPr bwMode="auto">
          <a:xfrm>
            <a:off x="-24632" y="-12192"/>
            <a:ext cx="9176381" cy="5529424"/>
          </a:xfrm>
          <a:custGeom>
            <a:avLst/>
            <a:gdLst>
              <a:gd name="connsiteX0" fmla="*/ 0 w 9150096"/>
              <a:gd name="connsiteY0" fmla="*/ 4066032 h 4066032"/>
              <a:gd name="connsiteX1" fmla="*/ 9150096 w 9150096"/>
              <a:gd name="connsiteY1" fmla="*/ 3663696 h 4066032"/>
              <a:gd name="connsiteX2" fmla="*/ 9150096 w 9150096"/>
              <a:gd name="connsiteY2" fmla="*/ 0 h 4066032"/>
              <a:gd name="connsiteX3" fmla="*/ 12192 w 9150096"/>
              <a:gd name="connsiteY3" fmla="*/ 0 h 4066032"/>
              <a:gd name="connsiteX4" fmla="*/ 0 w 9150096"/>
              <a:gd name="connsiteY4" fmla="*/ 4066032 h 4066032"/>
              <a:gd name="connsiteX0" fmla="*/ 12522 w 9162618"/>
              <a:gd name="connsiteY0" fmla="*/ 4066032 h 4066032"/>
              <a:gd name="connsiteX1" fmla="*/ 9162618 w 9162618"/>
              <a:gd name="connsiteY1" fmla="*/ 3663696 h 4066032"/>
              <a:gd name="connsiteX2" fmla="*/ 9162618 w 9162618"/>
              <a:gd name="connsiteY2" fmla="*/ 0 h 4066032"/>
              <a:gd name="connsiteX3" fmla="*/ 0 w 9162618"/>
              <a:gd name="connsiteY3" fmla="*/ 0 h 4066032"/>
              <a:gd name="connsiteX4" fmla="*/ 12522 w 9162618"/>
              <a:gd name="connsiteY4" fmla="*/ 4066032 h 4066032"/>
              <a:gd name="connsiteX0" fmla="*/ 12522 w 9162618"/>
              <a:gd name="connsiteY0" fmla="*/ 4072210 h 4072210"/>
              <a:gd name="connsiteX1" fmla="*/ 9162618 w 9162618"/>
              <a:gd name="connsiteY1" fmla="*/ 3669874 h 4072210"/>
              <a:gd name="connsiteX2" fmla="*/ 9162618 w 9162618"/>
              <a:gd name="connsiteY2" fmla="*/ 6178 h 4072210"/>
              <a:gd name="connsiteX3" fmla="*/ 0 w 9162618"/>
              <a:gd name="connsiteY3" fmla="*/ 0 h 4072210"/>
              <a:gd name="connsiteX4" fmla="*/ 12522 w 9162618"/>
              <a:gd name="connsiteY4" fmla="*/ 4072210 h 4072210"/>
              <a:gd name="connsiteX0" fmla="*/ 0 w 9150096"/>
              <a:gd name="connsiteY0" fmla="*/ 4066032 h 4066032"/>
              <a:gd name="connsiteX1" fmla="*/ 9150096 w 9150096"/>
              <a:gd name="connsiteY1" fmla="*/ 3663696 h 4066032"/>
              <a:gd name="connsiteX2" fmla="*/ 9150096 w 9150096"/>
              <a:gd name="connsiteY2" fmla="*/ 0 h 4066032"/>
              <a:gd name="connsiteX3" fmla="*/ 86332 w 9150096"/>
              <a:gd name="connsiteY3" fmla="*/ 6178 h 4066032"/>
              <a:gd name="connsiteX4" fmla="*/ 0 w 9150096"/>
              <a:gd name="connsiteY4" fmla="*/ 4066032 h 4066032"/>
              <a:gd name="connsiteX0" fmla="*/ 6344 w 9156440"/>
              <a:gd name="connsiteY0" fmla="*/ 4066032 h 4066032"/>
              <a:gd name="connsiteX1" fmla="*/ 9156440 w 9156440"/>
              <a:gd name="connsiteY1" fmla="*/ 3663696 h 4066032"/>
              <a:gd name="connsiteX2" fmla="*/ 9156440 w 9156440"/>
              <a:gd name="connsiteY2" fmla="*/ 0 h 4066032"/>
              <a:gd name="connsiteX3" fmla="*/ 0 w 9156440"/>
              <a:gd name="connsiteY3" fmla="*/ 6178 h 4066032"/>
              <a:gd name="connsiteX4" fmla="*/ 6344 w 9156440"/>
              <a:gd name="connsiteY4" fmla="*/ 4066032 h 4066032"/>
              <a:gd name="connsiteX0" fmla="*/ 289 w 9162742"/>
              <a:gd name="connsiteY0" fmla="*/ 4053675 h 4053675"/>
              <a:gd name="connsiteX1" fmla="*/ 9162742 w 9162742"/>
              <a:gd name="connsiteY1" fmla="*/ 3663696 h 4053675"/>
              <a:gd name="connsiteX2" fmla="*/ 9162742 w 9162742"/>
              <a:gd name="connsiteY2" fmla="*/ 0 h 4053675"/>
              <a:gd name="connsiteX3" fmla="*/ 6302 w 9162742"/>
              <a:gd name="connsiteY3" fmla="*/ 6178 h 4053675"/>
              <a:gd name="connsiteX4" fmla="*/ 289 w 9162742"/>
              <a:gd name="connsiteY4" fmla="*/ 4053675 h 4053675"/>
              <a:gd name="connsiteX0" fmla="*/ 289 w 9162742"/>
              <a:gd name="connsiteY0" fmla="*/ 5433024 h 5433024"/>
              <a:gd name="connsiteX1" fmla="*/ 9162742 w 9162742"/>
              <a:gd name="connsiteY1" fmla="*/ 3663696 h 5433024"/>
              <a:gd name="connsiteX2" fmla="*/ 9162742 w 9162742"/>
              <a:gd name="connsiteY2" fmla="*/ 0 h 5433024"/>
              <a:gd name="connsiteX3" fmla="*/ 6302 w 9162742"/>
              <a:gd name="connsiteY3" fmla="*/ 6178 h 5433024"/>
              <a:gd name="connsiteX4" fmla="*/ 289 w 9162742"/>
              <a:gd name="connsiteY4" fmla="*/ 5433024 h 5433024"/>
              <a:gd name="connsiteX0" fmla="*/ 289 w 9170491"/>
              <a:gd name="connsiteY0" fmla="*/ 5433024 h 5433024"/>
              <a:gd name="connsiteX1" fmla="*/ 9170491 w 9170491"/>
              <a:gd name="connsiteY1" fmla="*/ 5035296 h 5433024"/>
              <a:gd name="connsiteX2" fmla="*/ 9162742 w 9170491"/>
              <a:gd name="connsiteY2" fmla="*/ 0 h 5433024"/>
              <a:gd name="connsiteX3" fmla="*/ 6302 w 9170491"/>
              <a:gd name="connsiteY3" fmla="*/ 6178 h 5433024"/>
              <a:gd name="connsiteX4" fmla="*/ 289 w 9170491"/>
              <a:gd name="connsiteY4" fmla="*/ 5433024 h 5433024"/>
              <a:gd name="connsiteX0" fmla="*/ 6179 w 9176381"/>
              <a:gd name="connsiteY0" fmla="*/ 5439038 h 5439038"/>
              <a:gd name="connsiteX1" fmla="*/ 9176381 w 9176381"/>
              <a:gd name="connsiteY1" fmla="*/ 5041310 h 5439038"/>
              <a:gd name="connsiteX2" fmla="*/ 9168632 w 9176381"/>
              <a:gd name="connsiteY2" fmla="*/ 6014 h 5439038"/>
              <a:gd name="connsiteX3" fmla="*/ 0 w 9176381"/>
              <a:gd name="connsiteY3" fmla="*/ 0 h 5439038"/>
              <a:gd name="connsiteX4" fmla="*/ 6179 w 9176381"/>
              <a:gd name="connsiteY4" fmla="*/ 5439038 h 54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6381" h="5439038">
                <a:moveTo>
                  <a:pt x="6179" y="5439038"/>
                </a:moveTo>
                <a:lnTo>
                  <a:pt x="9176381" y="5041310"/>
                </a:lnTo>
                <a:lnTo>
                  <a:pt x="9168632" y="6014"/>
                </a:lnTo>
                <a:lnTo>
                  <a:pt x="0" y="0"/>
                </a:lnTo>
                <a:cubicBezTo>
                  <a:pt x="2115" y="1353285"/>
                  <a:pt x="4064" y="4085753"/>
                  <a:pt x="6179" y="5439038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grpSp>
        <p:nvGrpSpPr>
          <p:cNvPr id="34" name="Gruppieren 36"/>
          <p:cNvGrpSpPr/>
          <p:nvPr userDrawn="1"/>
        </p:nvGrpSpPr>
        <p:grpSpPr>
          <a:xfrm>
            <a:off x="-32666" y="-27384"/>
            <a:ext cx="9184415" cy="5544616"/>
            <a:chOff x="-32666" y="-27384"/>
            <a:chExt cx="9184415" cy="5544616"/>
          </a:xfrm>
        </p:grpSpPr>
        <p:cxnSp>
          <p:nvCxnSpPr>
            <p:cNvPr id="35" name="Gerade Verbindung 17"/>
            <p:cNvCxnSpPr/>
            <p:nvPr/>
          </p:nvCxnSpPr>
          <p:spPr>
            <a:xfrm>
              <a:off x="2131679" y="4821110"/>
              <a:ext cx="147767" cy="69612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18"/>
            <p:cNvCxnSpPr/>
            <p:nvPr/>
          </p:nvCxnSpPr>
          <p:spPr>
            <a:xfrm>
              <a:off x="-32666" y="3430006"/>
              <a:ext cx="2156394" cy="139110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19"/>
            <p:cNvCxnSpPr/>
            <p:nvPr/>
          </p:nvCxnSpPr>
          <p:spPr>
            <a:xfrm flipH="1">
              <a:off x="2131680" y="3140968"/>
              <a:ext cx="7020069" cy="168014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2"/>
            <p:cNvSpPr/>
            <p:nvPr/>
          </p:nvSpPr>
          <p:spPr bwMode="auto">
            <a:xfrm>
              <a:off x="2059672" y="4749110"/>
              <a:ext cx="144016" cy="14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 smtClean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" name="Gerade Verbindung 23"/>
            <p:cNvCxnSpPr/>
            <p:nvPr/>
          </p:nvCxnSpPr>
          <p:spPr>
            <a:xfrm flipH="1">
              <a:off x="6156176" y="-27384"/>
              <a:ext cx="2808312" cy="540060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611" y="5809300"/>
            <a:ext cx="1404000" cy="614017"/>
          </a:xfrm>
          <a:prstGeom prst="rect">
            <a:avLst/>
          </a:prstGeom>
        </p:spPr>
      </p:pic>
      <p:sp>
        <p:nvSpPr>
          <p:cNvPr id="21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1916832"/>
            <a:ext cx="6335712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 smtClean="0"/>
              <a:t>Please type in title</a:t>
            </a:r>
            <a:endParaRPr lang="de-DE"/>
          </a:p>
        </p:txBody>
      </p:sp>
      <p:sp>
        <p:nvSpPr>
          <p:cNvPr id="16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468000" y="5765775"/>
            <a:ext cx="6336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 smtClean="0"/>
              <a:t>Author (department)</a:t>
            </a:r>
            <a:br>
              <a:rPr lang="en-GB" noProof="0" dirty="0" smtClean="0"/>
            </a:br>
            <a:r>
              <a:rPr lang="en-GB" noProof="0" dirty="0" smtClean="0"/>
              <a:t>Date</a:t>
            </a:r>
          </a:p>
        </p:txBody>
      </p:sp>
      <p:sp>
        <p:nvSpPr>
          <p:cNvPr id="3" name="IFXSHAPE"/>
          <p:cNvSpPr>
            <a:spLocks noGrp="1"/>
          </p:cNvSpPr>
          <p:nvPr>
            <p:ph type="dt" sz="half" idx="15"/>
          </p:nvPr>
        </p:nvSpPr>
        <p:spPr>
          <a:xfrm>
            <a:off x="4144168" y="64008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- restricted -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536123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/>
  <p:extLst mod="1"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pos="297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19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17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A6C6CDE6-B063-4021-BE13-2339A107E1E4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67938"/>
            <a:ext cx="7223760" cy="720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title</a:t>
            </a:r>
            <a:endParaRPr lang="en-GB" dirty="0"/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250825" y="1268412"/>
            <a:ext cx="4248472" cy="23166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4643438" y="1268413"/>
            <a:ext cx="4249042" cy="2316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250825" y="3860799"/>
            <a:ext cx="4248472" cy="25209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4643438" y="3860800"/>
            <a:ext cx="4249042" cy="2520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4" name="IFXSHAPE"/>
          <p:cNvSpPr>
            <a:spLocks noGrp="1"/>
          </p:cNvSpPr>
          <p:nvPr>
            <p:ph type="dt" sz="half" idx="18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18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16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F8C1B367-2A26-4592-A14C-BC383C89103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67938"/>
            <a:ext cx="7223760" cy="720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title</a:t>
            </a:r>
            <a:endParaRPr lang="en-GB" dirty="0"/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250824" y="1268412"/>
            <a:ext cx="8641655" cy="23166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250825" y="3860799"/>
            <a:ext cx="4248472" cy="25209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4643437" y="3860800"/>
            <a:ext cx="4249041" cy="2520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4" name="IFXSHAPE"/>
          <p:cNvSpPr>
            <a:spLocks noGrp="1"/>
          </p:cNvSpPr>
          <p:nvPr>
            <p:ph type="dt" sz="half" idx="17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, Two Columns,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19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17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C81A26DC-BF71-49DC-A47C-75ED83447E31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67938"/>
            <a:ext cx="7223760" cy="720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title</a:t>
            </a:r>
            <a:endParaRPr lang="en-GB" dirty="0"/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250825" y="1268414"/>
            <a:ext cx="8640960" cy="12326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250825" y="2780930"/>
            <a:ext cx="4248472" cy="19458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4643438" y="2780930"/>
            <a:ext cx="4248472" cy="19458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250825" y="5085185"/>
            <a:ext cx="8640960" cy="12965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</p:txBody>
      </p:sp>
      <p:sp>
        <p:nvSpPr>
          <p:cNvPr id="4" name="IFXSHAPE"/>
          <p:cNvSpPr>
            <a:spLocks noGrp="1"/>
          </p:cNvSpPr>
          <p:nvPr>
            <p:ph type="dt" sz="half" idx="18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 and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18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16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E080D072-A965-4E84-9D9E-6576656BC45B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67938"/>
            <a:ext cx="7223760" cy="720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title</a:t>
            </a:r>
            <a:endParaRPr lang="en-GB" dirty="0"/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250826" y="1268413"/>
            <a:ext cx="2808288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203576" y="1268413"/>
            <a:ext cx="2736850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6084888" y="1268413"/>
            <a:ext cx="2808312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4" name="IFXSHAPE"/>
          <p:cNvSpPr>
            <a:spLocks noGrp="1"/>
          </p:cNvSpPr>
          <p:nvPr>
            <p:ph type="dt" sz="half" idx="17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 and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19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17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28CD6F1E-C1A2-422F-BB66-E749CEF14F7B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67938"/>
            <a:ext cx="7223760" cy="720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title</a:t>
            </a:r>
            <a:endParaRPr lang="en-GB" dirty="0"/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250825" y="1268413"/>
            <a:ext cx="8640960" cy="13684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250825" y="2781299"/>
            <a:ext cx="2952750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3348038" y="2781299"/>
            <a:ext cx="2592387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6084888" y="2781299"/>
            <a:ext cx="2808287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4" name="IFXSHAPE"/>
          <p:cNvSpPr>
            <a:spLocks noGrp="1"/>
          </p:cNvSpPr>
          <p:nvPr>
            <p:ph type="dt" sz="half" idx="18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Four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19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17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6408C8EC-14BC-4B5E-8419-9CECB70EAD71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67938"/>
            <a:ext cx="7223760" cy="720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title</a:t>
            </a:r>
            <a:endParaRPr lang="en-GB" dirty="0"/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250825" y="1268413"/>
            <a:ext cx="2088232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2484438" y="1268413"/>
            <a:ext cx="2016125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4643438" y="1268413"/>
            <a:ext cx="2016125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6804025" y="1268413"/>
            <a:ext cx="2088232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4" name="IFXSHAPE"/>
          <p:cNvSpPr>
            <a:spLocks noGrp="1"/>
          </p:cNvSpPr>
          <p:nvPr>
            <p:ph type="dt" sz="half" idx="18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20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18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131BC57C-BD35-4829-BBE9-9BA1D8ADFEE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67938"/>
            <a:ext cx="7223760" cy="720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title</a:t>
            </a:r>
            <a:endParaRPr lang="en-GB" dirty="0"/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250825" y="1268413"/>
            <a:ext cx="8640960" cy="1368425"/>
          </a:xfrm>
          <a:prstGeom prst="rect">
            <a:avLst/>
          </a:prstGeom>
        </p:spPr>
        <p:txBody>
          <a:bodyPr/>
          <a:lstStyle>
            <a:lvl4pPr>
              <a:buNone/>
              <a:defRPr/>
            </a:lvl4pPr>
          </a:lstStyle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250825" y="2781299"/>
            <a:ext cx="2088232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2484438" y="2781299"/>
            <a:ext cx="2016125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4643438" y="2781299"/>
            <a:ext cx="2016125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5" name="IFXSHAPE"/>
          <p:cNvSpPr>
            <a:spLocks noGrp="1"/>
          </p:cNvSpPr>
          <p:nvPr>
            <p:ph sz="quarter" idx="17" hasCustomPrompt="1"/>
          </p:nvPr>
        </p:nvSpPr>
        <p:spPr>
          <a:xfrm>
            <a:off x="6804025" y="2781299"/>
            <a:ext cx="2088232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4" name="IFXSHAPE"/>
          <p:cNvSpPr>
            <a:spLocks noGrp="1"/>
          </p:cNvSpPr>
          <p:nvPr>
            <p:ph type="dt" sz="half" idx="19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/>
          <p:cNvSpPr>
            <a:spLocks noGrp="1"/>
          </p:cNvSpPr>
          <p:nvPr>
            <p:ph type="ftr" sz="quarter" idx="12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sldNum" sz="quarter" idx="10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0F1BA06F-50E3-4253-97BD-536F3689C10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dt" sz="half" idx="11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Full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/>
          </p:cNvSpPr>
          <p:nvPr>
            <p:ph type="ftr" sz="quarter" idx="10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3257007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Fin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/>
          <p:cNvSpPr>
            <a:spLocks noGrp="1"/>
          </p:cNvSpPr>
          <p:nvPr>
            <p:ph type="ftr" sz="quarter" idx="12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sldNum" sz="quarter" idx="10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09055780-1756-48D3-BEF6-349409FCF23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dt" sz="half" idx="11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326568936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/>
          <p:cNvSpPr>
            <a:spLocks noGrp="1"/>
          </p:cNvSpPr>
          <p:nvPr>
            <p:ph type="ftr" sz="quarter" idx="16"/>
          </p:nvPr>
        </p:nvSpPr>
        <p:spPr>
          <a:xfrm>
            <a:off x="250824" y="3810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sldNum" sz="quarter" idx="14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3" name="Freihandform 14"/>
          <p:cNvSpPr/>
          <p:nvPr userDrawn="1"/>
        </p:nvSpPr>
        <p:spPr bwMode="auto">
          <a:xfrm>
            <a:off x="-24632" y="-12192"/>
            <a:ext cx="9176381" cy="5529424"/>
          </a:xfrm>
          <a:custGeom>
            <a:avLst/>
            <a:gdLst>
              <a:gd name="connsiteX0" fmla="*/ 0 w 9150096"/>
              <a:gd name="connsiteY0" fmla="*/ 4066032 h 4066032"/>
              <a:gd name="connsiteX1" fmla="*/ 9150096 w 9150096"/>
              <a:gd name="connsiteY1" fmla="*/ 3663696 h 4066032"/>
              <a:gd name="connsiteX2" fmla="*/ 9150096 w 9150096"/>
              <a:gd name="connsiteY2" fmla="*/ 0 h 4066032"/>
              <a:gd name="connsiteX3" fmla="*/ 12192 w 9150096"/>
              <a:gd name="connsiteY3" fmla="*/ 0 h 4066032"/>
              <a:gd name="connsiteX4" fmla="*/ 0 w 9150096"/>
              <a:gd name="connsiteY4" fmla="*/ 4066032 h 4066032"/>
              <a:gd name="connsiteX0" fmla="*/ 12522 w 9162618"/>
              <a:gd name="connsiteY0" fmla="*/ 4066032 h 4066032"/>
              <a:gd name="connsiteX1" fmla="*/ 9162618 w 9162618"/>
              <a:gd name="connsiteY1" fmla="*/ 3663696 h 4066032"/>
              <a:gd name="connsiteX2" fmla="*/ 9162618 w 9162618"/>
              <a:gd name="connsiteY2" fmla="*/ 0 h 4066032"/>
              <a:gd name="connsiteX3" fmla="*/ 0 w 9162618"/>
              <a:gd name="connsiteY3" fmla="*/ 0 h 4066032"/>
              <a:gd name="connsiteX4" fmla="*/ 12522 w 9162618"/>
              <a:gd name="connsiteY4" fmla="*/ 4066032 h 4066032"/>
              <a:gd name="connsiteX0" fmla="*/ 12522 w 9162618"/>
              <a:gd name="connsiteY0" fmla="*/ 4072210 h 4072210"/>
              <a:gd name="connsiteX1" fmla="*/ 9162618 w 9162618"/>
              <a:gd name="connsiteY1" fmla="*/ 3669874 h 4072210"/>
              <a:gd name="connsiteX2" fmla="*/ 9162618 w 9162618"/>
              <a:gd name="connsiteY2" fmla="*/ 6178 h 4072210"/>
              <a:gd name="connsiteX3" fmla="*/ 0 w 9162618"/>
              <a:gd name="connsiteY3" fmla="*/ 0 h 4072210"/>
              <a:gd name="connsiteX4" fmla="*/ 12522 w 9162618"/>
              <a:gd name="connsiteY4" fmla="*/ 4072210 h 4072210"/>
              <a:gd name="connsiteX0" fmla="*/ 0 w 9150096"/>
              <a:gd name="connsiteY0" fmla="*/ 4066032 h 4066032"/>
              <a:gd name="connsiteX1" fmla="*/ 9150096 w 9150096"/>
              <a:gd name="connsiteY1" fmla="*/ 3663696 h 4066032"/>
              <a:gd name="connsiteX2" fmla="*/ 9150096 w 9150096"/>
              <a:gd name="connsiteY2" fmla="*/ 0 h 4066032"/>
              <a:gd name="connsiteX3" fmla="*/ 86332 w 9150096"/>
              <a:gd name="connsiteY3" fmla="*/ 6178 h 4066032"/>
              <a:gd name="connsiteX4" fmla="*/ 0 w 9150096"/>
              <a:gd name="connsiteY4" fmla="*/ 4066032 h 4066032"/>
              <a:gd name="connsiteX0" fmla="*/ 6344 w 9156440"/>
              <a:gd name="connsiteY0" fmla="*/ 4066032 h 4066032"/>
              <a:gd name="connsiteX1" fmla="*/ 9156440 w 9156440"/>
              <a:gd name="connsiteY1" fmla="*/ 3663696 h 4066032"/>
              <a:gd name="connsiteX2" fmla="*/ 9156440 w 9156440"/>
              <a:gd name="connsiteY2" fmla="*/ 0 h 4066032"/>
              <a:gd name="connsiteX3" fmla="*/ 0 w 9156440"/>
              <a:gd name="connsiteY3" fmla="*/ 6178 h 4066032"/>
              <a:gd name="connsiteX4" fmla="*/ 6344 w 9156440"/>
              <a:gd name="connsiteY4" fmla="*/ 4066032 h 4066032"/>
              <a:gd name="connsiteX0" fmla="*/ 289 w 9162742"/>
              <a:gd name="connsiteY0" fmla="*/ 4053675 h 4053675"/>
              <a:gd name="connsiteX1" fmla="*/ 9162742 w 9162742"/>
              <a:gd name="connsiteY1" fmla="*/ 3663696 h 4053675"/>
              <a:gd name="connsiteX2" fmla="*/ 9162742 w 9162742"/>
              <a:gd name="connsiteY2" fmla="*/ 0 h 4053675"/>
              <a:gd name="connsiteX3" fmla="*/ 6302 w 9162742"/>
              <a:gd name="connsiteY3" fmla="*/ 6178 h 4053675"/>
              <a:gd name="connsiteX4" fmla="*/ 289 w 9162742"/>
              <a:gd name="connsiteY4" fmla="*/ 4053675 h 4053675"/>
              <a:gd name="connsiteX0" fmla="*/ 289 w 9162742"/>
              <a:gd name="connsiteY0" fmla="*/ 5433024 h 5433024"/>
              <a:gd name="connsiteX1" fmla="*/ 9162742 w 9162742"/>
              <a:gd name="connsiteY1" fmla="*/ 3663696 h 5433024"/>
              <a:gd name="connsiteX2" fmla="*/ 9162742 w 9162742"/>
              <a:gd name="connsiteY2" fmla="*/ 0 h 5433024"/>
              <a:gd name="connsiteX3" fmla="*/ 6302 w 9162742"/>
              <a:gd name="connsiteY3" fmla="*/ 6178 h 5433024"/>
              <a:gd name="connsiteX4" fmla="*/ 289 w 9162742"/>
              <a:gd name="connsiteY4" fmla="*/ 5433024 h 5433024"/>
              <a:gd name="connsiteX0" fmla="*/ 289 w 9170491"/>
              <a:gd name="connsiteY0" fmla="*/ 5433024 h 5433024"/>
              <a:gd name="connsiteX1" fmla="*/ 9170491 w 9170491"/>
              <a:gd name="connsiteY1" fmla="*/ 5035296 h 5433024"/>
              <a:gd name="connsiteX2" fmla="*/ 9162742 w 9170491"/>
              <a:gd name="connsiteY2" fmla="*/ 0 h 5433024"/>
              <a:gd name="connsiteX3" fmla="*/ 6302 w 9170491"/>
              <a:gd name="connsiteY3" fmla="*/ 6178 h 5433024"/>
              <a:gd name="connsiteX4" fmla="*/ 289 w 9170491"/>
              <a:gd name="connsiteY4" fmla="*/ 5433024 h 5433024"/>
              <a:gd name="connsiteX0" fmla="*/ 6179 w 9176381"/>
              <a:gd name="connsiteY0" fmla="*/ 5439038 h 5439038"/>
              <a:gd name="connsiteX1" fmla="*/ 9176381 w 9176381"/>
              <a:gd name="connsiteY1" fmla="*/ 5041310 h 5439038"/>
              <a:gd name="connsiteX2" fmla="*/ 9168632 w 9176381"/>
              <a:gd name="connsiteY2" fmla="*/ 6014 h 5439038"/>
              <a:gd name="connsiteX3" fmla="*/ 0 w 9176381"/>
              <a:gd name="connsiteY3" fmla="*/ 0 h 5439038"/>
              <a:gd name="connsiteX4" fmla="*/ 6179 w 9176381"/>
              <a:gd name="connsiteY4" fmla="*/ 5439038 h 54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6381" h="5439038">
                <a:moveTo>
                  <a:pt x="6179" y="5439038"/>
                </a:moveTo>
                <a:lnTo>
                  <a:pt x="9176381" y="5041310"/>
                </a:lnTo>
                <a:lnTo>
                  <a:pt x="9168632" y="6014"/>
                </a:lnTo>
                <a:lnTo>
                  <a:pt x="0" y="0"/>
                </a:lnTo>
                <a:cubicBezTo>
                  <a:pt x="2115" y="1353285"/>
                  <a:pt x="4064" y="4085753"/>
                  <a:pt x="6179" y="5439038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grpSp>
        <p:nvGrpSpPr>
          <p:cNvPr id="34" name="Gruppieren 36"/>
          <p:cNvGrpSpPr/>
          <p:nvPr userDrawn="1"/>
        </p:nvGrpSpPr>
        <p:grpSpPr>
          <a:xfrm>
            <a:off x="-32666" y="-27384"/>
            <a:ext cx="9184415" cy="5544616"/>
            <a:chOff x="-32666" y="-27384"/>
            <a:chExt cx="9184415" cy="5544616"/>
          </a:xfrm>
        </p:grpSpPr>
        <p:cxnSp>
          <p:nvCxnSpPr>
            <p:cNvPr id="35" name="Gerade Verbindung 17"/>
            <p:cNvCxnSpPr/>
            <p:nvPr/>
          </p:nvCxnSpPr>
          <p:spPr>
            <a:xfrm>
              <a:off x="2131679" y="4821110"/>
              <a:ext cx="147767" cy="69612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18"/>
            <p:cNvCxnSpPr/>
            <p:nvPr/>
          </p:nvCxnSpPr>
          <p:spPr>
            <a:xfrm>
              <a:off x="-32666" y="3430006"/>
              <a:ext cx="2156394" cy="139110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19"/>
            <p:cNvCxnSpPr/>
            <p:nvPr/>
          </p:nvCxnSpPr>
          <p:spPr>
            <a:xfrm flipH="1">
              <a:off x="2131680" y="3140968"/>
              <a:ext cx="7020069" cy="168014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2"/>
            <p:cNvSpPr/>
            <p:nvPr/>
          </p:nvSpPr>
          <p:spPr bwMode="auto">
            <a:xfrm>
              <a:off x="2059672" y="4749110"/>
              <a:ext cx="144016" cy="14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 smtClean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" name="Gerade Verbindung 23"/>
            <p:cNvCxnSpPr/>
            <p:nvPr/>
          </p:nvCxnSpPr>
          <p:spPr>
            <a:xfrm flipH="1">
              <a:off x="6156176" y="-27384"/>
              <a:ext cx="2808312" cy="540060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611" y="5809300"/>
            <a:ext cx="1404000" cy="614017"/>
          </a:xfrm>
          <a:prstGeom prst="rect">
            <a:avLst/>
          </a:prstGeom>
        </p:spPr>
      </p:pic>
      <p:sp>
        <p:nvSpPr>
          <p:cNvPr id="21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1240538"/>
            <a:ext cx="6335712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 smtClean="0"/>
              <a:t>Please type in title</a:t>
            </a:r>
            <a:endParaRPr lang="de-DE"/>
          </a:p>
        </p:txBody>
      </p:sp>
      <p:sp>
        <p:nvSpPr>
          <p:cNvPr id="16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468000" y="5765775"/>
            <a:ext cx="6336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 smtClean="0"/>
              <a:t>Author (department)</a:t>
            </a:r>
            <a:br>
              <a:rPr lang="en-GB" noProof="0" dirty="0" smtClean="0"/>
            </a:br>
            <a:r>
              <a:rPr lang="en-GB" noProof="0" dirty="0" smtClean="0"/>
              <a:t>Date</a:t>
            </a:r>
          </a:p>
        </p:txBody>
      </p:sp>
      <p:sp>
        <p:nvSpPr>
          <p:cNvPr id="3" name="IFXSHAPE"/>
          <p:cNvSpPr>
            <a:spLocks noGrp="1"/>
          </p:cNvSpPr>
          <p:nvPr>
            <p:ph type="dt" sz="half" idx="15"/>
          </p:nvPr>
        </p:nvSpPr>
        <p:spPr>
          <a:xfrm>
            <a:off x="4144168" y="64008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- restricted -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242328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/>
  <p:extLst mod="1"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pos="297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Final_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/>
          <p:cNvSpPr>
            <a:spLocks noGrp="1"/>
          </p:cNvSpPr>
          <p:nvPr>
            <p:ph type="ftr" sz="quarter" idx="12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51"/>
            <a:ext cx="9144000" cy="6858000"/>
          </a:xfrm>
          <a:prstGeom prst="rect">
            <a:avLst/>
          </a:prstGeom>
        </p:spPr>
      </p:pic>
      <p:sp>
        <p:nvSpPr>
          <p:cNvPr id="2" name="IFXSHAPE"/>
          <p:cNvSpPr>
            <a:spLocks noGrp="1"/>
          </p:cNvSpPr>
          <p:nvPr>
            <p:ph type="sldNum" sz="quarter" idx="10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17EB6964-00B8-4209-BDF3-525A29FAA645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dt" sz="half" idx="11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197727015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FX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12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88720"/>
            <a:ext cx="6768752" cy="720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Click to edit title</a:t>
            </a:r>
            <a:endParaRPr lang="en-US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10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227844FD-2425-4317-9AEA-1BF2606052F4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4" name="IFXSHAPE"/>
          <p:cNvSpPr>
            <a:spLocks noGrp="1"/>
          </p:cNvSpPr>
          <p:nvPr>
            <p:ph type="dt" sz="half" idx="11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4240022894"/>
      </p:ext>
    </p:extLst>
  </p:cSld>
  <p:clrMapOvr>
    <a:masterClrMapping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FX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16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14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D08CD67C-B4D2-4044-B6E6-9FDB2C6BB8EB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88720"/>
            <a:ext cx="7223760" cy="720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title</a:t>
            </a:r>
            <a:endParaRPr lang="en-GB" dirty="0"/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250824" y="1268413"/>
            <a:ext cx="8641655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4" name="IFXSHAPE"/>
          <p:cNvSpPr>
            <a:spLocks noGrp="1"/>
          </p:cNvSpPr>
          <p:nvPr>
            <p:ph type="dt" sz="half" idx="15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396295434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/>
          <p:cNvSpPr>
            <a:spLocks noGrp="1"/>
          </p:cNvSpPr>
          <p:nvPr>
            <p:ph type="ftr" sz="quarter" idx="16"/>
          </p:nvPr>
        </p:nvSpPr>
        <p:spPr>
          <a:xfrm>
            <a:off x="250824" y="3810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sldNum" sz="quarter" idx="14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611" y="5809300"/>
            <a:ext cx="1404000" cy="614017"/>
          </a:xfrm>
          <a:prstGeom prst="rect">
            <a:avLst/>
          </a:prstGeom>
        </p:spPr>
      </p:pic>
      <p:sp>
        <p:nvSpPr>
          <p:cNvPr id="25" name="Freihandform 14"/>
          <p:cNvSpPr/>
          <p:nvPr userDrawn="1"/>
        </p:nvSpPr>
        <p:spPr bwMode="auto">
          <a:xfrm>
            <a:off x="-18742" y="-6178"/>
            <a:ext cx="9162742" cy="3867226"/>
          </a:xfrm>
          <a:custGeom>
            <a:avLst/>
            <a:gdLst>
              <a:gd name="connsiteX0" fmla="*/ 0 w 9150096"/>
              <a:gd name="connsiteY0" fmla="*/ 4066032 h 4066032"/>
              <a:gd name="connsiteX1" fmla="*/ 9150096 w 9150096"/>
              <a:gd name="connsiteY1" fmla="*/ 3663696 h 4066032"/>
              <a:gd name="connsiteX2" fmla="*/ 9150096 w 9150096"/>
              <a:gd name="connsiteY2" fmla="*/ 0 h 4066032"/>
              <a:gd name="connsiteX3" fmla="*/ 12192 w 9150096"/>
              <a:gd name="connsiteY3" fmla="*/ 0 h 4066032"/>
              <a:gd name="connsiteX4" fmla="*/ 0 w 9150096"/>
              <a:gd name="connsiteY4" fmla="*/ 4066032 h 4066032"/>
              <a:gd name="connsiteX0" fmla="*/ 12522 w 9162618"/>
              <a:gd name="connsiteY0" fmla="*/ 4066032 h 4066032"/>
              <a:gd name="connsiteX1" fmla="*/ 9162618 w 9162618"/>
              <a:gd name="connsiteY1" fmla="*/ 3663696 h 4066032"/>
              <a:gd name="connsiteX2" fmla="*/ 9162618 w 9162618"/>
              <a:gd name="connsiteY2" fmla="*/ 0 h 4066032"/>
              <a:gd name="connsiteX3" fmla="*/ 0 w 9162618"/>
              <a:gd name="connsiteY3" fmla="*/ 0 h 4066032"/>
              <a:gd name="connsiteX4" fmla="*/ 12522 w 9162618"/>
              <a:gd name="connsiteY4" fmla="*/ 4066032 h 4066032"/>
              <a:gd name="connsiteX0" fmla="*/ 12522 w 9162618"/>
              <a:gd name="connsiteY0" fmla="*/ 4072210 h 4072210"/>
              <a:gd name="connsiteX1" fmla="*/ 9162618 w 9162618"/>
              <a:gd name="connsiteY1" fmla="*/ 3669874 h 4072210"/>
              <a:gd name="connsiteX2" fmla="*/ 9162618 w 9162618"/>
              <a:gd name="connsiteY2" fmla="*/ 6178 h 4072210"/>
              <a:gd name="connsiteX3" fmla="*/ 0 w 9162618"/>
              <a:gd name="connsiteY3" fmla="*/ 0 h 4072210"/>
              <a:gd name="connsiteX4" fmla="*/ 12522 w 9162618"/>
              <a:gd name="connsiteY4" fmla="*/ 4072210 h 4072210"/>
              <a:gd name="connsiteX0" fmla="*/ 0 w 9150096"/>
              <a:gd name="connsiteY0" fmla="*/ 4066032 h 4066032"/>
              <a:gd name="connsiteX1" fmla="*/ 9150096 w 9150096"/>
              <a:gd name="connsiteY1" fmla="*/ 3663696 h 4066032"/>
              <a:gd name="connsiteX2" fmla="*/ 9150096 w 9150096"/>
              <a:gd name="connsiteY2" fmla="*/ 0 h 4066032"/>
              <a:gd name="connsiteX3" fmla="*/ 86332 w 9150096"/>
              <a:gd name="connsiteY3" fmla="*/ 6178 h 4066032"/>
              <a:gd name="connsiteX4" fmla="*/ 0 w 9150096"/>
              <a:gd name="connsiteY4" fmla="*/ 4066032 h 4066032"/>
              <a:gd name="connsiteX0" fmla="*/ 6344 w 9156440"/>
              <a:gd name="connsiteY0" fmla="*/ 4066032 h 4066032"/>
              <a:gd name="connsiteX1" fmla="*/ 9156440 w 9156440"/>
              <a:gd name="connsiteY1" fmla="*/ 3663696 h 4066032"/>
              <a:gd name="connsiteX2" fmla="*/ 9156440 w 9156440"/>
              <a:gd name="connsiteY2" fmla="*/ 0 h 4066032"/>
              <a:gd name="connsiteX3" fmla="*/ 0 w 9156440"/>
              <a:gd name="connsiteY3" fmla="*/ 6178 h 4066032"/>
              <a:gd name="connsiteX4" fmla="*/ 6344 w 9156440"/>
              <a:gd name="connsiteY4" fmla="*/ 4066032 h 4066032"/>
              <a:gd name="connsiteX0" fmla="*/ 289 w 9162742"/>
              <a:gd name="connsiteY0" fmla="*/ 4053675 h 4053675"/>
              <a:gd name="connsiteX1" fmla="*/ 9162742 w 9162742"/>
              <a:gd name="connsiteY1" fmla="*/ 3663696 h 4053675"/>
              <a:gd name="connsiteX2" fmla="*/ 9162742 w 9162742"/>
              <a:gd name="connsiteY2" fmla="*/ 0 h 4053675"/>
              <a:gd name="connsiteX3" fmla="*/ 6302 w 9162742"/>
              <a:gd name="connsiteY3" fmla="*/ 6178 h 4053675"/>
              <a:gd name="connsiteX4" fmla="*/ 289 w 9162742"/>
              <a:gd name="connsiteY4" fmla="*/ 4053675 h 405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2742" h="4053675">
                <a:moveTo>
                  <a:pt x="289" y="4053675"/>
                </a:moveTo>
                <a:lnTo>
                  <a:pt x="9162742" y="3663696"/>
                </a:lnTo>
                <a:lnTo>
                  <a:pt x="9162742" y="0"/>
                </a:lnTo>
                <a:lnTo>
                  <a:pt x="6302" y="6178"/>
                </a:lnTo>
                <a:cubicBezTo>
                  <a:pt x="8417" y="1359463"/>
                  <a:pt x="-1826" y="2700390"/>
                  <a:pt x="289" y="4053675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068" t="-5496" b="-71522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uppieren 16"/>
          <p:cNvGrpSpPr/>
          <p:nvPr userDrawn="1"/>
        </p:nvGrpSpPr>
        <p:grpSpPr>
          <a:xfrm>
            <a:off x="-38456" y="-6096"/>
            <a:ext cx="9206840" cy="3795136"/>
            <a:chOff x="-38456" y="-6096"/>
            <a:chExt cx="9206840" cy="3957440"/>
          </a:xfrm>
        </p:grpSpPr>
        <p:cxnSp>
          <p:nvCxnSpPr>
            <p:cNvPr id="27" name="Gerade Verbindung 20"/>
            <p:cNvCxnSpPr/>
            <p:nvPr/>
          </p:nvCxnSpPr>
          <p:spPr>
            <a:xfrm>
              <a:off x="2843808" y="2513104"/>
              <a:ext cx="648072" cy="143824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25"/>
            <p:cNvCxnSpPr/>
            <p:nvPr/>
          </p:nvCxnSpPr>
          <p:spPr>
            <a:xfrm>
              <a:off x="-38456" y="1923981"/>
              <a:ext cx="2882264" cy="589123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28"/>
            <p:cNvCxnSpPr/>
            <p:nvPr/>
          </p:nvCxnSpPr>
          <p:spPr>
            <a:xfrm flipH="1">
              <a:off x="2843808" y="0"/>
              <a:ext cx="1656184" cy="251310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29"/>
            <p:cNvCxnSpPr/>
            <p:nvPr/>
          </p:nvCxnSpPr>
          <p:spPr>
            <a:xfrm>
              <a:off x="6828632" y="-6096"/>
              <a:ext cx="2339752" cy="2605865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Ellipse 31"/>
            <p:cNvSpPr/>
            <p:nvPr/>
          </p:nvSpPr>
          <p:spPr bwMode="auto">
            <a:xfrm>
              <a:off x="2783992" y="2434739"/>
              <a:ext cx="144016" cy="15015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 smtClean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4725144"/>
            <a:ext cx="8243298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 smtClean="0"/>
              <a:t>Please type in title</a:t>
            </a:r>
            <a:endParaRPr lang="de-DE"/>
          </a:p>
        </p:txBody>
      </p:sp>
      <p:sp>
        <p:nvSpPr>
          <p:cNvPr id="18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468000" y="5765775"/>
            <a:ext cx="6336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 smtClean="0"/>
              <a:t>Author (department)</a:t>
            </a:r>
            <a:br>
              <a:rPr lang="en-GB" noProof="0" dirty="0" smtClean="0"/>
            </a:br>
            <a:r>
              <a:rPr lang="en-GB" noProof="0" dirty="0" smtClean="0"/>
              <a:t>Date</a:t>
            </a:r>
          </a:p>
        </p:txBody>
      </p:sp>
      <p:sp>
        <p:nvSpPr>
          <p:cNvPr id="3" name="IFXSHAPE"/>
          <p:cNvSpPr>
            <a:spLocks noGrp="1"/>
          </p:cNvSpPr>
          <p:nvPr>
            <p:ph type="dt" sz="half" idx="15"/>
          </p:nvPr>
        </p:nvSpPr>
        <p:spPr>
          <a:xfrm>
            <a:off x="4144168" y="64008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- restricted -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1391533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/>
  <p:extLst mod="1"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pos="297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/>
          <p:cNvSpPr>
            <a:spLocks noGrp="1"/>
          </p:cNvSpPr>
          <p:nvPr>
            <p:ph type="ftr" sz="quarter" idx="16"/>
          </p:nvPr>
        </p:nvSpPr>
        <p:spPr>
          <a:xfrm>
            <a:off x="250824" y="3810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sldNum" sz="quarter" idx="14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611" y="5809300"/>
            <a:ext cx="1404000" cy="614017"/>
          </a:xfrm>
          <a:prstGeom prst="rect">
            <a:avLst/>
          </a:prstGeom>
        </p:spPr>
      </p:pic>
      <p:sp>
        <p:nvSpPr>
          <p:cNvPr id="17" name="Freihandform 19"/>
          <p:cNvSpPr/>
          <p:nvPr userDrawn="1"/>
        </p:nvSpPr>
        <p:spPr bwMode="auto">
          <a:xfrm>
            <a:off x="3948684" y="-15240"/>
            <a:ext cx="5202936" cy="3664987"/>
          </a:xfrm>
          <a:custGeom>
            <a:avLst/>
            <a:gdLst>
              <a:gd name="connsiteX0" fmla="*/ 5196840 w 5196840"/>
              <a:gd name="connsiteY0" fmla="*/ 3649980 h 3832860"/>
              <a:gd name="connsiteX1" fmla="*/ 5196840 w 5196840"/>
              <a:gd name="connsiteY1" fmla="*/ 0 h 3832860"/>
              <a:gd name="connsiteX2" fmla="*/ 861060 w 5196840"/>
              <a:gd name="connsiteY2" fmla="*/ 0 h 3832860"/>
              <a:gd name="connsiteX3" fmla="*/ 0 w 5196840"/>
              <a:gd name="connsiteY3" fmla="*/ 1996440 h 3832860"/>
              <a:gd name="connsiteX4" fmla="*/ 1295400 w 5196840"/>
              <a:gd name="connsiteY4" fmla="*/ 3832860 h 3832860"/>
              <a:gd name="connsiteX5" fmla="*/ 5196840 w 5196840"/>
              <a:gd name="connsiteY5" fmla="*/ 3649980 h 3832860"/>
              <a:gd name="connsiteX0" fmla="*/ 5196840 w 5196840"/>
              <a:gd name="connsiteY0" fmla="*/ 3649980 h 3832860"/>
              <a:gd name="connsiteX1" fmla="*/ 5196840 w 5196840"/>
              <a:gd name="connsiteY1" fmla="*/ 0 h 3832860"/>
              <a:gd name="connsiteX2" fmla="*/ 861060 w 5196840"/>
              <a:gd name="connsiteY2" fmla="*/ 0 h 3832860"/>
              <a:gd name="connsiteX3" fmla="*/ 0 w 5196840"/>
              <a:gd name="connsiteY3" fmla="*/ 1984083 h 3832860"/>
              <a:gd name="connsiteX4" fmla="*/ 1295400 w 5196840"/>
              <a:gd name="connsiteY4" fmla="*/ 3832860 h 3832860"/>
              <a:gd name="connsiteX5" fmla="*/ 5196840 w 5196840"/>
              <a:gd name="connsiteY5" fmla="*/ 3649980 h 3832860"/>
              <a:gd name="connsiteX0" fmla="*/ 5202936 w 5202936"/>
              <a:gd name="connsiteY0" fmla="*/ 3649980 h 3832860"/>
              <a:gd name="connsiteX1" fmla="*/ 5202936 w 5202936"/>
              <a:gd name="connsiteY1" fmla="*/ 0 h 3832860"/>
              <a:gd name="connsiteX2" fmla="*/ 867156 w 5202936"/>
              <a:gd name="connsiteY2" fmla="*/ 0 h 3832860"/>
              <a:gd name="connsiteX3" fmla="*/ 0 w 5202936"/>
              <a:gd name="connsiteY3" fmla="*/ 1984083 h 3832860"/>
              <a:gd name="connsiteX4" fmla="*/ 1301496 w 5202936"/>
              <a:gd name="connsiteY4" fmla="*/ 3832860 h 3832860"/>
              <a:gd name="connsiteX5" fmla="*/ 5202936 w 5202936"/>
              <a:gd name="connsiteY5" fmla="*/ 3649980 h 383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2936" h="3832860">
                <a:moveTo>
                  <a:pt x="5202936" y="3649980"/>
                </a:moveTo>
                <a:lnTo>
                  <a:pt x="5202936" y="0"/>
                </a:lnTo>
                <a:lnTo>
                  <a:pt x="867156" y="0"/>
                </a:lnTo>
                <a:lnTo>
                  <a:pt x="0" y="1984083"/>
                </a:lnTo>
                <a:lnTo>
                  <a:pt x="1301496" y="3832860"/>
                </a:lnTo>
                <a:lnTo>
                  <a:pt x="5202936" y="364998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040" t="-32632" r="-33130" b="-14225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8" name="Freihandform 21"/>
          <p:cNvSpPr/>
          <p:nvPr userDrawn="1"/>
        </p:nvSpPr>
        <p:spPr bwMode="auto">
          <a:xfrm>
            <a:off x="-12440" y="-15240"/>
            <a:ext cx="4831575" cy="1894426"/>
          </a:xfrm>
          <a:custGeom>
            <a:avLst/>
            <a:gdLst>
              <a:gd name="connsiteX0" fmla="*/ 4846320 w 4846320"/>
              <a:gd name="connsiteY0" fmla="*/ 0 h 1981200"/>
              <a:gd name="connsiteX1" fmla="*/ 0 w 4846320"/>
              <a:gd name="connsiteY1" fmla="*/ 0 h 1981200"/>
              <a:gd name="connsiteX2" fmla="*/ 0 w 4846320"/>
              <a:gd name="connsiteY2" fmla="*/ 1615440 h 1981200"/>
              <a:gd name="connsiteX3" fmla="*/ 4000500 w 4846320"/>
              <a:gd name="connsiteY3" fmla="*/ 1981200 h 1981200"/>
              <a:gd name="connsiteX4" fmla="*/ 4846320 w 4846320"/>
              <a:gd name="connsiteY4" fmla="*/ 0 h 1981200"/>
              <a:gd name="connsiteX0" fmla="*/ 4864855 w 4864855"/>
              <a:gd name="connsiteY0" fmla="*/ 0 h 1981200"/>
              <a:gd name="connsiteX1" fmla="*/ 0 w 4864855"/>
              <a:gd name="connsiteY1" fmla="*/ 0 h 1981200"/>
              <a:gd name="connsiteX2" fmla="*/ 0 w 4864855"/>
              <a:gd name="connsiteY2" fmla="*/ 1615440 h 1981200"/>
              <a:gd name="connsiteX3" fmla="*/ 4000500 w 4864855"/>
              <a:gd name="connsiteY3" fmla="*/ 1981200 h 1981200"/>
              <a:gd name="connsiteX4" fmla="*/ 4864855 w 4864855"/>
              <a:gd name="connsiteY4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4855" h="1981200">
                <a:moveTo>
                  <a:pt x="4864855" y="0"/>
                </a:moveTo>
                <a:lnTo>
                  <a:pt x="0" y="0"/>
                </a:lnTo>
                <a:lnTo>
                  <a:pt x="0" y="1615440"/>
                </a:lnTo>
                <a:lnTo>
                  <a:pt x="4000500" y="1981200"/>
                </a:lnTo>
                <a:lnTo>
                  <a:pt x="4864855" y="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5378" b="-35378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9" name="Freihandform 22"/>
          <p:cNvSpPr/>
          <p:nvPr userDrawn="1"/>
        </p:nvSpPr>
        <p:spPr bwMode="auto">
          <a:xfrm>
            <a:off x="-12440" y="1529446"/>
            <a:ext cx="5267357" cy="2331602"/>
          </a:xfrm>
          <a:custGeom>
            <a:avLst/>
            <a:gdLst>
              <a:gd name="connsiteX0" fmla="*/ 5280660 w 5280660"/>
              <a:gd name="connsiteY0" fmla="*/ 2209800 h 2438400"/>
              <a:gd name="connsiteX1" fmla="*/ 3992880 w 5280660"/>
              <a:gd name="connsiteY1" fmla="*/ 365760 h 2438400"/>
              <a:gd name="connsiteX2" fmla="*/ 0 w 5280660"/>
              <a:gd name="connsiteY2" fmla="*/ 0 h 2438400"/>
              <a:gd name="connsiteX3" fmla="*/ 0 w 5280660"/>
              <a:gd name="connsiteY3" fmla="*/ 2438400 h 2438400"/>
              <a:gd name="connsiteX4" fmla="*/ 5280660 w 5280660"/>
              <a:gd name="connsiteY4" fmla="*/ 2209800 h 2438400"/>
              <a:gd name="connsiteX0" fmla="*/ 5293017 w 5293017"/>
              <a:gd name="connsiteY0" fmla="*/ 2215978 h 2438400"/>
              <a:gd name="connsiteX1" fmla="*/ 3992880 w 5293017"/>
              <a:gd name="connsiteY1" fmla="*/ 365760 h 2438400"/>
              <a:gd name="connsiteX2" fmla="*/ 0 w 5293017"/>
              <a:gd name="connsiteY2" fmla="*/ 0 h 2438400"/>
              <a:gd name="connsiteX3" fmla="*/ 0 w 5293017"/>
              <a:gd name="connsiteY3" fmla="*/ 2438400 h 2438400"/>
              <a:gd name="connsiteX4" fmla="*/ 5293017 w 5293017"/>
              <a:gd name="connsiteY4" fmla="*/ 2215978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3017" h="2438400">
                <a:moveTo>
                  <a:pt x="5293017" y="2215978"/>
                </a:moveTo>
                <a:lnTo>
                  <a:pt x="3992880" y="365760"/>
                </a:lnTo>
                <a:lnTo>
                  <a:pt x="0" y="0"/>
                </a:lnTo>
                <a:lnTo>
                  <a:pt x="0" y="2438400"/>
                </a:lnTo>
                <a:lnTo>
                  <a:pt x="5293017" y="2215978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331" b="-35109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uppieren 23"/>
          <p:cNvGrpSpPr/>
          <p:nvPr userDrawn="1"/>
        </p:nvGrpSpPr>
        <p:grpSpPr>
          <a:xfrm>
            <a:off x="-12440" y="-15240"/>
            <a:ext cx="5267357" cy="3663608"/>
            <a:chOff x="27112" y="-15240"/>
            <a:chExt cx="5267357" cy="3831418"/>
          </a:xfrm>
        </p:grpSpPr>
        <p:cxnSp>
          <p:nvCxnSpPr>
            <p:cNvPr id="21" name="Gerade Verbindung 24"/>
            <p:cNvCxnSpPr>
              <a:endCxn id="19" idx="0"/>
            </p:cNvCxnSpPr>
            <p:nvPr/>
          </p:nvCxnSpPr>
          <p:spPr>
            <a:xfrm>
              <a:off x="4000428" y="1968843"/>
              <a:ext cx="1294041" cy="1847335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26"/>
            <p:cNvCxnSpPr>
              <a:stCxn id="18" idx="2"/>
              <a:endCxn id="19" idx="1"/>
            </p:cNvCxnSpPr>
            <p:nvPr/>
          </p:nvCxnSpPr>
          <p:spPr>
            <a:xfrm>
              <a:off x="27112" y="1600200"/>
              <a:ext cx="3973523" cy="36576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7"/>
            <p:cNvCxnSpPr>
              <a:stCxn id="17" idx="2"/>
              <a:endCxn id="19" idx="1"/>
            </p:cNvCxnSpPr>
            <p:nvPr/>
          </p:nvCxnSpPr>
          <p:spPr>
            <a:xfrm flipH="1">
              <a:off x="4000635" y="-15240"/>
              <a:ext cx="854757" cy="198120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Ellipse 30"/>
            <p:cNvSpPr/>
            <p:nvPr/>
          </p:nvSpPr>
          <p:spPr bwMode="auto">
            <a:xfrm>
              <a:off x="3934723" y="1893952"/>
              <a:ext cx="144016" cy="15059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 smtClean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4725144"/>
            <a:ext cx="8243298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 smtClean="0"/>
              <a:t>Please type in title</a:t>
            </a:r>
            <a:endParaRPr lang="de-DE"/>
          </a:p>
        </p:txBody>
      </p:sp>
      <p:sp>
        <p:nvSpPr>
          <p:cNvPr id="25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468000" y="5765775"/>
            <a:ext cx="6336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 smtClean="0"/>
              <a:t>Author (department)</a:t>
            </a:r>
            <a:br>
              <a:rPr lang="en-GB" noProof="0" dirty="0" smtClean="0"/>
            </a:br>
            <a:r>
              <a:rPr lang="en-GB" noProof="0" dirty="0" smtClean="0"/>
              <a:t>Date</a:t>
            </a:r>
          </a:p>
        </p:txBody>
      </p:sp>
      <p:sp>
        <p:nvSpPr>
          <p:cNvPr id="3" name="IFXSHAPE"/>
          <p:cNvSpPr>
            <a:spLocks noGrp="1"/>
          </p:cNvSpPr>
          <p:nvPr>
            <p:ph type="dt" sz="half" idx="15"/>
          </p:nvPr>
        </p:nvSpPr>
        <p:spPr>
          <a:xfrm>
            <a:off x="4144168" y="64008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- restricted -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353641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/>
  <p:extLst mod="1"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pos="297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12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67938"/>
            <a:ext cx="7223760" cy="720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title</a:t>
            </a:r>
            <a:endParaRPr lang="en-GB" dirty="0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10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7C615AFB-56DF-400C-9481-1928680A4BA9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4" name="IFXSHAPE"/>
          <p:cNvSpPr>
            <a:spLocks noGrp="1"/>
          </p:cNvSpPr>
          <p:nvPr>
            <p:ph type="dt" sz="half" idx="11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16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14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3385DCC0-A782-4831-85F4-23CFD6776269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67938"/>
            <a:ext cx="7223760" cy="720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title</a:t>
            </a:r>
            <a:endParaRPr lang="en-GB" dirty="0"/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250824" y="1268413"/>
            <a:ext cx="8641655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4" name="IFXSHAPE"/>
          <p:cNvSpPr>
            <a:spLocks noGrp="1"/>
          </p:cNvSpPr>
          <p:nvPr>
            <p:ph type="dt" sz="half" idx="15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38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36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E029E87B-2C17-47F6-ADB6-8B2FCC6F8E62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67938"/>
            <a:ext cx="7223760" cy="720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title</a:t>
            </a:r>
            <a:endParaRPr lang="en-GB" dirty="0"/>
          </a:p>
        </p:txBody>
      </p:sp>
      <p:sp>
        <p:nvSpPr>
          <p:cNvPr id="19" name="IFXSHAPE"/>
          <p:cNvSpPr>
            <a:spLocks noGrp="1"/>
          </p:cNvSpPr>
          <p:nvPr>
            <p:ph type="body" idx="17" hasCustomPrompt="1"/>
          </p:nvPr>
        </p:nvSpPr>
        <p:spPr>
          <a:xfrm>
            <a:off x="971500" y="1268412"/>
            <a:ext cx="7921676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20" name="IFXSHAPE"/>
          <p:cNvSpPr>
            <a:spLocks noGrp="1"/>
          </p:cNvSpPr>
          <p:nvPr>
            <p:ph type="body" sz="quarter" idx="18" hasCustomPrompt="1"/>
          </p:nvPr>
        </p:nvSpPr>
        <p:spPr>
          <a:xfrm>
            <a:off x="971501" y="1916493"/>
            <a:ext cx="7921676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 smtClean="0"/>
              <a:t>Click to edit text</a:t>
            </a:r>
          </a:p>
        </p:txBody>
      </p:sp>
      <p:sp>
        <p:nvSpPr>
          <p:cNvPr id="21" name="IFXSHAPE"/>
          <p:cNvSpPr>
            <a:spLocks noGrp="1"/>
          </p:cNvSpPr>
          <p:nvPr>
            <p:ph type="body" sz="quarter" idx="19" hasCustomPrompt="1"/>
          </p:nvPr>
        </p:nvSpPr>
        <p:spPr>
          <a:xfrm>
            <a:off x="971501" y="2564574"/>
            <a:ext cx="7921676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 smtClean="0"/>
              <a:t>Click to edit text</a:t>
            </a:r>
          </a:p>
        </p:txBody>
      </p:sp>
      <p:sp>
        <p:nvSpPr>
          <p:cNvPr id="22" name="IFXSHAPE"/>
          <p:cNvSpPr>
            <a:spLocks noGrp="1"/>
          </p:cNvSpPr>
          <p:nvPr>
            <p:ph type="body" sz="quarter" idx="20" hasCustomPrompt="1"/>
          </p:nvPr>
        </p:nvSpPr>
        <p:spPr>
          <a:xfrm>
            <a:off x="971501" y="3212655"/>
            <a:ext cx="7921676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 smtClean="0"/>
              <a:t>Click to edit text</a:t>
            </a:r>
          </a:p>
        </p:txBody>
      </p:sp>
      <p:sp>
        <p:nvSpPr>
          <p:cNvPr id="23" name="IFXSHAPE"/>
          <p:cNvSpPr>
            <a:spLocks noGrp="1"/>
          </p:cNvSpPr>
          <p:nvPr>
            <p:ph type="body" sz="quarter" idx="21" hasCustomPrompt="1"/>
          </p:nvPr>
        </p:nvSpPr>
        <p:spPr>
          <a:xfrm>
            <a:off x="971501" y="3860736"/>
            <a:ext cx="7921676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 smtClean="0"/>
              <a:t>Click to edit text</a:t>
            </a:r>
          </a:p>
        </p:txBody>
      </p:sp>
      <p:sp>
        <p:nvSpPr>
          <p:cNvPr id="24" name="IFXSHAPE"/>
          <p:cNvSpPr>
            <a:spLocks noGrp="1"/>
          </p:cNvSpPr>
          <p:nvPr>
            <p:ph type="body" sz="quarter" idx="22" hasCustomPrompt="1"/>
          </p:nvPr>
        </p:nvSpPr>
        <p:spPr>
          <a:xfrm>
            <a:off x="971501" y="4508817"/>
            <a:ext cx="7921676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 smtClean="0"/>
              <a:t>Click to edit text</a:t>
            </a:r>
          </a:p>
        </p:txBody>
      </p:sp>
      <p:sp>
        <p:nvSpPr>
          <p:cNvPr id="28" name="IFXSHAPE"/>
          <p:cNvSpPr>
            <a:spLocks noGrp="1"/>
          </p:cNvSpPr>
          <p:nvPr>
            <p:ph type="body" sz="quarter" idx="23" hasCustomPrompt="1"/>
          </p:nvPr>
        </p:nvSpPr>
        <p:spPr>
          <a:xfrm>
            <a:off x="971501" y="5156898"/>
            <a:ext cx="7921676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 smtClean="0"/>
              <a:t>Click to edit text</a:t>
            </a:r>
          </a:p>
        </p:txBody>
      </p:sp>
      <p:sp>
        <p:nvSpPr>
          <p:cNvPr id="29" name="IFXSHAPE"/>
          <p:cNvSpPr>
            <a:spLocks noGrp="1"/>
          </p:cNvSpPr>
          <p:nvPr>
            <p:ph type="body" sz="quarter" idx="24" hasCustomPrompt="1"/>
          </p:nvPr>
        </p:nvSpPr>
        <p:spPr>
          <a:xfrm>
            <a:off x="971501" y="5804979"/>
            <a:ext cx="7921676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 smtClean="0"/>
              <a:t>Click to edit text</a:t>
            </a:r>
          </a:p>
        </p:txBody>
      </p:sp>
      <p:sp>
        <p:nvSpPr>
          <p:cNvPr id="30" name="IFXSHAPE"/>
          <p:cNvSpPr>
            <a:spLocks noGrp="1"/>
          </p:cNvSpPr>
          <p:nvPr>
            <p:ph type="body" idx="28" hasCustomPrompt="1"/>
          </p:nvPr>
        </p:nvSpPr>
        <p:spPr>
          <a:xfrm>
            <a:off x="250825" y="1268412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 smtClean="0"/>
              <a:t>Nr</a:t>
            </a:r>
            <a:r>
              <a:rPr lang="en-GB" dirty="0" smtClean="0"/>
              <a:t>.</a:t>
            </a:r>
          </a:p>
        </p:txBody>
      </p:sp>
      <p:sp>
        <p:nvSpPr>
          <p:cNvPr id="31" name="IFXSHAPE"/>
          <p:cNvSpPr>
            <a:spLocks noGrp="1"/>
          </p:cNvSpPr>
          <p:nvPr>
            <p:ph type="body" idx="29" hasCustomPrompt="1"/>
          </p:nvPr>
        </p:nvSpPr>
        <p:spPr>
          <a:xfrm>
            <a:off x="250825" y="1916593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 smtClean="0"/>
              <a:t>Nr</a:t>
            </a:r>
            <a:r>
              <a:rPr lang="en-GB" dirty="0" smtClean="0"/>
              <a:t>.</a:t>
            </a:r>
          </a:p>
        </p:txBody>
      </p:sp>
      <p:sp>
        <p:nvSpPr>
          <p:cNvPr id="32" name="IFXSHAPE"/>
          <p:cNvSpPr>
            <a:spLocks noGrp="1"/>
          </p:cNvSpPr>
          <p:nvPr>
            <p:ph type="body" idx="30" hasCustomPrompt="1"/>
          </p:nvPr>
        </p:nvSpPr>
        <p:spPr>
          <a:xfrm>
            <a:off x="250825" y="2564774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 smtClean="0"/>
              <a:t>Nr</a:t>
            </a:r>
            <a:r>
              <a:rPr lang="en-GB" dirty="0" smtClean="0"/>
              <a:t>.</a:t>
            </a:r>
          </a:p>
        </p:txBody>
      </p:sp>
      <p:sp>
        <p:nvSpPr>
          <p:cNvPr id="33" name="IFXSHAPE"/>
          <p:cNvSpPr>
            <a:spLocks noGrp="1"/>
          </p:cNvSpPr>
          <p:nvPr>
            <p:ph type="body" idx="31" hasCustomPrompt="1"/>
          </p:nvPr>
        </p:nvSpPr>
        <p:spPr>
          <a:xfrm>
            <a:off x="250825" y="3212955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 smtClean="0"/>
              <a:t>Nr</a:t>
            </a:r>
            <a:r>
              <a:rPr lang="en-GB" dirty="0" smtClean="0"/>
              <a:t>.</a:t>
            </a:r>
          </a:p>
        </p:txBody>
      </p:sp>
      <p:sp>
        <p:nvSpPr>
          <p:cNvPr id="34" name="IFXSHAPE"/>
          <p:cNvSpPr>
            <a:spLocks noGrp="1"/>
          </p:cNvSpPr>
          <p:nvPr>
            <p:ph type="body" idx="32" hasCustomPrompt="1"/>
          </p:nvPr>
        </p:nvSpPr>
        <p:spPr>
          <a:xfrm>
            <a:off x="250825" y="3861136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 smtClean="0"/>
              <a:t>Nr</a:t>
            </a:r>
            <a:r>
              <a:rPr lang="en-GB" dirty="0" smtClean="0"/>
              <a:t>.</a:t>
            </a:r>
          </a:p>
        </p:txBody>
      </p:sp>
      <p:sp>
        <p:nvSpPr>
          <p:cNvPr id="35" name="IFXSHAPE"/>
          <p:cNvSpPr>
            <a:spLocks noGrp="1"/>
          </p:cNvSpPr>
          <p:nvPr>
            <p:ph type="body" idx="33" hasCustomPrompt="1"/>
          </p:nvPr>
        </p:nvSpPr>
        <p:spPr>
          <a:xfrm>
            <a:off x="250825" y="4509317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 smtClean="0"/>
              <a:t>Nr</a:t>
            </a:r>
            <a:r>
              <a:rPr lang="en-GB" dirty="0" smtClean="0"/>
              <a:t>.</a:t>
            </a:r>
          </a:p>
        </p:txBody>
      </p:sp>
      <p:sp>
        <p:nvSpPr>
          <p:cNvPr id="36" name="IFXSHAPE"/>
          <p:cNvSpPr>
            <a:spLocks noGrp="1"/>
          </p:cNvSpPr>
          <p:nvPr>
            <p:ph type="body" idx="34" hasCustomPrompt="1"/>
          </p:nvPr>
        </p:nvSpPr>
        <p:spPr>
          <a:xfrm>
            <a:off x="250825" y="5157498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 smtClean="0"/>
              <a:t>Nr</a:t>
            </a:r>
            <a:r>
              <a:rPr lang="en-GB" dirty="0" smtClean="0"/>
              <a:t>.</a:t>
            </a:r>
          </a:p>
        </p:txBody>
      </p:sp>
      <p:sp>
        <p:nvSpPr>
          <p:cNvPr id="37" name="IFXSHAPE"/>
          <p:cNvSpPr>
            <a:spLocks noGrp="1"/>
          </p:cNvSpPr>
          <p:nvPr>
            <p:ph type="body" idx="35" hasCustomPrompt="1"/>
          </p:nvPr>
        </p:nvSpPr>
        <p:spPr>
          <a:xfrm>
            <a:off x="250825" y="5805678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 smtClean="0"/>
              <a:t>Nr</a:t>
            </a:r>
            <a:r>
              <a:rPr lang="en-GB" dirty="0" smtClean="0"/>
              <a:t>.</a:t>
            </a:r>
          </a:p>
        </p:txBody>
      </p:sp>
      <p:sp>
        <p:nvSpPr>
          <p:cNvPr id="4" name="IFXSHAPE"/>
          <p:cNvSpPr>
            <a:spLocks noGrp="1"/>
          </p:cNvSpPr>
          <p:nvPr>
            <p:ph type="dt" sz="half" idx="37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FXSHAPE"/>
          <p:cNvSpPr>
            <a:spLocks noGrp="1"/>
          </p:cNvSpPr>
          <p:nvPr>
            <p:ph type="ftr" sz="quarter" idx="17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3" name="IFXSHAPE"/>
          <p:cNvSpPr>
            <a:spLocks noGrp="1"/>
          </p:cNvSpPr>
          <p:nvPr>
            <p:ph type="sldNum" sz="quarter" idx="15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ECAE0D9B-55DF-4507-A86F-B0415CF26C1B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251520" y="167938"/>
            <a:ext cx="7223760" cy="720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to edit title</a:t>
            </a:r>
            <a:endParaRPr lang="en-GB" dirty="0"/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250825" y="1268413"/>
            <a:ext cx="4248472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4643438" y="1268413"/>
            <a:ext cx="4249042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4" name="IFXSHAPE"/>
          <p:cNvSpPr>
            <a:spLocks noGrp="1"/>
          </p:cNvSpPr>
          <p:nvPr>
            <p:ph type="dt" sz="half" idx="16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/>
          <p:cNvSpPr>
            <a:spLocks noGrp="1"/>
          </p:cNvSpPr>
          <p:nvPr>
            <p:ph type="ftr" sz="quarter" idx="16"/>
          </p:nvPr>
        </p:nvSpPr>
        <p:spPr>
          <a:xfrm>
            <a:off x="4283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sp>
        <p:nvSpPr>
          <p:cNvPr id="2" name="IFXSHAPE"/>
          <p:cNvSpPr>
            <a:spLocks noGrp="1"/>
          </p:cNvSpPr>
          <p:nvPr>
            <p:ph type="sldNum" sz="quarter" idx="14"/>
          </p:nvPr>
        </p:nvSpPr>
        <p:spPr>
          <a:xfrm>
            <a:off x="8315516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536EEF41-C05A-46A6-B1BA-E8C7CFD3431B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6" name="Rechteck 22"/>
          <p:cNvSpPr/>
          <p:nvPr userDrawn="1"/>
        </p:nvSpPr>
        <p:spPr bwMode="auto">
          <a:xfrm>
            <a:off x="-13234" y="0"/>
            <a:ext cx="9157233" cy="68734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195" y="252898"/>
            <a:ext cx="967277" cy="423023"/>
          </a:xfrm>
          <a:prstGeom prst="rect">
            <a:avLst/>
          </a:prstGeom>
        </p:spPr>
      </p:pic>
      <p:grpSp>
        <p:nvGrpSpPr>
          <p:cNvPr id="10" name="Gruppieren 33"/>
          <p:cNvGrpSpPr/>
          <p:nvPr userDrawn="1"/>
        </p:nvGrpSpPr>
        <p:grpSpPr>
          <a:xfrm>
            <a:off x="-26987" y="0"/>
            <a:ext cx="9170987" cy="5733256"/>
            <a:chOff x="-26987" y="0"/>
            <a:chExt cx="9170987" cy="5733256"/>
          </a:xfrm>
          <a:solidFill>
            <a:schemeClr val="tx2"/>
          </a:solidFill>
        </p:grpSpPr>
        <p:cxnSp>
          <p:nvCxnSpPr>
            <p:cNvPr id="11" name="Gerade Verbindung 5"/>
            <p:cNvCxnSpPr/>
            <p:nvPr/>
          </p:nvCxnSpPr>
          <p:spPr>
            <a:xfrm flipH="1">
              <a:off x="3587742" y="2708920"/>
              <a:ext cx="5556256" cy="2127991"/>
            </a:xfrm>
            <a:prstGeom prst="line">
              <a:avLst/>
            </a:prstGeom>
            <a:grpFill/>
            <a:ln w="12700">
              <a:solidFill>
                <a:schemeClr val="tx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0"/>
            <p:cNvCxnSpPr/>
            <p:nvPr/>
          </p:nvCxnSpPr>
          <p:spPr>
            <a:xfrm flipH="1" flipV="1">
              <a:off x="3587741" y="4836910"/>
              <a:ext cx="264179" cy="896346"/>
            </a:xfrm>
            <a:prstGeom prst="line">
              <a:avLst/>
            </a:prstGeom>
            <a:grpFill/>
            <a:ln w="12700">
              <a:solidFill>
                <a:schemeClr val="tx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3"/>
            <p:cNvCxnSpPr/>
            <p:nvPr/>
          </p:nvCxnSpPr>
          <p:spPr>
            <a:xfrm flipH="1" flipV="1">
              <a:off x="-26987" y="3429646"/>
              <a:ext cx="3614729" cy="1407264"/>
            </a:xfrm>
            <a:prstGeom prst="line">
              <a:avLst/>
            </a:prstGeom>
            <a:grpFill/>
            <a:ln w="12700">
              <a:solidFill>
                <a:schemeClr val="tx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16"/>
            <p:cNvCxnSpPr/>
            <p:nvPr/>
          </p:nvCxnSpPr>
          <p:spPr>
            <a:xfrm flipH="1" flipV="1">
              <a:off x="5652120" y="0"/>
              <a:ext cx="3491880" cy="4149081"/>
            </a:xfrm>
            <a:prstGeom prst="line">
              <a:avLst/>
            </a:prstGeom>
            <a:grpFill/>
            <a:ln w="12700">
              <a:solidFill>
                <a:schemeClr val="tx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20"/>
            <p:cNvCxnSpPr>
              <a:stCxn id="9" idx="4"/>
            </p:cNvCxnSpPr>
            <p:nvPr/>
          </p:nvCxnSpPr>
          <p:spPr>
            <a:xfrm flipV="1">
              <a:off x="9143998" y="1846894"/>
              <a:ext cx="2" cy="3281799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Ellipse 6"/>
            <p:cNvSpPr/>
            <p:nvPr/>
          </p:nvSpPr>
          <p:spPr bwMode="auto">
            <a:xfrm>
              <a:off x="3515733" y="4764902"/>
              <a:ext cx="144016" cy="144016"/>
            </a:xfrm>
            <a:prstGeom prst="ellipse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 smtClean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2132856"/>
            <a:ext cx="6115046" cy="67114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GB" smtClean="0"/>
              <a:t>Click to enter Section</a:t>
            </a:r>
            <a:endParaRPr lang="en-GB" dirty="0"/>
          </a:p>
        </p:txBody>
      </p:sp>
      <p:sp>
        <p:nvSpPr>
          <p:cNvPr id="9" name="Freihandform 2"/>
          <p:cNvSpPr/>
          <p:nvPr userDrawn="1"/>
        </p:nvSpPr>
        <p:spPr bwMode="auto">
          <a:xfrm>
            <a:off x="-21185" y="5128693"/>
            <a:ext cx="9165183" cy="1744806"/>
          </a:xfrm>
          <a:custGeom>
            <a:avLst/>
            <a:gdLst>
              <a:gd name="connsiteX0" fmla="*/ 9113004 w 9113004"/>
              <a:gd name="connsiteY0" fmla="*/ 92990 h 1906291"/>
              <a:gd name="connsiteX1" fmla="*/ 9113004 w 9113004"/>
              <a:gd name="connsiteY1" fmla="*/ 1906291 h 1906291"/>
              <a:gd name="connsiteX2" fmla="*/ 0 w 9113004"/>
              <a:gd name="connsiteY2" fmla="*/ 1906291 h 1906291"/>
              <a:gd name="connsiteX3" fmla="*/ 0 w 9113004"/>
              <a:gd name="connsiteY3" fmla="*/ 674176 h 1906291"/>
              <a:gd name="connsiteX4" fmla="*/ 7849892 w 9113004"/>
              <a:gd name="connsiteY4" fmla="*/ 0 h 1906291"/>
              <a:gd name="connsiteX5" fmla="*/ 9113004 w 9113004"/>
              <a:gd name="connsiteY5" fmla="*/ 92990 h 1906291"/>
              <a:gd name="connsiteX0" fmla="*/ 9120917 w 9120917"/>
              <a:gd name="connsiteY0" fmla="*/ 92990 h 1906291"/>
              <a:gd name="connsiteX1" fmla="*/ 9120917 w 9120917"/>
              <a:gd name="connsiteY1" fmla="*/ 1906291 h 1906291"/>
              <a:gd name="connsiteX2" fmla="*/ 7913 w 9120917"/>
              <a:gd name="connsiteY2" fmla="*/ 1906291 h 1906291"/>
              <a:gd name="connsiteX3" fmla="*/ 0 w 9120917"/>
              <a:gd name="connsiteY3" fmla="*/ 525435 h 1906291"/>
              <a:gd name="connsiteX4" fmla="*/ 7857805 w 9120917"/>
              <a:gd name="connsiteY4" fmla="*/ 0 h 1906291"/>
              <a:gd name="connsiteX5" fmla="*/ 9120917 w 9120917"/>
              <a:gd name="connsiteY5" fmla="*/ 92990 h 1906291"/>
              <a:gd name="connsiteX0" fmla="*/ 9120917 w 9120917"/>
              <a:gd name="connsiteY0" fmla="*/ 0 h 1813301"/>
              <a:gd name="connsiteX1" fmla="*/ 9120917 w 9120917"/>
              <a:gd name="connsiteY1" fmla="*/ 1813301 h 1813301"/>
              <a:gd name="connsiteX2" fmla="*/ 7913 w 9120917"/>
              <a:gd name="connsiteY2" fmla="*/ 1813301 h 1813301"/>
              <a:gd name="connsiteX3" fmla="*/ 0 w 9120917"/>
              <a:gd name="connsiteY3" fmla="*/ 432445 h 1813301"/>
              <a:gd name="connsiteX4" fmla="*/ 7841980 w 9120917"/>
              <a:gd name="connsiteY4" fmla="*/ 683774 h 1813301"/>
              <a:gd name="connsiteX5" fmla="*/ 9120917 w 9120917"/>
              <a:gd name="connsiteY5" fmla="*/ 0 h 1813301"/>
              <a:gd name="connsiteX0" fmla="*/ 9120917 w 9120917"/>
              <a:gd name="connsiteY0" fmla="*/ 0 h 1813301"/>
              <a:gd name="connsiteX1" fmla="*/ 9120917 w 9120917"/>
              <a:gd name="connsiteY1" fmla="*/ 1813301 h 1813301"/>
              <a:gd name="connsiteX2" fmla="*/ 7913 w 9120917"/>
              <a:gd name="connsiteY2" fmla="*/ 1813301 h 1813301"/>
              <a:gd name="connsiteX3" fmla="*/ 0 w 9120917"/>
              <a:gd name="connsiteY3" fmla="*/ 432445 h 1813301"/>
              <a:gd name="connsiteX4" fmla="*/ 9120917 w 9120917"/>
              <a:gd name="connsiteY4" fmla="*/ 0 h 1813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0917" h="1813301">
                <a:moveTo>
                  <a:pt x="9120917" y="0"/>
                </a:moveTo>
                <a:lnTo>
                  <a:pt x="9120917" y="1813301"/>
                </a:lnTo>
                <a:lnTo>
                  <a:pt x="7913" y="1813301"/>
                </a:lnTo>
                <a:cubicBezTo>
                  <a:pt x="5275" y="1353016"/>
                  <a:pt x="2638" y="892730"/>
                  <a:pt x="0" y="432445"/>
                </a:cubicBezTo>
                <a:lnTo>
                  <a:pt x="9120917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b="1" dirty="0" smtClean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3" name="IFXSHAPE"/>
          <p:cNvSpPr>
            <a:spLocks noGrp="1"/>
          </p:cNvSpPr>
          <p:nvPr>
            <p:ph type="dt" sz="half" idx="15"/>
          </p:nvPr>
        </p:nvSpPr>
        <p:spPr>
          <a:xfrm>
            <a:off x="250824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9870743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FXSHAPE"/>
          <p:cNvSpPr>
            <a:spLocks noGrp="1"/>
          </p:cNvSpPr>
          <p:nvPr>
            <p:ph type="sldNum" sz="quarter" idx="4"/>
          </p:nvPr>
        </p:nvSpPr>
        <p:spPr>
          <a:xfrm>
            <a:off x="8315516" y="6553200"/>
            <a:ext cx="288036" cy="3048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AA7BC370-5701-40D2-BB2C-6AB3770E0AE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5" name="IFXSHAPE"/>
          <p:cNvSpPr>
            <a:spLocks noGrp="1"/>
          </p:cNvSpPr>
          <p:nvPr>
            <p:ph type="ftr" sz="quarter" idx="3"/>
          </p:nvPr>
        </p:nvSpPr>
        <p:spPr>
          <a:xfrm>
            <a:off x="4283964" y="6553200"/>
            <a:ext cx="576072" cy="3048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mtClean="0"/>
              <a:t>Copyright © Infineon Technologies AG 2019. All rights reserved.</a:t>
            </a:r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"/>
            <a:ext cx="9144000" cy="90830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sp>
        <p:nvSpPr>
          <p:cNvPr id="12" name="IFXSHAPE"/>
          <p:cNvSpPr>
            <a:spLocks noGrp="1"/>
          </p:cNvSpPr>
          <p:nvPr>
            <p:ph type="title"/>
          </p:nvPr>
        </p:nvSpPr>
        <p:spPr>
          <a:xfrm>
            <a:off x="251520" y="167938"/>
            <a:ext cx="7223760" cy="720000"/>
          </a:xfrm>
          <a:prstGeom prst="rect">
            <a:avLst/>
          </a:prstGeom>
        </p:spPr>
        <p:txBody>
          <a:bodyPr vert="horz" lIns="0" tIns="0" rIns="0" bIns="10800" rtlCol="0" anchor="b" anchorCtr="0">
            <a:noAutofit/>
          </a:bodyPr>
          <a:lstStyle/>
          <a:p>
            <a:r>
              <a:rPr lang="en-GB" noProof="0" dirty="0" smtClean="0"/>
              <a:t>Click to edit title</a:t>
            </a:r>
            <a:endParaRPr lang="en-GB" noProof="0" dirty="0"/>
          </a:p>
        </p:txBody>
      </p:sp>
      <p:sp>
        <p:nvSpPr>
          <p:cNvPr id="23" name="IFXSHAPE"/>
          <p:cNvSpPr>
            <a:spLocks noGrp="1"/>
          </p:cNvSpPr>
          <p:nvPr>
            <p:ph type="body" idx="1"/>
          </p:nvPr>
        </p:nvSpPr>
        <p:spPr>
          <a:xfrm>
            <a:off x="250824" y="1268413"/>
            <a:ext cx="8640763" cy="511333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noProof="0" dirty="0" smtClean="0"/>
              <a:t>Click to edit text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4" name="IFXSHAPE"/>
          <p:cNvSpPr>
            <a:spLocks noGrp="1"/>
          </p:cNvSpPr>
          <p:nvPr>
            <p:ph type="dt" sz="half" idx="2"/>
          </p:nvPr>
        </p:nvSpPr>
        <p:spPr>
          <a:xfrm>
            <a:off x="250824" y="6553200"/>
            <a:ext cx="288036" cy="3048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smtClean="0"/>
              <a:t>2019-07-02             </a:t>
            </a:r>
            <a:r>
              <a:rPr lang="de-DE" b="1" smtClean="0"/>
              <a:t>restricted</a:t>
            </a:r>
            <a:endParaRPr lang="de-DE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55" r:id="rId2"/>
    <p:sldLayoutId id="2147483751" r:id="rId3"/>
    <p:sldLayoutId id="2147483752" r:id="rId4"/>
    <p:sldLayoutId id="2147483729" r:id="rId5"/>
    <p:sldLayoutId id="2147483730" r:id="rId6"/>
    <p:sldLayoutId id="2147483741" r:id="rId7"/>
    <p:sldLayoutId id="2147483731" r:id="rId8"/>
    <p:sldLayoutId id="2147483747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54" r:id="rId18"/>
    <p:sldLayoutId id="2147483748" r:id="rId19"/>
    <p:sldLayoutId id="2147483753" r:id="rId20"/>
    <p:sldLayoutId id="2147483756" r:id="rId21"/>
    <p:sldLayoutId id="2147483757" r:id="rId2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buFontTx/>
        <a:buNone/>
        <a:defRPr sz="2400" b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9pPr>
    </p:titleStyle>
    <p:bodyStyle>
      <a:lvl1pPr marL="288000" indent="-288000" algn="l" rtl="0" eaLnBrk="1" fontAlgn="base" hangingPunct="1">
        <a:spcBef>
          <a:spcPts val="0"/>
        </a:spcBef>
        <a:spcAft>
          <a:spcPts val="1200"/>
        </a:spcAft>
        <a:buClr>
          <a:schemeClr val="accent1"/>
        </a:buClr>
        <a:buSzPct val="100000"/>
        <a:buFont typeface="Arial" panose="020B0604020202020204" pitchFamily="34" charset="0"/>
        <a:buChar char="›"/>
        <a:defRPr sz="20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rtl="0" eaLnBrk="1" fontAlgn="base" hangingPunct="1">
        <a:spcBef>
          <a:spcPts val="0"/>
        </a:spcBef>
        <a:spcAft>
          <a:spcPts val="90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2000">
          <a:solidFill>
            <a:schemeClr val="tx1"/>
          </a:solidFill>
          <a:latin typeface="Arial" panose="020B0604020202020204" pitchFamily="34" charset="0"/>
        </a:defRPr>
      </a:lvl2pPr>
      <a:lvl3pPr marL="864000" indent="-288000" algn="l" rtl="0" eaLnBrk="1" fontAlgn="base" hangingPunct="1">
        <a:spcBef>
          <a:spcPts val="0"/>
        </a:spcBef>
        <a:spcAft>
          <a:spcPts val="600"/>
        </a:spcAft>
        <a:buClr>
          <a:schemeClr val="accent1"/>
        </a:buClr>
        <a:buSzPct val="100000"/>
        <a:buFont typeface="Verdana" pitchFamily="34" charset="0"/>
        <a:buChar char="–"/>
        <a:defRPr sz="1800" baseline="0">
          <a:solidFill>
            <a:schemeClr val="tx1"/>
          </a:solidFill>
          <a:latin typeface="Arial" panose="020B0604020202020204" pitchFamily="34" charset="0"/>
        </a:defRPr>
      </a:lvl3pPr>
      <a:lvl4pPr marL="1080000" indent="-216000" algn="l" rtl="0" eaLnBrk="1" fontAlgn="base" hangingPunct="1">
        <a:spcBef>
          <a:spcPts val="0"/>
        </a:spcBef>
        <a:spcAft>
          <a:spcPts val="30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1600" baseline="0">
          <a:solidFill>
            <a:schemeClr val="tx1"/>
          </a:solidFill>
          <a:latin typeface="Arial" panose="020B0604020202020204" pitchFamily="34" charset="0"/>
        </a:defRPr>
      </a:lvl4pPr>
      <a:lvl5pPr marL="1296000" indent="-216000" algn="l" rtl="0" eaLnBrk="1" fontAlgn="base" hangingPunct="1">
        <a:spcBef>
          <a:spcPts val="0"/>
        </a:spcBef>
        <a:spcAft>
          <a:spcPts val="30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1400" baseline="0">
          <a:solidFill>
            <a:schemeClr val="tx1"/>
          </a:solidFill>
          <a:latin typeface="Arial" panose="020B0604020202020204" pitchFamily="34" charset="0"/>
        </a:defRPr>
      </a:lvl5pPr>
      <a:lvl6pPr marL="1296000" indent="-216000" algn="l" rtl="0" eaLnBrk="1" fontAlgn="base" hangingPunct="1">
        <a:spcBef>
          <a:spcPts val="0"/>
        </a:spcBef>
        <a:spcAft>
          <a:spcPts val="300"/>
        </a:spcAft>
        <a:buClr>
          <a:schemeClr val="accent1"/>
        </a:buClr>
        <a:buFont typeface="Verdana" pitchFamily="34" charset="0"/>
        <a:buNone/>
        <a:defRPr sz="1400" baseline="0">
          <a:solidFill>
            <a:schemeClr val="tx1"/>
          </a:solidFill>
          <a:latin typeface="Verdana" pitchFamily="34" charset="0"/>
        </a:defRPr>
      </a:lvl6pPr>
      <a:lvl7pPr marL="2514600" indent="-228600" algn="l" rtl="0" eaLnBrk="1" fontAlgn="base" hangingPunct="1">
        <a:spcBef>
          <a:spcPct val="25000"/>
        </a:spcBef>
        <a:spcAft>
          <a:spcPct val="0"/>
        </a:spcAft>
        <a:buClr>
          <a:schemeClr val="tx1"/>
        </a:buClr>
        <a:buChar char="–"/>
        <a:defRPr sz="2000">
          <a:solidFill>
            <a:srgbClr val="666666"/>
          </a:solidFill>
          <a:latin typeface="+mn-lt"/>
        </a:defRPr>
      </a:lvl7pPr>
      <a:lvl8pPr marL="2971800" indent="-228600" algn="l" rtl="0" eaLnBrk="1" fontAlgn="base" hangingPunct="1">
        <a:spcBef>
          <a:spcPct val="25000"/>
        </a:spcBef>
        <a:spcAft>
          <a:spcPct val="0"/>
        </a:spcAft>
        <a:buClr>
          <a:schemeClr val="tx1"/>
        </a:buClr>
        <a:buChar char="–"/>
        <a:defRPr sz="2000">
          <a:solidFill>
            <a:srgbClr val="666666"/>
          </a:solidFill>
          <a:latin typeface="+mn-lt"/>
        </a:defRPr>
      </a:lvl8pPr>
      <a:lvl9pPr marL="3429000" indent="-228600" algn="l" rtl="0" eaLnBrk="1" fontAlgn="base" hangingPunct="1">
        <a:spcBef>
          <a:spcPct val="25000"/>
        </a:spcBef>
        <a:spcAft>
          <a:spcPct val="0"/>
        </a:spcAft>
        <a:buClr>
          <a:schemeClr val="tx1"/>
        </a:buClr>
        <a:buChar char="–"/>
        <a:defRPr sz="2000">
          <a:solidFill>
            <a:srgbClr val="666666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69.png"/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12" Type="http://schemas.microsoft.com/office/2007/relationships/hdphoto" Target="../media/hdphoto11.wdp"/><Relationship Id="rId2" Type="http://schemas.openxmlformats.org/officeDocument/2006/relationships/notesSlide" Target="../notesSlides/notesSlide12.xml"/><Relationship Id="rId16" Type="http://schemas.microsoft.com/office/2007/relationships/hdphoto" Target="../media/hdphoto13.wdp"/><Relationship Id="rId1" Type="http://schemas.openxmlformats.org/officeDocument/2006/relationships/slideLayout" Target="../slideLayouts/slideLayout5.xml"/><Relationship Id="rId6" Type="http://schemas.microsoft.com/office/2007/relationships/hdphoto" Target="../media/hdphoto9.wdp"/><Relationship Id="rId11" Type="http://schemas.openxmlformats.org/officeDocument/2006/relationships/image" Target="../media/image68.png"/><Relationship Id="rId5" Type="http://schemas.openxmlformats.org/officeDocument/2006/relationships/image" Target="../media/image64.png"/><Relationship Id="rId15" Type="http://schemas.openxmlformats.org/officeDocument/2006/relationships/image" Target="../media/image70.png"/><Relationship Id="rId10" Type="http://schemas.openxmlformats.org/officeDocument/2006/relationships/image" Target="../media/image67.png"/><Relationship Id="rId4" Type="http://schemas.microsoft.com/office/2007/relationships/hdphoto" Target="../media/hdphoto8.wdp"/><Relationship Id="rId9" Type="http://schemas.openxmlformats.org/officeDocument/2006/relationships/image" Target="../media/image66.png"/><Relationship Id="rId14" Type="http://schemas.microsoft.com/office/2007/relationships/hdphoto" Target="../media/hdphoto1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7.png"/><Relationship Id="rId7" Type="http://schemas.microsoft.com/office/2007/relationships/hdphoto" Target="../media/hdphoto12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9.png"/><Relationship Id="rId5" Type="http://schemas.microsoft.com/office/2007/relationships/hdphoto" Target="../media/hdphoto11.wdp"/><Relationship Id="rId4" Type="http://schemas.openxmlformats.org/officeDocument/2006/relationships/image" Target="../media/image68.png"/><Relationship Id="rId9" Type="http://schemas.microsoft.com/office/2007/relationships/hdphoto" Target="../media/hdphoto1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openxmlformats.org/officeDocument/2006/relationships/image" Target="../media/image80.png"/><Relationship Id="rId3" Type="http://schemas.openxmlformats.org/officeDocument/2006/relationships/image" Target="../media/image72.png"/><Relationship Id="rId7" Type="http://schemas.openxmlformats.org/officeDocument/2006/relationships/image" Target="../media/image75.png"/><Relationship Id="rId12" Type="http://schemas.openxmlformats.org/officeDocument/2006/relationships/image" Target="../media/image7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4.png"/><Relationship Id="rId11" Type="http://schemas.openxmlformats.org/officeDocument/2006/relationships/image" Target="../media/image78.jpeg"/><Relationship Id="rId5" Type="http://schemas.openxmlformats.org/officeDocument/2006/relationships/image" Target="../media/image73.png"/><Relationship Id="rId10" Type="http://schemas.openxmlformats.org/officeDocument/2006/relationships/image" Target="../media/image77.png"/><Relationship Id="rId4" Type="http://schemas.microsoft.com/office/2007/relationships/hdphoto" Target="../media/hdphoto14.wdp"/><Relationship Id="rId9" Type="http://schemas.openxmlformats.org/officeDocument/2006/relationships/image" Target="../media/image7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fineon-brandportal.com/files/videostreams/image_video/ifx_image_video_4to3.mp4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microsoft.com/office/2007/relationships/hdphoto" Target="../media/hdphoto2.wdp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microsoft.com/office/2007/relationships/hdphoto" Target="../media/hdphoto1.wdp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3.png"/><Relationship Id="rId18" Type="http://schemas.microsoft.com/office/2007/relationships/hdphoto" Target="../media/hdphoto7.wdp"/><Relationship Id="rId3" Type="http://schemas.openxmlformats.org/officeDocument/2006/relationships/image" Target="../media/image47.png"/><Relationship Id="rId21" Type="http://schemas.openxmlformats.org/officeDocument/2006/relationships/image" Target="../media/image59.png"/><Relationship Id="rId7" Type="http://schemas.microsoft.com/office/2007/relationships/hdphoto" Target="../media/hdphoto4.wdp"/><Relationship Id="rId12" Type="http://schemas.openxmlformats.org/officeDocument/2006/relationships/image" Target="../media/image52.png"/><Relationship Id="rId17" Type="http://schemas.openxmlformats.org/officeDocument/2006/relationships/image" Target="../media/image5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5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8.png"/><Relationship Id="rId11" Type="http://schemas.microsoft.com/office/2007/relationships/hdphoto" Target="../media/hdphoto5.wdp"/><Relationship Id="rId5" Type="http://schemas.openxmlformats.org/officeDocument/2006/relationships/chart" Target="../charts/chart1.xml"/><Relationship Id="rId15" Type="http://schemas.openxmlformats.org/officeDocument/2006/relationships/image" Target="../media/image54.png"/><Relationship Id="rId10" Type="http://schemas.openxmlformats.org/officeDocument/2006/relationships/image" Target="../media/image51.png"/><Relationship Id="rId19" Type="http://schemas.openxmlformats.org/officeDocument/2006/relationships/image" Target="../media/image57.png"/><Relationship Id="rId4" Type="http://schemas.microsoft.com/office/2007/relationships/hdphoto" Target="../media/hdphoto3.wdp"/><Relationship Id="rId9" Type="http://schemas.openxmlformats.org/officeDocument/2006/relationships/image" Target="../media/image50.png"/><Relationship Id="rId14" Type="http://schemas.microsoft.com/office/2007/relationships/hdphoto" Target="../media/hdphoto6.wdp"/><Relationship Id="rId22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-9054" y="-27384"/>
            <a:ext cx="2420814" cy="4486808"/>
          </a:xfrm>
          <a:custGeom>
            <a:avLst/>
            <a:gdLst>
              <a:gd name="connsiteX0" fmla="*/ 0 w 2411760"/>
              <a:gd name="connsiteY0" fmla="*/ 0 h 4486808"/>
              <a:gd name="connsiteX1" fmla="*/ 2411760 w 2411760"/>
              <a:gd name="connsiteY1" fmla="*/ 0 h 4486808"/>
              <a:gd name="connsiteX2" fmla="*/ 2411760 w 2411760"/>
              <a:gd name="connsiteY2" fmla="*/ 4486808 h 4486808"/>
              <a:gd name="connsiteX3" fmla="*/ 0 w 2411760"/>
              <a:gd name="connsiteY3" fmla="*/ 4486808 h 4486808"/>
              <a:gd name="connsiteX4" fmla="*/ 0 w 2411760"/>
              <a:gd name="connsiteY4" fmla="*/ 0 h 4486808"/>
              <a:gd name="connsiteX0" fmla="*/ 9054 w 2420814"/>
              <a:gd name="connsiteY0" fmla="*/ 0 h 4486808"/>
              <a:gd name="connsiteX1" fmla="*/ 2420814 w 2420814"/>
              <a:gd name="connsiteY1" fmla="*/ 0 h 4486808"/>
              <a:gd name="connsiteX2" fmla="*/ 2420814 w 2420814"/>
              <a:gd name="connsiteY2" fmla="*/ 4486808 h 4486808"/>
              <a:gd name="connsiteX3" fmla="*/ 0 w 2420814"/>
              <a:gd name="connsiteY3" fmla="*/ 4088456 h 4486808"/>
              <a:gd name="connsiteX4" fmla="*/ 9054 w 2420814"/>
              <a:gd name="connsiteY4" fmla="*/ 0 h 44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0814" h="4486808">
                <a:moveTo>
                  <a:pt x="9054" y="0"/>
                </a:moveTo>
                <a:lnTo>
                  <a:pt x="2420814" y="0"/>
                </a:lnTo>
                <a:lnTo>
                  <a:pt x="2420814" y="4486808"/>
                </a:lnTo>
                <a:lnTo>
                  <a:pt x="0" y="4088456"/>
                </a:lnTo>
                <a:lnTo>
                  <a:pt x="9054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feld 1052"/>
          <p:cNvSpPr txBox="1"/>
          <p:nvPr/>
        </p:nvSpPr>
        <p:spPr bwMode="auto">
          <a:xfrm>
            <a:off x="611559" y="5252935"/>
            <a:ext cx="772961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R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en-US" sz="32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Automotive Cybersecurity</a:t>
            </a:r>
          </a:p>
          <a:p>
            <a:pPr marR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en-US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2020</a:t>
            </a:r>
            <a:endParaRPr lang="en-US" sz="3200" kern="0" dirty="0" smtClea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5"/>
          <p:cNvSpPr/>
          <p:nvPr/>
        </p:nvSpPr>
        <p:spPr bwMode="auto">
          <a:xfrm>
            <a:off x="0" y="-41603"/>
            <a:ext cx="9144000" cy="4910763"/>
          </a:xfrm>
          <a:custGeom>
            <a:avLst/>
            <a:gdLst>
              <a:gd name="connsiteX0" fmla="*/ 0 w 8071684"/>
              <a:gd name="connsiteY0" fmla="*/ 0 h 5373216"/>
              <a:gd name="connsiteX1" fmla="*/ 8071684 w 8071684"/>
              <a:gd name="connsiteY1" fmla="*/ 0 h 5373216"/>
              <a:gd name="connsiteX2" fmla="*/ 8071684 w 8071684"/>
              <a:gd name="connsiteY2" fmla="*/ 5373216 h 5373216"/>
              <a:gd name="connsiteX3" fmla="*/ 0 w 8071684"/>
              <a:gd name="connsiteY3" fmla="*/ 5373216 h 5373216"/>
              <a:gd name="connsiteX4" fmla="*/ 0 w 8071684"/>
              <a:gd name="connsiteY4" fmla="*/ 0 h 5373216"/>
              <a:gd name="connsiteX0" fmla="*/ 0 w 8071684"/>
              <a:gd name="connsiteY0" fmla="*/ 0 h 5373216"/>
              <a:gd name="connsiteX1" fmla="*/ 8071684 w 8071684"/>
              <a:gd name="connsiteY1" fmla="*/ 0 h 5373216"/>
              <a:gd name="connsiteX2" fmla="*/ 8071684 w 8071684"/>
              <a:gd name="connsiteY2" fmla="*/ 5373216 h 5373216"/>
              <a:gd name="connsiteX3" fmla="*/ 1363980 w 8071684"/>
              <a:gd name="connsiteY3" fmla="*/ 5289396 h 5373216"/>
              <a:gd name="connsiteX4" fmla="*/ 0 w 8071684"/>
              <a:gd name="connsiteY4" fmla="*/ 0 h 5373216"/>
              <a:gd name="connsiteX0" fmla="*/ 0 w 8071684"/>
              <a:gd name="connsiteY0" fmla="*/ 0 h 5373216"/>
              <a:gd name="connsiteX1" fmla="*/ 8071684 w 8071684"/>
              <a:gd name="connsiteY1" fmla="*/ 0 h 5373216"/>
              <a:gd name="connsiteX2" fmla="*/ 8071684 w 8071684"/>
              <a:gd name="connsiteY2" fmla="*/ 5373216 h 5373216"/>
              <a:gd name="connsiteX3" fmla="*/ 1254252 w 8071684"/>
              <a:gd name="connsiteY3" fmla="*/ 4850484 h 5373216"/>
              <a:gd name="connsiteX4" fmla="*/ 0 w 8071684"/>
              <a:gd name="connsiteY4" fmla="*/ 0 h 5373216"/>
              <a:gd name="connsiteX0" fmla="*/ 0 w 9176207"/>
              <a:gd name="connsiteY0" fmla="*/ 19812 h 5373216"/>
              <a:gd name="connsiteX1" fmla="*/ 9176207 w 9176207"/>
              <a:gd name="connsiteY1" fmla="*/ 0 h 5373216"/>
              <a:gd name="connsiteX2" fmla="*/ 9176207 w 9176207"/>
              <a:gd name="connsiteY2" fmla="*/ 5373216 h 5373216"/>
              <a:gd name="connsiteX3" fmla="*/ 2358775 w 9176207"/>
              <a:gd name="connsiteY3" fmla="*/ 4850484 h 5373216"/>
              <a:gd name="connsiteX4" fmla="*/ 0 w 9176207"/>
              <a:gd name="connsiteY4" fmla="*/ 19812 h 537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6207" h="5373216">
                <a:moveTo>
                  <a:pt x="0" y="19812"/>
                </a:moveTo>
                <a:lnTo>
                  <a:pt x="9176207" y="0"/>
                </a:lnTo>
                <a:lnTo>
                  <a:pt x="9176207" y="5373216"/>
                </a:lnTo>
                <a:lnTo>
                  <a:pt x="2358775" y="4850484"/>
                </a:lnTo>
                <a:lnTo>
                  <a:pt x="0" y="19812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257" t="-9974" r="-1950" b="267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dirty="0" smtClean="0">
              <a:latin typeface="+mn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7" name="Straight Connector 16"/>
          <p:cNvCxnSpPr>
            <a:stCxn id="13" idx="0"/>
          </p:cNvCxnSpPr>
          <p:nvPr/>
        </p:nvCxnSpPr>
        <p:spPr>
          <a:xfrm>
            <a:off x="0" y="-23496"/>
            <a:ext cx="2123728" cy="4028560"/>
          </a:xfrm>
          <a:prstGeom prst="line">
            <a:avLst/>
          </a:prstGeom>
          <a:ln w="1905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072" y="3933056"/>
            <a:ext cx="1052736" cy="1052736"/>
          </a:xfrm>
          <a:prstGeom prst="rect">
            <a:avLst/>
          </a:prstGeom>
        </p:spPr>
      </p:pic>
      <p:pic>
        <p:nvPicPr>
          <p:cNvPr id="19" name="Grafik 10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438" y="5473080"/>
            <a:ext cx="1234156" cy="53973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15AFB-56DF-400C-9481-1928680A4BA9}" type="slidenum">
              <a:rPr lang="de-DE" smtClean="0"/>
              <a:pPr/>
              <a:t>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75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Content Placeholder 55"/>
          <p:cNvSpPr>
            <a:spLocks noGrp="1"/>
          </p:cNvSpPr>
          <p:nvPr>
            <p:ph sz="quarter" idx="16"/>
          </p:nvPr>
        </p:nvSpPr>
        <p:spPr>
          <a:xfrm>
            <a:off x="6084888" y="1938407"/>
            <a:ext cx="2808287" cy="3002761"/>
          </a:xfrm>
          <a:solidFill>
            <a:srgbClr val="F6F4F5"/>
          </a:solidFill>
          <a:ln w="12700">
            <a:solidFill>
              <a:schemeClr val="accent2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0" tIns="0" rIns="0" bIns="0" rtlCol="0">
            <a:normAutofit fontScale="92500"/>
          </a:bodyPr>
          <a:lstStyle/>
          <a:p>
            <a:pPr marL="0" indent="0" algn="ctr">
              <a:buClr>
                <a:srgbClr val="E30034"/>
              </a:buClr>
              <a:buNone/>
            </a:pPr>
            <a:endParaRPr lang="de-DE" sz="1000" dirty="0" smtClean="0">
              <a:solidFill>
                <a:srgbClr val="000000"/>
              </a:solidFill>
            </a:endParaRPr>
          </a:p>
          <a:p>
            <a:pPr marL="0" indent="0" algn="ctr">
              <a:buClr>
                <a:srgbClr val="E30034"/>
              </a:buClr>
              <a:buNone/>
            </a:pPr>
            <a:endParaRPr lang="de-DE" sz="1000" dirty="0" smtClean="0">
              <a:solidFill>
                <a:srgbClr val="000000"/>
              </a:solidFill>
            </a:endParaRPr>
          </a:p>
          <a:p>
            <a:pPr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Verification of messages</a:t>
            </a:r>
          </a:p>
          <a:p>
            <a:pPr lvl="1"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Verification of Certificate-Chain</a:t>
            </a:r>
          </a:p>
          <a:p>
            <a:pPr lvl="1"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Verification of Message Signature</a:t>
            </a:r>
          </a:p>
          <a:p>
            <a:pPr lvl="1"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Check Validity of Data</a:t>
            </a:r>
          </a:p>
          <a:p>
            <a:pPr lvl="1"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Detection of Identical Messages</a:t>
            </a:r>
          </a:p>
          <a:p>
            <a:pPr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Signing of messages</a:t>
            </a:r>
          </a:p>
          <a:p>
            <a:pPr lvl="1"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Secure memory for certificates and keys</a:t>
            </a:r>
          </a:p>
          <a:p>
            <a:pPr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Update Certificates</a:t>
            </a:r>
          </a:p>
          <a:p>
            <a:pPr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Secured </a:t>
            </a:r>
            <a:r>
              <a:rPr lang="de-DE" sz="1000" dirty="0">
                <a:solidFill>
                  <a:srgbClr val="000000"/>
                </a:solidFill>
              </a:rPr>
              <a:t>V2X Communication</a:t>
            </a:r>
          </a:p>
          <a:p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55" name="Content Placeholder 54"/>
          <p:cNvSpPr>
            <a:spLocks noGrp="1"/>
          </p:cNvSpPr>
          <p:nvPr>
            <p:ph sz="quarter" idx="15"/>
          </p:nvPr>
        </p:nvSpPr>
        <p:spPr>
          <a:xfrm>
            <a:off x="3348038" y="1938407"/>
            <a:ext cx="2592387" cy="3002761"/>
          </a:xfrm>
          <a:solidFill>
            <a:srgbClr val="F6F4F5"/>
          </a:solidFill>
          <a:ln w="12700">
            <a:solidFill>
              <a:schemeClr val="accent2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Clr>
                <a:srgbClr val="E30034"/>
              </a:buClr>
              <a:buNone/>
            </a:pPr>
            <a:endParaRPr lang="de-DE" sz="1000" dirty="0" smtClean="0">
              <a:solidFill>
                <a:srgbClr val="000000"/>
              </a:solidFill>
            </a:endParaRPr>
          </a:p>
          <a:p>
            <a:pPr marL="0" indent="0" algn="ctr">
              <a:buClr>
                <a:srgbClr val="E30034"/>
              </a:buClr>
              <a:buNone/>
            </a:pPr>
            <a:endParaRPr lang="de-DE" sz="1000" dirty="0" smtClean="0">
              <a:solidFill>
                <a:srgbClr val="000000"/>
              </a:solidFill>
            </a:endParaRPr>
          </a:p>
          <a:p>
            <a:pPr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Network Protection</a:t>
            </a:r>
          </a:p>
          <a:p>
            <a:pPr lvl="1"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Usage of Firewalls</a:t>
            </a:r>
          </a:p>
          <a:p>
            <a:pPr lvl="1"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Traffic Shaping</a:t>
            </a:r>
          </a:p>
          <a:p>
            <a:pPr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Intrusion Detection System (IDS)</a:t>
            </a:r>
          </a:p>
          <a:p>
            <a:pPr lvl="1"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ECU Internal Sensing</a:t>
            </a:r>
          </a:p>
          <a:p>
            <a:pPr lvl="1"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Connectivity Sensing</a:t>
            </a:r>
          </a:p>
          <a:p>
            <a:pPr>
              <a:buClr>
                <a:srgbClr val="E30034"/>
              </a:buClr>
            </a:pPr>
            <a:r>
              <a:rPr lang="de-DE" sz="1000" dirty="0" smtClean="0">
                <a:solidFill>
                  <a:srgbClr val="000000"/>
                </a:solidFill>
              </a:rPr>
              <a:t>Access Control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>
              <a:buClr>
                <a:srgbClr val="000000"/>
              </a:buClr>
            </a:pPr>
            <a:r>
              <a:rPr lang="de-DE" dirty="0" smtClean="0">
                <a:solidFill>
                  <a:srgbClr val="000000"/>
                </a:solidFill>
              </a:rPr>
              <a:t>Security Use Cases seen by Global OEMs in...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4" name="Content Placeholder 53"/>
          <p:cNvSpPr>
            <a:spLocks noGrp="1"/>
          </p:cNvSpPr>
          <p:nvPr>
            <p:ph sz="quarter" idx="14"/>
          </p:nvPr>
        </p:nvSpPr>
        <p:spPr>
          <a:xfrm>
            <a:off x="250825" y="1938407"/>
            <a:ext cx="2952750" cy="3002761"/>
          </a:xfrm>
          <a:prstGeom prst="rect">
            <a:avLst/>
          </a:prstGeom>
          <a:solidFill>
            <a:srgbClr val="F6F4F5"/>
          </a:solidFill>
          <a:ln w="12700">
            <a:solidFill>
              <a:schemeClr val="accent2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Clr>
                <a:srgbClr val="E30034"/>
              </a:buClr>
              <a:buNone/>
            </a:pPr>
            <a:endParaRPr lang="de-DE" sz="1400" dirty="0">
              <a:solidFill>
                <a:srgbClr val="000000"/>
              </a:solidFill>
            </a:endParaRPr>
          </a:p>
          <a:p>
            <a:pPr marL="0" indent="0">
              <a:buClr>
                <a:srgbClr val="E30034"/>
              </a:buClr>
              <a:buNone/>
            </a:pPr>
            <a:endParaRPr lang="de-DE" sz="1400" dirty="0">
              <a:solidFill>
                <a:srgbClr val="000000"/>
              </a:solidFill>
            </a:endParaRPr>
          </a:p>
          <a:p>
            <a:pPr>
              <a:buClr>
                <a:srgbClr val="E30034"/>
              </a:buClr>
            </a:pPr>
            <a:r>
              <a:rPr lang="de-DE" sz="1400" dirty="0" smtClean="0">
                <a:solidFill>
                  <a:srgbClr val="000000"/>
                </a:solidFill>
              </a:rPr>
              <a:t>Protected Diagnostics</a:t>
            </a:r>
          </a:p>
          <a:p>
            <a:pPr>
              <a:buClr>
                <a:srgbClr val="E30034"/>
              </a:buClr>
            </a:pPr>
            <a:r>
              <a:rPr lang="de-DE" sz="1400" dirty="0" smtClean="0">
                <a:solidFill>
                  <a:srgbClr val="000000"/>
                </a:solidFill>
              </a:rPr>
              <a:t>Secured Boot</a:t>
            </a:r>
          </a:p>
          <a:p>
            <a:pPr>
              <a:buClr>
                <a:srgbClr val="E30034"/>
              </a:buClr>
            </a:pPr>
            <a:r>
              <a:rPr lang="de-DE" sz="1400" dirty="0" smtClean="0">
                <a:solidFill>
                  <a:srgbClr val="000000"/>
                </a:solidFill>
              </a:rPr>
              <a:t>Protected Software Update</a:t>
            </a:r>
          </a:p>
          <a:p>
            <a:pPr>
              <a:buClr>
                <a:srgbClr val="E30034"/>
              </a:buClr>
            </a:pPr>
            <a:r>
              <a:rPr lang="de-DE" sz="1400" dirty="0" smtClean="0">
                <a:solidFill>
                  <a:srgbClr val="000000"/>
                </a:solidFill>
              </a:rPr>
              <a:t>Secured Date &amp; Time</a:t>
            </a:r>
          </a:p>
          <a:p>
            <a:pPr>
              <a:buClr>
                <a:srgbClr val="E30034"/>
              </a:buClr>
            </a:pPr>
            <a:r>
              <a:rPr lang="de-DE" sz="1400" dirty="0" smtClean="0">
                <a:solidFill>
                  <a:srgbClr val="000000"/>
                </a:solidFill>
              </a:rPr>
              <a:t>Secure On-Board Communication (SecOC)</a:t>
            </a:r>
          </a:p>
          <a:p>
            <a:pPr>
              <a:buClr>
                <a:srgbClr val="E30034"/>
              </a:buClr>
            </a:pPr>
            <a:r>
              <a:rPr lang="de-DE" sz="1400" dirty="0" smtClean="0">
                <a:solidFill>
                  <a:srgbClr val="000000"/>
                </a:solidFill>
              </a:rPr>
              <a:t>Protected Key Management</a:t>
            </a:r>
          </a:p>
          <a:p>
            <a:pPr>
              <a:buClr>
                <a:srgbClr val="E30034"/>
              </a:buClr>
            </a:pPr>
            <a:r>
              <a:rPr lang="de-DE" sz="1400" dirty="0" smtClean="0">
                <a:solidFill>
                  <a:srgbClr val="000000"/>
                </a:solidFill>
              </a:rPr>
              <a:t>Feature Activation / Deactivation</a:t>
            </a:r>
          </a:p>
          <a:p>
            <a:pPr>
              <a:buClr>
                <a:srgbClr val="E30034"/>
              </a:buClr>
            </a:pPr>
            <a:r>
              <a:rPr lang="de-DE" sz="1400" dirty="0" smtClean="0">
                <a:solidFill>
                  <a:srgbClr val="000000"/>
                </a:solidFill>
              </a:rPr>
              <a:t>On-Board Key Generation &amp; Distribution</a:t>
            </a:r>
          </a:p>
          <a:p>
            <a:pPr>
              <a:buClr>
                <a:srgbClr val="E30034"/>
              </a:buClr>
            </a:pPr>
            <a:r>
              <a:rPr lang="de-DE" sz="1400" dirty="0" smtClean="0">
                <a:solidFill>
                  <a:srgbClr val="000000"/>
                </a:solidFill>
              </a:rPr>
              <a:t>Component Protection</a:t>
            </a:r>
          </a:p>
        </p:txBody>
      </p:sp>
      <p:grpSp>
        <p:nvGrpSpPr>
          <p:cNvPr id="122" name="Group 121"/>
          <p:cNvGrpSpPr/>
          <p:nvPr/>
        </p:nvGrpSpPr>
        <p:grpSpPr>
          <a:xfrm>
            <a:off x="69088" y="1553208"/>
            <a:ext cx="1389185" cy="858458"/>
            <a:chOff x="2267744" y="5373216"/>
            <a:chExt cx="1944216" cy="1296144"/>
          </a:xfrm>
        </p:grpSpPr>
        <p:sp>
          <p:nvSpPr>
            <p:cNvPr id="121" name="Rounded Rectangle 120"/>
            <p:cNvSpPr/>
            <p:nvPr/>
          </p:nvSpPr>
          <p:spPr bwMode="auto">
            <a:xfrm>
              <a:off x="2267744" y="5373216"/>
              <a:ext cx="1944216" cy="129614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84B6A7"/>
              </a:solidFill>
              <a:headEnd/>
              <a:tailEnd/>
            </a:ln>
            <a:effec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pPr algn="ctr" eaLnBrk="0" hangingPunct="0">
                <a:buClr>
                  <a:srgbClr val="000000"/>
                </a:buClr>
              </a:pPr>
              <a:endParaRPr lang="de-DE" sz="1600" dirty="0" smtClean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2420927" y="5534487"/>
              <a:ext cx="1637851" cy="973602"/>
              <a:chOff x="269853" y="1160748"/>
              <a:chExt cx="1550071" cy="1520552"/>
            </a:xfrm>
          </p:grpSpPr>
          <p:sp>
            <p:nvSpPr>
              <p:cNvPr id="7" name="Rectangle 6"/>
              <p:cNvSpPr/>
              <p:nvPr/>
            </p:nvSpPr>
            <p:spPr bwMode="auto">
              <a:xfrm>
                <a:off x="828865" y="1160748"/>
                <a:ext cx="432048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 bwMode="auto">
              <a:xfrm>
                <a:off x="828865" y="1412776"/>
                <a:ext cx="432048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 bwMode="auto">
              <a:xfrm>
                <a:off x="269853" y="1745196"/>
                <a:ext cx="432048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 bwMode="auto">
              <a:xfrm>
                <a:off x="828865" y="1745196"/>
                <a:ext cx="432048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 bwMode="auto">
              <a:xfrm>
                <a:off x="1387876" y="1745196"/>
                <a:ext cx="432048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cxnSp>
            <p:nvCxnSpPr>
              <p:cNvPr id="13" name="Straight Connector 12"/>
              <p:cNvCxnSpPr>
                <a:stCxn id="7" idx="2"/>
                <a:endCxn id="8" idx="0"/>
              </p:cNvCxnSpPr>
              <p:nvPr/>
            </p:nvCxnSpPr>
            <p:spPr>
              <a:xfrm>
                <a:off x="1044889" y="1340768"/>
                <a:ext cx="0" cy="72008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>
                <a:stCxn id="8" idx="2"/>
                <a:endCxn id="10" idx="0"/>
              </p:cNvCxnSpPr>
              <p:nvPr/>
            </p:nvCxnSpPr>
            <p:spPr>
              <a:xfrm>
                <a:off x="1044889" y="1592796"/>
                <a:ext cx="0" cy="15240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>
                <a:stCxn id="9" idx="0"/>
              </p:cNvCxnSpPr>
              <p:nvPr/>
            </p:nvCxnSpPr>
            <p:spPr>
              <a:xfrm flipV="1">
                <a:off x="485877" y="1664804"/>
                <a:ext cx="0" cy="8039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>
                <a:stCxn id="11" idx="0"/>
              </p:cNvCxnSpPr>
              <p:nvPr/>
            </p:nvCxnSpPr>
            <p:spPr>
              <a:xfrm flipV="1">
                <a:off x="1603900" y="1664804"/>
                <a:ext cx="0" cy="8039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485877" y="1664804"/>
                <a:ext cx="1118023" cy="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tangle 21"/>
              <p:cNvSpPr/>
              <p:nvPr/>
            </p:nvSpPr>
            <p:spPr bwMode="auto">
              <a:xfrm>
                <a:off x="394842" y="1997398"/>
                <a:ext cx="307059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 bwMode="auto">
              <a:xfrm>
                <a:off x="394842" y="2249600"/>
                <a:ext cx="307059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 bwMode="auto">
              <a:xfrm>
                <a:off x="394842" y="2501280"/>
                <a:ext cx="307059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 bwMode="auto">
              <a:xfrm>
                <a:off x="969407" y="1997398"/>
                <a:ext cx="307059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 bwMode="auto">
              <a:xfrm>
                <a:off x="969407" y="2249600"/>
                <a:ext cx="307059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 bwMode="auto">
              <a:xfrm>
                <a:off x="969407" y="2501280"/>
                <a:ext cx="307059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 bwMode="auto">
              <a:xfrm>
                <a:off x="1510612" y="1995214"/>
                <a:ext cx="307059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 bwMode="auto">
              <a:xfrm>
                <a:off x="1510612" y="2247416"/>
                <a:ext cx="307059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 bwMode="auto">
              <a:xfrm>
                <a:off x="1510612" y="2499096"/>
                <a:ext cx="307059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cxnSp>
            <p:nvCxnSpPr>
              <p:cNvPr id="34" name="Straight Connector 33"/>
              <p:cNvCxnSpPr>
                <a:endCxn id="24" idx="1"/>
              </p:cNvCxnSpPr>
              <p:nvPr/>
            </p:nvCxnSpPr>
            <p:spPr>
              <a:xfrm>
                <a:off x="323528" y="2591290"/>
                <a:ext cx="71314" cy="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>
                <a:endCxn id="23" idx="1"/>
              </p:cNvCxnSpPr>
              <p:nvPr/>
            </p:nvCxnSpPr>
            <p:spPr>
              <a:xfrm>
                <a:off x="323528" y="2339088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endCxn id="22" idx="1"/>
              </p:cNvCxnSpPr>
              <p:nvPr/>
            </p:nvCxnSpPr>
            <p:spPr>
              <a:xfrm>
                <a:off x="323528" y="2086886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V="1">
                <a:off x="323528" y="1925216"/>
                <a:ext cx="0" cy="666074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900946" y="2585952"/>
                <a:ext cx="71314" cy="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900946" y="2333750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900946" y="2081548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V="1">
                <a:off x="900946" y="1919878"/>
                <a:ext cx="0" cy="666074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1436437" y="2592302"/>
                <a:ext cx="71314" cy="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1439612" y="2336925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1439612" y="2084723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V="1">
                <a:off x="1439612" y="1923053"/>
                <a:ext cx="0" cy="666074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4" name="Group 123"/>
          <p:cNvGrpSpPr/>
          <p:nvPr/>
        </p:nvGrpSpPr>
        <p:grpSpPr>
          <a:xfrm>
            <a:off x="3105758" y="1555245"/>
            <a:ext cx="1389185" cy="858458"/>
            <a:chOff x="3378305" y="3029779"/>
            <a:chExt cx="1944216" cy="1296144"/>
          </a:xfrm>
        </p:grpSpPr>
        <p:sp>
          <p:nvSpPr>
            <p:cNvPr id="123" name="Rounded Rectangle 122"/>
            <p:cNvSpPr/>
            <p:nvPr/>
          </p:nvSpPr>
          <p:spPr bwMode="auto">
            <a:xfrm>
              <a:off x="3378305" y="3029779"/>
              <a:ext cx="1944216" cy="129614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84B6A7"/>
              </a:solidFill>
              <a:headEnd/>
              <a:tailEnd/>
            </a:ln>
            <a:effec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pPr algn="ctr" eaLnBrk="0" hangingPunct="0">
                <a:buClr>
                  <a:srgbClr val="000000"/>
                </a:buClr>
              </a:pPr>
              <a:endParaRPr lang="de-DE" sz="1600" dirty="0" smtClean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3531488" y="3191050"/>
              <a:ext cx="1637851" cy="973602"/>
              <a:chOff x="269853" y="1160748"/>
              <a:chExt cx="1550071" cy="1520552"/>
            </a:xfrm>
          </p:grpSpPr>
          <p:sp>
            <p:nvSpPr>
              <p:cNvPr id="58" name="Rectangle 57"/>
              <p:cNvSpPr/>
              <p:nvPr/>
            </p:nvSpPr>
            <p:spPr bwMode="auto">
              <a:xfrm>
                <a:off x="828865" y="1160748"/>
                <a:ext cx="432048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 bwMode="auto">
              <a:xfrm>
                <a:off x="828865" y="1412776"/>
                <a:ext cx="432048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 bwMode="auto">
              <a:xfrm>
                <a:off x="269853" y="1745196"/>
                <a:ext cx="432048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1" name="Rectangle 60"/>
              <p:cNvSpPr/>
              <p:nvPr/>
            </p:nvSpPr>
            <p:spPr bwMode="auto">
              <a:xfrm>
                <a:off x="828865" y="1745196"/>
                <a:ext cx="432048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 bwMode="auto">
              <a:xfrm>
                <a:off x="1387876" y="1745196"/>
                <a:ext cx="432048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cxnSp>
            <p:nvCxnSpPr>
              <p:cNvPr id="63" name="Straight Connector 62"/>
              <p:cNvCxnSpPr>
                <a:stCxn id="58" idx="2"/>
                <a:endCxn id="59" idx="0"/>
              </p:cNvCxnSpPr>
              <p:nvPr/>
            </p:nvCxnSpPr>
            <p:spPr>
              <a:xfrm>
                <a:off x="1044889" y="1340768"/>
                <a:ext cx="0" cy="72008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>
                <a:stCxn id="59" idx="2"/>
                <a:endCxn id="61" idx="0"/>
              </p:cNvCxnSpPr>
              <p:nvPr/>
            </p:nvCxnSpPr>
            <p:spPr>
              <a:xfrm>
                <a:off x="1044889" y="1592796"/>
                <a:ext cx="0" cy="15240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>
                <a:stCxn id="60" idx="0"/>
              </p:cNvCxnSpPr>
              <p:nvPr/>
            </p:nvCxnSpPr>
            <p:spPr>
              <a:xfrm flipV="1">
                <a:off x="485877" y="1664804"/>
                <a:ext cx="0" cy="8039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>
                <a:stCxn id="62" idx="0"/>
              </p:cNvCxnSpPr>
              <p:nvPr/>
            </p:nvCxnSpPr>
            <p:spPr>
              <a:xfrm flipV="1">
                <a:off x="1603900" y="1664804"/>
                <a:ext cx="0" cy="8039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485877" y="1664804"/>
                <a:ext cx="1118023" cy="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Rectangle 67"/>
              <p:cNvSpPr/>
              <p:nvPr/>
            </p:nvSpPr>
            <p:spPr bwMode="auto">
              <a:xfrm>
                <a:off x="394842" y="1997398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9" name="Rectangle 68"/>
              <p:cNvSpPr/>
              <p:nvPr/>
            </p:nvSpPr>
            <p:spPr bwMode="auto">
              <a:xfrm>
                <a:off x="394842" y="2249600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70" name="Rectangle 69"/>
              <p:cNvSpPr/>
              <p:nvPr/>
            </p:nvSpPr>
            <p:spPr bwMode="auto">
              <a:xfrm>
                <a:off x="394842" y="2501280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71" name="Rectangle 70"/>
              <p:cNvSpPr/>
              <p:nvPr/>
            </p:nvSpPr>
            <p:spPr bwMode="auto">
              <a:xfrm>
                <a:off x="969407" y="1997398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 bwMode="auto">
              <a:xfrm>
                <a:off x="969407" y="2249600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 bwMode="auto">
              <a:xfrm>
                <a:off x="969407" y="2501280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 bwMode="auto">
              <a:xfrm>
                <a:off x="1510612" y="1995214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 bwMode="auto">
              <a:xfrm>
                <a:off x="1510612" y="2247416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 bwMode="auto">
              <a:xfrm>
                <a:off x="1510612" y="2499096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cxnSp>
            <p:nvCxnSpPr>
              <p:cNvPr id="77" name="Straight Connector 76"/>
              <p:cNvCxnSpPr>
                <a:endCxn id="70" idx="1"/>
              </p:cNvCxnSpPr>
              <p:nvPr/>
            </p:nvCxnSpPr>
            <p:spPr>
              <a:xfrm>
                <a:off x="323528" y="2591290"/>
                <a:ext cx="71314" cy="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>
                <a:endCxn id="69" idx="1"/>
              </p:cNvCxnSpPr>
              <p:nvPr/>
            </p:nvCxnSpPr>
            <p:spPr>
              <a:xfrm>
                <a:off x="323528" y="2339088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>
                <a:endCxn id="68" idx="1"/>
              </p:cNvCxnSpPr>
              <p:nvPr/>
            </p:nvCxnSpPr>
            <p:spPr>
              <a:xfrm>
                <a:off x="323528" y="2086886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flipV="1">
                <a:off x="323528" y="1925216"/>
                <a:ext cx="0" cy="666074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900946" y="2585952"/>
                <a:ext cx="71314" cy="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>
                <a:off x="900946" y="2333750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>
                <a:off x="900946" y="2081548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flipV="1">
                <a:off x="900946" y="1919878"/>
                <a:ext cx="0" cy="666074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1436437" y="2592302"/>
                <a:ext cx="71314" cy="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>
                <a:off x="1439612" y="2336925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>
                <a:off x="1439612" y="2084723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 flipV="1">
                <a:off x="1439612" y="1923053"/>
                <a:ext cx="0" cy="666074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6" name="Group 125"/>
          <p:cNvGrpSpPr/>
          <p:nvPr/>
        </p:nvGrpSpPr>
        <p:grpSpPr>
          <a:xfrm>
            <a:off x="5796725" y="1559147"/>
            <a:ext cx="1389185" cy="858458"/>
            <a:chOff x="6599391" y="2685896"/>
            <a:chExt cx="1944216" cy="1296144"/>
          </a:xfrm>
        </p:grpSpPr>
        <p:sp>
          <p:nvSpPr>
            <p:cNvPr id="125" name="Rounded Rectangle 124"/>
            <p:cNvSpPr/>
            <p:nvPr/>
          </p:nvSpPr>
          <p:spPr bwMode="auto">
            <a:xfrm>
              <a:off x="6599391" y="2685896"/>
              <a:ext cx="1944216" cy="129614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84B6A7"/>
              </a:solidFill>
              <a:headEnd/>
              <a:tailEnd/>
            </a:ln>
            <a:effec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pPr algn="ctr" eaLnBrk="0" hangingPunct="0">
                <a:buClr>
                  <a:srgbClr val="000000"/>
                </a:buClr>
              </a:pPr>
              <a:endParaRPr lang="de-DE" sz="1600" dirty="0" smtClean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6752574" y="2847167"/>
              <a:ext cx="1637851" cy="973602"/>
              <a:chOff x="269853" y="1160748"/>
              <a:chExt cx="1550071" cy="1520552"/>
            </a:xfrm>
          </p:grpSpPr>
          <p:sp>
            <p:nvSpPr>
              <p:cNvPr id="90" name="Rectangle 89"/>
              <p:cNvSpPr/>
              <p:nvPr/>
            </p:nvSpPr>
            <p:spPr bwMode="auto">
              <a:xfrm>
                <a:off x="828865" y="1160748"/>
                <a:ext cx="432048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91" name="Rectangle 90"/>
              <p:cNvSpPr/>
              <p:nvPr/>
            </p:nvSpPr>
            <p:spPr bwMode="auto">
              <a:xfrm>
                <a:off x="828865" y="1412776"/>
                <a:ext cx="432048" cy="180020"/>
              </a:xfrm>
              <a:prstGeom prst="rect">
                <a:avLst/>
              </a:prstGeom>
              <a:solidFill>
                <a:srgbClr val="84B6A7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 bwMode="auto">
              <a:xfrm>
                <a:off x="269853" y="1745196"/>
                <a:ext cx="432048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 bwMode="auto">
              <a:xfrm>
                <a:off x="828865" y="1745196"/>
                <a:ext cx="432048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 bwMode="auto">
              <a:xfrm>
                <a:off x="1387876" y="1745196"/>
                <a:ext cx="432048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cxnSp>
            <p:nvCxnSpPr>
              <p:cNvPr id="95" name="Straight Connector 94"/>
              <p:cNvCxnSpPr>
                <a:stCxn id="90" idx="2"/>
                <a:endCxn id="91" idx="0"/>
              </p:cNvCxnSpPr>
              <p:nvPr/>
            </p:nvCxnSpPr>
            <p:spPr>
              <a:xfrm>
                <a:off x="1044889" y="1340768"/>
                <a:ext cx="0" cy="72008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>
                <a:stCxn id="91" idx="2"/>
                <a:endCxn id="93" idx="0"/>
              </p:cNvCxnSpPr>
              <p:nvPr/>
            </p:nvCxnSpPr>
            <p:spPr>
              <a:xfrm>
                <a:off x="1044889" y="1592796"/>
                <a:ext cx="0" cy="15240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>
                <a:stCxn id="92" idx="0"/>
              </p:cNvCxnSpPr>
              <p:nvPr/>
            </p:nvCxnSpPr>
            <p:spPr>
              <a:xfrm flipV="1">
                <a:off x="485877" y="1664804"/>
                <a:ext cx="0" cy="8039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>
                <a:stCxn id="94" idx="0"/>
              </p:cNvCxnSpPr>
              <p:nvPr/>
            </p:nvCxnSpPr>
            <p:spPr>
              <a:xfrm flipV="1">
                <a:off x="1603900" y="1664804"/>
                <a:ext cx="0" cy="8039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>
                <a:off x="485877" y="1664804"/>
                <a:ext cx="1118023" cy="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Rectangle 99"/>
              <p:cNvSpPr/>
              <p:nvPr/>
            </p:nvSpPr>
            <p:spPr bwMode="auto">
              <a:xfrm>
                <a:off x="394842" y="1997398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01" name="Rectangle 100"/>
              <p:cNvSpPr/>
              <p:nvPr/>
            </p:nvSpPr>
            <p:spPr bwMode="auto">
              <a:xfrm>
                <a:off x="394842" y="2249600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02" name="Rectangle 101"/>
              <p:cNvSpPr/>
              <p:nvPr/>
            </p:nvSpPr>
            <p:spPr bwMode="auto">
              <a:xfrm>
                <a:off x="394842" y="2501280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03" name="Rectangle 102"/>
              <p:cNvSpPr/>
              <p:nvPr/>
            </p:nvSpPr>
            <p:spPr bwMode="auto">
              <a:xfrm>
                <a:off x="969407" y="1997398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04" name="Rectangle 103"/>
              <p:cNvSpPr/>
              <p:nvPr/>
            </p:nvSpPr>
            <p:spPr bwMode="auto">
              <a:xfrm>
                <a:off x="969407" y="2249600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 bwMode="auto">
              <a:xfrm>
                <a:off x="969407" y="2501280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 bwMode="auto">
              <a:xfrm>
                <a:off x="1510612" y="1995214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07" name="Rectangle 106"/>
              <p:cNvSpPr/>
              <p:nvPr/>
            </p:nvSpPr>
            <p:spPr bwMode="auto">
              <a:xfrm>
                <a:off x="1510612" y="2247416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08" name="Rectangle 107"/>
              <p:cNvSpPr/>
              <p:nvPr/>
            </p:nvSpPr>
            <p:spPr bwMode="auto">
              <a:xfrm>
                <a:off x="1510612" y="2499096"/>
                <a:ext cx="307059" cy="180020"/>
              </a:xfrm>
              <a:prstGeom prst="rect">
                <a:avLst/>
              </a:prstGeom>
              <a:solidFill>
                <a:srgbClr val="E6F0ED"/>
              </a:solidFill>
              <a:ln w="9525">
                <a:solidFill>
                  <a:srgbClr val="84B6A7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rgbClr val="000000"/>
                  </a:buClr>
                </a:pPr>
                <a:endParaRPr lang="de-DE" sz="1600" dirty="0" smtClean="0">
                  <a:solidFill>
                    <a:srgbClr val="000000"/>
                  </a:solidFill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  <p:cxnSp>
            <p:nvCxnSpPr>
              <p:cNvPr id="109" name="Straight Connector 108"/>
              <p:cNvCxnSpPr>
                <a:endCxn id="102" idx="1"/>
              </p:cNvCxnSpPr>
              <p:nvPr/>
            </p:nvCxnSpPr>
            <p:spPr>
              <a:xfrm>
                <a:off x="323528" y="2591290"/>
                <a:ext cx="71314" cy="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/>
              <p:cNvCxnSpPr>
                <a:endCxn id="101" idx="1"/>
              </p:cNvCxnSpPr>
              <p:nvPr/>
            </p:nvCxnSpPr>
            <p:spPr>
              <a:xfrm>
                <a:off x="323528" y="2339088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/>
              <p:cNvCxnSpPr>
                <a:endCxn id="100" idx="1"/>
              </p:cNvCxnSpPr>
              <p:nvPr/>
            </p:nvCxnSpPr>
            <p:spPr>
              <a:xfrm>
                <a:off x="323528" y="2086886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/>
              <p:cNvCxnSpPr/>
              <p:nvPr/>
            </p:nvCxnSpPr>
            <p:spPr>
              <a:xfrm flipV="1">
                <a:off x="323528" y="1925216"/>
                <a:ext cx="0" cy="666074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>
                <a:off x="900946" y="2585952"/>
                <a:ext cx="71314" cy="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/>
              <p:cNvCxnSpPr/>
              <p:nvPr/>
            </p:nvCxnSpPr>
            <p:spPr>
              <a:xfrm>
                <a:off x="900946" y="2333750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/>
              <p:cNvCxnSpPr/>
              <p:nvPr/>
            </p:nvCxnSpPr>
            <p:spPr>
              <a:xfrm>
                <a:off x="900946" y="2081548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>
              <a:xfrm flipV="1">
                <a:off x="900946" y="1919878"/>
                <a:ext cx="0" cy="666074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/>
              <p:cNvCxnSpPr/>
              <p:nvPr/>
            </p:nvCxnSpPr>
            <p:spPr>
              <a:xfrm>
                <a:off x="1436437" y="2592302"/>
                <a:ext cx="71314" cy="0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/>
              <p:cNvCxnSpPr/>
              <p:nvPr/>
            </p:nvCxnSpPr>
            <p:spPr>
              <a:xfrm>
                <a:off x="1439612" y="2336925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>
              <a:xfrm>
                <a:off x="1439612" y="2084723"/>
                <a:ext cx="71314" cy="522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/>
              <p:cNvCxnSpPr/>
              <p:nvPr/>
            </p:nvCxnSpPr>
            <p:spPr>
              <a:xfrm flipV="1">
                <a:off x="1439612" y="1923053"/>
                <a:ext cx="0" cy="666074"/>
              </a:xfrm>
              <a:prstGeom prst="line">
                <a:avLst/>
              </a:prstGeom>
              <a:ln w="6350">
                <a:solidFill>
                  <a:srgbClr val="A6A6A6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7" name="TextBox 126"/>
          <p:cNvSpPr txBox="1"/>
          <p:nvPr/>
        </p:nvSpPr>
        <p:spPr bwMode="auto">
          <a:xfrm>
            <a:off x="1589908" y="1649384"/>
            <a:ext cx="144604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R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de-DE" sz="14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... every ECU</a:t>
            </a:r>
          </a:p>
        </p:txBody>
      </p:sp>
      <p:sp>
        <p:nvSpPr>
          <p:cNvPr id="128" name="TextBox 127"/>
          <p:cNvSpPr txBox="1"/>
          <p:nvPr/>
        </p:nvSpPr>
        <p:spPr bwMode="auto">
          <a:xfrm>
            <a:off x="4494378" y="1511183"/>
            <a:ext cx="130234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L="0" indent="0" algn="ctr">
              <a:buClr>
                <a:srgbClr val="000000"/>
              </a:buClr>
              <a:buNone/>
            </a:pPr>
            <a:r>
              <a:rPr lang="de-DE" sz="1400" dirty="0">
                <a:solidFill>
                  <a:srgbClr val="000000"/>
                </a:solidFill>
              </a:rPr>
              <a:t>...domain controllers</a:t>
            </a:r>
          </a:p>
        </p:txBody>
      </p:sp>
      <p:sp>
        <p:nvSpPr>
          <p:cNvPr id="129" name="TextBox 128"/>
          <p:cNvSpPr txBox="1"/>
          <p:nvPr/>
        </p:nvSpPr>
        <p:spPr bwMode="auto">
          <a:xfrm>
            <a:off x="7185911" y="1484784"/>
            <a:ext cx="179061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L="0" indent="0" algn="ctr">
              <a:buClr>
                <a:srgbClr val="000000"/>
              </a:buClr>
              <a:buNone/>
            </a:pPr>
            <a:r>
              <a:rPr lang="de-DE" sz="1400" dirty="0">
                <a:solidFill>
                  <a:srgbClr val="000000"/>
                </a:solidFill>
              </a:rPr>
              <a:t>...</a:t>
            </a:r>
            <a:r>
              <a:rPr lang="de-DE" sz="1400" dirty="0" smtClean="0">
                <a:solidFill>
                  <a:srgbClr val="000000"/>
                </a:solidFill>
              </a:rPr>
              <a:t>telematics, gateway </a:t>
            </a:r>
            <a:r>
              <a:rPr lang="de-DE" sz="1400" dirty="0">
                <a:solidFill>
                  <a:srgbClr val="000000"/>
                </a:solidFill>
              </a:rPr>
              <a:t>&amp; connectivity</a:t>
            </a:r>
          </a:p>
        </p:txBody>
      </p:sp>
      <p:sp>
        <p:nvSpPr>
          <p:cNvPr id="133" name="Rechteck 47"/>
          <p:cNvSpPr/>
          <p:nvPr/>
        </p:nvSpPr>
        <p:spPr bwMode="auto">
          <a:xfrm>
            <a:off x="250825" y="5445224"/>
            <a:ext cx="8642351" cy="675203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lIns="108000" tIns="72000" rIns="72000" bIns="72000" rtlCol="0" anchor="ctr"/>
          <a:lstStyle/>
          <a:p>
            <a:pPr algn="ctr" fontAlgn="auto">
              <a:buClr>
                <a:srgbClr val="E30034"/>
              </a:buClr>
            </a:pPr>
            <a:r>
              <a:rPr lang="en-US" sz="1400" b="1" dirty="0">
                <a:latin typeface="+mn-lt"/>
              </a:rPr>
              <a:t>Automotive Security is relevant in every ECU of the car!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8CD6F1E-C1A2-422F-BB66-E749CEF14F7B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237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</a:rPr>
              <a:t>How secure is </a:t>
            </a:r>
            <a:r>
              <a:rPr lang="en-US" dirty="0" smtClean="0">
                <a:solidFill>
                  <a:srgbClr val="000000"/>
                </a:solidFill>
              </a:rPr>
              <a:t>secure?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6" name="Textfeld 12"/>
          <p:cNvSpPr txBox="1"/>
          <p:nvPr/>
        </p:nvSpPr>
        <p:spPr bwMode="auto">
          <a:xfrm>
            <a:off x="179164" y="5613369"/>
            <a:ext cx="8785672" cy="746086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lIns="108000" tIns="72000" rIns="72000" bIns="72000" rtlCol="0" anchor="ctr"/>
          <a:lstStyle>
            <a:defPPr>
              <a:defRPr lang="en-US"/>
            </a:defPPr>
            <a:lvl1pPr eaLnBrk="0" hangingPunct="0">
              <a:buClr>
                <a:schemeClr val="tx1"/>
              </a:buClr>
              <a:defRPr sz="1400" b="1">
                <a:solidFill>
                  <a:schemeClr val="bg1"/>
                </a:solidFill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>
              <a:defRPr>
                <a:solidFill>
                  <a:schemeClr val="tx1"/>
                </a:solidFill>
                <a:latin typeface="Arial" charset="0"/>
              </a:defRPr>
            </a:lvl6pPr>
            <a:lvl7pPr>
              <a:defRPr>
                <a:solidFill>
                  <a:schemeClr val="tx1"/>
                </a:solidFill>
                <a:latin typeface="Arial" charset="0"/>
              </a:defRPr>
            </a:lvl7pPr>
            <a:lvl8pPr>
              <a:defRPr>
                <a:solidFill>
                  <a:schemeClr val="tx1"/>
                </a:solidFill>
                <a:latin typeface="Arial" charset="0"/>
              </a:defRPr>
            </a:lvl8pPr>
            <a:lvl9pPr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fontAlgn="auto">
              <a:buClr>
                <a:srgbClr val="E30034"/>
              </a:buClr>
              <a:defRPr/>
            </a:pPr>
            <a:r>
              <a:rPr lang="en-US" dirty="0">
                <a:solidFill>
                  <a:schemeClr val="tx1"/>
                </a:solidFill>
                <a:latin typeface="+mj-lt"/>
              </a:rPr>
              <a:t>Infineon</a:t>
            </a:r>
            <a:r>
              <a:rPr lang="en-US" b="0" dirty="0">
                <a:solidFill>
                  <a:schemeClr val="tx1"/>
                </a:solidFill>
                <a:latin typeface="+mj-lt"/>
              </a:rPr>
              <a:t> offers a 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scalable automotive cyber security product portfolio</a:t>
            </a:r>
            <a:r>
              <a:rPr lang="en-US" b="0" dirty="0">
                <a:solidFill>
                  <a:schemeClr val="tx1"/>
                </a:solidFill>
                <a:latin typeface="+mj-lt"/>
              </a:rPr>
              <a:t>, meeting the 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RIGHT level of security</a:t>
            </a:r>
            <a:r>
              <a:rPr lang="en-US" b="0" dirty="0">
                <a:solidFill>
                  <a:schemeClr val="tx1"/>
                </a:solidFill>
                <a:latin typeface="+mj-lt"/>
              </a:rPr>
              <a:t> for your application!</a:t>
            </a:r>
            <a:endParaRPr lang="en-US" b="0" i="1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Trapezoid 4"/>
          <p:cNvSpPr/>
          <p:nvPr/>
        </p:nvSpPr>
        <p:spPr bwMode="auto">
          <a:xfrm rot="10800000">
            <a:off x="2699796" y="1268761"/>
            <a:ext cx="4824536" cy="900000"/>
          </a:xfrm>
          <a:custGeom>
            <a:avLst/>
            <a:gdLst>
              <a:gd name="connsiteX0" fmla="*/ 0 w 4824536"/>
              <a:gd name="connsiteY0" fmla="*/ 900000 h 900000"/>
              <a:gd name="connsiteX1" fmla="*/ 491670 w 4824536"/>
              <a:gd name="connsiteY1" fmla="*/ 0 h 900000"/>
              <a:gd name="connsiteX2" fmla="*/ 4332866 w 4824536"/>
              <a:gd name="connsiteY2" fmla="*/ 0 h 900000"/>
              <a:gd name="connsiteX3" fmla="*/ 4824536 w 4824536"/>
              <a:gd name="connsiteY3" fmla="*/ 900000 h 900000"/>
              <a:gd name="connsiteX4" fmla="*/ 0 w 4824536"/>
              <a:gd name="connsiteY4" fmla="*/ 900000 h 900000"/>
              <a:gd name="connsiteX0" fmla="*/ 0 w 4824536"/>
              <a:gd name="connsiteY0" fmla="*/ 900000 h 900000"/>
              <a:gd name="connsiteX1" fmla="*/ 491670 w 4824536"/>
              <a:gd name="connsiteY1" fmla="*/ 0 h 900000"/>
              <a:gd name="connsiteX2" fmla="*/ 4820546 w 4824536"/>
              <a:gd name="connsiteY2" fmla="*/ 7620 h 900000"/>
              <a:gd name="connsiteX3" fmla="*/ 4824536 w 4824536"/>
              <a:gd name="connsiteY3" fmla="*/ 900000 h 900000"/>
              <a:gd name="connsiteX4" fmla="*/ 0 w 4824536"/>
              <a:gd name="connsiteY4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4536" h="900000">
                <a:moveTo>
                  <a:pt x="0" y="900000"/>
                </a:moveTo>
                <a:lnTo>
                  <a:pt x="491670" y="0"/>
                </a:lnTo>
                <a:lnTo>
                  <a:pt x="4820546" y="7620"/>
                </a:lnTo>
                <a:lnTo>
                  <a:pt x="4824536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AB377A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rapezoid 4"/>
          <p:cNvSpPr/>
          <p:nvPr/>
        </p:nvSpPr>
        <p:spPr bwMode="auto">
          <a:xfrm rot="10800000">
            <a:off x="2699796" y="2305025"/>
            <a:ext cx="4320480" cy="900000"/>
          </a:xfrm>
          <a:custGeom>
            <a:avLst/>
            <a:gdLst>
              <a:gd name="connsiteX0" fmla="*/ 0 w 4824536"/>
              <a:gd name="connsiteY0" fmla="*/ 900000 h 900000"/>
              <a:gd name="connsiteX1" fmla="*/ 491670 w 4824536"/>
              <a:gd name="connsiteY1" fmla="*/ 0 h 900000"/>
              <a:gd name="connsiteX2" fmla="*/ 4332866 w 4824536"/>
              <a:gd name="connsiteY2" fmla="*/ 0 h 900000"/>
              <a:gd name="connsiteX3" fmla="*/ 4824536 w 4824536"/>
              <a:gd name="connsiteY3" fmla="*/ 900000 h 900000"/>
              <a:gd name="connsiteX4" fmla="*/ 0 w 4824536"/>
              <a:gd name="connsiteY4" fmla="*/ 900000 h 900000"/>
              <a:gd name="connsiteX0" fmla="*/ 0 w 4824536"/>
              <a:gd name="connsiteY0" fmla="*/ 900000 h 900000"/>
              <a:gd name="connsiteX1" fmla="*/ 491670 w 4824536"/>
              <a:gd name="connsiteY1" fmla="*/ 0 h 900000"/>
              <a:gd name="connsiteX2" fmla="*/ 4820546 w 4824536"/>
              <a:gd name="connsiteY2" fmla="*/ 7620 h 900000"/>
              <a:gd name="connsiteX3" fmla="*/ 4824536 w 4824536"/>
              <a:gd name="connsiteY3" fmla="*/ 900000 h 900000"/>
              <a:gd name="connsiteX4" fmla="*/ 0 w 4824536"/>
              <a:gd name="connsiteY4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4536" h="900000">
                <a:moveTo>
                  <a:pt x="0" y="900000"/>
                </a:moveTo>
                <a:lnTo>
                  <a:pt x="491670" y="0"/>
                </a:lnTo>
                <a:lnTo>
                  <a:pt x="4820546" y="7620"/>
                </a:lnTo>
                <a:lnTo>
                  <a:pt x="4824536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9525">
            <a:solidFill>
              <a:srgbClr val="84B6A7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Trapezoid 4"/>
          <p:cNvSpPr/>
          <p:nvPr/>
        </p:nvSpPr>
        <p:spPr bwMode="auto">
          <a:xfrm rot="10800000">
            <a:off x="2699795" y="3336490"/>
            <a:ext cx="3852779" cy="900000"/>
          </a:xfrm>
          <a:custGeom>
            <a:avLst/>
            <a:gdLst>
              <a:gd name="connsiteX0" fmla="*/ 0 w 4824536"/>
              <a:gd name="connsiteY0" fmla="*/ 900000 h 900000"/>
              <a:gd name="connsiteX1" fmla="*/ 491670 w 4824536"/>
              <a:gd name="connsiteY1" fmla="*/ 0 h 900000"/>
              <a:gd name="connsiteX2" fmla="*/ 4332866 w 4824536"/>
              <a:gd name="connsiteY2" fmla="*/ 0 h 900000"/>
              <a:gd name="connsiteX3" fmla="*/ 4824536 w 4824536"/>
              <a:gd name="connsiteY3" fmla="*/ 900000 h 900000"/>
              <a:gd name="connsiteX4" fmla="*/ 0 w 4824536"/>
              <a:gd name="connsiteY4" fmla="*/ 900000 h 900000"/>
              <a:gd name="connsiteX0" fmla="*/ 0 w 4824536"/>
              <a:gd name="connsiteY0" fmla="*/ 900000 h 900000"/>
              <a:gd name="connsiteX1" fmla="*/ 491670 w 4824536"/>
              <a:gd name="connsiteY1" fmla="*/ 0 h 900000"/>
              <a:gd name="connsiteX2" fmla="*/ 4820546 w 4824536"/>
              <a:gd name="connsiteY2" fmla="*/ 7620 h 900000"/>
              <a:gd name="connsiteX3" fmla="*/ 4824536 w 4824536"/>
              <a:gd name="connsiteY3" fmla="*/ 900000 h 900000"/>
              <a:gd name="connsiteX4" fmla="*/ 0 w 4824536"/>
              <a:gd name="connsiteY4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4536" h="900000">
                <a:moveTo>
                  <a:pt x="0" y="900000"/>
                </a:moveTo>
                <a:lnTo>
                  <a:pt x="491670" y="0"/>
                </a:lnTo>
                <a:lnTo>
                  <a:pt x="4820546" y="7620"/>
                </a:lnTo>
                <a:lnTo>
                  <a:pt x="4824536" y="900000"/>
                </a:lnTo>
                <a:lnTo>
                  <a:pt x="0" y="900000"/>
                </a:lnTo>
                <a:close/>
              </a:path>
            </a:pathLst>
          </a:custGeom>
          <a:ln w="9525">
            <a:solidFill>
              <a:srgbClr val="84B6A7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rapezoid 4"/>
          <p:cNvSpPr/>
          <p:nvPr/>
        </p:nvSpPr>
        <p:spPr bwMode="auto">
          <a:xfrm rot="10800000">
            <a:off x="2699793" y="4367955"/>
            <a:ext cx="3422792" cy="900000"/>
          </a:xfrm>
          <a:custGeom>
            <a:avLst/>
            <a:gdLst>
              <a:gd name="connsiteX0" fmla="*/ 0 w 4824536"/>
              <a:gd name="connsiteY0" fmla="*/ 900000 h 900000"/>
              <a:gd name="connsiteX1" fmla="*/ 491670 w 4824536"/>
              <a:gd name="connsiteY1" fmla="*/ 0 h 900000"/>
              <a:gd name="connsiteX2" fmla="*/ 4332866 w 4824536"/>
              <a:gd name="connsiteY2" fmla="*/ 0 h 900000"/>
              <a:gd name="connsiteX3" fmla="*/ 4824536 w 4824536"/>
              <a:gd name="connsiteY3" fmla="*/ 900000 h 900000"/>
              <a:gd name="connsiteX4" fmla="*/ 0 w 4824536"/>
              <a:gd name="connsiteY4" fmla="*/ 900000 h 900000"/>
              <a:gd name="connsiteX0" fmla="*/ 0 w 4824536"/>
              <a:gd name="connsiteY0" fmla="*/ 900000 h 900000"/>
              <a:gd name="connsiteX1" fmla="*/ 491670 w 4824536"/>
              <a:gd name="connsiteY1" fmla="*/ 0 h 900000"/>
              <a:gd name="connsiteX2" fmla="*/ 4820546 w 4824536"/>
              <a:gd name="connsiteY2" fmla="*/ 7620 h 900000"/>
              <a:gd name="connsiteX3" fmla="*/ 4824536 w 4824536"/>
              <a:gd name="connsiteY3" fmla="*/ 900000 h 900000"/>
              <a:gd name="connsiteX4" fmla="*/ 0 w 4824536"/>
              <a:gd name="connsiteY4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4536" h="900000">
                <a:moveTo>
                  <a:pt x="0" y="900000"/>
                </a:moveTo>
                <a:lnTo>
                  <a:pt x="491670" y="0"/>
                </a:lnTo>
                <a:lnTo>
                  <a:pt x="4820546" y="7620"/>
                </a:lnTo>
                <a:lnTo>
                  <a:pt x="4824536" y="900000"/>
                </a:lnTo>
                <a:lnTo>
                  <a:pt x="0" y="900000"/>
                </a:lnTo>
                <a:close/>
              </a:path>
            </a:pathLst>
          </a:custGeom>
          <a:ln w="9525">
            <a:solidFill>
              <a:srgbClr val="84B6A7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2843808" y="1511841"/>
            <a:ext cx="439248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R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de-DE" sz="1400" kern="0" dirty="0" smtClean="0">
                <a:solidFill>
                  <a:srgbClr val="000000"/>
                </a:solidFill>
                <a:latin typeface="+mj-lt"/>
                <a:ea typeface="Verdana" pitchFamily="34" charset="0"/>
                <a:cs typeface="Verdana" pitchFamily="34" charset="0"/>
              </a:rPr>
              <a:t>Hardware trust anchor + software + tamper resistance, e.g. </a:t>
            </a:r>
            <a:r>
              <a:rPr lang="de-DE" sz="1400" b="1" kern="0" dirty="0" smtClean="0">
                <a:solidFill>
                  <a:srgbClr val="000000"/>
                </a:solidFill>
                <a:latin typeface="+mj-lt"/>
                <a:ea typeface="Verdana" pitchFamily="34" charset="0"/>
                <a:cs typeface="Verdana" pitchFamily="34" charset="0"/>
              </a:rPr>
              <a:t>Infineon OPTIGA(TM)  TPM</a:t>
            </a:r>
          </a:p>
        </p:txBody>
      </p:sp>
      <p:sp>
        <p:nvSpPr>
          <p:cNvPr id="13" name="TextBox 12"/>
          <p:cNvSpPr txBox="1"/>
          <p:nvPr/>
        </p:nvSpPr>
        <p:spPr bwMode="auto">
          <a:xfrm>
            <a:off x="2843808" y="2535675"/>
            <a:ext cx="381642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R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de-DE" sz="14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Separated &amp; protected run-time environment, e.g. </a:t>
            </a:r>
            <a:r>
              <a:rPr lang="de-DE" sz="1400" b="1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Infineon AURIX HSM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2843808" y="3571046"/>
            <a:ext cx="327877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R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de-DE" sz="14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Separation of „secure“ and „normal“ world on one CPU</a:t>
            </a:r>
            <a:endParaRPr lang="de-DE" sz="1400" b="1" kern="0" dirty="0" smtClea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827580" y="1268760"/>
            <a:ext cx="1728192" cy="900001"/>
          </a:xfrm>
          <a:prstGeom prst="rect">
            <a:avLst/>
          </a:prstGeom>
          <a:solidFill>
            <a:srgbClr val="D67EB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rgbClr val="000000"/>
              </a:buClr>
            </a:pPr>
            <a:r>
              <a:rPr lang="de-DE" sz="1600" dirty="0" smtClean="0">
                <a:solidFill>
                  <a:srgbClr val="000000"/>
                </a:solidFill>
                <a:latin typeface="+mj-lt"/>
                <a:ea typeface="Verdana" pitchFamily="34" charset="0"/>
                <a:cs typeface="Verdana" pitchFamily="34" charset="0"/>
              </a:rPr>
              <a:t>Discrete</a:t>
            </a:r>
          </a:p>
          <a:p>
            <a:pPr algn="ctr" eaLnBrk="0" hangingPunct="0">
              <a:buClr>
                <a:srgbClr val="000000"/>
              </a:buClr>
            </a:pPr>
            <a:r>
              <a:rPr lang="de-DE" sz="1600" dirty="0" smtClean="0">
                <a:solidFill>
                  <a:srgbClr val="000000"/>
                </a:solidFill>
                <a:latin typeface="+mj-lt"/>
                <a:ea typeface="Verdana" pitchFamily="34" charset="0"/>
                <a:cs typeface="Verdana" pitchFamily="34" charset="0"/>
              </a:rPr>
              <a:t>Security Controller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827580" y="2301117"/>
            <a:ext cx="1728192" cy="900001"/>
          </a:xfrm>
          <a:prstGeom prst="rect">
            <a:avLst/>
          </a:prstGeom>
          <a:solidFill>
            <a:srgbClr val="CEE2D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rgbClr val="000000"/>
              </a:buClr>
            </a:pPr>
            <a:r>
              <a:rPr lang="de-DE" sz="1600" dirty="0" smtClean="0">
                <a:solidFill>
                  <a:srgbClr val="000000"/>
                </a:solidFill>
                <a:latin typeface="+mj-lt"/>
                <a:ea typeface="Verdana" pitchFamily="34" charset="0"/>
                <a:cs typeface="Verdana" pitchFamily="34" charset="0"/>
              </a:rPr>
              <a:t>Integrated HSM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827580" y="3333474"/>
            <a:ext cx="1728192" cy="900001"/>
          </a:xfrm>
          <a:prstGeom prst="rect">
            <a:avLst/>
          </a:prstGeom>
          <a:solidFill>
            <a:srgbClr val="E9E6E6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rgbClr val="000000"/>
              </a:buClr>
            </a:pPr>
            <a:r>
              <a:rPr lang="de-DE" sz="1600" dirty="0" smtClean="0">
                <a:solidFill>
                  <a:srgbClr val="000000"/>
                </a:solidFill>
                <a:latin typeface="+mj-lt"/>
                <a:ea typeface="Verdana" pitchFamily="34" charset="0"/>
                <a:cs typeface="Verdana" pitchFamily="34" charset="0"/>
              </a:rPr>
              <a:t>Trusted Execution Environment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827580" y="4365831"/>
            <a:ext cx="1728192" cy="9000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rgbClr val="000000"/>
              </a:buClr>
            </a:pPr>
            <a:r>
              <a:rPr lang="de-DE" sz="1600" dirty="0" smtClean="0">
                <a:solidFill>
                  <a:srgbClr val="000000"/>
                </a:solidFill>
                <a:latin typeface="+mj-lt"/>
                <a:ea typeface="Verdana" pitchFamily="34" charset="0"/>
                <a:cs typeface="Verdana" pitchFamily="34" charset="0"/>
              </a:rPr>
              <a:t>Host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2843807" y="4715492"/>
            <a:ext cx="32787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R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de-DE" sz="14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Pure software protection</a:t>
            </a:r>
            <a:endParaRPr lang="de-DE" sz="1400" b="1" kern="0" dirty="0" smtClea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008" y="1773259"/>
            <a:ext cx="2636612" cy="2230574"/>
          </a:xfrm>
          <a:prstGeom prst="rect">
            <a:avLst/>
          </a:prstGeom>
        </p:spPr>
      </p:pic>
      <p:pic>
        <p:nvPicPr>
          <p:cNvPr id="24" name="Picture 5" descr="C:\Users\klimke\Downloads\lowres-OPTIGA-TPM_VQFN-32-13.ti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6" y="1351194"/>
            <a:ext cx="1296144" cy="88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8CD6F1E-C1A2-422F-BB66-E749CEF14F7B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828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AURIX™ µCs and auto-grade security ICs fit perfectly for domain controller concepts </a:t>
            </a:r>
          </a:p>
        </p:txBody>
      </p:sp>
      <p:pic>
        <p:nvPicPr>
          <p:cNvPr id="141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3215" y="5504752"/>
            <a:ext cx="180000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2"/>
          <p:cNvPicPr>
            <a:picLocks noChangeAspect="1" noChangeArrowheads="1"/>
          </p:cNvPicPr>
          <p:nvPr/>
        </p:nvPicPr>
        <p:blipFill>
          <a:blip r:embed="rId5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3362" y="6000577"/>
            <a:ext cx="180000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Picture 2"/>
          <p:cNvPicPr>
            <a:picLocks noChangeAspect="1" noChangeArrowheads="1"/>
          </p:cNvPicPr>
          <p:nvPr/>
        </p:nvPicPr>
        <p:blipFill>
          <a:blip r:embed="rId7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3215" y="5752664"/>
            <a:ext cx="180000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2"/>
          <p:cNvPicPr preferRelativeResize="0">
            <a:picLocks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3215" y="5256840"/>
            <a:ext cx="180000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" name="Textfeld 165"/>
          <p:cNvSpPr txBox="1"/>
          <p:nvPr/>
        </p:nvSpPr>
        <p:spPr bwMode="auto">
          <a:xfrm>
            <a:off x="806693" y="5229200"/>
            <a:ext cx="2857514" cy="9694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 rtlCol="0" anchor="t" anchorCtr="0">
            <a:spAutoFit/>
          </a:bodyPr>
          <a:lstStyle/>
          <a:p>
            <a:pPr marR="0" defTabSz="477838" eaLnBrk="0" fontAlgn="auto" latinLnBrk="0" hangingPunct="0"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Tx/>
            </a:pPr>
            <a:r>
              <a:rPr lang="en-US" sz="1200" kern="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AURIX™		integrated security</a:t>
            </a:r>
          </a:p>
          <a:p>
            <a:pPr marR="0" defTabSz="477838" eaLnBrk="0" fontAlgn="auto" latinLnBrk="0" hangingPunct="0"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Tx/>
            </a:pPr>
            <a:r>
              <a:rPr lang="en-US" sz="1200" kern="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OPTIGA™ TPM	discrete HW security</a:t>
            </a:r>
          </a:p>
          <a:p>
            <a:pPr marR="0" defTabSz="477838" eaLnBrk="0" fontAlgn="auto" latinLnBrk="0" hangingPunct="0"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Tx/>
            </a:pPr>
            <a:r>
              <a:rPr lang="en-US" sz="1200" kern="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V2X			discrete HW security</a:t>
            </a:r>
          </a:p>
          <a:p>
            <a:pPr marR="0" defTabSz="477838" eaLnBrk="0" fontAlgn="auto" latinLnBrk="0" hangingPunct="0"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Tx/>
            </a:pPr>
            <a:r>
              <a:rPr lang="en-US" sz="1200" kern="0" dirty="0" err="1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eSIM</a:t>
            </a:r>
            <a:r>
              <a:rPr lang="en-US" sz="1200" kern="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			discrete HV security</a:t>
            </a:r>
          </a:p>
        </p:txBody>
      </p:sp>
      <p:sp>
        <p:nvSpPr>
          <p:cNvPr id="167" name="Textfeld 166"/>
          <p:cNvSpPr txBox="1"/>
          <p:nvPr/>
        </p:nvSpPr>
        <p:spPr bwMode="auto">
          <a:xfrm>
            <a:off x="4571440" y="5114020"/>
            <a:ext cx="4321040" cy="1195300"/>
          </a:xfrm>
          <a:prstGeom prst="rect">
            <a:avLst/>
          </a:prstGeom>
          <a:noFill/>
          <a:ln w="12700">
            <a:solidFill>
              <a:schemeClr val="accent6"/>
            </a:solidFill>
            <a:miter lim="800000"/>
          </a:ln>
          <a:effectLst/>
        </p:spPr>
        <p:txBody>
          <a:bodyPr wrap="square" lIns="108000" tIns="108000" rIns="108000" bIns="108000" rtlCol="0" anchor="ctr" anchorCtr="0">
            <a:spAutoFit/>
          </a:bodyPr>
          <a:lstStyle/>
          <a:p>
            <a:pPr marL="92075" indent="-92075" eaLnBrk="0" fontAlgn="auto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*	AURIX™ meets domain controller requirements:</a:t>
            </a:r>
          </a:p>
          <a:p>
            <a:pPr marL="268288" indent="-176213" eaLnBrk="0" fontAlgn="auto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real-time capability</a:t>
            </a:r>
          </a:p>
          <a:p>
            <a:pPr marL="268288" indent="-176213" eaLnBrk="0" fontAlgn="auto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high-speed interconnect</a:t>
            </a:r>
          </a:p>
          <a:p>
            <a:pPr marL="268288" marR="0" indent="-176213" defTabSz="914400" eaLnBrk="0" fontAlgn="auto" latinLnBrk="0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›"/>
            </a:pP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HW-based security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77623" y="1285523"/>
            <a:ext cx="8223353" cy="3330921"/>
            <a:chOff x="577623" y="1285523"/>
            <a:chExt cx="8223353" cy="3330921"/>
          </a:xfrm>
        </p:grpSpPr>
        <p:sp>
          <p:nvSpPr>
            <p:cNvPr id="12" name="Rounded Rectangle 51"/>
            <p:cNvSpPr/>
            <p:nvPr/>
          </p:nvSpPr>
          <p:spPr>
            <a:xfrm>
              <a:off x="577623" y="3618369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transmission </a:t>
              </a:r>
            </a:p>
          </p:txBody>
        </p:sp>
        <p:sp>
          <p:nvSpPr>
            <p:cNvPr id="13" name="Rounded Rectangle 52"/>
            <p:cNvSpPr/>
            <p:nvPr/>
          </p:nvSpPr>
          <p:spPr>
            <a:xfrm>
              <a:off x="577623" y="3877570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battery management</a:t>
              </a:r>
            </a:p>
          </p:txBody>
        </p:sp>
        <p:sp>
          <p:nvSpPr>
            <p:cNvPr id="14" name="Rounded Rectangle 49"/>
            <p:cNvSpPr/>
            <p:nvPr/>
          </p:nvSpPr>
          <p:spPr>
            <a:xfrm>
              <a:off x="577623" y="3359168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engine management</a:t>
              </a:r>
            </a:p>
          </p:txBody>
        </p:sp>
        <p:sp>
          <p:nvSpPr>
            <p:cNvPr id="16" name="Rounded Rectangle 57"/>
            <p:cNvSpPr/>
            <p:nvPr/>
          </p:nvSpPr>
          <p:spPr>
            <a:xfrm>
              <a:off x="4778049" y="3359168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door </a:t>
              </a:r>
            </a:p>
          </p:txBody>
        </p:sp>
        <p:sp>
          <p:nvSpPr>
            <p:cNvPr id="17" name="Rounded Rectangle 57"/>
            <p:cNvSpPr/>
            <p:nvPr/>
          </p:nvSpPr>
          <p:spPr>
            <a:xfrm>
              <a:off x="4778049" y="3619487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lighting</a:t>
              </a:r>
            </a:p>
          </p:txBody>
        </p:sp>
        <p:sp>
          <p:nvSpPr>
            <p:cNvPr id="20" name="Rounded Rectangle 55"/>
            <p:cNvSpPr/>
            <p:nvPr/>
          </p:nvSpPr>
          <p:spPr>
            <a:xfrm>
              <a:off x="6873555" y="3619487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dashboard</a:t>
              </a:r>
            </a:p>
          </p:txBody>
        </p:sp>
        <p:sp>
          <p:nvSpPr>
            <p:cNvPr id="21" name="Rounded Rectangle 54"/>
            <p:cNvSpPr/>
            <p:nvPr/>
          </p:nvSpPr>
          <p:spPr>
            <a:xfrm>
              <a:off x="6873555" y="3879806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navigation</a:t>
              </a:r>
            </a:p>
          </p:txBody>
        </p:sp>
        <p:sp>
          <p:nvSpPr>
            <p:cNvPr id="22" name="Rounded Rectangle 55"/>
            <p:cNvSpPr/>
            <p:nvPr/>
          </p:nvSpPr>
          <p:spPr>
            <a:xfrm>
              <a:off x="6873555" y="3359168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 dirty="0">
                  <a:solidFill>
                    <a:schemeClr val="tx1"/>
                  </a:solidFill>
                  <a:cs typeface="Arial" panose="020B0604020202020204" pitchFamily="34" charset="0"/>
                </a:rPr>
                <a:t>head-up display</a:t>
              </a:r>
            </a:p>
          </p:txBody>
        </p:sp>
        <p:sp>
          <p:nvSpPr>
            <p:cNvPr id="31" name="Rounded Rectangle 57"/>
            <p:cNvSpPr/>
            <p:nvPr/>
          </p:nvSpPr>
          <p:spPr>
            <a:xfrm>
              <a:off x="2658210" y="3879806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ABS/ESP</a:t>
              </a:r>
            </a:p>
          </p:txBody>
        </p:sp>
        <p:sp>
          <p:nvSpPr>
            <p:cNvPr id="82" name="Rounded Rectangle 57"/>
            <p:cNvSpPr/>
            <p:nvPr/>
          </p:nvSpPr>
          <p:spPr>
            <a:xfrm>
              <a:off x="2658210" y="4140125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steering</a:t>
              </a:r>
            </a:p>
          </p:txBody>
        </p:sp>
        <p:sp>
          <p:nvSpPr>
            <p:cNvPr id="84" name="Rounded Rectangle 52"/>
            <p:cNvSpPr/>
            <p:nvPr/>
          </p:nvSpPr>
          <p:spPr>
            <a:xfrm>
              <a:off x="577623" y="4136772"/>
              <a:ext cx="1440000" cy="343703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electric motor management</a:t>
              </a:r>
            </a:p>
          </p:txBody>
        </p:sp>
        <p:sp>
          <p:nvSpPr>
            <p:cNvPr id="128" name="Rounded Rectangle 57"/>
            <p:cNvSpPr/>
            <p:nvPr/>
          </p:nvSpPr>
          <p:spPr>
            <a:xfrm>
              <a:off x="2658210" y="3359168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radar</a:t>
              </a:r>
            </a:p>
          </p:txBody>
        </p:sp>
        <p:sp>
          <p:nvSpPr>
            <p:cNvPr id="130" name="Rounded Rectangle 57"/>
            <p:cNvSpPr/>
            <p:nvPr/>
          </p:nvSpPr>
          <p:spPr>
            <a:xfrm>
              <a:off x="2658210" y="3619487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Lidar</a:t>
              </a:r>
            </a:p>
          </p:txBody>
        </p:sp>
        <p:sp>
          <p:nvSpPr>
            <p:cNvPr id="60" name="Rounded Rectangle 57"/>
            <p:cNvSpPr/>
            <p:nvPr/>
          </p:nvSpPr>
          <p:spPr>
            <a:xfrm>
              <a:off x="4778049" y="3879806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window</a:t>
              </a:r>
            </a:p>
          </p:txBody>
        </p:sp>
        <p:sp>
          <p:nvSpPr>
            <p:cNvPr id="18" name="Rounded Rectangle 84"/>
            <p:cNvSpPr/>
            <p:nvPr/>
          </p:nvSpPr>
          <p:spPr>
            <a:xfrm>
              <a:off x="2658210" y="2822473"/>
              <a:ext cx="1440000" cy="360000"/>
            </a:xfrm>
            <a:prstGeom prst="rect">
              <a:avLst/>
            </a:pr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200">
                  <a:solidFill>
                    <a:schemeClr val="bg1"/>
                  </a:solidFill>
                  <a:cs typeface="Arial" panose="020B0604020202020204" pitchFamily="34" charset="0"/>
                </a:rPr>
                <a:t>Safety / ADAS*</a:t>
              </a:r>
            </a:p>
          </p:txBody>
        </p:sp>
        <p:sp>
          <p:nvSpPr>
            <p:cNvPr id="19" name="Rounded Rectangle 85"/>
            <p:cNvSpPr/>
            <p:nvPr/>
          </p:nvSpPr>
          <p:spPr>
            <a:xfrm>
              <a:off x="4778049" y="2822473"/>
              <a:ext cx="1440000" cy="360000"/>
            </a:xfrm>
            <a:prstGeom prst="rect">
              <a:avLst/>
            </a:pr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200" dirty="0">
                  <a:solidFill>
                    <a:schemeClr val="bg1"/>
                  </a:solidFill>
                  <a:cs typeface="Arial" panose="020B0604020202020204" pitchFamily="34" charset="0"/>
                </a:rPr>
                <a:t>Body / Chassis*</a:t>
              </a:r>
            </a:p>
          </p:txBody>
        </p:sp>
        <p:sp>
          <p:nvSpPr>
            <p:cNvPr id="23" name="Rounded Rectangle 88"/>
            <p:cNvSpPr/>
            <p:nvPr/>
          </p:nvSpPr>
          <p:spPr>
            <a:xfrm>
              <a:off x="6873555" y="2822473"/>
              <a:ext cx="1440000" cy="360000"/>
            </a:xfrm>
            <a:prstGeom prst="rect">
              <a:avLst/>
            </a:prstGeom>
            <a:solidFill>
              <a:schemeClr val="accent6"/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200">
                  <a:solidFill>
                    <a:schemeClr val="bg1"/>
                  </a:solidFill>
                  <a:cs typeface="Arial" panose="020B0604020202020204" pitchFamily="34" charset="0"/>
                </a:rPr>
                <a:t>Infotainment*</a:t>
              </a:r>
            </a:p>
          </p:txBody>
        </p:sp>
        <p:sp>
          <p:nvSpPr>
            <p:cNvPr id="178" name="Rounded Rectangle 82"/>
            <p:cNvSpPr/>
            <p:nvPr/>
          </p:nvSpPr>
          <p:spPr>
            <a:xfrm>
              <a:off x="577623" y="2822673"/>
              <a:ext cx="1440000" cy="360000"/>
            </a:xfrm>
            <a:prstGeom prst="rect">
              <a:avLst/>
            </a:pr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200">
                  <a:solidFill>
                    <a:schemeClr val="bg1"/>
                  </a:solidFill>
                  <a:cs typeface="Arial" panose="020B0604020202020204" pitchFamily="34" charset="0"/>
                </a:rPr>
                <a:t>Powertrain*</a:t>
              </a:r>
            </a:p>
          </p:txBody>
        </p:sp>
        <p:sp>
          <p:nvSpPr>
            <p:cNvPr id="116" name="Rounded Rectangle 52"/>
            <p:cNvSpPr/>
            <p:nvPr/>
          </p:nvSpPr>
          <p:spPr>
            <a:xfrm>
              <a:off x="2658210" y="4400444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…</a:t>
              </a:r>
            </a:p>
          </p:txBody>
        </p:sp>
        <p:sp>
          <p:nvSpPr>
            <p:cNvPr id="117" name="Rounded Rectangle 52"/>
            <p:cNvSpPr/>
            <p:nvPr/>
          </p:nvSpPr>
          <p:spPr>
            <a:xfrm>
              <a:off x="4778049" y="4140125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air con</a:t>
              </a:r>
            </a:p>
          </p:txBody>
        </p:sp>
        <p:sp>
          <p:nvSpPr>
            <p:cNvPr id="118" name="Rounded Rectangle 52"/>
            <p:cNvSpPr/>
            <p:nvPr/>
          </p:nvSpPr>
          <p:spPr>
            <a:xfrm>
              <a:off x="6873555" y="4140125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entertainment</a:t>
              </a:r>
            </a:p>
          </p:txBody>
        </p:sp>
        <p:pic>
          <p:nvPicPr>
            <p:cNvPr id="144" name="Picture 2"/>
            <p:cNvPicPr preferRelativeResize="0"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031356" y="2840327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5" name="Picture 2"/>
            <p:cNvPicPr preferRelativeResize="0"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629979" y="1377812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6" name="Picture 2"/>
            <p:cNvPicPr preferRelativeResize="0"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628494" y="1929395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7" name="Picture 2"/>
            <p:cNvPicPr preferRelativeResize="0">
              <a:picLocks noChangeArrowheads="1"/>
            </p:cNvPicPr>
            <p:nvPr/>
          </p:nvPicPr>
          <p:blipFill>
            <a:blip r:embed="rId11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868436" y="1372772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8" name="Picture 2"/>
            <p:cNvPicPr preferRelativeResize="0">
              <a:picLocks noChangeArrowheads="1"/>
            </p:cNvPicPr>
            <p:nvPr/>
          </p:nvPicPr>
          <p:blipFill>
            <a:blip r:embed="rId11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868168" y="1936460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9" name="Picture 2"/>
            <p:cNvPicPr preferRelativeResize="0">
              <a:picLocks noChangeArrowheads="1"/>
            </p:cNvPicPr>
            <p:nvPr/>
          </p:nvPicPr>
          <p:blipFill>
            <a:blip r:embed="rId1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093851" y="1372772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50" name="Picture 2"/>
            <p:cNvPicPr preferRelativeResize="0">
              <a:picLocks noChangeArrowheads="1"/>
            </p:cNvPicPr>
            <p:nvPr/>
          </p:nvPicPr>
          <p:blipFill>
            <a:blip r:embed="rId15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19266" y="1373676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53" name="Picture 2"/>
            <p:cNvPicPr preferRelativeResize="0"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337580" y="2829222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54" name="Picture 2"/>
            <p:cNvPicPr preferRelativeResize="0"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234490" y="2828897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55" name="Picture 2"/>
            <p:cNvPicPr preferRelativeResize="0"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131168" y="2832707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56" name="Picture 2"/>
            <p:cNvPicPr preferRelativeResize="0">
              <a:picLocks noChangeArrowheads="1"/>
            </p:cNvPicPr>
            <p:nvPr/>
          </p:nvPicPr>
          <p:blipFill>
            <a:blip r:embed="rId11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584976" y="2834750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9" name="Rounded Rectangle 84"/>
            <p:cNvSpPr/>
            <p:nvPr/>
          </p:nvSpPr>
          <p:spPr>
            <a:xfrm>
              <a:off x="3527439" y="1916832"/>
              <a:ext cx="2088000" cy="324000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200" dirty="0">
                  <a:solidFill>
                    <a:schemeClr val="tx1"/>
                  </a:solidFill>
                  <a:cs typeface="Arial" panose="020B0604020202020204" pitchFamily="34" charset="0"/>
                </a:rPr>
                <a:t>Central gateway</a:t>
              </a:r>
            </a:p>
          </p:txBody>
        </p:sp>
        <p:sp>
          <p:nvSpPr>
            <p:cNvPr id="69" name="Rounded Rectangle 84"/>
            <p:cNvSpPr/>
            <p:nvPr/>
          </p:nvSpPr>
          <p:spPr>
            <a:xfrm>
              <a:off x="3527439" y="1348770"/>
              <a:ext cx="2088000" cy="468000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200" dirty="0">
                  <a:solidFill>
                    <a:schemeClr val="tx1"/>
                  </a:solidFill>
                  <a:cs typeface="Arial" panose="020B0604020202020204" pitchFamily="34" charset="0"/>
                </a:rPr>
                <a:t>Telematics / Connectivity</a:t>
              </a:r>
              <a:br>
                <a:rPr lang="en-US" sz="1200" dirty="0">
                  <a:solidFill>
                    <a:schemeClr val="tx1"/>
                  </a:solidFill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schemeClr val="tx1"/>
                  </a:solidFill>
                  <a:cs typeface="Arial" panose="020B0604020202020204" pitchFamily="34" charset="0"/>
                </a:rPr>
                <a:t>(incl. V2X)</a:t>
              </a:r>
            </a:p>
          </p:txBody>
        </p:sp>
        <p:sp>
          <p:nvSpPr>
            <p:cNvPr id="3" name="Textfeld 2"/>
            <p:cNvSpPr txBox="1"/>
            <p:nvPr/>
          </p:nvSpPr>
          <p:spPr bwMode="auto">
            <a:xfrm>
              <a:off x="5622644" y="2276872"/>
              <a:ext cx="1753685" cy="1846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marR="0" defTabSz="914400" eaLnBrk="0" fontAlgn="auto" latinLnBrk="0" hangingPunct="0">
                <a:spcBef>
                  <a:spcPct val="0"/>
                </a:spcBef>
                <a:spcAft>
                  <a:spcPts val="300"/>
                </a:spcAft>
                <a:buClr>
                  <a:schemeClr val="accent1"/>
                </a:buClr>
                <a:buSzTx/>
              </a:pPr>
              <a:r>
                <a:rPr lang="en-US" sz="1200" kern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high-speed backbone bus</a:t>
              </a:r>
            </a:p>
          </p:txBody>
        </p:sp>
        <p:sp>
          <p:nvSpPr>
            <p:cNvPr id="105" name="Rounded Rectangle 52"/>
            <p:cNvSpPr/>
            <p:nvPr/>
          </p:nvSpPr>
          <p:spPr>
            <a:xfrm>
              <a:off x="4778049" y="4400444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…</a:t>
              </a:r>
            </a:p>
          </p:txBody>
        </p:sp>
        <p:sp>
          <p:nvSpPr>
            <p:cNvPr id="151" name="Rounded Rectangle 52"/>
            <p:cNvSpPr/>
            <p:nvPr/>
          </p:nvSpPr>
          <p:spPr>
            <a:xfrm>
              <a:off x="6873555" y="4400444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…</a:t>
              </a:r>
            </a:p>
          </p:txBody>
        </p:sp>
        <p:sp>
          <p:nvSpPr>
            <p:cNvPr id="138" name="Textfeld 137"/>
            <p:cNvSpPr txBox="1"/>
            <p:nvPr/>
          </p:nvSpPr>
          <p:spPr bwMode="auto">
            <a:xfrm>
              <a:off x="1331640" y="1372126"/>
              <a:ext cx="1303242" cy="1846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marR="0" defTabSz="914400" eaLnBrk="0" fontAlgn="auto" latinLnBrk="0" hangingPunct="0">
                <a:spcBef>
                  <a:spcPct val="0"/>
                </a:spcBef>
                <a:spcAft>
                  <a:spcPts val="300"/>
                </a:spcAft>
                <a:buClr>
                  <a:schemeClr val="accent1"/>
                </a:buClr>
                <a:buSzTx/>
              </a:pPr>
              <a:r>
                <a:rPr lang="en-US" sz="1200" kern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GSM, 3G, 4G, LTE</a:t>
              </a:r>
            </a:p>
          </p:txBody>
        </p:sp>
        <p:grpSp>
          <p:nvGrpSpPr>
            <p:cNvPr id="39" name="Gruppieren 38"/>
            <p:cNvGrpSpPr/>
            <p:nvPr/>
          </p:nvGrpSpPr>
          <p:grpSpPr>
            <a:xfrm>
              <a:off x="2766085" y="1285523"/>
              <a:ext cx="761354" cy="298761"/>
              <a:chOff x="2766085" y="1285523"/>
              <a:chExt cx="761354" cy="298761"/>
            </a:xfrm>
          </p:grpSpPr>
          <p:cxnSp>
            <p:nvCxnSpPr>
              <p:cNvPr id="124" name="Gerader Verbinder 123"/>
              <p:cNvCxnSpPr>
                <a:endCxn id="69" idx="1"/>
              </p:cNvCxnSpPr>
              <p:nvPr/>
            </p:nvCxnSpPr>
            <p:spPr>
              <a:xfrm flipV="1">
                <a:off x="2847618" y="1582770"/>
                <a:ext cx="679821" cy="692"/>
              </a:xfrm>
              <a:prstGeom prst="line">
                <a:avLst/>
              </a:prstGeom>
              <a:ln w="6350">
                <a:solidFill>
                  <a:schemeClr val="accent2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Gerader Verbinder 125"/>
              <p:cNvCxnSpPr/>
              <p:nvPr/>
            </p:nvCxnSpPr>
            <p:spPr>
              <a:xfrm flipH="1">
                <a:off x="2849523" y="1431826"/>
                <a:ext cx="0" cy="15245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Gerader Verbinder 134"/>
              <p:cNvCxnSpPr/>
              <p:nvPr/>
            </p:nvCxnSpPr>
            <p:spPr>
              <a:xfrm>
                <a:off x="2766085" y="1285523"/>
                <a:ext cx="82674" cy="15245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Gerader Verbinder 138"/>
              <p:cNvCxnSpPr/>
              <p:nvPr/>
            </p:nvCxnSpPr>
            <p:spPr>
              <a:xfrm flipH="1">
                <a:off x="2849523" y="1285523"/>
                <a:ext cx="82674" cy="15245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" name="Gewinkelte Verbindung 3"/>
            <p:cNvCxnSpPr>
              <a:stCxn id="29" idx="2"/>
              <a:endCxn id="178" idx="0"/>
            </p:cNvCxnSpPr>
            <p:nvPr/>
          </p:nvCxnSpPr>
          <p:spPr>
            <a:xfrm rot="5400000">
              <a:off x="2643611" y="894844"/>
              <a:ext cx="581841" cy="3273816"/>
            </a:xfrm>
            <a:prstGeom prst="bentConnector3">
              <a:avLst>
                <a:gd name="adj1" fmla="val 5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winkelte Verbindung 9"/>
            <p:cNvCxnSpPr>
              <a:stCxn id="29" idx="2"/>
              <a:endCxn id="18" idx="0"/>
            </p:cNvCxnSpPr>
            <p:nvPr/>
          </p:nvCxnSpPr>
          <p:spPr>
            <a:xfrm rot="5400000">
              <a:off x="3684005" y="1935038"/>
              <a:ext cx="581641" cy="1193229"/>
            </a:xfrm>
            <a:prstGeom prst="bentConnector3">
              <a:avLst/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winkelte Verbindung 23"/>
            <p:cNvCxnSpPr>
              <a:stCxn id="29" idx="2"/>
              <a:endCxn id="19" idx="0"/>
            </p:cNvCxnSpPr>
            <p:nvPr/>
          </p:nvCxnSpPr>
          <p:spPr>
            <a:xfrm rot="16200000" flipH="1">
              <a:off x="4743924" y="2068347"/>
              <a:ext cx="581641" cy="926610"/>
            </a:xfrm>
            <a:prstGeom prst="bentConnector3">
              <a:avLst/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winkelte Verbindung 25"/>
            <p:cNvCxnSpPr>
              <a:stCxn id="29" idx="2"/>
              <a:endCxn id="23" idx="0"/>
            </p:cNvCxnSpPr>
            <p:nvPr/>
          </p:nvCxnSpPr>
          <p:spPr>
            <a:xfrm rot="16200000" flipH="1">
              <a:off x="5791677" y="1020594"/>
              <a:ext cx="581641" cy="3022116"/>
            </a:xfrm>
            <a:prstGeom prst="bentConnector3">
              <a:avLst/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 Verbindung 37"/>
            <p:cNvCxnSpPr>
              <a:stCxn id="69" idx="2"/>
              <a:endCxn id="29" idx="0"/>
            </p:cNvCxnSpPr>
            <p:nvPr/>
          </p:nvCxnSpPr>
          <p:spPr>
            <a:xfrm>
              <a:off x="4571439" y="1816770"/>
              <a:ext cx="0" cy="100062"/>
            </a:xfrm>
            <a:prstGeom prst="line">
              <a:avLst/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winkelte Verbindung 40"/>
            <p:cNvCxnSpPr>
              <a:stCxn id="23" idx="1"/>
              <a:endCxn id="22" idx="1"/>
            </p:cNvCxnSpPr>
            <p:nvPr/>
          </p:nvCxnSpPr>
          <p:spPr>
            <a:xfrm rot="10800000" flipV="1">
              <a:off x="6873555" y="3002472"/>
              <a:ext cx="12700" cy="464695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winkelte Verbindung 42"/>
            <p:cNvCxnSpPr>
              <a:stCxn id="23" idx="1"/>
              <a:endCxn id="20" idx="1"/>
            </p:cNvCxnSpPr>
            <p:nvPr/>
          </p:nvCxnSpPr>
          <p:spPr>
            <a:xfrm rot="10800000" flipV="1">
              <a:off x="6873555" y="3002473"/>
              <a:ext cx="12700" cy="725014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winkelte Verbindung 44"/>
            <p:cNvCxnSpPr>
              <a:stCxn id="23" idx="1"/>
              <a:endCxn id="21" idx="1"/>
            </p:cNvCxnSpPr>
            <p:nvPr/>
          </p:nvCxnSpPr>
          <p:spPr>
            <a:xfrm rot="10800000" flipV="1">
              <a:off x="6873555" y="3002472"/>
              <a:ext cx="12700" cy="985333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winkelte Verbindung 46"/>
            <p:cNvCxnSpPr>
              <a:stCxn id="23" idx="1"/>
              <a:endCxn id="118" idx="1"/>
            </p:cNvCxnSpPr>
            <p:nvPr/>
          </p:nvCxnSpPr>
          <p:spPr>
            <a:xfrm rot="10800000" flipV="1">
              <a:off x="6873555" y="3002473"/>
              <a:ext cx="12700" cy="1245652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winkelte Verbindung 48"/>
            <p:cNvCxnSpPr>
              <a:stCxn id="23" idx="1"/>
              <a:endCxn id="151" idx="1"/>
            </p:cNvCxnSpPr>
            <p:nvPr/>
          </p:nvCxnSpPr>
          <p:spPr>
            <a:xfrm rot="10800000" flipV="1">
              <a:off x="6873555" y="3002472"/>
              <a:ext cx="12700" cy="1505971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winkelte Verbindung 51"/>
            <p:cNvCxnSpPr>
              <a:stCxn id="19" idx="1"/>
              <a:endCxn id="16" idx="1"/>
            </p:cNvCxnSpPr>
            <p:nvPr/>
          </p:nvCxnSpPr>
          <p:spPr>
            <a:xfrm rot="10800000" flipV="1">
              <a:off x="4778049" y="3002472"/>
              <a:ext cx="12700" cy="464695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winkelte Verbindung 53"/>
            <p:cNvCxnSpPr>
              <a:stCxn id="19" idx="1"/>
              <a:endCxn id="17" idx="1"/>
            </p:cNvCxnSpPr>
            <p:nvPr/>
          </p:nvCxnSpPr>
          <p:spPr>
            <a:xfrm rot="10800000" flipV="1">
              <a:off x="4778049" y="3002473"/>
              <a:ext cx="12700" cy="725014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winkelte Verbindung 55"/>
            <p:cNvCxnSpPr>
              <a:stCxn id="19" idx="1"/>
              <a:endCxn id="60" idx="1"/>
            </p:cNvCxnSpPr>
            <p:nvPr/>
          </p:nvCxnSpPr>
          <p:spPr>
            <a:xfrm rot="10800000" flipV="1">
              <a:off x="4778049" y="3002472"/>
              <a:ext cx="12700" cy="985333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winkelte Verbindung 57"/>
            <p:cNvCxnSpPr>
              <a:stCxn id="19" idx="1"/>
              <a:endCxn id="117" idx="1"/>
            </p:cNvCxnSpPr>
            <p:nvPr/>
          </p:nvCxnSpPr>
          <p:spPr>
            <a:xfrm rot="10800000" flipV="1">
              <a:off x="4778049" y="3002473"/>
              <a:ext cx="12700" cy="1245652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winkelte Verbindung 60"/>
            <p:cNvCxnSpPr>
              <a:stCxn id="19" idx="1"/>
              <a:endCxn id="105" idx="1"/>
            </p:cNvCxnSpPr>
            <p:nvPr/>
          </p:nvCxnSpPr>
          <p:spPr>
            <a:xfrm rot="10800000" flipV="1">
              <a:off x="4778049" y="3002472"/>
              <a:ext cx="12700" cy="1505971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Gewinkelte Verbindung 63"/>
            <p:cNvCxnSpPr>
              <a:stCxn id="18" idx="1"/>
              <a:endCxn id="128" idx="1"/>
            </p:cNvCxnSpPr>
            <p:nvPr/>
          </p:nvCxnSpPr>
          <p:spPr>
            <a:xfrm rot="10800000" flipV="1">
              <a:off x="2658210" y="3002472"/>
              <a:ext cx="12700" cy="464695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Gewinkelte Verbindung 65"/>
            <p:cNvCxnSpPr>
              <a:stCxn id="18" idx="1"/>
              <a:endCxn id="130" idx="1"/>
            </p:cNvCxnSpPr>
            <p:nvPr/>
          </p:nvCxnSpPr>
          <p:spPr>
            <a:xfrm rot="10800000" flipV="1">
              <a:off x="2658210" y="3002473"/>
              <a:ext cx="12700" cy="725014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winkelte Verbindung 67"/>
            <p:cNvCxnSpPr>
              <a:stCxn id="18" idx="1"/>
              <a:endCxn id="31" idx="1"/>
            </p:cNvCxnSpPr>
            <p:nvPr/>
          </p:nvCxnSpPr>
          <p:spPr>
            <a:xfrm rot="10800000" flipV="1">
              <a:off x="2658210" y="3002472"/>
              <a:ext cx="12700" cy="985333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Gewinkelte Verbindung 70"/>
            <p:cNvCxnSpPr>
              <a:stCxn id="18" idx="1"/>
              <a:endCxn id="82" idx="1"/>
            </p:cNvCxnSpPr>
            <p:nvPr/>
          </p:nvCxnSpPr>
          <p:spPr>
            <a:xfrm rot="10800000" flipV="1">
              <a:off x="2658210" y="3002473"/>
              <a:ext cx="12700" cy="1245652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Gewinkelte Verbindung 72"/>
            <p:cNvCxnSpPr>
              <a:stCxn id="18" idx="1"/>
              <a:endCxn id="116" idx="1"/>
            </p:cNvCxnSpPr>
            <p:nvPr/>
          </p:nvCxnSpPr>
          <p:spPr>
            <a:xfrm rot="10800000" flipV="1">
              <a:off x="2658210" y="3002472"/>
              <a:ext cx="12700" cy="1505971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Gewinkelte Verbindung 74"/>
            <p:cNvCxnSpPr>
              <a:stCxn id="178" idx="1"/>
              <a:endCxn id="14" idx="1"/>
            </p:cNvCxnSpPr>
            <p:nvPr/>
          </p:nvCxnSpPr>
          <p:spPr>
            <a:xfrm rot="10800000" flipV="1">
              <a:off x="577623" y="3002672"/>
              <a:ext cx="12700" cy="464495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Gewinkelte Verbindung 76"/>
            <p:cNvCxnSpPr>
              <a:stCxn id="178" idx="1"/>
              <a:endCxn id="12" idx="1"/>
            </p:cNvCxnSpPr>
            <p:nvPr/>
          </p:nvCxnSpPr>
          <p:spPr>
            <a:xfrm rot="10800000" flipV="1">
              <a:off x="577623" y="3002673"/>
              <a:ext cx="12700" cy="723696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Gewinkelte Verbindung 78"/>
            <p:cNvCxnSpPr>
              <a:stCxn id="178" idx="1"/>
              <a:endCxn id="13" idx="1"/>
            </p:cNvCxnSpPr>
            <p:nvPr/>
          </p:nvCxnSpPr>
          <p:spPr>
            <a:xfrm rot="10800000" flipV="1">
              <a:off x="577623" y="3002672"/>
              <a:ext cx="12700" cy="982897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Gewinkelte Verbindung 80"/>
            <p:cNvCxnSpPr>
              <a:stCxn id="178" idx="1"/>
              <a:endCxn id="84" idx="1"/>
            </p:cNvCxnSpPr>
            <p:nvPr/>
          </p:nvCxnSpPr>
          <p:spPr>
            <a:xfrm rot="10800000" flipV="1">
              <a:off x="577623" y="3002672"/>
              <a:ext cx="12700" cy="1305951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15AFB-56DF-400C-9481-1928680A4BA9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35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188"/>
          <p:cNvSpPr>
            <a:spLocks noGrp="1"/>
          </p:cNvSpPr>
          <p:nvPr>
            <p:ph type="title"/>
          </p:nvPr>
        </p:nvSpPr>
        <p:spPr>
          <a:xfrm>
            <a:off x="250824" y="188640"/>
            <a:ext cx="7406640" cy="720000"/>
          </a:xfrm>
          <a:effectLst/>
        </p:spPr>
        <p:txBody>
          <a:bodyPr/>
          <a:lstStyle/>
          <a:p>
            <a:pPr>
              <a:buClr>
                <a:srgbClr val="000000"/>
              </a:buClr>
            </a:pPr>
            <a:r>
              <a:rPr lang="en-US" dirty="0" smtClean="0">
                <a:solidFill>
                  <a:srgbClr val="000000"/>
                </a:solidFill>
                <a:ea typeface="Verdana" pitchFamily="34" charset="0"/>
              </a:rPr>
              <a:t>Infineon’s </a:t>
            </a:r>
            <a:r>
              <a:rPr lang="en-US" dirty="0">
                <a:solidFill>
                  <a:srgbClr val="000000"/>
                </a:solidFill>
                <a:ea typeface="Verdana" pitchFamily="34" charset="0"/>
              </a:rPr>
              <a:t>A</a:t>
            </a:r>
            <a:r>
              <a:rPr lang="en-US" dirty="0" smtClean="0">
                <a:solidFill>
                  <a:srgbClr val="000000"/>
                </a:solidFill>
                <a:ea typeface="Verdana" pitchFamily="34" charset="0"/>
              </a:rPr>
              <a:t>utomotive </a:t>
            </a:r>
            <a:r>
              <a:rPr lang="en-US" dirty="0">
                <a:solidFill>
                  <a:srgbClr val="000000"/>
                </a:solidFill>
                <a:ea typeface="Verdana" pitchFamily="34" charset="0"/>
              </a:rPr>
              <a:t>S</a:t>
            </a:r>
            <a:r>
              <a:rPr lang="en-US" dirty="0" smtClean="0">
                <a:solidFill>
                  <a:srgbClr val="000000"/>
                </a:solidFill>
                <a:ea typeface="Verdana" pitchFamily="34" charset="0"/>
              </a:rPr>
              <a:t>ecurity </a:t>
            </a:r>
            <a:r>
              <a:rPr lang="en-US" dirty="0">
                <a:solidFill>
                  <a:srgbClr val="000000"/>
                </a:solidFill>
                <a:ea typeface="Verdana" pitchFamily="34" charset="0"/>
              </a:rPr>
              <a:t>O</a:t>
            </a:r>
            <a:r>
              <a:rPr lang="en-US" dirty="0" smtClean="0">
                <a:solidFill>
                  <a:srgbClr val="000000"/>
                </a:solidFill>
                <a:ea typeface="Verdana" pitchFamily="34" charset="0"/>
              </a:rPr>
              <a:t>ffering</a:t>
            </a:r>
            <a:br>
              <a:rPr lang="en-US" dirty="0" smtClean="0">
                <a:solidFill>
                  <a:srgbClr val="000000"/>
                </a:solidFill>
                <a:ea typeface="Verdana" pitchFamily="34" charset="0"/>
              </a:rPr>
            </a:br>
            <a:r>
              <a:rPr lang="en-US" sz="1800" i="1" dirty="0">
                <a:solidFill>
                  <a:srgbClr val="84B6A7"/>
                </a:solidFill>
              </a:rPr>
              <a:t>A </a:t>
            </a:r>
            <a:r>
              <a:rPr lang="en-US" sz="1800" i="1" dirty="0" smtClean="0">
                <a:solidFill>
                  <a:srgbClr val="84B6A7"/>
                </a:solidFill>
              </a:rPr>
              <a:t>scalable portfolio for dedicated applications</a:t>
            </a:r>
            <a:endParaRPr lang="en-US" sz="1800" i="1" dirty="0">
              <a:solidFill>
                <a:srgbClr val="84B6A7"/>
              </a:solidFill>
            </a:endParaRPr>
          </a:p>
        </p:txBody>
      </p:sp>
      <p:sp>
        <p:nvSpPr>
          <p:cNvPr id="119" name="Rechteck 121"/>
          <p:cNvSpPr/>
          <p:nvPr/>
        </p:nvSpPr>
        <p:spPr bwMode="auto">
          <a:xfrm>
            <a:off x="395537" y="6174829"/>
            <a:ext cx="3161147" cy="29329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84B6A7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600" dirty="0">
                <a:solidFill>
                  <a:schemeClr val="dk1"/>
                </a:solidFill>
                <a:latin typeface="+mj-lt"/>
                <a:ea typeface="Verdana" pitchFamily="34" charset="0"/>
                <a:cs typeface="Verdana" pitchFamily="34" charset="0"/>
              </a:rPr>
              <a:t>Integrated HSM</a:t>
            </a:r>
          </a:p>
        </p:txBody>
      </p:sp>
      <p:sp>
        <p:nvSpPr>
          <p:cNvPr id="121" name="Abgerundetes Rechteck 5"/>
          <p:cNvSpPr>
            <a:spLocks/>
          </p:cNvSpPr>
          <p:nvPr/>
        </p:nvSpPr>
        <p:spPr>
          <a:xfrm>
            <a:off x="395537" y="4437112"/>
            <a:ext cx="3161147" cy="16820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>
              <a:buClr>
                <a:srgbClr val="E30034"/>
              </a:buClr>
            </a:pPr>
            <a:endParaRPr lang="en-US" sz="1200" dirty="0" smtClean="0">
              <a:solidFill>
                <a:srgbClr val="000000"/>
              </a:solidFill>
            </a:endParaRPr>
          </a:p>
          <a:p>
            <a:pPr algn="ctr">
              <a:buClr>
                <a:srgbClr val="E30034"/>
              </a:buClr>
            </a:pPr>
            <a:r>
              <a:rPr lang="en-US" sz="1050" b="1" dirty="0" smtClean="0">
                <a:solidFill>
                  <a:srgbClr val="000000"/>
                </a:solidFill>
              </a:rPr>
              <a:t>On board </a:t>
            </a:r>
            <a:r>
              <a:rPr lang="en-US" sz="1050" b="1" dirty="0">
                <a:solidFill>
                  <a:srgbClr val="000000"/>
                </a:solidFill>
              </a:rPr>
              <a:t>s</a:t>
            </a:r>
            <a:r>
              <a:rPr lang="en-US" sz="1050" b="1" dirty="0" smtClean="0">
                <a:solidFill>
                  <a:srgbClr val="000000"/>
                </a:solidFill>
              </a:rPr>
              <a:t>ecurity across </a:t>
            </a:r>
            <a:r>
              <a:rPr lang="en-US" sz="1050" b="1" dirty="0">
                <a:solidFill>
                  <a:srgbClr val="000000"/>
                </a:solidFill>
              </a:rPr>
              <a:t>all </a:t>
            </a:r>
            <a:r>
              <a:rPr lang="en-US" sz="1050" b="1" dirty="0" smtClean="0">
                <a:solidFill>
                  <a:srgbClr val="000000"/>
                </a:solidFill>
              </a:rPr>
              <a:t>domains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en-US" sz="1000" dirty="0" smtClean="0">
              <a:solidFill>
                <a:srgbClr val="000000"/>
              </a:solidFill>
              <a:ea typeface="Verdana" pitchFamily="34" charset="0"/>
              <a:cs typeface="Verdana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HW </a:t>
            </a: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Security Module (HSM)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Full EVITA compliant (2</a:t>
            </a:r>
            <a:r>
              <a:rPr lang="en-US" sz="900" baseline="300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nd</a:t>
            </a: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 gen)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Ethernet security features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Unique chip individual keys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Security SW lib  (SHE+)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ASIL-D Safety Features against fault </a:t>
            </a:r>
            <a:r>
              <a:rPr lang="en-US" sz="9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attacks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Automotive qualified</a:t>
            </a:r>
            <a:endParaRPr lang="en-US" sz="900" dirty="0">
              <a:solidFill>
                <a:srgbClr val="000000"/>
              </a:solidFill>
              <a:ea typeface="Verdana" pitchFamily="34" charset="0"/>
              <a:cs typeface="Verdana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Zero ppm automotive quality</a:t>
            </a:r>
          </a:p>
          <a:p>
            <a:pPr algn="ctr">
              <a:buClr>
                <a:srgbClr val="E30034"/>
              </a:buClr>
            </a:pPr>
            <a:endParaRPr 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22" name="Abgerundetes Rechteck 1"/>
          <p:cNvSpPr/>
          <p:nvPr/>
        </p:nvSpPr>
        <p:spPr bwMode="auto">
          <a:xfrm>
            <a:off x="395537" y="3764546"/>
            <a:ext cx="3161147" cy="611918"/>
          </a:xfrm>
          <a:prstGeom prst="rect">
            <a:avLst/>
          </a:prstGeom>
          <a:solidFill>
            <a:srgbClr val="E9E6E6"/>
          </a:solidFill>
          <a:ln w="3175">
            <a:solidFill>
              <a:srgbClr val="00214A"/>
            </a:solidFill>
            <a:prstDash val="sysDash"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>
              <a:buClr>
                <a:srgbClr val="E30034"/>
              </a:buClr>
            </a:pPr>
            <a:r>
              <a:rPr lang="en-US" sz="1600" dirty="0">
                <a:solidFill>
                  <a:srgbClr val="000000"/>
                </a:solidFill>
                <a:latin typeface="+mn-lt"/>
              </a:rPr>
              <a:t>AURIX™ </a:t>
            </a:r>
            <a:br>
              <a:rPr lang="en-US" sz="1600" dirty="0">
                <a:solidFill>
                  <a:srgbClr val="000000"/>
                </a:solidFill>
                <a:latin typeface="+mn-lt"/>
              </a:rPr>
            </a:br>
            <a:r>
              <a:rPr lang="en-US" sz="1600" dirty="0">
                <a:solidFill>
                  <a:srgbClr val="000000"/>
                </a:solidFill>
                <a:latin typeface="+mn-lt"/>
              </a:rPr>
              <a:t>1</a:t>
            </a:r>
            <a:r>
              <a:rPr lang="en-US" sz="1600" baseline="30000" dirty="0">
                <a:solidFill>
                  <a:srgbClr val="000000"/>
                </a:solidFill>
                <a:latin typeface="+mn-lt"/>
              </a:rPr>
              <a:t>st</a:t>
            </a:r>
            <a:r>
              <a:rPr lang="en-US" sz="1600" dirty="0">
                <a:solidFill>
                  <a:srgbClr val="000000"/>
                </a:solidFill>
                <a:latin typeface="+mn-lt"/>
              </a:rPr>
              <a:t>  &amp; 2</a:t>
            </a:r>
            <a:r>
              <a:rPr lang="en-US" sz="1600" baseline="30000" dirty="0">
                <a:solidFill>
                  <a:srgbClr val="000000"/>
                </a:solidFill>
                <a:latin typeface="+mn-lt"/>
              </a:rPr>
              <a:t>nd</a:t>
            </a:r>
            <a:r>
              <a:rPr lang="en-US" sz="1600" dirty="0">
                <a:solidFill>
                  <a:srgbClr val="000000"/>
                </a:solidFill>
                <a:latin typeface="+mn-lt"/>
              </a:rPr>
              <a:t> Gen</a:t>
            </a:r>
          </a:p>
        </p:txBody>
      </p:sp>
      <p:sp>
        <p:nvSpPr>
          <p:cNvPr id="167" name="Rechteck 99"/>
          <p:cNvSpPr>
            <a:spLocks/>
          </p:cNvSpPr>
          <p:nvPr/>
        </p:nvSpPr>
        <p:spPr bwMode="auto">
          <a:xfrm>
            <a:off x="7331816" y="4437116"/>
            <a:ext cx="1560664" cy="1682082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en-US" sz="1600" i="1" dirty="0" smtClean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5" name="Abgerundetes Rechteck 92"/>
          <p:cNvSpPr>
            <a:spLocks noChangeAspect="1"/>
          </p:cNvSpPr>
          <p:nvPr/>
        </p:nvSpPr>
        <p:spPr>
          <a:xfrm>
            <a:off x="7331816" y="4488121"/>
            <a:ext cx="1488656" cy="1245135"/>
          </a:xfrm>
          <a:prstGeom prst="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>
              <a:buClr>
                <a:srgbClr val="E30034"/>
              </a:buClr>
              <a:tabLst>
                <a:tab pos="182563" algn="l"/>
              </a:tabLst>
            </a:pPr>
            <a:endParaRPr lang="en-US" sz="1050" b="1" dirty="0" smtClean="0">
              <a:solidFill>
                <a:srgbClr val="000000"/>
              </a:solidFill>
            </a:endParaRPr>
          </a:p>
          <a:p>
            <a:pPr algn="ctr">
              <a:buClr>
                <a:srgbClr val="E30034"/>
              </a:buClr>
              <a:tabLst>
                <a:tab pos="182563" algn="l"/>
              </a:tabLst>
            </a:pPr>
            <a:endParaRPr lang="en-US" sz="900" b="1" dirty="0">
              <a:solidFill>
                <a:srgbClr val="000000"/>
              </a:solidFill>
            </a:endParaRPr>
          </a:p>
          <a:p>
            <a:pPr algn="ctr">
              <a:buClr>
                <a:srgbClr val="E30034"/>
              </a:buClr>
              <a:tabLst>
                <a:tab pos="182563" algn="l"/>
              </a:tabLst>
            </a:pPr>
            <a:r>
              <a:rPr lang="en-US" sz="900" b="1" dirty="0" smtClean="0">
                <a:solidFill>
                  <a:srgbClr val="000000"/>
                </a:solidFill>
              </a:rPr>
              <a:t>Enabling </a:t>
            </a:r>
          </a:p>
          <a:p>
            <a:pPr algn="ctr">
              <a:buClr>
                <a:srgbClr val="E30034"/>
              </a:buClr>
              <a:tabLst>
                <a:tab pos="182563" algn="l"/>
              </a:tabLst>
            </a:pPr>
            <a:r>
              <a:rPr lang="en-US" sz="900" b="1" dirty="0">
                <a:solidFill>
                  <a:srgbClr val="000000"/>
                </a:solidFill>
              </a:rPr>
              <a:t>c</a:t>
            </a:r>
            <a:r>
              <a:rPr lang="en-US" sz="900" b="1" dirty="0" smtClean="0">
                <a:solidFill>
                  <a:srgbClr val="000000"/>
                </a:solidFill>
              </a:rPr>
              <a:t>ellular connectivity</a:t>
            </a:r>
          </a:p>
          <a:p>
            <a:pPr algn="ctr">
              <a:buClr>
                <a:srgbClr val="E30034"/>
              </a:buClr>
              <a:tabLst>
                <a:tab pos="182563" algn="l"/>
              </a:tabLst>
            </a:pPr>
            <a:endParaRPr lang="en-US" sz="1200" b="1" dirty="0">
              <a:solidFill>
                <a:srgbClr val="000000"/>
              </a:solidFill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Tamper resistant hardware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 err="1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eSIM</a:t>
            </a: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 SW functionality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Initial keys and certificates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Automotive qualified </a:t>
            </a:r>
            <a:endParaRPr lang="en-US" sz="900" dirty="0" smtClean="0">
              <a:solidFill>
                <a:srgbClr val="000000"/>
              </a:solidFill>
              <a:ea typeface="Verdana" pitchFamily="34" charset="0"/>
              <a:cs typeface="Verdana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Hardware </a:t>
            </a: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certified acc. to Common </a:t>
            </a:r>
            <a:r>
              <a:rPr lang="en-US" sz="9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Criteria</a:t>
            </a:r>
            <a:endParaRPr lang="en-US" sz="1000" b="1" dirty="0">
              <a:solidFill>
                <a:srgbClr val="000000"/>
              </a:solidFill>
            </a:endParaRPr>
          </a:p>
        </p:txBody>
      </p:sp>
      <p:sp>
        <p:nvSpPr>
          <p:cNvPr id="186" name="Abgerundetes Rechteck 1"/>
          <p:cNvSpPr/>
          <p:nvPr/>
        </p:nvSpPr>
        <p:spPr bwMode="auto">
          <a:xfrm>
            <a:off x="7328847" y="3765948"/>
            <a:ext cx="1564107" cy="611041"/>
          </a:xfrm>
          <a:prstGeom prst="rect">
            <a:avLst/>
          </a:prstGeom>
          <a:solidFill>
            <a:srgbClr val="E9E6E6"/>
          </a:solidFill>
          <a:ln w="3175">
            <a:solidFill>
              <a:srgbClr val="00214A"/>
            </a:solidFill>
            <a:prstDash val="sysDash"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>
              <a:buClr>
                <a:srgbClr val="E30034"/>
              </a:buClr>
            </a:pPr>
            <a:r>
              <a:rPr lang="en-US" sz="1600" dirty="0" smtClean="0">
                <a:solidFill>
                  <a:srgbClr val="000000"/>
                </a:solidFill>
                <a:latin typeface="+mn-lt"/>
              </a:rPr>
              <a:t>eSIM</a:t>
            </a:r>
          </a:p>
          <a:p>
            <a:pPr algn="ctr">
              <a:buClr>
                <a:srgbClr val="E30034"/>
              </a:buClr>
            </a:pPr>
            <a:r>
              <a:rPr lang="en-US" sz="1600" dirty="0" smtClean="0">
                <a:solidFill>
                  <a:srgbClr val="000000"/>
                </a:solidFill>
                <a:latin typeface="+mn-lt"/>
              </a:rPr>
              <a:t>SLI 97</a:t>
            </a:r>
            <a:endParaRPr lang="en-US" sz="1600" baseline="30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60" name="Abgerundetes Rechteck 83"/>
          <p:cNvSpPr>
            <a:spLocks/>
          </p:cNvSpPr>
          <p:nvPr/>
        </p:nvSpPr>
        <p:spPr>
          <a:xfrm>
            <a:off x="3730527" y="4437113"/>
            <a:ext cx="1632264" cy="1682086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>
              <a:buClr>
                <a:srgbClr val="E30034"/>
              </a:buClr>
              <a:tabLst>
                <a:tab pos="182563" algn="l"/>
              </a:tabLst>
            </a:pPr>
            <a:r>
              <a:rPr lang="en-US" sz="900" b="1" dirty="0" smtClean="0">
                <a:solidFill>
                  <a:srgbClr val="000000"/>
                </a:solidFill>
              </a:rPr>
              <a:t>Authentication, </a:t>
            </a:r>
          </a:p>
          <a:p>
            <a:pPr algn="ctr">
              <a:buClr>
                <a:srgbClr val="E30034"/>
              </a:buClr>
              <a:tabLst>
                <a:tab pos="182563" algn="l"/>
              </a:tabLst>
            </a:pPr>
            <a:r>
              <a:rPr lang="en-US" sz="900" b="1" dirty="0" smtClean="0">
                <a:solidFill>
                  <a:srgbClr val="000000"/>
                </a:solidFill>
              </a:rPr>
              <a:t>secured key store, o</a:t>
            </a:r>
            <a:r>
              <a:rPr lang="en-US" sz="900" b="1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n-chip key generation &amp; management</a:t>
            </a:r>
            <a:endParaRPr lang="en-US" sz="700" b="1" dirty="0" smtClean="0">
              <a:solidFill>
                <a:srgbClr val="000000"/>
              </a:solidFill>
              <a:ea typeface="Verdana" pitchFamily="34" charset="0"/>
              <a:cs typeface="Verdana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en-US" sz="800" dirty="0" smtClean="0">
              <a:solidFill>
                <a:srgbClr val="000000"/>
              </a:solidFill>
              <a:ea typeface="Verdana" pitchFamily="34" charset="0"/>
              <a:cs typeface="Verdana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Tamper </a:t>
            </a: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resistant hardware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TPM2.0 SW compliant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Initial keys and certificates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Automotive qualified </a:t>
            </a:r>
            <a:r>
              <a:rPr lang="en-US" sz="9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Hardware </a:t>
            </a: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+ Software certified acc. to Common </a:t>
            </a:r>
            <a:r>
              <a:rPr lang="en-US" sz="9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Criteria</a:t>
            </a:r>
            <a:endParaRPr lang="en-US" sz="1100" kern="0" dirty="0" smtClea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Clr>
                <a:srgbClr val="E30034"/>
              </a:buClr>
              <a:tabLst>
                <a:tab pos="182563" algn="l"/>
              </a:tabLst>
            </a:pPr>
            <a:endParaRPr lang="en-US" sz="1100" kern="0" dirty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Clr>
                <a:srgbClr val="E30034"/>
              </a:buClr>
              <a:tabLst>
                <a:tab pos="182563" algn="l"/>
              </a:tabLst>
            </a:pPr>
            <a:endParaRPr lang="en-US" sz="1100" kern="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2" name="Abgerundetes Rechteck 1"/>
          <p:cNvSpPr/>
          <p:nvPr/>
        </p:nvSpPr>
        <p:spPr bwMode="auto">
          <a:xfrm>
            <a:off x="3730526" y="3764623"/>
            <a:ext cx="1626389" cy="611840"/>
          </a:xfrm>
          <a:prstGeom prst="rect">
            <a:avLst/>
          </a:prstGeom>
          <a:solidFill>
            <a:srgbClr val="E9E6E6"/>
          </a:solidFill>
          <a:ln w="3175">
            <a:solidFill>
              <a:srgbClr val="00214A"/>
            </a:solidFill>
            <a:prstDash val="sysDash"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>
              <a:buClr>
                <a:srgbClr val="E30034"/>
              </a:buClr>
            </a:pPr>
            <a:r>
              <a:rPr lang="en-US" sz="1600" dirty="0">
                <a:solidFill>
                  <a:srgbClr val="000000"/>
                </a:solidFill>
                <a:latin typeface="+mn-lt"/>
              </a:rPr>
              <a:t>OPTIGA™</a:t>
            </a:r>
            <a:br>
              <a:rPr lang="en-US" sz="1600" dirty="0">
                <a:solidFill>
                  <a:srgbClr val="000000"/>
                </a:solidFill>
                <a:latin typeface="+mn-lt"/>
              </a:rPr>
            </a:br>
            <a:r>
              <a:rPr lang="en-US" sz="1600" dirty="0">
                <a:solidFill>
                  <a:srgbClr val="000000"/>
                </a:solidFill>
                <a:latin typeface="+mn-lt"/>
              </a:rPr>
              <a:t>TPM</a:t>
            </a:r>
          </a:p>
        </p:txBody>
      </p:sp>
      <p:sp>
        <p:nvSpPr>
          <p:cNvPr id="149" name="Abgerundetes Rechteck 86"/>
          <p:cNvSpPr>
            <a:spLocks/>
          </p:cNvSpPr>
          <p:nvPr/>
        </p:nvSpPr>
        <p:spPr>
          <a:xfrm>
            <a:off x="5533898" y="4437113"/>
            <a:ext cx="1643669" cy="168208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>
              <a:buClr>
                <a:srgbClr val="E30034"/>
              </a:buClr>
            </a:pPr>
            <a:r>
              <a:rPr lang="en-US" sz="900" b="1" dirty="0" smtClean="0">
                <a:solidFill>
                  <a:srgbClr val="000000"/>
                </a:solidFill>
              </a:rPr>
              <a:t>Secured V2X communication</a:t>
            </a:r>
            <a:endParaRPr lang="en-US" sz="1000" dirty="0" smtClean="0">
              <a:solidFill>
                <a:srgbClr val="000000"/>
              </a:solidFill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en-US" sz="900" dirty="0" smtClean="0">
              <a:solidFill>
                <a:srgbClr val="000000"/>
              </a:solidFill>
              <a:ea typeface="Verdana" pitchFamily="34" charset="0"/>
              <a:cs typeface="Verdana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Tamper </a:t>
            </a: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resistant hardware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Crypto libraries available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Initial keys and certificates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Automotive qualified </a:t>
            </a:r>
            <a:r>
              <a:rPr lang="en-US" sz="9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Hardware </a:t>
            </a:r>
            <a:r>
              <a:rPr lang="en-US" sz="90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certified acc. to Common </a:t>
            </a:r>
            <a:r>
              <a:rPr lang="en-US" sz="90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Criteria</a:t>
            </a:r>
            <a:endParaRPr 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52" name="Abgerundetes Rechteck 1"/>
          <p:cNvSpPr/>
          <p:nvPr/>
        </p:nvSpPr>
        <p:spPr bwMode="auto">
          <a:xfrm>
            <a:off x="5528995" y="3765369"/>
            <a:ext cx="1649766" cy="611618"/>
          </a:xfrm>
          <a:prstGeom prst="rect">
            <a:avLst/>
          </a:prstGeom>
          <a:solidFill>
            <a:srgbClr val="E9E6E6"/>
          </a:solidFill>
          <a:ln w="3175">
            <a:solidFill>
              <a:srgbClr val="00214A"/>
            </a:solidFill>
            <a:prstDash val="sysDash"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>
              <a:buClr>
                <a:srgbClr val="E30034"/>
              </a:buClr>
            </a:pPr>
            <a:r>
              <a:rPr lang="en-US" sz="1600" dirty="0">
                <a:solidFill>
                  <a:srgbClr val="000000"/>
                </a:solidFill>
                <a:latin typeface="+mn-lt"/>
              </a:rPr>
              <a:t>SLI 9</a:t>
            </a:r>
            <a:r>
              <a:rPr lang="en-US" sz="1600" dirty="0" smtClean="0">
                <a:solidFill>
                  <a:srgbClr val="000000"/>
                </a:solidFill>
                <a:latin typeface="+mn-lt"/>
              </a:rPr>
              <a:t>7 V2X </a:t>
            </a:r>
            <a:endParaRPr lang="en-US" sz="16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48" name="Rechteck 121"/>
          <p:cNvSpPr/>
          <p:nvPr/>
        </p:nvSpPr>
        <p:spPr bwMode="auto">
          <a:xfrm>
            <a:off x="3714787" y="6174829"/>
            <a:ext cx="5178167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rgbClr val="AB377A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600" dirty="0">
                <a:solidFill>
                  <a:schemeClr val="dk1"/>
                </a:solidFill>
                <a:latin typeface="+mn-lt"/>
                <a:ea typeface="Verdana" pitchFamily="34" charset="0"/>
                <a:cs typeface="Verdana" pitchFamily="34" charset="0"/>
              </a:rPr>
              <a:t>Discrete Hardware Security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06966" y="984648"/>
            <a:ext cx="8223353" cy="2549964"/>
            <a:chOff x="577623" y="-3339752"/>
            <a:chExt cx="8223353" cy="2549964"/>
          </a:xfrm>
        </p:grpSpPr>
        <p:sp>
          <p:nvSpPr>
            <p:cNvPr id="120" name="Rounded Rectangle 51"/>
            <p:cNvSpPr/>
            <p:nvPr/>
          </p:nvSpPr>
          <p:spPr>
            <a:xfrm>
              <a:off x="577623" y="-1006906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 dirty="0" smtClean="0">
                  <a:solidFill>
                    <a:schemeClr val="tx1"/>
                  </a:solidFill>
                  <a:cs typeface="Arial" panose="020B0604020202020204" pitchFamily="34" charset="0"/>
                </a:rPr>
                <a:t>…</a:t>
              </a:r>
              <a:endParaRPr lang="en-US" sz="100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6" name="Rounded Rectangle 49"/>
            <p:cNvSpPr/>
            <p:nvPr/>
          </p:nvSpPr>
          <p:spPr>
            <a:xfrm>
              <a:off x="577623" y="-1266107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 dirty="0" smtClean="0">
                  <a:solidFill>
                    <a:schemeClr val="tx1"/>
                  </a:solidFill>
                  <a:cs typeface="Arial" panose="020B0604020202020204" pitchFamily="34" charset="0"/>
                </a:rPr>
                <a:t>Battery management</a:t>
              </a:r>
              <a:endParaRPr lang="en-US" sz="100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7" name="Rounded Rectangle 57"/>
            <p:cNvSpPr/>
            <p:nvPr/>
          </p:nvSpPr>
          <p:spPr>
            <a:xfrm>
              <a:off x="4778049" y="-1266107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door </a:t>
              </a:r>
            </a:p>
          </p:txBody>
        </p:sp>
        <p:sp>
          <p:nvSpPr>
            <p:cNvPr id="143" name="Rounded Rectangle 57"/>
            <p:cNvSpPr/>
            <p:nvPr/>
          </p:nvSpPr>
          <p:spPr>
            <a:xfrm>
              <a:off x="2658210" y="-1266107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radar</a:t>
              </a:r>
            </a:p>
          </p:txBody>
        </p:sp>
        <p:sp>
          <p:nvSpPr>
            <p:cNvPr id="145" name="Rounded Rectangle 57"/>
            <p:cNvSpPr/>
            <p:nvPr/>
          </p:nvSpPr>
          <p:spPr>
            <a:xfrm>
              <a:off x="2658210" y="-1005788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 dirty="0" smtClean="0">
                  <a:solidFill>
                    <a:schemeClr val="tx1"/>
                  </a:solidFill>
                  <a:cs typeface="Arial" panose="020B0604020202020204" pitchFamily="34" charset="0"/>
                </a:rPr>
                <a:t>…</a:t>
              </a:r>
              <a:endParaRPr lang="en-US" sz="100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47" name="Rounded Rectangle 84"/>
            <p:cNvSpPr/>
            <p:nvPr/>
          </p:nvSpPr>
          <p:spPr>
            <a:xfrm>
              <a:off x="2658210" y="-1802802"/>
              <a:ext cx="1440000" cy="360000"/>
            </a:xfrm>
            <a:prstGeom prst="rect">
              <a:avLst/>
            </a:pr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200">
                  <a:solidFill>
                    <a:schemeClr val="bg1"/>
                  </a:solidFill>
                  <a:cs typeface="Arial" panose="020B0604020202020204" pitchFamily="34" charset="0"/>
                </a:rPr>
                <a:t>Safety / ADAS*</a:t>
              </a:r>
            </a:p>
          </p:txBody>
        </p:sp>
        <p:sp>
          <p:nvSpPr>
            <p:cNvPr id="150" name="Rounded Rectangle 85"/>
            <p:cNvSpPr/>
            <p:nvPr/>
          </p:nvSpPr>
          <p:spPr>
            <a:xfrm>
              <a:off x="4778049" y="-1802802"/>
              <a:ext cx="1440000" cy="360000"/>
            </a:xfrm>
            <a:prstGeom prst="rect">
              <a:avLst/>
            </a:pr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200" dirty="0">
                  <a:solidFill>
                    <a:schemeClr val="bg1"/>
                  </a:solidFill>
                  <a:cs typeface="Arial" panose="020B0604020202020204" pitchFamily="34" charset="0"/>
                </a:rPr>
                <a:t>Body / Chassis*</a:t>
              </a:r>
            </a:p>
          </p:txBody>
        </p:sp>
        <p:sp>
          <p:nvSpPr>
            <p:cNvPr id="151" name="Rounded Rectangle 88"/>
            <p:cNvSpPr/>
            <p:nvPr/>
          </p:nvSpPr>
          <p:spPr>
            <a:xfrm>
              <a:off x="6873555" y="-1802802"/>
              <a:ext cx="1440000" cy="360000"/>
            </a:xfrm>
            <a:prstGeom prst="rect">
              <a:avLst/>
            </a:prstGeom>
            <a:solidFill>
              <a:schemeClr val="accent6"/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200" dirty="0">
                  <a:solidFill>
                    <a:schemeClr val="bg1"/>
                  </a:solidFill>
                  <a:cs typeface="Arial" panose="020B0604020202020204" pitchFamily="34" charset="0"/>
                </a:rPr>
                <a:t>Infotainment*</a:t>
              </a:r>
            </a:p>
          </p:txBody>
        </p:sp>
        <p:sp>
          <p:nvSpPr>
            <p:cNvPr id="153" name="Rounded Rectangle 82"/>
            <p:cNvSpPr/>
            <p:nvPr/>
          </p:nvSpPr>
          <p:spPr>
            <a:xfrm>
              <a:off x="577623" y="-1802602"/>
              <a:ext cx="1440000" cy="360000"/>
            </a:xfrm>
            <a:prstGeom prst="rect">
              <a:avLst/>
            </a:prstGeom>
            <a:solidFill>
              <a:schemeClr val="accent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200">
                  <a:solidFill>
                    <a:schemeClr val="bg1"/>
                  </a:solidFill>
                  <a:cs typeface="Arial" panose="020B0604020202020204" pitchFamily="34" charset="0"/>
                </a:rPr>
                <a:t>Powertrain*</a:t>
              </a:r>
            </a:p>
          </p:txBody>
        </p:sp>
        <p:sp>
          <p:nvSpPr>
            <p:cNvPr id="157" name="Rounded Rectangle 52"/>
            <p:cNvSpPr/>
            <p:nvPr/>
          </p:nvSpPr>
          <p:spPr>
            <a:xfrm>
              <a:off x="6864019" y="-1266108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 dirty="0">
                  <a:solidFill>
                    <a:schemeClr val="tx1"/>
                  </a:solidFill>
                  <a:cs typeface="Arial" panose="020B0604020202020204" pitchFamily="34" charset="0"/>
                </a:rPr>
                <a:t>head-up display</a:t>
              </a:r>
            </a:p>
          </p:txBody>
        </p:sp>
        <p:pic>
          <p:nvPicPr>
            <p:cNvPr id="158" name="Picture 2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031356" y="-1784948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59" name="Picture 2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629979" y="-3247463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61" name="Picture 2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628494" y="-2695880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63" name="Picture 2"/>
            <p:cNvPicPr preferRelativeResize="0">
              <a:picLocks noChangeArrowheads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868436" y="-3252503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64" name="Picture 2"/>
            <p:cNvPicPr preferRelativeResize="0">
              <a:picLocks noChangeArrowheads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868168" y="-2688815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65" name="Picture 2"/>
            <p:cNvPicPr preferRelativeResize="0">
              <a:picLocks noChangeArrowheads="1"/>
            </p:cNvPicPr>
            <p:nvPr/>
          </p:nvPicPr>
          <p:blipFill>
            <a:blip r:embed="rId6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093851" y="-3252503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66" name="Picture 2"/>
            <p:cNvPicPr preferRelativeResize="0">
              <a:picLocks noChangeArrowheads="1"/>
            </p:cNvPicPr>
            <p:nvPr/>
          </p:nvPicPr>
          <p:blipFill>
            <a:blip r:embed="rId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19266" y="-3251599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68" name="Picture 2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337580" y="-1796053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69" name="Picture 2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234490" y="-1796378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70" name="Picture 2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131168" y="-1792568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71" name="Picture 2"/>
            <p:cNvPicPr preferRelativeResize="0">
              <a:picLocks noChangeArrowheads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584976" y="-1790525"/>
              <a:ext cx="216000" cy="21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72" name="Rounded Rectangle 84"/>
            <p:cNvSpPr/>
            <p:nvPr/>
          </p:nvSpPr>
          <p:spPr>
            <a:xfrm>
              <a:off x="3527439" y="-2708443"/>
              <a:ext cx="2088000" cy="324000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200" dirty="0">
                  <a:solidFill>
                    <a:schemeClr val="tx1"/>
                  </a:solidFill>
                  <a:cs typeface="Arial" panose="020B0604020202020204" pitchFamily="34" charset="0"/>
                </a:rPr>
                <a:t>Central gateway</a:t>
              </a:r>
            </a:p>
          </p:txBody>
        </p:sp>
        <p:sp>
          <p:nvSpPr>
            <p:cNvPr id="173" name="Rounded Rectangle 84"/>
            <p:cNvSpPr/>
            <p:nvPr/>
          </p:nvSpPr>
          <p:spPr>
            <a:xfrm>
              <a:off x="3527439" y="-3276505"/>
              <a:ext cx="2088000" cy="468000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200" dirty="0">
                  <a:solidFill>
                    <a:schemeClr val="tx1"/>
                  </a:solidFill>
                  <a:cs typeface="Arial" panose="020B0604020202020204" pitchFamily="34" charset="0"/>
                </a:rPr>
                <a:t>Telematics / Connectivity</a:t>
              </a:r>
              <a:br>
                <a:rPr lang="en-US" sz="1200" dirty="0">
                  <a:solidFill>
                    <a:schemeClr val="tx1"/>
                  </a:solidFill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schemeClr val="tx1"/>
                  </a:solidFill>
                  <a:cs typeface="Arial" panose="020B0604020202020204" pitchFamily="34" charset="0"/>
                </a:rPr>
                <a:t>(incl. V2X)</a:t>
              </a:r>
            </a:p>
          </p:txBody>
        </p:sp>
        <p:sp>
          <p:nvSpPr>
            <p:cNvPr id="174" name="Textfeld 2"/>
            <p:cNvSpPr txBox="1"/>
            <p:nvPr/>
          </p:nvSpPr>
          <p:spPr bwMode="auto">
            <a:xfrm>
              <a:off x="5622644" y="-2348403"/>
              <a:ext cx="1753685" cy="1846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marR="0" defTabSz="914400" eaLnBrk="0" fontAlgn="auto" latinLnBrk="0" hangingPunct="0">
                <a:spcBef>
                  <a:spcPct val="0"/>
                </a:spcBef>
                <a:spcAft>
                  <a:spcPts val="300"/>
                </a:spcAft>
                <a:buClr>
                  <a:schemeClr val="accent1"/>
                </a:buClr>
                <a:buSzTx/>
              </a:pPr>
              <a:r>
                <a:rPr lang="en-US" sz="1200" kern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high-speed backbone bus</a:t>
              </a:r>
            </a:p>
          </p:txBody>
        </p:sp>
        <p:sp>
          <p:nvSpPr>
            <p:cNvPr id="177" name="Textfeld 137"/>
            <p:cNvSpPr txBox="1"/>
            <p:nvPr/>
          </p:nvSpPr>
          <p:spPr bwMode="auto">
            <a:xfrm>
              <a:off x="1331640" y="-3253149"/>
              <a:ext cx="1303242" cy="1846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marR="0" defTabSz="914400" eaLnBrk="0" fontAlgn="auto" latinLnBrk="0" hangingPunct="0">
                <a:spcBef>
                  <a:spcPct val="0"/>
                </a:spcBef>
                <a:spcAft>
                  <a:spcPts val="300"/>
                </a:spcAft>
                <a:buClr>
                  <a:schemeClr val="accent1"/>
                </a:buClr>
                <a:buSzTx/>
              </a:pPr>
              <a:r>
                <a:rPr lang="en-US" sz="1200" kern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GSM, 3G, 4G, LTE</a:t>
              </a:r>
            </a:p>
          </p:txBody>
        </p:sp>
        <p:grpSp>
          <p:nvGrpSpPr>
            <p:cNvPr id="178" name="Gruppieren 38"/>
            <p:cNvGrpSpPr/>
            <p:nvPr/>
          </p:nvGrpSpPr>
          <p:grpSpPr>
            <a:xfrm>
              <a:off x="2766085" y="-3339752"/>
              <a:ext cx="761354" cy="298761"/>
              <a:chOff x="2766085" y="1285523"/>
              <a:chExt cx="761354" cy="298761"/>
            </a:xfrm>
          </p:grpSpPr>
          <p:cxnSp>
            <p:nvCxnSpPr>
              <p:cNvPr id="245" name="Gerader Verbinder 123"/>
              <p:cNvCxnSpPr>
                <a:endCxn id="173" idx="1"/>
              </p:cNvCxnSpPr>
              <p:nvPr/>
            </p:nvCxnSpPr>
            <p:spPr>
              <a:xfrm flipV="1">
                <a:off x="2847618" y="1582770"/>
                <a:ext cx="679821" cy="692"/>
              </a:xfrm>
              <a:prstGeom prst="line">
                <a:avLst/>
              </a:prstGeom>
              <a:ln w="6350">
                <a:solidFill>
                  <a:schemeClr val="accent2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Gerader Verbinder 125"/>
              <p:cNvCxnSpPr/>
              <p:nvPr/>
            </p:nvCxnSpPr>
            <p:spPr>
              <a:xfrm flipH="1">
                <a:off x="2849523" y="1431826"/>
                <a:ext cx="0" cy="15245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Gerader Verbinder 134"/>
              <p:cNvCxnSpPr/>
              <p:nvPr/>
            </p:nvCxnSpPr>
            <p:spPr>
              <a:xfrm>
                <a:off x="2766085" y="1285523"/>
                <a:ext cx="82674" cy="15245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Gerader Verbinder 138"/>
              <p:cNvCxnSpPr/>
              <p:nvPr/>
            </p:nvCxnSpPr>
            <p:spPr>
              <a:xfrm flipH="1">
                <a:off x="2849523" y="1285523"/>
                <a:ext cx="82674" cy="15245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7" name="Gewinkelte Verbindung 3"/>
            <p:cNvCxnSpPr>
              <a:stCxn id="172" idx="2"/>
              <a:endCxn id="153" idx="0"/>
            </p:cNvCxnSpPr>
            <p:nvPr/>
          </p:nvCxnSpPr>
          <p:spPr>
            <a:xfrm rot="5400000">
              <a:off x="2643611" y="-3730431"/>
              <a:ext cx="581841" cy="3273816"/>
            </a:xfrm>
            <a:prstGeom prst="bentConnector3">
              <a:avLst>
                <a:gd name="adj1" fmla="val 5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Gewinkelte Verbindung 9"/>
            <p:cNvCxnSpPr>
              <a:stCxn id="172" idx="2"/>
              <a:endCxn id="147" idx="0"/>
            </p:cNvCxnSpPr>
            <p:nvPr/>
          </p:nvCxnSpPr>
          <p:spPr>
            <a:xfrm rot="5400000">
              <a:off x="3684005" y="-2690237"/>
              <a:ext cx="581641" cy="1193229"/>
            </a:xfrm>
            <a:prstGeom prst="bentConnector3">
              <a:avLst/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Gewinkelte Verbindung 23"/>
            <p:cNvCxnSpPr>
              <a:stCxn id="172" idx="2"/>
              <a:endCxn id="150" idx="0"/>
            </p:cNvCxnSpPr>
            <p:nvPr/>
          </p:nvCxnSpPr>
          <p:spPr>
            <a:xfrm rot="16200000" flipH="1">
              <a:off x="4743924" y="-2556928"/>
              <a:ext cx="581641" cy="926610"/>
            </a:xfrm>
            <a:prstGeom prst="bentConnector3">
              <a:avLst/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Gewinkelte Verbindung 25"/>
            <p:cNvCxnSpPr>
              <a:stCxn id="172" idx="2"/>
              <a:endCxn id="151" idx="0"/>
            </p:cNvCxnSpPr>
            <p:nvPr/>
          </p:nvCxnSpPr>
          <p:spPr>
            <a:xfrm rot="16200000" flipH="1">
              <a:off x="5791677" y="-3604681"/>
              <a:ext cx="581641" cy="3022116"/>
            </a:xfrm>
            <a:prstGeom prst="bentConnector3">
              <a:avLst/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Gerade Verbindung 37"/>
            <p:cNvCxnSpPr>
              <a:stCxn id="173" idx="2"/>
              <a:endCxn id="172" idx="0"/>
            </p:cNvCxnSpPr>
            <p:nvPr/>
          </p:nvCxnSpPr>
          <p:spPr>
            <a:xfrm>
              <a:off x="4571439" y="-2808505"/>
              <a:ext cx="0" cy="100062"/>
            </a:xfrm>
            <a:prstGeom prst="line">
              <a:avLst/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Gewinkelte Verbindung 40"/>
            <p:cNvCxnSpPr>
              <a:stCxn id="151" idx="1"/>
            </p:cNvCxnSpPr>
            <p:nvPr/>
          </p:nvCxnSpPr>
          <p:spPr>
            <a:xfrm rot="10800000" flipV="1">
              <a:off x="6873555" y="-1622803"/>
              <a:ext cx="12700" cy="464695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Gewinkelte Verbindung 51"/>
            <p:cNvCxnSpPr>
              <a:stCxn id="150" idx="1"/>
              <a:endCxn id="127" idx="1"/>
            </p:cNvCxnSpPr>
            <p:nvPr/>
          </p:nvCxnSpPr>
          <p:spPr>
            <a:xfrm rot="10800000" flipV="1">
              <a:off x="4778049" y="-1622803"/>
              <a:ext cx="12700" cy="464695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Gewinkelte Verbindung 63"/>
            <p:cNvCxnSpPr>
              <a:stCxn id="147" idx="1"/>
              <a:endCxn id="143" idx="1"/>
            </p:cNvCxnSpPr>
            <p:nvPr/>
          </p:nvCxnSpPr>
          <p:spPr>
            <a:xfrm rot="10800000" flipV="1">
              <a:off x="2658210" y="-1622803"/>
              <a:ext cx="12700" cy="464695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Gewinkelte Verbindung 65"/>
            <p:cNvCxnSpPr>
              <a:stCxn id="147" idx="1"/>
              <a:endCxn id="145" idx="1"/>
            </p:cNvCxnSpPr>
            <p:nvPr/>
          </p:nvCxnSpPr>
          <p:spPr>
            <a:xfrm rot="10800000" flipV="1">
              <a:off x="2658210" y="-1622802"/>
              <a:ext cx="12700" cy="725014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Gewinkelte Verbindung 74"/>
            <p:cNvCxnSpPr>
              <a:stCxn id="153" idx="1"/>
              <a:endCxn id="126" idx="1"/>
            </p:cNvCxnSpPr>
            <p:nvPr/>
          </p:nvCxnSpPr>
          <p:spPr>
            <a:xfrm rot="10800000" flipV="1">
              <a:off x="577623" y="-1622603"/>
              <a:ext cx="12700" cy="464495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Gewinkelte Verbindung 76"/>
            <p:cNvCxnSpPr>
              <a:stCxn id="153" idx="1"/>
              <a:endCxn id="120" idx="1"/>
            </p:cNvCxnSpPr>
            <p:nvPr/>
          </p:nvCxnSpPr>
          <p:spPr>
            <a:xfrm rot="10800000" flipV="1">
              <a:off x="577623" y="-1622602"/>
              <a:ext cx="12700" cy="723696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Gewinkelte Verbindung 65"/>
            <p:cNvCxnSpPr/>
            <p:nvPr/>
          </p:nvCxnSpPr>
          <p:spPr>
            <a:xfrm rot="10800000" flipV="1">
              <a:off x="4780657" y="-1616892"/>
              <a:ext cx="12700" cy="725014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Gewinkelte Verbindung 65"/>
            <p:cNvCxnSpPr/>
            <p:nvPr/>
          </p:nvCxnSpPr>
          <p:spPr>
            <a:xfrm rot="10800000" flipV="1">
              <a:off x="6875818" y="-1617363"/>
              <a:ext cx="12700" cy="725014"/>
            </a:xfrm>
            <a:prstGeom prst="bentConnector3">
              <a:avLst>
                <a:gd name="adj1" fmla="val 1800000"/>
              </a:avLst>
            </a:prstGeom>
            <a:ln w="6350">
              <a:solidFill>
                <a:schemeClr val="accent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1" name="Rounded Rectangle 52"/>
            <p:cNvSpPr/>
            <p:nvPr/>
          </p:nvSpPr>
          <p:spPr>
            <a:xfrm>
              <a:off x="4782964" y="-1005788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…</a:t>
              </a:r>
            </a:p>
          </p:txBody>
        </p:sp>
        <p:sp>
          <p:nvSpPr>
            <p:cNvPr id="253" name="Rounded Rectangle 52"/>
            <p:cNvSpPr/>
            <p:nvPr/>
          </p:nvSpPr>
          <p:spPr>
            <a:xfrm>
              <a:off x="6862109" y="-1005788"/>
              <a:ext cx="1440000" cy="216000"/>
            </a:xfrm>
            <a:prstGeom prst="rect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rgbClr val="B70D28"/>
                </a:buClr>
              </a:pPr>
              <a:r>
                <a:rPr lang="en-US" sz="1000">
                  <a:solidFill>
                    <a:schemeClr val="tx1"/>
                  </a:solidFill>
                  <a:cs typeface="Arial" panose="020B0604020202020204" pitchFamily="34" charset="0"/>
                </a:rPr>
                <a:t>…</a:t>
              </a:r>
            </a:p>
          </p:txBody>
        </p:sp>
      </p:grpSp>
      <p:pic>
        <p:nvPicPr>
          <p:cNvPr id="258" name="Picture 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20912" y="3602585"/>
            <a:ext cx="432000" cy="360000"/>
          </a:xfrm>
          <a:prstGeom prst="ellips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59" name="Picture 2"/>
          <p:cNvPicPr preferRelativeResize="0">
            <a:picLocks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24616" y="3602769"/>
            <a:ext cx="432000" cy="359816"/>
          </a:xfrm>
          <a:prstGeom prst="ellips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60" name="Picture 2"/>
          <p:cNvPicPr preferRelativeResize="0">
            <a:picLocks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73672" y="3597330"/>
            <a:ext cx="432000" cy="360000"/>
          </a:xfrm>
          <a:prstGeom prst="ellips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61" name="Picture 2"/>
          <p:cNvPicPr preferRelativeResize="0">
            <a:picLocks noChangeArrowheads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678028" y="3596704"/>
            <a:ext cx="432000" cy="360000"/>
          </a:xfrm>
          <a:prstGeom prst="ellips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44FD-2425-4317-9AEA-1BF2606052F4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470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1"/>
          <p:cNvSpPr/>
          <p:nvPr/>
        </p:nvSpPr>
        <p:spPr bwMode="auto">
          <a:xfrm>
            <a:off x="4067944" y="1108757"/>
            <a:ext cx="4824536" cy="623689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6" t="1763" r="-34066" b="-1763"/>
          <a:stretch/>
        </p:blipFill>
        <p:spPr>
          <a:xfrm>
            <a:off x="250823" y="980728"/>
            <a:ext cx="8900925" cy="5466755"/>
          </a:xfrm>
          <a:prstGeom prst="rect">
            <a:avLst/>
          </a:prstGeom>
          <a:blipFill>
            <a:blip r:embed="rId3"/>
            <a:stretch>
              <a:fillRect l="-11643" t="-11643" r="-2529" b="-11643"/>
            </a:stretch>
          </a:blipFill>
        </p:spPr>
      </p:pic>
      <p:sp>
        <p:nvSpPr>
          <p:cNvPr id="13" name="Freihandform 12"/>
          <p:cNvSpPr/>
          <p:nvPr/>
        </p:nvSpPr>
        <p:spPr bwMode="auto">
          <a:xfrm>
            <a:off x="3131840" y="980728"/>
            <a:ext cx="6019908" cy="5491138"/>
          </a:xfrm>
          <a:custGeom>
            <a:avLst/>
            <a:gdLst>
              <a:gd name="connsiteX0" fmla="*/ 1069383 w 4967207"/>
              <a:gd name="connsiteY0" fmla="*/ 0 h 6540285"/>
              <a:gd name="connsiteX1" fmla="*/ 4967207 w 4967207"/>
              <a:gd name="connsiteY1" fmla="*/ 0 h 6540285"/>
              <a:gd name="connsiteX2" fmla="*/ 4967207 w 4967207"/>
              <a:gd name="connsiteY2" fmla="*/ 6540285 h 6540285"/>
              <a:gd name="connsiteX3" fmla="*/ 0 w 4967207"/>
              <a:gd name="connsiteY3" fmla="*/ 6540285 h 6540285"/>
              <a:gd name="connsiteX4" fmla="*/ 1069383 w 4967207"/>
              <a:gd name="connsiteY4" fmla="*/ 0 h 6540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7207" h="6540285">
                <a:moveTo>
                  <a:pt x="1069383" y="0"/>
                </a:moveTo>
                <a:lnTo>
                  <a:pt x="4967207" y="0"/>
                </a:lnTo>
                <a:lnTo>
                  <a:pt x="4967207" y="6540285"/>
                </a:lnTo>
                <a:lnTo>
                  <a:pt x="0" y="6540285"/>
                </a:lnTo>
                <a:lnTo>
                  <a:pt x="1069383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+mn-lt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42583" y="1052736"/>
            <a:ext cx="4978841" cy="823726"/>
            <a:chOff x="3842583" y="949090"/>
            <a:chExt cx="4978841" cy="823726"/>
          </a:xfrm>
        </p:grpSpPr>
        <p:sp>
          <p:nvSpPr>
            <p:cNvPr id="3" name="Right Arrow 2"/>
            <p:cNvSpPr/>
            <p:nvPr/>
          </p:nvSpPr>
          <p:spPr bwMode="auto">
            <a:xfrm>
              <a:off x="4355975" y="1097019"/>
              <a:ext cx="4465449" cy="527869"/>
            </a:xfrm>
            <a:prstGeom prst="rightArrow">
              <a:avLst>
                <a:gd name="adj1" fmla="val 100000"/>
                <a:gd name="adj2" fmla="val 50000"/>
              </a:avLst>
            </a:prstGeom>
            <a:noFill/>
            <a:ln w="1270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r>
                <a:rPr lang="de-DE" sz="1600" dirty="0" smtClean="0">
                  <a:latin typeface="+mn-lt"/>
                  <a:ea typeface="Verdana" pitchFamily="34" charset="0"/>
                  <a:cs typeface="Verdana" pitchFamily="34" charset="0"/>
                </a:rPr>
                <a:t>Integrated Hardware Security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2583" y="949090"/>
              <a:ext cx="823726" cy="823726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3554551" y="2573284"/>
            <a:ext cx="5266874" cy="823726"/>
            <a:chOff x="3554551" y="2480047"/>
            <a:chExt cx="5266874" cy="823726"/>
          </a:xfrm>
        </p:grpSpPr>
        <p:sp>
          <p:nvSpPr>
            <p:cNvPr id="16" name="Right Arrow 15"/>
            <p:cNvSpPr/>
            <p:nvPr/>
          </p:nvSpPr>
          <p:spPr bwMode="auto">
            <a:xfrm>
              <a:off x="4067944" y="2627976"/>
              <a:ext cx="4753481" cy="527869"/>
            </a:xfrm>
            <a:prstGeom prst="rightArrow">
              <a:avLst>
                <a:gd name="adj1" fmla="val 100000"/>
                <a:gd name="adj2" fmla="val 50000"/>
              </a:avLst>
            </a:prstGeom>
            <a:noFill/>
            <a:ln w="12700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r>
                <a:rPr lang="de-DE" sz="1600" dirty="0" smtClean="0">
                  <a:latin typeface="+mn-lt"/>
                  <a:ea typeface="Verdana" pitchFamily="34" charset="0"/>
                  <a:cs typeface="Verdana" pitchFamily="34" charset="0"/>
                </a:rPr>
                <a:t>Discrete Hardware Security</a:t>
              </a:r>
              <a:endParaRPr lang="de-DE" sz="1600" dirty="0">
                <a:latin typeface="+mn-lt"/>
                <a:ea typeface="Verdana" pitchFamily="34" charset="0"/>
                <a:cs typeface="Verdana" pitchFamily="34" charset="0"/>
              </a:endParaRP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4551" y="2480047"/>
              <a:ext cx="891423" cy="823726"/>
            </a:xfrm>
            <a:prstGeom prst="rect">
              <a:avLst/>
            </a:prstGeom>
            <a:ln w="12700">
              <a:noFill/>
            </a:ln>
          </p:spPr>
        </p:pic>
      </p:grpSp>
      <p:grpSp>
        <p:nvGrpSpPr>
          <p:cNvPr id="8" name="Group 7"/>
          <p:cNvGrpSpPr/>
          <p:nvPr/>
        </p:nvGrpSpPr>
        <p:grpSpPr>
          <a:xfrm>
            <a:off x="3255959" y="4093833"/>
            <a:ext cx="5565466" cy="823726"/>
            <a:chOff x="3255959" y="3990187"/>
            <a:chExt cx="5565466" cy="823726"/>
          </a:xfrm>
        </p:grpSpPr>
        <p:sp>
          <p:nvSpPr>
            <p:cNvPr id="18" name="Right Arrow 17"/>
            <p:cNvSpPr/>
            <p:nvPr/>
          </p:nvSpPr>
          <p:spPr bwMode="auto">
            <a:xfrm>
              <a:off x="3769352" y="4138116"/>
              <a:ext cx="5052073" cy="527869"/>
            </a:xfrm>
            <a:prstGeom prst="rightArrow">
              <a:avLst>
                <a:gd name="adj1" fmla="val 100000"/>
                <a:gd name="adj2" fmla="val 50000"/>
              </a:avLst>
            </a:prstGeom>
            <a:noFill/>
            <a:ln w="12700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r>
                <a:rPr lang="de-DE" sz="1600" dirty="0" smtClean="0">
                  <a:latin typeface="+mn-lt"/>
                  <a:ea typeface="Verdana" pitchFamily="34" charset="0"/>
                  <a:cs typeface="Verdana" pitchFamily="34" charset="0"/>
                </a:rPr>
                <a:t>Software</a:t>
              </a:r>
              <a:endParaRPr lang="de-DE" sz="1600" dirty="0">
                <a:latin typeface="+mn-lt"/>
                <a:ea typeface="Verdana" pitchFamily="34" charset="0"/>
                <a:cs typeface="Verdana" pitchFamily="34" charset="0"/>
              </a:endParaRP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5959" y="3990187"/>
              <a:ext cx="891423" cy="823726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>
            <a:off x="250824" y="148807"/>
            <a:ext cx="6750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Clr>
                <a:schemeClr val="tx1"/>
              </a:buClr>
            </a:pPr>
            <a:r>
              <a:rPr lang="en-US" dirty="0" smtClean="0">
                <a:ea typeface="Verdana" pitchFamily="34" charset="0"/>
                <a:cs typeface="Arial" panose="020B0604020202020204" pitchFamily="34" charset="0"/>
              </a:rPr>
              <a:t>Infineon improves its security solutions continuously to be one step ahead of attackers</a:t>
            </a:r>
            <a:endParaRPr lang="en-US" dirty="0"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635896" y="5713022"/>
            <a:ext cx="4967656" cy="5605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lIns="108000" tIns="72000" rIns="72000" bIns="72000" rtlCol="0" anchor="ctr"/>
          <a:lstStyle/>
          <a:p>
            <a:pPr algn="ctr" fontAlgn="auto">
              <a:buClr>
                <a:srgbClr val="E30034"/>
              </a:buClr>
            </a:pPr>
            <a:r>
              <a:rPr lang="en-US" sz="1600" b="1" dirty="0">
                <a:latin typeface="+mn-lt"/>
              </a:rPr>
              <a:t>Security </a:t>
            </a:r>
            <a:r>
              <a:rPr lang="en-US" sz="1600" dirty="0">
                <a:latin typeface="+mn-lt"/>
              </a:rPr>
              <a:t>means always </a:t>
            </a:r>
            <a:r>
              <a:rPr lang="en-US" sz="1600" b="1" dirty="0">
                <a:latin typeface="+mn-lt"/>
              </a:rPr>
              <a:t>being one step ahead </a:t>
            </a:r>
            <a:r>
              <a:rPr lang="en-US" sz="1600" dirty="0">
                <a:latin typeface="+mn-lt"/>
              </a:rPr>
              <a:t>of potential </a:t>
            </a:r>
            <a:r>
              <a:rPr lang="en-US" sz="1600" b="1" dirty="0">
                <a:latin typeface="+mn-lt"/>
              </a:rPr>
              <a:t>attackers </a:t>
            </a:r>
            <a:r>
              <a:rPr lang="en-US" sz="1600" dirty="0">
                <a:latin typeface="+mn-lt"/>
              </a:rPr>
              <a:t>in a race without a finishing line</a:t>
            </a:r>
            <a:endParaRPr lang="de-DE" sz="1600" dirty="0">
              <a:latin typeface="+mn-lt"/>
            </a:endParaRPr>
          </a:p>
        </p:txBody>
      </p:sp>
      <p:sp>
        <p:nvSpPr>
          <p:cNvPr id="22" name="Abgerundetes Rechteck 1"/>
          <p:cNvSpPr/>
          <p:nvPr/>
        </p:nvSpPr>
        <p:spPr bwMode="auto">
          <a:xfrm>
            <a:off x="7346697" y="3388189"/>
            <a:ext cx="1260000" cy="727405"/>
          </a:xfrm>
          <a:prstGeom prst="rect">
            <a:avLst/>
          </a:prstGeom>
          <a:solidFill>
            <a:srgbClr val="E9E6E6"/>
          </a:solidFill>
          <a:ln w="3175">
            <a:solidFill>
              <a:srgbClr val="00214A"/>
            </a:solidFill>
            <a:prstDash val="sysDash"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>
              <a:buClr>
                <a:srgbClr val="E30034"/>
              </a:buClr>
            </a:pPr>
            <a:r>
              <a:rPr lang="en-US" sz="1600" dirty="0" smtClean="0">
                <a:solidFill>
                  <a:srgbClr val="000000"/>
                </a:solidFill>
                <a:latin typeface="+mn-lt"/>
              </a:rPr>
              <a:t>eSIM</a:t>
            </a:r>
          </a:p>
          <a:p>
            <a:pPr algn="ctr">
              <a:buClr>
                <a:srgbClr val="E30034"/>
              </a:buClr>
            </a:pPr>
            <a:r>
              <a:rPr lang="en-US" sz="1600" dirty="0" smtClean="0">
                <a:solidFill>
                  <a:srgbClr val="000000"/>
                </a:solidFill>
                <a:latin typeface="+mn-lt"/>
              </a:rPr>
              <a:t>SLI 97</a:t>
            </a:r>
            <a:endParaRPr lang="en-US" sz="1600" baseline="30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3" name="Abgerundetes Rechteck 1"/>
          <p:cNvSpPr/>
          <p:nvPr/>
        </p:nvSpPr>
        <p:spPr bwMode="auto">
          <a:xfrm>
            <a:off x="4511899" y="3392570"/>
            <a:ext cx="1260000" cy="728356"/>
          </a:xfrm>
          <a:prstGeom prst="rect">
            <a:avLst/>
          </a:prstGeom>
          <a:solidFill>
            <a:srgbClr val="E9E6E6"/>
          </a:solidFill>
          <a:ln w="3175">
            <a:solidFill>
              <a:srgbClr val="00214A"/>
            </a:solidFill>
            <a:prstDash val="sysDash"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>
              <a:buClr>
                <a:srgbClr val="E30034"/>
              </a:buClr>
            </a:pPr>
            <a:r>
              <a:rPr lang="en-US" sz="1600" dirty="0">
                <a:solidFill>
                  <a:srgbClr val="000000"/>
                </a:solidFill>
                <a:latin typeface="+mn-lt"/>
              </a:rPr>
              <a:t>OPTIGA™</a:t>
            </a:r>
            <a:br>
              <a:rPr lang="en-US" sz="1600" dirty="0">
                <a:solidFill>
                  <a:srgbClr val="000000"/>
                </a:solidFill>
                <a:latin typeface="+mn-lt"/>
              </a:rPr>
            </a:br>
            <a:r>
              <a:rPr lang="en-US" sz="1600" dirty="0">
                <a:solidFill>
                  <a:srgbClr val="000000"/>
                </a:solidFill>
                <a:latin typeface="+mn-lt"/>
              </a:rPr>
              <a:t>TPM</a:t>
            </a:r>
          </a:p>
        </p:txBody>
      </p:sp>
      <p:sp>
        <p:nvSpPr>
          <p:cNvPr id="24" name="Abgerundetes Rechteck 1"/>
          <p:cNvSpPr/>
          <p:nvPr/>
        </p:nvSpPr>
        <p:spPr bwMode="auto">
          <a:xfrm>
            <a:off x="5929298" y="3397010"/>
            <a:ext cx="1260000" cy="728092"/>
          </a:xfrm>
          <a:prstGeom prst="rect">
            <a:avLst/>
          </a:prstGeom>
          <a:solidFill>
            <a:srgbClr val="E9E6E6"/>
          </a:solidFill>
          <a:ln w="3175">
            <a:solidFill>
              <a:srgbClr val="00214A"/>
            </a:solidFill>
            <a:prstDash val="sysDash"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>
              <a:buClr>
                <a:srgbClr val="E30034"/>
              </a:buClr>
            </a:pPr>
            <a:r>
              <a:rPr lang="en-US" sz="1600" dirty="0">
                <a:solidFill>
                  <a:srgbClr val="000000"/>
                </a:solidFill>
                <a:latin typeface="+mn-lt"/>
              </a:rPr>
              <a:t>SLI 9</a:t>
            </a:r>
            <a:r>
              <a:rPr lang="en-US" sz="1600" dirty="0" smtClean="0">
                <a:solidFill>
                  <a:srgbClr val="000000"/>
                </a:solidFill>
                <a:latin typeface="+mn-lt"/>
              </a:rPr>
              <a:t>7 V2X </a:t>
            </a:r>
            <a:endParaRPr lang="en-US" sz="16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6" name="Abgerundetes Rechteck 1"/>
          <p:cNvSpPr/>
          <p:nvPr/>
        </p:nvSpPr>
        <p:spPr bwMode="auto">
          <a:xfrm>
            <a:off x="4511899" y="4889106"/>
            <a:ext cx="4091653" cy="728092"/>
          </a:xfrm>
          <a:prstGeom prst="rect">
            <a:avLst/>
          </a:prstGeom>
          <a:solidFill>
            <a:srgbClr val="E9E6E6"/>
          </a:solidFill>
          <a:ln w="3175">
            <a:solidFill>
              <a:srgbClr val="00214A"/>
            </a:solidFill>
            <a:prstDash val="sysDash"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>
              <a:buClr>
                <a:srgbClr val="E30034"/>
              </a:buClr>
            </a:pPr>
            <a:r>
              <a:rPr lang="en-US" sz="1600" dirty="0" smtClean="0">
                <a:solidFill>
                  <a:srgbClr val="000000"/>
                </a:solidFill>
                <a:latin typeface="+mn-lt"/>
              </a:rPr>
              <a:t>SHE+</a:t>
            </a:r>
          </a:p>
          <a:p>
            <a:pPr algn="ctr">
              <a:buClr>
                <a:srgbClr val="E30034"/>
              </a:buClr>
            </a:pPr>
            <a:r>
              <a:rPr lang="en-US" sz="1600" dirty="0" smtClean="0">
                <a:solidFill>
                  <a:srgbClr val="000000"/>
                </a:solidFill>
                <a:latin typeface="+mn-lt"/>
              </a:rPr>
              <a:t>Security Hardware Extension</a:t>
            </a:r>
            <a:endParaRPr lang="en-US" sz="16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7" name="Abgerundetes Rechteck 1"/>
          <p:cNvSpPr/>
          <p:nvPr/>
        </p:nvSpPr>
        <p:spPr bwMode="auto">
          <a:xfrm>
            <a:off x="4511899" y="1858614"/>
            <a:ext cx="2009316" cy="728356"/>
          </a:xfrm>
          <a:prstGeom prst="rect">
            <a:avLst/>
          </a:prstGeom>
          <a:solidFill>
            <a:srgbClr val="E9E6E6"/>
          </a:solidFill>
          <a:ln w="3175">
            <a:solidFill>
              <a:srgbClr val="00214A"/>
            </a:solidFill>
            <a:prstDash val="sysDash"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>
              <a:buClr>
                <a:srgbClr val="E30034"/>
              </a:buClr>
            </a:pPr>
            <a:r>
              <a:rPr lang="en-US" sz="1600" dirty="0" smtClean="0">
                <a:solidFill>
                  <a:srgbClr val="000000"/>
                </a:solidFill>
                <a:latin typeface="+mn-lt"/>
              </a:rPr>
              <a:t>AURIX™ 1</a:t>
            </a:r>
            <a:r>
              <a:rPr lang="en-US" sz="1600" baseline="30000" dirty="0" smtClean="0">
                <a:solidFill>
                  <a:srgbClr val="000000"/>
                </a:solidFill>
                <a:latin typeface="+mn-lt"/>
              </a:rPr>
              <a:t>st</a:t>
            </a:r>
            <a:r>
              <a:rPr lang="en-US" sz="1600" dirty="0" smtClean="0">
                <a:solidFill>
                  <a:srgbClr val="000000"/>
                </a:solidFill>
                <a:latin typeface="+mn-lt"/>
              </a:rPr>
              <a:t> Gen TC2xx HSM</a:t>
            </a:r>
            <a:endParaRPr lang="en-US" sz="16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8" name="Abgerundetes Rechteck 1"/>
          <p:cNvSpPr/>
          <p:nvPr/>
        </p:nvSpPr>
        <p:spPr bwMode="auto">
          <a:xfrm>
            <a:off x="6665231" y="1858614"/>
            <a:ext cx="1943320" cy="728092"/>
          </a:xfrm>
          <a:prstGeom prst="rect">
            <a:avLst/>
          </a:prstGeom>
          <a:solidFill>
            <a:srgbClr val="E9E6E6"/>
          </a:solidFill>
          <a:ln w="3175">
            <a:solidFill>
              <a:srgbClr val="00214A"/>
            </a:solidFill>
            <a:prstDash val="sysDash"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>
              <a:buClr>
                <a:srgbClr val="E30034"/>
              </a:buClr>
            </a:pPr>
            <a:r>
              <a:rPr lang="en-US" sz="1600" dirty="0">
                <a:solidFill>
                  <a:srgbClr val="000000"/>
                </a:solidFill>
              </a:rPr>
              <a:t>AURIX™ </a:t>
            </a:r>
            <a:r>
              <a:rPr lang="en-US" sz="1600" dirty="0" smtClean="0">
                <a:solidFill>
                  <a:srgbClr val="000000"/>
                </a:solidFill>
              </a:rPr>
              <a:t>2</a:t>
            </a:r>
            <a:r>
              <a:rPr lang="en-US" sz="1600" baseline="30000" dirty="0" smtClean="0">
                <a:solidFill>
                  <a:srgbClr val="000000"/>
                </a:solidFill>
              </a:rPr>
              <a:t>nd</a:t>
            </a:r>
            <a:r>
              <a:rPr lang="en-US" sz="1600" dirty="0" smtClean="0">
                <a:solidFill>
                  <a:srgbClr val="000000"/>
                </a:solidFill>
              </a:rPr>
              <a:t> Gen TC3xx HSM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1BA06F-50E3-4253-97BD-536F3689C10D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474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</a:rPr>
              <a:t>Infineon </a:t>
            </a:r>
            <a:r>
              <a:rPr lang="en-US" dirty="0" smtClean="0">
                <a:solidFill>
                  <a:srgbClr val="000000"/>
                </a:solidFill>
              </a:rPr>
              <a:t>Drives </a:t>
            </a:r>
            <a:r>
              <a:rPr lang="en-US" dirty="0">
                <a:solidFill>
                  <a:srgbClr val="000000"/>
                </a:solidFill>
              </a:rPr>
              <a:t>S</a:t>
            </a:r>
            <a:r>
              <a:rPr lang="en-US" dirty="0" smtClean="0">
                <a:solidFill>
                  <a:srgbClr val="000000"/>
                </a:solidFill>
              </a:rPr>
              <a:t>ecurity </a:t>
            </a:r>
            <a:r>
              <a:rPr lang="en-US" dirty="0">
                <a:solidFill>
                  <a:srgbClr val="000000"/>
                </a:solidFill>
              </a:rPr>
              <a:t>S</a:t>
            </a:r>
            <a:r>
              <a:rPr lang="en-US" dirty="0" smtClean="0">
                <a:solidFill>
                  <a:srgbClr val="000000"/>
                </a:solidFill>
              </a:rPr>
              <a:t>tandards </a:t>
            </a:r>
            <a:r>
              <a:rPr lang="en-US" dirty="0">
                <a:solidFill>
                  <a:srgbClr val="000000"/>
                </a:solidFill>
              </a:rPr>
              <a:t>and </a:t>
            </a:r>
            <a:r>
              <a:rPr lang="en-US" dirty="0" smtClean="0">
                <a:solidFill>
                  <a:srgbClr val="000000"/>
                </a:solidFill>
              </a:rPr>
              <a:t>Activities </a:t>
            </a:r>
            <a:r>
              <a:rPr lang="en-US" dirty="0">
                <a:solidFill>
                  <a:srgbClr val="000000"/>
                </a:solidFill>
              </a:rPr>
              <a:t>as a </a:t>
            </a:r>
            <a:r>
              <a:rPr lang="en-US" dirty="0" smtClean="0">
                <a:solidFill>
                  <a:srgbClr val="000000"/>
                </a:solidFill>
              </a:rPr>
              <a:t>Trusted </a:t>
            </a:r>
            <a:r>
              <a:rPr lang="en-US" dirty="0">
                <a:solidFill>
                  <a:srgbClr val="000000"/>
                </a:solidFill>
              </a:rPr>
              <a:t>A</a:t>
            </a:r>
            <a:r>
              <a:rPr lang="en-US" dirty="0" smtClean="0">
                <a:solidFill>
                  <a:srgbClr val="000000"/>
                </a:solidFill>
              </a:rPr>
              <a:t>dvisor </a:t>
            </a:r>
            <a:r>
              <a:rPr lang="en-US" dirty="0">
                <a:solidFill>
                  <a:srgbClr val="000000"/>
                </a:solidFill>
              </a:rPr>
              <a:t>of the </a:t>
            </a:r>
            <a:r>
              <a:rPr lang="en-US" dirty="0" smtClean="0">
                <a:solidFill>
                  <a:srgbClr val="000000"/>
                </a:solidFill>
              </a:rPr>
              <a:t>Industry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Textfeld 17"/>
          <p:cNvSpPr txBox="1"/>
          <p:nvPr/>
        </p:nvSpPr>
        <p:spPr bwMode="auto">
          <a:xfrm>
            <a:off x="250824" y="1124744"/>
            <a:ext cx="3746954" cy="487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t" anchorCtr="0">
            <a:spAutoFit/>
          </a:bodyPr>
          <a:lstStyle/>
          <a:p>
            <a:pPr marL="285750" marR="0" indent="-285750" defTabSz="914400" eaLnBrk="0" fontAlgn="auto" latinLnBrk="0" hangingPunct="0">
              <a:spcBef>
                <a:spcPts val="1800"/>
              </a:spcBef>
              <a:spcAft>
                <a:spcPts val="0"/>
              </a:spcAft>
              <a:buClr>
                <a:srgbClr val="E30034"/>
              </a:buClr>
              <a:buSzPct val="120000"/>
              <a:buFont typeface="Arial" panose="020B0604020202020204" pitchFamily="34" charset="0"/>
              <a:buChar char="›"/>
              <a:tabLst/>
            </a:pPr>
            <a:r>
              <a:rPr lang="en-US" sz="16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Infineon was the first semiconductor supplier engaged in </a:t>
            </a:r>
            <a:r>
              <a:rPr lang="en-US" sz="1600" b="1" kern="0" dirty="0" smtClean="0">
                <a:solidFill>
                  <a:srgbClr val="AB377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Auto-ISAC</a:t>
            </a:r>
          </a:p>
          <a:p>
            <a:pPr marL="285750" marR="0" indent="-285750" defTabSz="914400" eaLnBrk="0" fontAlgn="auto" latinLnBrk="0" hangingPunct="0">
              <a:spcBef>
                <a:spcPts val="1800"/>
              </a:spcBef>
              <a:spcAft>
                <a:spcPts val="0"/>
              </a:spcAft>
              <a:buClr>
                <a:srgbClr val="E30034"/>
              </a:buClr>
              <a:buSzPct val="120000"/>
              <a:buFont typeface="Arial" panose="020B0604020202020204" pitchFamily="34" charset="0"/>
              <a:buChar char="›"/>
              <a:tabLst/>
            </a:pPr>
            <a:r>
              <a:rPr lang="en-US" sz="16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Infineon participates in the ongoing </a:t>
            </a:r>
            <a:r>
              <a:rPr lang="en-US" sz="1600" b="1" kern="0" dirty="0" smtClean="0">
                <a:solidFill>
                  <a:srgbClr val="AB377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SAE/ISO 21434 </a:t>
            </a:r>
            <a:r>
              <a:rPr lang="en-US" sz="16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standardization activities for automotive cybersecurity</a:t>
            </a:r>
          </a:p>
          <a:p>
            <a:pPr marL="285750" marR="0" indent="-285750" defTabSz="914400" eaLnBrk="0" fontAlgn="auto" latinLnBrk="0" hangingPunct="0">
              <a:spcBef>
                <a:spcPts val="1800"/>
              </a:spcBef>
              <a:spcAft>
                <a:spcPts val="0"/>
              </a:spcAft>
              <a:buClr>
                <a:srgbClr val="E30034"/>
              </a:buClr>
              <a:buSzPct val="120000"/>
              <a:buFont typeface="Arial" panose="020B0604020202020204" pitchFamily="34" charset="0"/>
              <a:buChar char="›"/>
              <a:tabLst/>
            </a:pPr>
            <a:r>
              <a:rPr lang="en-US" sz="16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Infineon’s </a:t>
            </a:r>
            <a:r>
              <a:rPr lang="en-US" sz="1600" b="1" kern="0" dirty="0" smtClean="0">
                <a:solidFill>
                  <a:srgbClr val="AB377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partnership program </a:t>
            </a:r>
            <a:r>
              <a:rPr lang="en-US" sz="16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comprises major software and tool  vendors for security solutions in the automotive community</a:t>
            </a:r>
          </a:p>
          <a:p>
            <a:pPr marL="285750" marR="0" indent="-285750" defTabSz="914400" eaLnBrk="0" fontAlgn="auto" latinLnBrk="0" hangingPunct="0">
              <a:spcBef>
                <a:spcPts val="1800"/>
              </a:spcBef>
              <a:spcAft>
                <a:spcPts val="0"/>
              </a:spcAft>
              <a:buClr>
                <a:srgbClr val="E30034"/>
              </a:buClr>
              <a:buSzPct val="120000"/>
              <a:buFont typeface="Arial" panose="020B0604020202020204" pitchFamily="34" charset="0"/>
              <a:buChar char="›"/>
              <a:tabLst/>
            </a:pPr>
            <a:r>
              <a:rPr lang="en-US" sz="16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Infineon’s first </a:t>
            </a:r>
            <a:r>
              <a:rPr lang="en-US" sz="1600" b="1" kern="0" dirty="0" smtClean="0">
                <a:solidFill>
                  <a:srgbClr val="AB377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Automotive Cybersecurity Forum </a:t>
            </a:r>
            <a:r>
              <a:rPr lang="en-US" sz="16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held in 2018 strengthened the role as trusted advisor in the automotive industry</a:t>
            </a:r>
            <a:endParaRPr lang="en-US" sz="1600" kern="0" dirty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Freihandform 9"/>
          <p:cNvSpPr/>
          <p:nvPr/>
        </p:nvSpPr>
        <p:spPr bwMode="auto">
          <a:xfrm flipH="1">
            <a:off x="4574570" y="908720"/>
            <a:ext cx="4569429" cy="3955218"/>
          </a:xfrm>
          <a:custGeom>
            <a:avLst/>
            <a:gdLst>
              <a:gd name="connsiteX0" fmla="*/ 4823209 w 5365820"/>
              <a:gd name="connsiteY0" fmla="*/ 0 h 3949003"/>
              <a:gd name="connsiteX1" fmla="*/ 0 w 5365820"/>
              <a:gd name="connsiteY1" fmla="*/ 0 h 3949003"/>
              <a:gd name="connsiteX2" fmla="*/ 0 w 5365820"/>
              <a:gd name="connsiteY2" fmla="*/ 3577214 h 3949003"/>
              <a:gd name="connsiteX3" fmla="*/ 602901 w 5365820"/>
              <a:gd name="connsiteY3" fmla="*/ 3949003 h 3949003"/>
              <a:gd name="connsiteX4" fmla="*/ 5365820 w 5365820"/>
              <a:gd name="connsiteY4" fmla="*/ 3064748 h 3949003"/>
              <a:gd name="connsiteX5" fmla="*/ 4823209 w 5365820"/>
              <a:gd name="connsiteY5" fmla="*/ 0 h 3949003"/>
              <a:gd name="connsiteX0" fmla="*/ 4823209 w 5365820"/>
              <a:gd name="connsiteY0" fmla="*/ 0 h 3938955"/>
              <a:gd name="connsiteX1" fmla="*/ 0 w 5365820"/>
              <a:gd name="connsiteY1" fmla="*/ 0 h 3938955"/>
              <a:gd name="connsiteX2" fmla="*/ 0 w 5365820"/>
              <a:gd name="connsiteY2" fmla="*/ 3577214 h 3938955"/>
              <a:gd name="connsiteX3" fmla="*/ 562708 w 5365820"/>
              <a:gd name="connsiteY3" fmla="*/ 3938955 h 3938955"/>
              <a:gd name="connsiteX4" fmla="*/ 5365820 w 5365820"/>
              <a:gd name="connsiteY4" fmla="*/ 3064748 h 3938955"/>
              <a:gd name="connsiteX5" fmla="*/ 4823209 w 5365820"/>
              <a:gd name="connsiteY5" fmla="*/ 0 h 393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65820" h="3938955">
                <a:moveTo>
                  <a:pt x="4823209" y="0"/>
                </a:moveTo>
                <a:lnTo>
                  <a:pt x="0" y="0"/>
                </a:lnTo>
                <a:lnTo>
                  <a:pt x="0" y="3577214"/>
                </a:lnTo>
                <a:lnTo>
                  <a:pt x="562708" y="3938955"/>
                </a:lnTo>
                <a:lnTo>
                  <a:pt x="5365820" y="3064748"/>
                </a:lnTo>
                <a:lnTo>
                  <a:pt x="4823209" y="0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6000" contrast="17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9525">
            <a:noFill/>
            <a:miter lim="800000"/>
            <a:headEnd/>
            <a:tailEnd/>
          </a:ln>
          <a:scene3d>
            <a:camera prst="orthographicFront">
              <a:rot lat="0" lon="60000" rev="0"/>
            </a:camera>
            <a:lightRig rig="threePt" dir="t"/>
          </a:scene3d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Freihandform 10"/>
          <p:cNvSpPr/>
          <p:nvPr/>
        </p:nvSpPr>
        <p:spPr bwMode="auto">
          <a:xfrm flipH="1">
            <a:off x="8032513" y="4504218"/>
            <a:ext cx="1111487" cy="2050140"/>
          </a:xfrm>
          <a:custGeom>
            <a:avLst/>
            <a:gdLst>
              <a:gd name="connsiteX0" fmla="*/ 1205802 w 1205802"/>
              <a:gd name="connsiteY0" fmla="*/ 2049863 h 2049863"/>
              <a:gd name="connsiteX1" fmla="*/ 0 w 1205802"/>
              <a:gd name="connsiteY1" fmla="*/ 2049863 h 2049863"/>
              <a:gd name="connsiteX2" fmla="*/ 0 w 1205802"/>
              <a:gd name="connsiteY2" fmla="*/ 0 h 2049863"/>
              <a:gd name="connsiteX3" fmla="*/ 572756 w 1205802"/>
              <a:gd name="connsiteY3" fmla="*/ 351692 h 2049863"/>
              <a:gd name="connsiteX4" fmla="*/ 1205802 w 1205802"/>
              <a:gd name="connsiteY4" fmla="*/ 2049863 h 2049863"/>
              <a:gd name="connsiteX0" fmla="*/ 1108647 w 1108647"/>
              <a:gd name="connsiteY0" fmla="*/ 2049863 h 2049863"/>
              <a:gd name="connsiteX1" fmla="*/ 0 w 1108647"/>
              <a:gd name="connsiteY1" fmla="*/ 2049863 h 2049863"/>
              <a:gd name="connsiteX2" fmla="*/ 0 w 1108647"/>
              <a:gd name="connsiteY2" fmla="*/ 0 h 2049863"/>
              <a:gd name="connsiteX3" fmla="*/ 572756 w 1108647"/>
              <a:gd name="connsiteY3" fmla="*/ 351692 h 2049863"/>
              <a:gd name="connsiteX4" fmla="*/ 1108647 w 1108647"/>
              <a:gd name="connsiteY4" fmla="*/ 2049863 h 204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647" h="2049863">
                <a:moveTo>
                  <a:pt x="1108647" y="2049863"/>
                </a:moveTo>
                <a:lnTo>
                  <a:pt x="0" y="2049863"/>
                </a:lnTo>
                <a:lnTo>
                  <a:pt x="0" y="0"/>
                </a:lnTo>
                <a:lnTo>
                  <a:pt x="572756" y="351692"/>
                </a:lnTo>
                <a:lnTo>
                  <a:pt x="1108647" y="2049863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Freihandform 11"/>
          <p:cNvSpPr/>
          <p:nvPr/>
        </p:nvSpPr>
        <p:spPr bwMode="auto">
          <a:xfrm flipH="1">
            <a:off x="4572000" y="3984471"/>
            <a:ext cx="3997776" cy="2569887"/>
          </a:xfrm>
          <a:custGeom>
            <a:avLst/>
            <a:gdLst>
              <a:gd name="connsiteX0" fmla="*/ 4079631 w 4793064"/>
              <a:gd name="connsiteY0" fmla="*/ 2582427 h 2582427"/>
              <a:gd name="connsiteX1" fmla="*/ 633046 w 4793064"/>
              <a:gd name="connsiteY1" fmla="*/ 2562330 h 2582427"/>
              <a:gd name="connsiteX2" fmla="*/ 0 w 4793064"/>
              <a:gd name="connsiteY2" fmla="*/ 874207 h 2582427"/>
              <a:gd name="connsiteX3" fmla="*/ 4793064 w 4793064"/>
              <a:gd name="connsiteY3" fmla="*/ 0 h 2582427"/>
              <a:gd name="connsiteX4" fmla="*/ 4079631 w 4793064"/>
              <a:gd name="connsiteY4" fmla="*/ 2582427 h 2582427"/>
              <a:gd name="connsiteX0" fmla="*/ 4079631 w 4793064"/>
              <a:gd name="connsiteY0" fmla="*/ 2582427 h 2582427"/>
              <a:gd name="connsiteX1" fmla="*/ 643095 w 4793064"/>
              <a:gd name="connsiteY1" fmla="*/ 2582426 h 2582427"/>
              <a:gd name="connsiteX2" fmla="*/ 0 w 4793064"/>
              <a:gd name="connsiteY2" fmla="*/ 874207 h 2582427"/>
              <a:gd name="connsiteX3" fmla="*/ 4793064 w 4793064"/>
              <a:gd name="connsiteY3" fmla="*/ 0 h 2582427"/>
              <a:gd name="connsiteX4" fmla="*/ 4079631 w 4793064"/>
              <a:gd name="connsiteY4" fmla="*/ 2582427 h 2582427"/>
              <a:gd name="connsiteX0" fmla="*/ 4079631 w 4793064"/>
              <a:gd name="connsiteY0" fmla="*/ 2582427 h 2582427"/>
              <a:gd name="connsiteX1" fmla="*/ 633047 w 4793064"/>
              <a:gd name="connsiteY1" fmla="*/ 2582426 h 2582427"/>
              <a:gd name="connsiteX2" fmla="*/ 0 w 4793064"/>
              <a:gd name="connsiteY2" fmla="*/ 874207 h 2582427"/>
              <a:gd name="connsiteX3" fmla="*/ 4793064 w 4793064"/>
              <a:gd name="connsiteY3" fmla="*/ 0 h 2582427"/>
              <a:gd name="connsiteX4" fmla="*/ 4079631 w 4793064"/>
              <a:gd name="connsiteY4" fmla="*/ 2582427 h 2582427"/>
              <a:gd name="connsiteX0" fmla="*/ 4079631 w 4802187"/>
              <a:gd name="connsiteY0" fmla="*/ 2286784 h 2286784"/>
              <a:gd name="connsiteX1" fmla="*/ 633047 w 4802187"/>
              <a:gd name="connsiteY1" fmla="*/ 2286783 h 2286784"/>
              <a:gd name="connsiteX2" fmla="*/ 0 w 4802187"/>
              <a:gd name="connsiteY2" fmla="*/ 578564 h 2286784"/>
              <a:gd name="connsiteX3" fmla="*/ 4802187 w 4802187"/>
              <a:gd name="connsiteY3" fmla="*/ 0 h 2286784"/>
              <a:gd name="connsiteX4" fmla="*/ 4079631 w 4802187"/>
              <a:gd name="connsiteY4" fmla="*/ 2286784 h 2286784"/>
              <a:gd name="connsiteX0" fmla="*/ 4079631 w 4694535"/>
              <a:gd name="connsiteY0" fmla="*/ 2577500 h 2577500"/>
              <a:gd name="connsiteX1" fmla="*/ 633047 w 4694535"/>
              <a:gd name="connsiteY1" fmla="*/ 2577499 h 2577500"/>
              <a:gd name="connsiteX2" fmla="*/ 0 w 4694535"/>
              <a:gd name="connsiteY2" fmla="*/ 869280 h 2577500"/>
              <a:gd name="connsiteX3" fmla="*/ 4694535 w 4694535"/>
              <a:gd name="connsiteY3" fmla="*/ 0 h 2577500"/>
              <a:gd name="connsiteX4" fmla="*/ 4079631 w 4694535"/>
              <a:gd name="connsiteY4" fmla="*/ 2577500 h 2577500"/>
              <a:gd name="connsiteX0" fmla="*/ 4646598 w 4694535"/>
              <a:gd name="connsiteY0" fmla="*/ 2583620 h 2583620"/>
              <a:gd name="connsiteX1" fmla="*/ 633047 w 4694535"/>
              <a:gd name="connsiteY1" fmla="*/ 2577499 h 2583620"/>
              <a:gd name="connsiteX2" fmla="*/ 0 w 4694535"/>
              <a:gd name="connsiteY2" fmla="*/ 869280 h 2583620"/>
              <a:gd name="connsiteX3" fmla="*/ 4694535 w 4694535"/>
              <a:gd name="connsiteY3" fmla="*/ 0 h 2583620"/>
              <a:gd name="connsiteX4" fmla="*/ 4646598 w 4694535"/>
              <a:gd name="connsiteY4" fmla="*/ 2583620 h 2583620"/>
              <a:gd name="connsiteX0" fmla="*/ 4646598 w 4694535"/>
              <a:gd name="connsiteY0" fmla="*/ 2583620 h 2583620"/>
              <a:gd name="connsiteX1" fmla="*/ 630804 w 4694535"/>
              <a:gd name="connsiteY1" fmla="*/ 2579411 h 2583620"/>
              <a:gd name="connsiteX2" fmla="*/ 0 w 4694535"/>
              <a:gd name="connsiteY2" fmla="*/ 869280 h 2583620"/>
              <a:gd name="connsiteX3" fmla="*/ 4694535 w 4694535"/>
              <a:gd name="connsiteY3" fmla="*/ 0 h 2583620"/>
              <a:gd name="connsiteX4" fmla="*/ 4646598 w 4694535"/>
              <a:gd name="connsiteY4" fmla="*/ 2583620 h 2583620"/>
              <a:gd name="connsiteX0" fmla="*/ 4646598 w 4694535"/>
              <a:gd name="connsiteY0" fmla="*/ 2574057 h 2579411"/>
              <a:gd name="connsiteX1" fmla="*/ 630804 w 4694535"/>
              <a:gd name="connsiteY1" fmla="*/ 2579411 h 2579411"/>
              <a:gd name="connsiteX2" fmla="*/ 0 w 4694535"/>
              <a:gd name="connsiteY2" fmla="*/ 869280 h 2579411"/>
              <a:gd name="connsiteX3" fmla="*/ 4694535 w 4694535"/>
              <a:gd name="connsiteY3" fmla="*/ 0 h 2579411"/>
              <a:gd name="connsiteX4" fmla="*/ 4646598 w 4694535"/>
              <a:gd name="connsiteY4" fmla="*/ 2574057 h 2579411"/>
              <a:gd name="connsiteX0" fmla="*/ 4642112 w 4694535"/>
              <a:gd name="connsiteY0" fmla="*/ 2575969 h 2579411"/>
              <a:gd name="connsiteX1" fmla="*/ 630804 w 4694535"/>
              <a:gd name="connsiteY1" fmla="*/ 2579411 h 2579411"/>
              <a:gd name="connsiteX2" fmla="*/ 0 w 4694535"/>
              <a:gd name="connsiteY2" fmla="*/ 869280 h 2579411"/>
              <a:gd name="connsiteX3" fmla="*/ 4694535 w 4694535"/>
              <a:gd name="connsiteY3" fmla="*/ 0 h 2579411"/>
              <a:gd name="connsiteX4" fmla="*/ 4642112 w 4694535"/>
              <a:gd name="connsiteY4" fmla="*/ 2575969 h 2579411"/>
              <a:gd name="connsiteX0" fmla="*/ 4642112 w 4694535"/>
              <a:gd name="connsiteY0" fmla="*/ 2579795 h 2579795"/>
              <a:gd name="connsiteX1" fmla="*/ 630804 w 4694535"/>
              <a:gd name="connsiteY1" fmla="*/ 2579411 h 2579795"/>
              <a:gd name="connsiteX2" fmla="*/ 0 w 4694535"/>
              <a:gd name="connsiteY2" fmla="*/ 869280 h 2579795"/>
              <a:gd name="connsiteX3" fmla="*/ 4694535 w 4694535"/>
              <a:gd name="connsiteY3" fmla="*/ 0 h 2579795"/>
              <a:gd name="connsiteX4" fmla="*/ 4642112 w 4694535"/>
              <a:gd name="connsiteY4" fmla="*/ 2579795 h 2579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4535" h="2579795">
                <a:moveTo>
                  <a:pt x="4642112" y="2579795"/>
                </a:moveTo>
                <a:lnTo>
                  <a:pt x="630804" y="2579411"/>
                </a:lnTo>
                <a:lnTo>
                  <a:pt x="0" y="869280"/>
                </a:lnTo>
                <a:lnTo>
                  <a:pt x="4694535" y="0"/>
                </a:lnTo>
                <a:lnTo>
                  <a:pt x="4642112" y="2579795"/>
                </a:lnTo>
                <a:close/>
              </a:path>
            </a:pathLst>
          </a:custGeom>
          <a:solidFill>
            <a:srgbClr val="E9E6E6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Ellipse 16"/>
          <p:cNvSpPr/>
          <p:nvPr/>
        </p:nvSpPr>
        <p:spPr bwMode="auto">
          <a:xfrm flipH="1">
            <a:off x="8487508" y="4781869"/>
            <a:ext cx="144389" cy="144039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1600" dirty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20" name="Gerade Verbindung 13"/>
          <p:cNvCxnSpPr>
            <a:stCxn id="18" idx="2"/>
          </p:cNvCxnSpPr>
          <p:nvPr/>
        </p:nvCxnSpPr>
        <p:spPr>
          <a:xfrm flipV="1">
            <a:off x="8569776" y="4502151"/>
            <a:ext cx="574223" cy="348261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>
            <a:stCxn id="18" idx="1"/>
            <a:endCxn id="17" idx="3"/>
          </p:cNvCxnSpPr>
          <p:nvPr/>
        </p:nvCxnSpPr>
        <p:spPr>
          <a:xfrm flipV="1">
            <a:off x="8032595" y="4855957"/>
            <a:ext cx="537182" cy="1698019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5"/>
          <p:cNvCxnSpPr>
            <a:stCxn id="18" idx="2"/>
          </p:cNvCxnSpPr>
          <p:nvPr/>
        </p:nvCxnSpPr>
        <p:spPr>
          <a:xfrm flipH="1" flipV="1">
            <a:off x="7346647" y="908721"/>
            <a:ext cx="1223129" cy="3941691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33"/>
          <p:cNvCxnSpPr>
            <a:stCxn id="18" idx="2"/>
            <a:endCxn id="16" idx="4"/>
          </p:cNvCxnSpPr>
          <p:nvPr/>
        </p:nvCxnSpPr>
        <p:spPr>
          <a:xfrm flipH="1" flipV="1">
            <a:off x="4574570" y="3986122"/>
            <a:ext cx="3995206" cy="864290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9" descr="https://www.automotiveisac.com/assets/img/logo-dark-typ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125" y="4417838"/>
            <a:ext cx="2016159" cy="66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Image result for DI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47" y="5334388"/>
            <a:ext cx="576455" cy="41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" descr="Image result for IS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412" l="3509" r="98772">
                        <a14:foregroundMark x1="20702" y1="40294" x2="20702" y2="40294"/>
                        <a14:foregroundMark x1="36667" y1="37647" x2="36667" y2="37647"/>
                        <a14:foregroundMark x1="45263" y1="7647" x2="45263" y2="7647"/>
                        <a14:foregroundMark x1="55789" y1="95588" x2="55789" y2="955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303" y="5312820"/>
            <a:ext cx="725802" cy="43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8" descr="Image result for SA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457" y="5210198"/>
            <a:ext cx="830961" cy="638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600" y="5344439"/>
            <a:ext cx="1155534" cy="3605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125" y="5972441"/>
            <a:ext cx="612371" cy="3567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545" y="5917912"/>
            <a:ext cx="1135630" cy="5001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757" y="5879308"/>
            <a:ext cx="518938" cy="518938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08CD67C-B4D2-4044-B6E6-9FDB2C6BB8EB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2161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>
              <a:buClr>
                <a:srgbClr val="000000"/>
              </a:buClr>
            </a:pPr>
            <a:r>
              <a:rPr lang="en-US" dirty="0" smtClean="0">
                <a:solidFill>
                  <a:srgbClr val="000000"/>
                </a:solidFill>
              </a:rPr>
              <a:t>Cybersecurity Engineering </a:t>
            </a:r>
            <a:r>
              <a:rPr lang="en-US" dirty="0">
                <a:solidFill>
                  <a:srgbClr val="000000"/>
                </a:solidFill>
              </a:rPr>
              <a:t>N</a:t>
            </a:r>
            <a:r>
              <a:rPr lang="en-US" dirty="0" smtClean="0">
                <a:solidFill>
                  <a:srgbClr val="000000"/>
                </a:solidFill>
              </a:rPr>
              <a:t>eeds a Holistic </a:t>
            </a:r>
            <a:r>
              <a:rPr lang="en-US" dirty="0">
                <a:solidFill>
                  <a:srgbClr val="000000"/>
                </a:solidFill>
              </a:rPr>
              <a:t>A</a:t>
            </a:r>
            <a:r>
              <a:rPr lang="en-US" dirty="0" smtClean="0">
                <a:solidFill>
                  <a:srgbClr val="000000"/>
                </a:solidFill>
              </a:rPr>
              <a:t>pproach considering the Entire </a:t>
            </a:r>
            <a:r>
              <a:rPr lang="en-US" dirty="0">
                <a:solidFill>
                  <a:srgbClr val="000000"/>
                </a:solidFill>
              </a:rPr>
              <a:t>L</a:t>
            </a:r>
            <a:r>
              <a:rPr lang="en-US" dirty="0" smtClean="0">
                <a:solidFill>
                  <a:srgbClr val="000000"/>
                </a:solidFill>
              </a:rPr>
              <a:t>ifecycle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Pentagon 5"/>
          <p:cNvSpPr/>
          <p:nvPr/>
        </p:nvSpPr>
        <p:spPr bwMode="auto">
          <a:xfrm>
            <a:off x="251519" y="1196752"/>
            <a:ext cx="1406264" cy="550158"/>
          </a:xfrm>
          <a:prstGeom prst="homePlate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1200" b="1" dirty="0">
                <a:latin typeface="+mn-lt"/>
                <a:ea typeface="Verdana" pitchFamily="34" charset="0"/>
                <a:cs typeface="Verdana" pitchFamily="34" charset="0"/>
              </a:rPr>
              <a:t>Concept</a:t>
            </a:r>
          </a:p>
        </p:txBody>
      </p:sp>
      <p:sp>
        <p:nvSpPr>
          <p:cNvPr id="7" name="Chevron 6"/>
          <p:cNvSpPr/>
          <p:nvPr/>
        </p:nvSpPr>
        <p:spPr bwMode="auto">
          <a:xfrm>
            <a:off x="1435788" y="1196752"/>
            <a:ext cx="2008948" cy="550158"/>
          </a:xfrm>
          <a:prstGeom prst="chevron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1200" b="1" dirty="0">
                <a:latin typeface="+mn-lt"/>
                <a:ea typeface="Verdana" pitchFamily="34" charset="0"/>
                <a:cs typeface="Verdana" pitchFamily="34" charset="0"/>
              </a:rPr>
              <a:t>Development</a:t>
            </a:r>
          </a:p>
        </p:txBody>
      </p:sp>
      <p:sp>
        <p:nvSpPr>
          <p:cNvPr id="8" name="Chevron 7"/>
          <p:cNvSpPr/>
          <p:nvPr/>
        </p:nvSpPr>
        <p:spPr bwMode="auto">
          <a:xfrm>
            <a:off x="3222742" y="1196752"/>
            <a:ext cx="1793391" cy="550158"/>
          </a:xfrm>
          <a:prstGeom prst="chevron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1200" b="1" dirty="0">
                <a:latin typeface="+mn-lt"/>
                <a:ea typeface="Verdana" pitchFamily="34" charset="0"/>
                <a:cs typeface="Verdana" pitchFamily="34" charset="0"/>
              </a:rPr>
              <a:t>Production</a:t>
            </a:r>
          </a:p>
        </p:txBody>
      </p:sp>
      <p:sp>
        <p:nvSpPr>
          <p:cNvPr id="9" name="Chevron 8"/>
          <p:cNvSpPr/>
          <p:nvPr/>
        </p:nvSpPr>
        <p:spPr bwMode="auto">
          <a:xfrm>
            <a:off x="4794138" y="1196752"/>
            <a:ext cx="2075913" cy="550158"/>
          </a:xfrm>
          <a:prstGeom prst="chevron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1200" b="1" dirty="0">
                <a:latin typeface="+mn-lt"/>
                <a:ea typeface="Verdana" pitchFamily="34" charset="0"/>
                <a:cs typeface="Verdana" pitchFamily="34" charset="0"/>
              </a:rPr>
              <a:t>Operations &amp;</a:t>
            </a:r>
          </a:p>
          <a:p>
            <a:pPr algn="ctr" eaLnBrk="0" hangingPunct="0">
              <a:buClr>
                <a:schemeClr val="tx1"/>
              </a:buClr>
            </a:pPr>
            <a:r>
              <a:rPr lang="en-US" sz="1200" b="1" dirty="0">
                <a:latin typeface="+mn-lt"/>
                <a:ea typeface="Verdana" pitchFamily="34" charset="0"/>
                <a:cs typeface="Verdana" pitchFamily="34" charset="0"/>
              </a:rPr>
              <a:t>maintenance </a:t>
            </a:r>
          </a:p>
        </p:txBody>
      </p:sp>
      <p:sp>
        <p:nvSpPr>
          <p:cNvPr id="10" name="Chevron 9"/>
          <p:cNvSpPr/>
          <p:nvPr/>
        </p:nvSpPr>
        <p:spPr bwMode="auto">
          <a:xfrm>
            <a:off x="6648056" y="1196752"/>
            <a:ext cx="2245118" cy="550158"/>
          </a:xfrm>
          <a:prstGeom prst="chevron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  <a:tabLst>
                <a:tab pos="1524000" algn="l"/>
              </a:tabLst>
            </a:pPr>
            <a:r>
              <a:rPr lang="en-US" sz="1200" b="1" dirty="0">
                <a:latin typeface="+mn-lt"/>
                <a:ea typeface="Verdana" pitchFamily="34" charset="0"/>
                <a:cs typeface="Verdana" pitchFamily="34" charset="0"/>
              </a:rPr>
              <a:t>Decommissioning</a:t>
            </a:r>
          </a:p>
        </p:txBody>
      </p:sp>
      <p:sp>
        <p:nvSpPr>
          <p:cNvPr id="31" name="Freeform 30"/>
          <p:cNvSpPr/>
          <p:nvPr/>
        </p:nvSpPr>
        <p:spPr bwMode="auto">
          <a:xfrm>
            <a:off x="395536" y="2255185"/>
            <a:ext cx="8497639" cy="2340260"/>
          </a:xfrm>
          <a:custGeom>
            <a:avLst/>
            <a:gdLst>
              <a:gd name="connsiteX0" fmla="*/ 0 w 8561294"/>
              <a:gd name="connsiteY0" fmla="*/ 26894 h 2052918"/>
              <a:gd name="connsiteX1" fmla="*/ 1541929 w 8561294"/>
              <a:gd name="connsiteY1" fmla="*/ 2052918 h 2052918"/>
              <a:gd name="connsiteX2" fmla="*/ 3030070 w 8561294"/>
              <a:gd name="connsiteY2" fmla="*/ 8965 h 2052918"/>
              <a:gd name="connsiteX3" fmla="*/ 8561294 w 8561294"/>
              <a:gd name="connsiteY3" fmla="*/ 0 h 2052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1294" h="2052918">
                <a:moveTo>
                  <a:pt x="0" y="26894"/>
                </a:moveTo>
                <a:lnTo>
                  <a:pt x="1541929" y="2052918"/>
                </a:lnTo>
                <a:lnTo>
                  <a:pt x="3030070" y="8965"/>
                </a:lnTo>
                <a:lnTo>
                  <a:pt x="8561294" y="0"/>
                </a:lnTo>
              </a:path>
            </a:pathLst>
          </a:custGeom>
          <a:noFill/>
          <a:ln w="333375">
            <a:solidFill>
              <a:srgbClr val="AB377A"/>
            </a:solidFill>
            <a:miter lim="800000"/>
            <a:headEnd/>
            <a:tailEnd type="triangle" w="sm" len="med"/>
          </a:ln>
        </p:spPr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4" name="Flowchart: Process 33"/>
          <p:cNvSpPr/>
          <p:nvPr/>
        </p:nvSpPr>
        <p:spPr bwMode="auto">
          <a:xfrm>
            <a:off x="334414" y="2795245"/>
            <a:ext cx="1440160" cy="488600"/>
          </a:xfrm>
          <a:prstGeom prst="flowChartProcess">
            <a:avLst/>
          </a:prstGeom>
          <a:solidFill>
            <a:srgbClr val="D3CDCD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eaLnBrk="0" hangingPunct="0">
              <a:buClr>
                <a:srgbClr val="000000"/>
              </a:buClr>
            </a:pPr>
            <a:r>
              <a:rPr lang="en-US" sz="105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Concept of operations</a:t>
            </a:r>
          </a:p>
        </p:txBody>
      </p:sp>
      <p:sp>
        <p:nvSpPr>
          <p:cNvPr id="35" name="Flowchart: Process 34"/>
          <p:cNvSpPr/>
          <p:nvPr/>
        </p:nvSpPr>
        <p:spPr bwMode="auto">
          <a:xfrm>
            <a:off x="2092202" y="2795245"/>
            <a:ext cx="1440160" cy="488600"/>
          </a:xfrm>
          <a:prstGeom prst="flowChartProcess">
            <a:avLst/>
          </a:prstGeom>
          <a:solidFill>
            <a:srgbClr val="D3CDCD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eaLnBrk="0" hangingPunct="0">
              <a:buClr>
                <a:srgbClr val="000000"/>
              </a:buClr>
            </a:pPr>
            <a:r>
              <a:rPr lang="en-US" sz="105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Operation &amp; maintenance</a:t>
            </a:r>
          </a:p>
        </p:txBody>
      </p:sp>
      <p:sp>
        <p:nvSpPr>
          <p:cNvPr id="36" name="Flowchart: Process 35"/>
          <p:cNvSpPr/>
          <p:nvPr/>
        </p:nvSpPr>
        <p:spPr bwMode="auto">
          <a:xfrm>
            <a:off x="334414" y="3409852"/>
            <a:ext cx="1440160" cy="488600"/>
          </a:xfrm>
          <a:prstGeom prst="flowChartProcess">
            <a:avLst/>
          </a:prstGeom>
          <a:solidFill>
            <a:srgbClr val="D3CDCD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eaLnBrk="0" hangingPunct="0">
              <a:buClr>
                <a:srgbClr val="000000"/>
              </a:buClr>
            </a:pPr>
            <a:r>
              <a:rPr lang="en-US" sz="105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Requirements &amp; architecture</a:t>
            </a:r>
          </a:p>
        </p:txBody>
      </p:sp>
      <p:sp>
        <p:nvSpPr>
          <p:cNvPr id="37" name="Flowchart: Process 36"/>
          <p:cNvSpPr/>
          <p:nvPr/>
        </p:nvSpPr>
        <p:spPr bwMode="auto">
          <a:xfrm>
            <a:off x="2092202" y="3409852"/>
            <a:ext cx="1440160" cy="488600"/>
          </a:xfrm>
          <a:prstGeom prst="flowChartProcess">
            <a:avLst/>
          </a:prstGeom>
          <a:solidFill>
            <a:srgbClr val="D3CDCD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eaLnBrk="0" hangingPunct="0">
              <a:buClr>
                <a:srgbClr val="000000"/>
              </a:buClr>
            </a:pPr>
            <a:r>
              <a:rPr lang="en-US" sz="105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System verification &amp; validation </a:t>
            </a:r>
          </a:p>
        </p:txBody>
      </p:sp>
      <p:sp>
        <p:nvSpPr>
          <p:cNvPr id="38" name="Flowchart: Process 37"/>
          <p:cNvSpPr/>
          <p:nvPr/>
        </p:nvSpPr>
        <p:spPr bwMode="auto">
          <a:xfrm>
            <a:off x="334414" y="4024459"/>
            <a:ext cx="1440160" cy="488600"/>
          </a:xfrm>
          <a:prstGeom prst="flowChartProcess">
            <a:avLst/>
          </a:prstGeom>
          <a:solidFill>
            <a:srgbClr val="D3CDCD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eaLnBrk="0" hangingPunct="0">
              <a:buClr>
                <a:srgbClr val="000000"/>
              </a:buClr>
            </a:pPr>
            <a:r>
              <a:rPr lang="en-US" sz="105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Detailed design</a:t>
            </a:r>
          </a:p>
        </p:txBody>
      </p:sp>
      <p:sp>
        <p:nvSpPr>
          <p:cNvPr id="39" name="Flowchart: Process 38"/>
          <p:cNvSpPr/>
          <p:nvPr/>
        </p:nvSpPr>
        <p:spPr bwMode="auto">
          <a:xfrm>
            <a:off x="2092202" y="4024459"/>
            <a:ext cx="1440160" cy="488600"/>
          </a:xfrm>
          <a:prstGeom prst="flowChartProcess">
            <a:avLst/>
          </a:prstGeom>
          <a:solidFill>
            <a:srgbClr val="D3CDCD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eaLnBrk="0" hangingPunct="0">
              <a:buClr>
                <a:srgbClr val="000000"/>
              </a:buClr>
            </a:pPr>
            <a:r>
              <a:rPr lang="en-US" sz="105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Integration, testing &amp; verification</a:t>
            </a:r>
          </a:p>
        </p:txBody>
      </p:sp>
      <p:sp>
        <p:nvSpPr>
          <p:cNvPr id="41" name="TextBox 40"/>
          <p:cNvSpPr txBox="1"/>
          <p:nvPr/>
        </p:nvSpPr>
        <p:spPr bwMode="auto">
          <a:xfrm>
            <a:off x="3707904" y="2173448"/>
            <a:ext cx="4068452" cy="18466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1200" b="1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Continuous risk management</a:t>
            </a:r>
          </a:p>
        </p:txBody>
      </p:sp>
      <p:pic>
        <p:nvPicPr>
          <p:cNvPr id="40" name="Grafik 3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64277" y="2106950"/>
            <a:ext cx="441452" cy="484294"/>
          </a:xfrm>
          <a:prstGeom prst="rect">
            <a:avLst/>
          </a:prstGeom>
        </p:spPr>
      </p:pic>
      <p:grpSp>
        <p:nvGrpSpPr>
          <p:cNvPr id="27" name="Gruppieren 26"/>
          <p:cNvGrpSpPr/>
          <p:nvPr/>
        </p:nvGrpSpPr>
        <p:grpSpPr>
          <a:xfrm>
            <a:off x="4751608" y="2496833"/>
            <a:ext cx="2304258" cy="2304258"/>
            <a:chOff x="4804503" y="2314811"/>
            <a:chExt cx="2304258" cy="2304258"/>
          </a:xfrm>
        </p:grpSpPr>
        <p:grpSp>
          <p:nvGrpSpPr>
            <p:cNvPr id="21" name="Gruppieren 20"/>
            <p:cNvGrpSpPr>
              <a:grpSpLocks noChangeAspect="1"/>
            </p:cNvGrpSpPr>
            <p:nvPr/>
          </p:nvGrpSpPr>
          <p:grpSpPr>
            <a:xfrm>
              <a:off x="4804503" y="2314811"/>
              <a:ext cx="2304258" cy="2304258"/>
              <a:chOff x="899593" y="4328903"/>
              <a:chExt cx="1546571" cy="1549264"/>
            </a:xfrm>
            <a:solidFill>
              <a:schemeClr val="accent2"/>
            </a:solidFill>
          </p:grpSpPr>
          <p:sp>
            <p:nvSpPr>
              <p:cNvPr id="22" name="Freeform 93"/>
              <p:cNvSpPr>
                <a:spLocks/>
              </p:cNvSpPr>
              <p:nvPr/>
            </p:nvSpPr>
            <p:spPr bwMode="auto">
              <a:xfrm rot="5400000">
                <a:off x="815926" y="5034961"/>
                <a:ext cx="831051" cy="663718"/>
              </a:xfrm>
              <a:custGeom>
                <a:avLst/>
                <a:gdLst>
                  <a:gd name="T0" fmla="*/ 858 w 858"/>
                  <a:gd name="T1" fmla="*/ 14 h 672"/>
                  <a:gd name="T2" fmla="*/ 736 w 858"/>
                  <a:gd name="T3" fmla="*/ 114 h 672"/>
                  <a:gd name="T4" fmla="*/ 590 w 858"/>
                  <a:gd name="T5" fmla="*/ 0 h 672"/>
                  <a:gd name="T6" fmla="*/ 590 w 858"/>
                  <a:gd name="T7" fmla="*/ 0 h 672"/>
                  <a:gd name="T8" fmla="*/ 578 w 858"/>
                  <a:gd name="T9" fmla="*/ 32 h 672"/>
                  <a:gd name="T10" fmla="*/ 566 w 858"/>
                  <a:gd name="T11" fmla="*/ 64 h 672"/>
                  <a:gd name="T12" fmla="*/ 550 w 858"/>
                  <a:gd name="T13" fmla="*/ 94 h 672"/>
                  <a:gd name="T14" fmla="*/ 530 w 858"/>
                  <a:gd name="T15" fmla="*/ 122 h 672"/>
                  <a:gd name="T16" fmla="*/ 510 w 858"/>
                  <a:gd name="T17" fmla="*/ 148 h 672"/>
                  <a:gd name="T18" fmla="*/ 488 w 858"/>
                  <a:gd name="T19" fmla="*/ 174 h 672"/>
                  <a:gd name="T20" fmla="*/ 464 w 858"/>
                  <a:gd name="T21" fmla="*/ 198 h 672"/>
                  <a:gd name="T22" fmla="*/ 438 w 858"/>
                  <a:gd name="T23" fmla="*/ 218 h 672"/>
                  <a:gd name="T24" fmla="*/ 410 w 858"/>
                  <a:gd name="T25" fmla="*/ 238 h 672"/>
                  <a:gd name="T26" fmla="*/ 382 w 858"/>
                  <a:gd name="T27" fmla="*/ 256 h 672"/>
                  <a:gd name="T28" fmla="*/ 352 w 858"/>
                  <a:gd name="T29" fmla="*/ 270 h 672"/>
                  <a:gd name="T30" fmla="*/ 320 w 858"/>
                  <a:gd name="T31" fmla="*/ 284 h 672"/>
                  <a:gd name="T32" fmla="*/ 288 w 858"/>
                  <a:gd name="T33" fmla="*/ 294 h 672"/>
                  <a:gd name="T34" fmla="*/ 254 w 858"/>
                  <a:gd name="T35" fmla="*/ 302 h 672"/>
                  <a:gd name="T36" fmla="*/ 218 w 858"/>
                  <a:gd name="T37" fmla="*/ 306 h 672"/>
                  <a:gd name="T38" fmla="*/ 182 w 858"/>
                  <a:gd name="T39" fmla="*/ 308 h 672"/>
                  <a:gd name="T40" fmla="*/ 182 w 858"/>
                  <a:gd name="T41" fmla="*/ 212 h 672"/>
                  <a:gd name="T42" fmla="*/ 0 w 858"/>
                  <a:gd name="T43" fmla="*/ 452 h 672"/>
                  <a:gd name="T44" fmla="*/ 186 w 858"/>
                  <a:gd name="T45" fmla="*/ 672 h 672"/>
                  <a:gd name="T46" fmla="*/ 184 w 858"/>
                  <a:gd name="T47" fmla="*/ 572 h 672"/>
                  <a:gd name="T48" fmla="*/ 184 w 858"/>
                  <a:gd name="T49" fmla="*/ 572 h 672"/>
                  <a:gd name="T50" fmla="*/ 216 w 858"/>
                  <a:gd name="T51" fmla="*/ 572 h 672"/>
                  <a:gd name="T52" fmla="*/ 246 w 858"/>
                  <a:gd name="T53" fmla="*/ 570 h 672"/>
                  <a:gd name="T54" fmla="*/ 276 w 858"/>
                  <a:gd name="T55" fmla="*/ 566 h 672"/>
                  <a:gd name="T56" fmla="*/ 306 w 858"/>
                  <a:gd name="T57" fmla="*/ 560 h 672"/>
                  <a:gd name="T58" fmla="*/ 336 w 858"/>
                  <a:gd name="T59" fmla="*/ 554 h 672"/>
                  <a:gd name="T60" fmla="*/ 366 w 858"/>
                  <a:gd name="T61" fmla="*/ 546 h 672"/>
                  <a:gd name="T62" fmla="*/ 394 w 858"/>
                  <a:gd name="T63" fmla="*/ 538 h 672"/>
                  <a:gd name="T64" fmla="*/ 422 w 858"/>
                  <a:gd name="T65" fmla="*/ 528 h 672"/>
                  <a:gd name="T66" fmla="*/ 448 w 858"/>
                  <a:gd name="T67" fmla="*/ 516 h 672"/>
                  <a:gd name="T68" fmla="*/ 476 w 858"/>
                  <a:gd name="T69" fmla="*/ 504 h 672"/>
                  <a:gd name="T70" fmla="*/ 502 w 858"/>
                  <a:gd name="T71" fmla="*/ 490 h 672"/>
                  <a:gd name="T72" fmla="*/ 528 w 858"/>
                  <a:gd name="T73" fmla="*/ 476 h 672"/>
                  <a:gd name="T74" fmla="*/ 552 w 858"/>
                  <a:gd name="T75" fmla="*/ 462 h 672"/>
                  <a:gd name="T76" fmla="*/ 576 w 858"/>
                  <a:gd name="T77" fmla="*/ 444 h 672"/>
                  <a:gd name="T78" fmla="*/ 600 w 858"/>
                  <a:gd name="T79" fmla="*/ 428 h 672"/>
                  <a:gd name="T80" fmla="*/ 622 w 858"/>
                  <a:gd name="T81" fmla="*/ 410 h 672"/>
                  <a:gd name="T82" fmla="*/ 666 w 858"/>
                  <a:gd name="T83" fmla="*/ 370 h 672"/>
                  <a:gd name="T84" fmla="*/ 704 w 858"/>
                  <a:gd name="T85" fmla="*/ 328 h 672"/>
                  <a:gd name="T86" fmla="*/ 724 w 858"/>
                  <a:gd name="T87" fmla="*/ 306 h 672"/>
                  <a:gd name="T88" fmla="*/ 740 w 858"/>
                  <a:gd name="T89" fmla="*/ 282 h 672"/>
                  <a:gd name="T90" fmla="*/ 758 w 858"/>
                  <a:gd name="T91" fmla="*/ 258 h 672"/>
                  <a:gd name="T92" fmla="*/ 774 w 858"/>
                  <a:gd name="T93" fmla="*/ 234 h 672"/>
                  <a:gd name="T94" fmla="*/ 788 w 858"/>
                  <a:gd name="T95" fmla="*/ 208 h 672"/>
                  <a:gd name="T96" fmla="*/ 802 w 858"/>
                  <a:gd name="T97" fmla="*/ 182 h 672"/>
                  <a:gd name="T98" fmla="*/ 814 w 858"/>
                  <a:gd name="T99" fmla="*/ 156 h 672"/>
                  <a:gd name="T100" fmla="*/ 824 w 858"/>
                  <a:gd name="T101" fmla="*/ 128 h 672"/>
                  <a:gd name="T102" fmla="*/ 836 w 858"/>
                  <a:gd name="T103" fmla="*/ 100 h 672"/>
                  <a:gd name="T104" fmla="*/ 844 w 858"/>
                  <a:gd name="T105" fmla="*/ 72 h 672"/>
                  <a:gd name="T106" fmla="*/ 852 w 858"/>
                  <a:gd name="T107" fmla="*/ 44 h 672"/>
                  <a:gd name="T108" fmla="*/ 858 w 858"/>
                  <a:gd name="T109" fmla="*/ 14 h 672"/>
                  <a:gd name="T110" fmla="*/ 858 w 858"/>
                  <a:gd name="T111" fmla="*/ 14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8" h="672">
                    <a:moveTo>
                      <a:pt x="858" y="14"/>
                    </a:moveTo>
                    <a:lnTo>
                      <a:pt x="736" y="114"/>
                    </a:lnTo>
                    <a:lnTo>
                      <a:pt x="590" y="0"/>
                    </a:lnTo>
                    <a:lnTo>
                      <a:pt x="578" y="32"/>
                    </a:lnTo>
                    <a:lnTo>
                      <a:pt x="566" y="64"/>
                    </a:lnTo>
                    <a:lnTo>
                      <a:pt x="550" y="94"/>
                    </a:lnTo>
                    <a:lnTo>
                      <a:pt x="530" y="122"/>
                    </a:lnTo>
                    <a:lnTo>
                      <a:pt x="510" y="148"/>
                    </a:lnTo>
                    <a:lnTo>
                      <a:pt x="488" y="174"/>
                    </a:lnTo>
                    <a:lnTo>
                      <a:pt x="464" y="198"/>
                    </a:lnTo>
                    <a:lnTo>
                      <a:pt x="438" y="218"/>
                    </a:lnTo>
                    <a:lnTo>
                      <a:pt x="410" y="238"/>
                    </a:lnTo>
                    <a:lnTo>
                      <a:pt x="382" y="256"/>
                    </a:lnTo>
                    <a:lnTo>
                      <a:pt x="352" y="270"/>
                    </a:lnTo>
                    <a:lnTo>
                      <a:pt x="320" y="284"/>
                    </a:lnTo>
                    <a:lnTo>
                      <a:pt x="288" y="294"/>
                    </a:lnTo>
                    <a:lnTo>
                      <a:pt x="254" y="302"/>
                    </a:lnTo>
                    <a:lnTo>
                      <a:pt x="218" y="306"/>
                    </a:lnTo>
                    <a:lnTo>
                      <a:pt x="182" y="308"/>
                    </a:lnTo>
                    <a:lnTo>
                      <a:pt x="182" y="212"/>
                    </a:lnTo>
                    <a:lnTo>
                      <a:pt x="0" y="452"/>
                    </a:lnTo>
                    <a:lnTo>
                      <a:pt x="186" y="672"/>
                    </a:lnTo>
                    <a:lnTo>
                      <a:pt x="184" y="572"/>
                    </a:lnTo>
                    <a:lnTo>
                      <a:pt x="216" y="572"/>
                    </a:lnTo>
                    <a:lnTo>
                      <a:pt x="246" y="570"/>
                    </a:lnTo>
                    <a:lnTo>
                      <a:pt x="276" y="566"/>
                    </a:lnTo>
                    <a:lnTo>
                      <a:pt x="306" y="560"/>
                    </a:lnTo>
                    <a:lnTo>
                      <a:pt x="336" y="554"/>
                    </a:lnTo>
                    <a:lnTo>
                      <a:pt x="366" y="546"/>
                    </a:lnTo>
                    <a:lnTo>
                      <a:pt x="394" y="538"/>
                    </a:lnTo>
                    <a:lnTo>
                      <a:pt x="422" y="528"/>
                    </a:lnTo>
                    <a:lnTo>
                      <a:pt x="448" y="516"/>
                    </a:lnTo>
                    <a:lnTo>
                      <a:pt x="476" y="504"/>
                    </a:lnTo>
                    <a:lnTo>
                      <a:pt x="502" y="490"/>
                    </a:lnTo>
                    <a:lnTo>
                      <a:pt x="528" y="476"/>
                    </a:lnTo>
                    <a:lnTo>
                      <a:pt x="552" y="462"/>
                    </a:lnTo>
                    <a:lnTo>
                      <a:pt x="576" y="444"/>
                    </a:lnTo>
                    <a:lnTo>
                      <a:pt x="600" y="428"/>
                    </a:lnTo>
                    <a:lnTo>
                      <a:pt x="622" y="410"/>
                    </a:lnTo>
                    <a:lnTo>
                      <a:pt x="666" y="370"/>
                    </a:lnTo>
                    <a:lnTo>
                      <a:pt x="704" y="328"/>
                    </a:lnTo>
                    <a:lnTo>
                      <a:pt x="724" y="306"/>
                    </a:lnTo>
                    <a:lnTo>
                      <a:pt x="740" y="282"/>
                    </a:lnTo>
                    <a:lnTo>
                      <a:pt x="758" y="258"/>
                    </a:lnTo>
                    <a:lnTo>
                      <a:pt x="774" y="234"/>
                    </a:lnTo>
                    <a:lnTo>
                      <a:pt x="788" y="208"/>
                    </a:lnTo>
                    <a:lnTo>
                      <a:pt x="802" y="182"/>
                    </a:lnTo>
                    <a:lnTo>
                      <a:pt x="814" y="156"/>
                    </a:lnTo>
                    <a:lnTo>
                      <a:pt x="824" y="128"/>
                    </a:lnTo>
                    <a:lnTo>
                      <a:pt x="836" y="100"/>
                    </a:lnTo>
                    <a:lnTo>
                      <a:pt x="844" y="72"/>
                    </a:lnTo>
                    <a:lnTo>
                      <a:pt x="852" y="44"/>
                    </a:lnTo>
                    <a:lnTo>
                      <a:pt x="858" y="14"/>
                    </a:lnTo>
                    <a:close/>
                  </a:path>
                </a:pathLst>
              </a:custGeom>
              <a:grp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lang="en-US" dirty="0">
                  <a:solidFill>
                    <a:srgbClr val="00214A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3" name="Freeform 94"/>
              <p:cNvSpPr>
                <a:spLocks/>
              </p:cNvSpPr>
              <p:nvPr/>
            </p:nvSpPr>
            <p:spPr bwMode="auto">
              <a:xfrm rot="5400000">
                <a:off x="1084159" y="4251649"/>
                <a:ext cx="687766" cy="842273"/>
              </a:xfrm>
              <a:custGeom>
                <a:avLst/>
                <a:gdLst>
                  <a:gd name="T0" fmla="*/ 710 w 710"/>
                  <a:gd name="T1" fmla="*/ 586 h 852"/>
                  <a:gd name="T2" fmla="*/ 710 w 710"/>
                  <a:gd name="T3" fmla="*/ 586 h 852"/>
                  <a:gd name="T4" fmla="*/ 676 w 710"/>
                  <a:gd name="T5" fmla="*/ 576 h 852"/>
                  <a:gd name="T6" fmla="*/ 642 w 710"/>
                  <a:gd name="T7" fmla="*/ 564 h 852"/>
                  <a:gd name="T8" fmla="*/ 612 w 710"/>
                  <a:gd name="T9" fmla="*/ 550 h 852"/>
                  <a:gd name="T10" fmla="*/ 582 w 710"/>
                  <a:gd name="T11" fmla="*/ 532 h 852"/>
                  <a:gd name="T12" fmla="*/ 552 w 710"/>
                  <a:gd name="T13" fmla="*/ 512 h 852"/>
                  <a:gd name="T14" fmla="*/ 526 w 710"/>
                  <a:gd name="T15" fmla="*/ 490 h 852"/>
                  <a:gd name="T16" fmla="*/ 502 w 710"/>
                  <a:gd name="T17" fmla="*/ 468 h 852"/>
                  <a:gd name="T18" fmla="*/ 478 w 710"/>
                  <a:gd name="T19" fmla="*/ 442 h 852"/>
                  <a:gd name="T20" fmla="*/ 458 w 710"/>
                  <a:gd name="T21" fmla="*/ 414 h 852"/>
                  <a:gd name="T22" fmla="*/ 438 w 710"/>
                  <a:gd name="T23" fmla="*/ 386 h 852"/>
                  <a:gd name="T24" fmla="*/ 422 w 710"/>
                  <a:gd name="T25" fmla="*/ 356 h 852"/>
                  <a:gd name="T26" fmla="*/ 408 w 710"/>
                  <a:gd name="T27" fmla="*/ 324 h 852"/>
                  <a:gd name="T28" fmla="*/ 396 w 710"/>
                  <a:gd name="T29" fmla="*/ 290 h 852"/>
                  <a:gd name="T30" fmla="*/ 386 w 710"/>
                  <a:gd name="T31" fmla="*/ 256 h 852"/>
                  <a:gd name="T32" fmla="*/ 380 w 710"/>
                  <a:gd name="T33" fmla="*/ 220 h 852"/>
                  <a:gd name="T34" fmla="*/ 378 w 710"/>
                  <a:gd name="T35" fmla="*/ 184 h 852"/>
                  <a:gd name="T36" fmla="*/ 460 w 710"/>
                  <a:gd name="T37" fmla="*/ 184 h 852"/>
                  <a:gd name="T38" fmla="*/ 222 w 710"/>
                  <a:gd name="T39" fmla="*/ 0 h 852"/>
                  <a:gd name="T40" fmla="*/ 0 w 710"/>
                  <a:gd name="T41" fmla="*/ 182 h 852"/>
                  <a:gd name="T42" fmla="*/ 114 w 710"/>
                  <a:gd name="T43" fmla="*/ 182 h 852"/>
                  <a:gd name="T44" fmla="*/ 114 w 710"/>
                  <a:gd name="T45" fmla="*/ 182 h 852"/>
                  <a:gd name="T46" fmla="*/ 114 w 710"/>
                  <a:gd name="T47" fmla="*/ 214 h 852"/>
                  <a:gd name="T48" fmla="*/ 118 w 710"/>
                  <a:gd name="T49" fmla="*/ 244 h 852"/>
                  <a:gd name="T50" fmla="*/ 122 w 710"/>
                  <a:gd name="T51" fmla="*/ 276 h 852"/>
                  <a:gd name="T52" fmla="*/ 128 w 710"/>
                  <a:gd name="T53" fmla="*/ 306 h 852"/>
                  <a:gd name="T54" fmla="*/ 134 w 710"/>
                  <a:gd name="T55" fmla="*/ 334 h 852"/>
                  <a:gd name="T56" fmla="*/ 142 w 710"/>
                  <a:gd name="T57" fmla="*/ 364 h 852"/>
                  <a:gd name="T58" fmla="*/ 152 w 710"/>
                  <a:gd name="T59" fmla="*/ 392 h 852"/>
                  <a:gd name="T60" fmla="*/ 162 w 710"/>
                  <a:gd name="T61" fmla="*/ 420 h 852"/>
                  <a:gd name="T62" fmla="*/ 174 w 710"/>
                  <a:gd name="T63" fmla="*/ 448 h 852"/>
                  <a:gd name="T64" fmla="*/ 186 w 710"/>
                  <a:gd name="T65" fmla="*/ 474 h 852"/>
                  <a:gd name="T66" fmla="*/ 200 w 710"/>
                  <a:gd name="T67" fmla="*/ 500 h 852"/>
                  <a:gd name="T68" fmla="*/ 214 w 710"/>
                  <a:gd name="T69" fmla="*/ 526 h 852"/>
                  <a:gd name="T70" fmla="*/ 230 w 710"/>
                  <a:gd name="T71" fmla="*/ 550 h 852"/>
                  <a:gd name="T72" fmla="*/ 248 w 710"/>
                  <a:gd name="T73" fmla="*/ 574 h 852"/>
                  <a:gd name="T74" fmla="*/ 266 w 710"/>
                  <a:gd name="T75" fmla="*/ 598 h 852"/>
                  <a:gd name="T76" fmla="*/ 284 w 710"/>
                  <a:gd name="T77" fmla="*/ 620 h 852"/>
                  <a:gd name="T78" fmla="*/ 304 w 710"/>
                  <a:gd name="T79" fmla="*/ 642 h 852"/>
                  <a:gd name="T80" fmla="*/ 324 w 710"/>
                  <a:gd name="T81" fmla="*/ 664 h 852"/>
                  <a:gd name="T82" fmla="*/ 346 w 710"/>
                  <a:gd name="T83" fmla="*/ 684 h 852"/>
                  <a:gd name="T84" fmla="*/ 368 w 710"/>
                  <a:gd name="T85" fmla="*/ 702 h 852"/>
                  <a:gd name="T86" fmla="*/ 390 w 710"/>
                  <a:gd name="T87" fmla="*/ 720 h 852"/>
                  <a:gd name="T88" fmla="*/ 414 w 710"/>
                  <a:gd name="T89" fmla="*/ 738 h 852"/>
                  <a:gd name="T90" fmla="*/ 438 w 710"/>
                  <a:gd name="T91" fmla="*/ 754 h 852"/>
                  <a:gd name="T92" fmla="*/ 464 w 710"/>
                  <a:gd name="T93" fmla="*/ 770 h 852"/>
                  <a:gd name="T94" fmla="*/ 490 w 710"/>
                  <a:gd name="T95" fmla="*/ 784 h 852"/>
                  <a:gd name="T96" fmla="*/ 516 w 710"/>
                  <a:gd name="T97" fmla="*/ 796 h 852"/>
                  <a:gd name="T98" fmla="*/ 544 w 710"/>
                  <a:gd name="T99" fmla="*/ 808 h 852"/>
                  <a:gd name="T100" fmla="*/ 572 w 710"/>
                  <a:gd name="T101" fmla="*/ 820 h 852"/>
                  <a:gd name="T102" fmla="*/ 600 w 710"/>
                  <a:gd name="T103" fmla="*/ 830 h 852"/>
                  <a:gd name="T104" fmla="*/ 628 w 710"/>
                  <a:gd name="T105" fmla="*/ 838 h 852"/>
                  <a:gd name="T106" fmla="*/ 658 w 710"/>
                  <a:gd name="T107" fmla="*/ 846 h 852"/>
                  <a:gd name="T108" fmla="*/ 688 w 710"/>
                  <a:gd name="T109" fmla="*/ 852 h 852"/>
                  <a:gd name="T110" fmla="*/ 594 w 710"/>
                  <a:gd name="T111" fmla="*/ 740 h 852"/>
                  <a:gd name="T112" fmla="*/ 710 w 710"/>
                  <a:gd name="T113" fmla="*/ 586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10" h="852">
                    <a:moveTo>
                      <a:pt x="710" y="586"/>
                    </a:moveTo>
                    <a:lnTo>
                      <a:pt x="710" y="586"/>
                    </a:lnTo>
                    <a:lnTo>
                      <a:pt x="676" y="576"/>
                    </a:lnTo>
                    <a:lnTo>
                      <a:pt x="642" y="564"/>
                    </a:lnTo>
                    <a:lnTo>
                      <a:pt x="612" y="550"/>
                    </a:lnTo>
                    <a:lnTo>
                      <a:pt x="582" y="532"/>
                    </a:lnTo>
                    <a:lnTo>
                      <a:pt x="552" y="512"/>
                    </a:lnTo>
                    <a:lnTo>
                      <a:pt x="526" y="490"/>
                    </a:lnTo>
                    <a:lnTo>
                      <a:pt x="502" y="468"/>
                    </a:lnTo>
                    <a:lnTo>
                      <a:pt x="478" y="442"/>
                    </a:lnTo>
                    <a:lnTo>
                      <a:pt x="458" y="414"/>
                    </a:lnTo>
                    <a:lnTo>
                      <a:pt x="438" y="386"/>
                    </a:lnTo>
                    <a:lnTo>
                      <a:pt x="422" y="356"/>
                    </a:lnTo>
                    <a:lnTo>
                      <a:pt x="408" y="324"/>
                    </a:lnTo>
                    <a:lnTo>
                      <a:pt x="396" y="290"/>
                    </a:lnTo>
                    <a:lnTo>
                      <a:pt x="386" y="256"/>
                    </a:lnTo>
                    <a:lnTo>
                      <a:pt x="380" y="220"/>
                    </a:lnTo>
                    <a:lnTo>
                      <a:pt x="378" y="184"/>
                    </a:lnTo>
                    <a:lnTo>
                      <a:pt x="460" y="184"/>
                    </a:lnTo>
                    <a:lnTo>
                      <a:pt x="222" y="0"/>
                    </a:lnTo>
                    <a:lnTo>
                      <a:pt x="0" y="182"/>
                    </a:lnTo>
                    <a:lnTo>
                      <a:pt x="114" y="182"/>
                    </a:lnTo>
                    <a:lnTo>
                      <a:pt x="114" y="214"/>
                    </a:lnTo>
                    <a:lnTo>
                      <a:pt x="118" y="244"/>
                    </a:lnTo>
                    <a:lnTo>
                      <a:pt x="122" y="276"/>
                    </a:lnTo>
                    <a:lnTo>
                      <a:pt x="128" y="306"/>
                    </a:lnTo>
                    <a:lnTo>
                      <a:pt x="134" y="334"/>
                    </a:lnTo>
                    <a:lnTo>
                      <a:pt x="142" y="364"/>
                    </a:lnTo>
                    <a:lnTo>
                      <a:pt x="152" y="392"/>
                    </a:lnTo>
                    <a:lnTo>
                      <a:pt x="162" y="420"/>
                    </a:lnTo>
                    <a:lnTo>
                      <a:pt x="174" y="448"/>
                    </a:lnTo>
                    <a:lnTo>
                      <a:pt x="186" y="474"/>
                    </a:lnTo>
                    <a:lnTo>
                      <a:pt x="200" y="500"/>
                    </a:lnTo>
                    <a:lnTo>
                      <a:pt x="214" y="526"/>
                    </a:lnTo>
                    <a:lnTo>
                      <a:pt x="230" y="550"/>
                    </a:lnTo>
                    <a:lnTo>
                      <a:pt x="248" y="574"/>
                    </a:lnTo>
                    <a:lnTo>
                      <a:pt x="266" y="598"/>
                    </a:lnTo>
                    <a:lnTo>
                      <a:pt x="284" y="620"/>
                    </a:lnTo>
                    <a:lnTo>
                      <a:pt x="304" y="642"/>
                    </a:lnTo>
                    <a:lnTo>
                      <a:pt x="324" y="664"/>
                    </a:lnTo>
                    <a:lnTo>
                      <a:pt x="346" y="684"/>
                    </a:lnTo>
                    <a:lnTo>
                      <a:pt x="368" y="702"/>
                    </a:lnTo>
                    <a:lnTo>
                      <a:pt x="390" y="720"/>
                    </a:lnTo>
                    <a:lnTo>
                      <a:pt x="414" y="738"/>
                    </a:lnTo>
                    <a:lnTo>
                      <a:pt x="438" y="754"/>
                    </a:lnTo>
                    <a:lnTo>
                      <a:pt x="464" y="770"/>
                    </a:lnTo>
                    <a:lnTo>
                      <a:pt x="490" y="784"/>
                    </a:lnTo>
                    <a:lnTo>
                      <a:pt x="516" y="796"/>
                    </a:lnTo>
                    <a:lnTo>
                      <a:pt x="544" y="808"/>
                    </a:lnTo>
                    <a:lnTo>
                      <a:pt x="572" y="820"/>
                    </a:lnTo>
                    <a:lnTo>
                      <a:pt x="600" y="830"/>
                    </a:lnTo>
                    <a:lnTo>
                      <a:pt x="628" y="838"/>
                    </a:lnTo>
                    <a:lnTo>
                      <a:pt x="658" y="846"/>
                    </a:lnTo>
                    <a:lnTo>
                      <a:pt x="688" y="852"/>
                    </a:lnTo>
                    <a:lnTo>
                      <a:pt x="594" y="740"/>
                    </a:lnTo>
                    <a:lnTo>
                      <a:pt x="710" y="586"/>
                    </a:lnTo>
                    <a:close/>
                  </a:path>
                </a:pathLst>
              </a:custGeom>
              <a:grp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lang="en-US" dirty="0">
                  <a:solidFill>
                    <a:srgbClr val="00214A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4" name="Freeform 95"/>
              <p:cNvSpPr>
                <a:spLocks/>
              </p:cNvSpPr>
              <p:nvPr/>
            </p:nvSpPr>
            <p:spPr bwMode="auto">
              <a:xfrm rot="5400000">
                <a:off x="1683518" y="4538801"/>
                <a:ext cx="850752" cy="674540"/>
              </a:xfrm>
              <a:custGeom>
                <a:avLst/>
                <a:gdLst>
                  <a:gd name="T0" fmla="*/ 878 w 878"/>
                  <a:gd name="T1" fmla="*/ 222 h 682"/>
                  <a:gd name="T2" fmla="*/ 696 w 878"/>
                  <a:gd name="T3" fmla="*/ 0 h 682"/>
                  <a:gd name="T4" fmla="*/ 696 w 878"/>
                  <a:gd name="T5" fmla="*/ 64 h 682"/>
                  <a:gd name="T6" fmla="*/ 696 w 878"/>
                  <a:gd name="T7" fmla="*/ 64 h 682"/>
                  <a:gd name="T8" fmla="*/ 690 w 878"/>
                  <a:gd name="T9" fmla="*/ 64 h 682"/>
                  <a:gd name="T10" fmla="*/ 690 w 878"/>
                  <a:gd name="T11" fmla="*/ 64 h 682"/>
                  <a:gd name="T12" fmla="*/ 658 w 878"/>
                  <a:gd name="T13" fmla="*/ 66 h 682"/>
                  <a:gd name="T14" fmla="*/ 626 w 878"/>
                  <a:gd name="T15" fmla="*/ 68 h 682"/>
                  <a:gd name="T16" fmla="*/ 594 w 878"/>
                  <a:gd name="T17" fmla="*/ 70 h 682"/>
                  <a:gd name="T18" fmla="*/ 564 w 878"/>
                  <a:gd name="T19" fmla="*/ 76 h 682"/>
                  <a:gd name="T20" fmla="*/ 532 w 878"/>
                  <a:gd name="T21" fmla="*/ 82 h 682"/>
                  <a:gd name="T22" fmla="*/ 502 w 878"/>
                  <a:gd name="T23" fmla="*/ 90 h 682"/>
                  <a:gd name="T24" fmla="*/ 472 w 878"/>
                  <a:gd name="T25" fmla="*/ 98 h 682"/>
                  <a:gd name="T26" fmla="*/ 444 w 878"/>
                  <a:gd name="T27" fmla="*/ 108 h 682"/>
                  <a:gd name="T28" fmla="*/ 416 w 878"/>
                  <a:gd name="T29" fmla="*/ 120 h 682"/>
                  <a:gd name="T30" fmla="*/ 388 w 878"/>
                  <a:gd name="T31" fmla="*/ 132 h 682"/>
                  <a:gd name="T32" fmla="*/ 360 w 878"/>
                  <a:gd name="T33" fmla="*/ 146 h 682"/>
                  <a:gd name="T34" fmla="*/ 334 w 878"/>
                  <a:gd name="T35" fmla="*/ 162 h 682"/>
                  <a:gd name="T36" fmla="*/ 308 w 878"/>
                  <a:gd name="T37" fmla="*/ 178 h 682"/>
                  <a:gd name="T38" fmla="*/ 284 w 878"/>
                  <a:gd name="T39" fmla="*/ 194 h 682"/>
                  <a:gd name="T40" fmla="*/ 260 w 878"/>
                  <a:gd name="T41" fmla="*/ 212 h 682"/>
                  <a:gd name="T42" fmla="*/ 236 w 878"/>
                  <a:gd name="T43" fmla="*/ 232 h 682"/>
                  <a:gd name="T44" fmla="*/ 214 w 878"/>
                  <a:gd name="T45" fmla="*/ 252 h 682"/>
                  <a:gd name="T46" fmla="*/ 192 w 878"/>
                  <a:gd name="T47" fmla="*/ 272 h 682"/>
                  <a:gd name="T48" fmla="*/ 172 w 878"/>
                  <a:gd name="T49" fmla="*/ 294 h 682"/>
                  <a:gd name="T50" fmla="*/ 152 w 878"/>
                  <a:gd name="T51" fmla="*/ 316 h 682"/>
                  <a:gd name="T52" fmla="*/ 132 w 878"/>
                  <a:gd name="T53" fmla="*/ 340 h 682"/>
                  <a:gd name="T54" fmla="*/ 114 w 878"/>
                  <a:gd name="T55" fmla="*/ 364 h 682"/>
                  <a:gd name="T56" fmla="*/ 98 w 878"/>
                  <a:gd name="T57" fmla="*/ 390 h 682"/>
                  <a:gd name="T58" fmla="*/ 82 w 878"/>
                  <a:gd name="T59" fmla="*/ 416 h 682"/>
                  <a:gd name="T60" fmla="*/ 68 w 878"/>
                  <a:gd name="T61" fmla="*/ 442 h 682"/>
                  <a:gd name="T62" fmla="*/ 54 w 878"/>
                  <a:gd name="T63" fmla="*/ 470 h 682"/>
                  <a:gd name="T64" fmla="*/ 42 w 878"/>
                  <a:gd name="T65" fmla="*/ 498 h 682"/>
                  <a:gd name="T66" fmla="*/ 30 w 878"/>
                  <a:gd name="T67" fmla="*/ 526 h 682"/>
                  <a:gd name="T68" fmla="*/ 20 w 878"/>
                  <a:gd name="T69" fmla="*/ 554 h 682"/>
                  <a:gd name="T70" fmla="*/ 12 w 878"/>
                  <a:gd name="T71" fmla="*/ 584 h 682"/>
                  <a:gd name="T72" fmla="*/ 6 w 878"/>
                  <a:gd name="T73" fmla="*/ 614 h 682"/>
                  <a:gd name="T74" fmla="*/ 0 w 878"/>
                  <a:gd name="T75" fmla="*/ 646 h 682"/>
                  <a:gd name="T76" fmla="*/ 104 w 878"/>
                  <a:gd name="T77" fmla="*/ 560 h 682"/>
                  <a:gd name="T78" fmla="*/ 260 w 878"/>
                  <a:gd name="T79" fmla="*/ 682 h 682"/>
                  <a:gd name="T80" fmla="*/ 260 w 878"/>
                  <a:gd name="T81" fmla="*/ 682 h 682"/>
                  <a:gd name="T82" fmla="*/ 270 w 878"/>
                  <a:gd name="T83" fmla="*/ 644 h 682"/>
                  <a:gd name="T84" fmla="*/ 282 w 878"/>
                  <a:gd name="T85" fmla="*/ 608 h 682"/>
                  <a:gd name="T86" fmla="*/ 296 w 878"/>
                  <a:gd name="T87" fmla="*/ 574 h 682"/>
                  <a:gd name="T88" fmla="*/ 314 w 878"/>
                  <a:gd name="T89" fmla="*/ 542 h 682"/>
                  <a:gd name="T90" fmla="*/ 336 w 878"/>
                  <a:gd name="T91" fmla="*/ 510 h 682"/>
                  <a:gd name="T92" fmla="*/ 358 w 878"/>
                  <a:gd name="T93" fmla="*/ 482 h 682"/>
                  <a:gd name="T94" fmla="*/ 384 w 878"/>
                  <a:gd name="T95" fmla="*/ 454 h 682"/>
                  <a:gd name="T96" fmla="*/ 410 w 878"/>
                  <a:gd name="T97" fmla="*/ 430 h 682"/>
                  <a:gd name="T98" fmla="*/ 440 w 878"/>
                  <a:gd name="T99" fmla="*/ 406 h 682"/>
                  <a:gd name="T100" fmla="*/ 472 w 878"/>
                  <a:gd name="T101" fmla="*/ 388 h 682"/>
                  <a:gd name="T102" fmla="*/ 504 w 878"/>
                  <a:gd name="T103" fmla="*/ 370 h 682"/>
                  <a:gd name="T104" fmla="*/ 538 w 878"/>
                  <a:gd name="T105" fmla="*/ 356 h 682"/>
                  <a:gd name="T106" fmla="*/ 574 w 878"/>
                  <a:gd name="T107" fmla="*/ 344 h 682"/>
                  <a:gd name="T108" fmla="*/ 612 w 878"/>
                  <a:gd name="T109" fmla="*/ 336 h 682"/>
                  <a:gd name="T110" fmla="*/ 650 w 878"/>
                  <a:gd name="T111" fmla="*/ 330 h 682"/>
                  <a:gd name="T112" fmla="*/ 690 w 878"/>
                  <a:gd name="T113" fmla="*/ 328 h 682"/>
                  <a:gd name="T114" fmla="*/ 690 w 878"/>
                  <a:gd name="T115" fmla="*/ 328 h 682"/>
                  <a:gd name="T116" fmla="*/ 694 w 878"/>
                  <a:gd name="T117" fmla="*/ 328 h 682"/>
                  <a:gd name="T118" fmla="*/ 694 w 878"/>
                  <a:gd name="T119" fmla="*/ 460 h 682"/>
                  <a:gd name="T120" fmla="*/ 878 w 878"/>
                  <a:gd name="T121" fmla="*/ 222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78" h="682">
                    <a:moveTo>
                      <a:pt x="878" y="222"/>
                    </a:moveTo>
                    <a:lnTo>
                      <a:pt x="696" y="0"/>
                    </a:lnTo>
                    <a:lnTo>
                      <a:pt x="696" y="64"/>
                    </a:lnTo>
                    <a:lnTo>
                      <a:pt x="690" y="64"/>
                    </a:lnTo>
                    <a:lnTo>
                      <a:pt x="658" y="66"/>
                    </a:lnTo>
                    <a:lnTo>
                      <a:pt x="626" y="68"/>
                    </a:lnTo>
                    <a:lnTo>
                      <a:pt x="594" y="70"/>
                    </a:lnTo>
                    <a:lnTo>
                      <a:pt x="564" y="76"/>
                    </a:lnTo>
                    <a:lnTo>
                      <a:pt x="532" y="82"/>
                    </a:lnTo>
                    <a:lnTo>
                      <a:pt x="502" y="90"/>
                    </a:lnTo>
                    <a:lnTo>
                      <a:pt x="472" y="98"/>
                    </a:lnTo>
                    <a:lnTo>
                      <a:pt x="444" y="108"/>
                    </a:lnTo>
                    <a:lnTo>
                      <a:pt x="416" y="120"/>
                    </a:lnTo>
                    <a:lnTo>
                      <a:pt x="388" y="132"/>
                    </a:lnTo>
                    <a:lnTo>
                      <a:pt x="360" y="146"/>
                    </a:lnTo>
                    <a:lnTo>
                      <a:pt x="334" y="162"/>
                    </a:lnTo>
                    <a:lnTo>
                      <a:pt x="308" y="178"/>
                    </a:lnTo>
                    <a:lnTo>
                      <a:pt x="284" y="194"/>
                    </a:lnTo>
                    <a:lnTo>
                      <a:pt x="260" y="212"/>
                    </a:lnTo>
                    <a:lnTo>
                      <a:pt x="236" y="232"/>
                    </a:lnTo>
                    <a:lnTo>
                      <a:pt x="214" y="252"/>
                    </a:lnTo>
                    <a:lnTo>
                      <a:pt x="192" y="272"/>
                    </a:lnTo>
                    <a:lnTo>
                      <a:pt x="172" y="294"/>
                    </a:lnTo>
                    <a:lnTo>
                      <a:pt x="152" y="316"/>
                    </a:lnTo>
                    <a:lnTo>
                      <a:pt x="132" y="340"/>
                    </a:lnTo>
                    <a:lnTo>
                      <a:pt x="114" y="364"/>
                    </a:lnTo>
                    <a:lnTo>
                      <a:pt x="98" y="390"/>
                    </a:lnTo>
                    <a:lnTo>
                      <a:pt x="82" y="416"/>
                    </a:lnTo>
                    <a:lnTo>
                      <a:pt x="68" y="442"/>
                    </a:lnTo>
                    <a:lnTo>
                      <a:pt x="54" y="470"/>
                    </a:lnTo>
                    <a:lnTo>
                      <a:pt x="42" y="498"/>
                    </a:lnTo>
                    <a:lnTo>
                      <a:pt x="30" y="526"/>
                    </a:lnTo>
                    <a:lnTo>
                      <a:pt x="20" y="554"/>
                    </a:lnTo>
                    <a:lnTo>
                      <a:pt x="12" y="584"/>
                    </a:lnTo>
                    <a:lnTo>
                      <a:pt x="6" y="614"/>
                    </a:lnTo>
                    <a:lnTo>
                      <a:pt x="0" y="646"/>
                    </a:lnTo>
                    <a:lnTo>
                      <a:pt x="104" y="560"/>
                    </a:lnTo>
                    <a:lnTo>
                      <a:pt x="260" y="682"/>
                    </a:lnTo>
                    <a:lnTo>
                      <a:pt x="270" y="644"/>
                    </a:lnTo>
                    <a:lnTo>
                      <a:pt x="282" y="608"/>
                    </a:lnTo>
                    <a:lnTo>
                      <a:pt x="296" y="574"/>
                    </a:lnTo>
                    <a:lnTo>
                      <a:pt x="314" y="542"/>
                    </a:lnTo>
                    <a:lnTo>
                      <a:pt x="336" y="510"/>
                    </a:lnTo>
                    <a:lnTo>
                      <a:pt x="358" y="482"/>
                    </a:lnTo>
                    <a:lnTo>
                      <a:pt x="384" y="454"/>
                    </a:lnTo>
                    <a:lnTo>
                      <a:pt x="410" y="430"/>
                    </a:lnTo>
                    <a:lnTo>
                      <a:pt x="440" y="406"/>
                    </a:lnTo>
                    <a:lnTo>
                      <a:pt x="472" y="388"/>
                    </a:lnTo>
                    <a:lnTo>
                      <a:pt x="504" y="370"/>
                    </a:lnTo>
                    <a:lnTo>
                      <a:pt x="538" y="356"/>
                    </a:lnTo>
                    <a:lnTo>
                      <a:pt x="574" y="344"/>
                    </a:lnTo>
                    <a:lnTo>
                      <a:pt x="612" y="336"/>
                    </a:lnTo>
                    <a:lnTo>
                      <a:pt x="650" y="330"/>
                    </a:lnTo>
                    <a:lnTo>
                      <a:pt x="690" y="328"/>
                    </a:lnTo>
                    <a:lnTo>
                      <a:pt x="694" y="328"/>
                    </a:lnTo>
                    <a:lnTo>
                      <a:pt x="694" y="460"/>
                    </a:lnTo>
                    <a:lnTo>
                      <a:pt x="878" y="222"/>
                    </a:lnTo>
                    <a:close/>
                  </a:path>
                </a:pathLst>
              </a:custGeom>
              <a:grp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lang="en-US" dirty="0">
                  <a:solidFill>
                    <a:srgbClr val="00214A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5" name="Freeform 96"/>
              <p:cNvSpPr>
                <a:spLocks/>
              </p:cNvSpPr>
              <p:nvPr/>
            </p:nvSpPr>
            <p:spPr bwMode="auto">
              <a:xfrm rot="5400000">
                <a:off x="1612452" y="5116598"/>
                <a:ext cx="642990" cy="880148"/>
              </a:xfrm>
              <a:custGeom>
                <a:avLst/>
                <a:gdLst>
                  <a:gd name="T0" fmla="*/ 582 w 664"/>
                  <a:gd name="T1" fmla="*/ 708 h 890"/>
                  <a:gd name="T2" fmla="*/ 582 w 664"/>
                  <a:gd name="T3" fmla="*/ 708 h 890"/>
                  <a:gd name="T4" fmla="*/ 582 w 664"/>
                  <a:gd name="T5" fmla="*/ 692 h 890"/>
                  <a:gd name="T6" fmla="*/ 582 w 664"/>
                  <a:gd name="T7" fmla="*/ 692 h 890"/>
                  <a:gd name="T8" fmla="*/ 580 w 664"/>
                  <a:gd name="T9" fmla="*/ 660 h 890"/>
                  <a:gd name="T10" fmla="*/ 578 w 664"/>
                  <a:gd name="T11" fmla="*/ 628 h 890"/>
                  <a:gd name="T12" fmla="*/ 574 w 664"/>
                  <a:gd name="T13" fmla="*/ 596 h 890"/>
                  <a:gd name="T14" fmla="*/ 570 w 664"/>
                  <a:gd name="T15" fmla="*/ 564 h 890"/>
                  <a:gd name="T16" fmla="*/ 564 w 664"/>
                  <a:gd name="T17" fmla="*/ 534 h 890"/>
                  <a:gd name="T18" fmla="*/ 556 w 664"/>
                  <a:gd name="T19" fmla="*/ 504 h 890"/>
                  <a:gd name="T20" fmla="*/ 548 w 664"/>
                  <a:gd name="T21" fmla="*/ 474 h 890"/>
                  <a:gd name="T22" fmla="*/ 536 w 664"/>
                  <a:gd name="T23" fmla="*/ 446 h 890"/>
                  <a:gd name="T24" fmla="*/ 526 w 664"/>
                  <a:gd name="T25" fmla="*/ 418 h 890"/>
                  <a:gd name="T26" fmla="*/ 512 w 664"/>
                  <a:gd name="T27" fmla="*/ 390 h 890"/>
                  <a:gd name="T28" fmla="*/ 500 w 664"/>
                  <a:gd name="T29" fmla="*/ 362 h 890"/>
                  <a:gd name="T30" fmla="*/ 484 w 664"/>
                  <a:gd name="T31" fmla="*/ 336 h 890"/>
                  <a:gd name="T32" fmla="*/ 468 w 664"/>
                  <a:gd name="T33" fmla="*/ 310 h 890"/>
                  <a:gd name="T34" fmla="*/ 452 w 664"/>
                  <a:gd name="T35" fmla="*/ 286 h 890"/>
                  <a:gd name="T36" fmla="*/ 434 w 664"/>
                  <a:gd name="T37" fmla="*/ 260 h 890"/>
                  <a:gd name="T38" fmla="*/ 414 w 664"/>
                  <a:gd name="T39" fmla="*/ 238 h 890"/>
                  <a:gd name="T40" fmla="*/ 394 w 664"/>
                  <a:gd name="T41" fmla="*/ 214 h 890"/>
                  <a:gd name="T42" fmla="*/ 374 w 664"/>
                  <a:gd name="T43" fmla="*/ 194 h 890"/>
                  <a:gd name="T44" fmla="*/ 352 w 664"/>
                  <a:gd name="T45" fmla="*/ 172 h 890"/>
                  <a:gd name="T46" fmla="*/ 328 w 664"/>
                  <a:gd name="T47" fmla="*/ 152 h 890"/>
                  <a:gd name="T48" fmla="*/ 306 w 664"/>
                  <a:gd name="T49" fmla="*/ 134 h 890"/>
                  <a:gd name="T50" fmla="*/ 280 w 664"/>
                  <a:gd name="T51" fmla="*/ 116 h 890"/>
                  <a:gd name="T52" fmla="*/ 256 w 664"/>
                  <a:gd name="T53" fmla="*/ 100 h 890"/>
                  <a:gd name="T54" fmla="*/ 230 w 664"/>
                  <a:gd name="T55" fmla="*/ 84 h 890"/>
                  <a:gd name="T56" fmla="*/ 204 w 664"/>
                  <a:gd name="T57" fmla="*/ 70 h 890"/>
                  <a:gd name="T58" fmla="*/ 176 w 664"/>
                  <a:gd name="T59" fmla="*/ 56 h 890"/>
                  <a:gd name="T60" fmla="*/ 148 w 664"/>
                  <a:gd name="T61" fmla="*/ 44 h 890"/>
                  <a:gd name="T62" fmla="*/ 120 w 664"/>
                  <a:gd name="T63" fmla="*/ 32 h 890"/>
                  <a:gd name="T64" fmla="*/ 90 w 664"/>
                  <a:gd name="T65" fmla="*/ 22 h 890"/>
                  <a:gd name="T66" fmla="*/ 60 w 664"/>
                  <a:gd name="T67" fmla="*/ 14 h 890"/>
                  <a:gd name="T68" fmla="*/ 30 w 664"/>
                  <a:gd name="T69" fmla="*/ 6 h 890"/>
                  <a:gd name="T70" fmla="*/ 0 w 664"/>
                  <a:gd name="T71" fmla="*/ 0 h 890"/>
                  <a:gd name="T72" fmla="*/ 116 w 664"/>
                  <a:gd name="T73" fmla="*/ 144 h 890"/>
                  <a:gd name="T74" fmla="*/ 14 w 664"/>
                  <a:gd name="T75" fmla="*/ 276 h 890"/>
                  <a:gd name="T76" fmla="*/ 14 w 664"/>
                  <a:gd name="T77" fmla="*/ 276 h 890"/>
                  <a:gd name="T78" fmla="*/ 46 w 664"/>
                  <a:gd name="T79" fmla="*/ 288 h 890"/>
                  <a:gd name="T80" fmla="*/ 78 w 664"/>
                  <a:gd name="T81" fmla="*/ 302 h 890"/>
                  <a:gd name="T82" fmla="*/ 108 w 664"/>
                  <a:gd name="T83" fmla="*/ 318 h 890"/>
                  <a:gd name="T84" fmla="*/ 136 w 664"/>
                  <a:gd name="T85" fmla="*/ 336 h 890"/>
                  <a:gd name="T86" fmla="*/ 162 w 664"/>
                  <a:gd name="T87" fmla="*/ 358 h 890"/>
                  <a:gd name="T88" fmla="*/ 188 w 664"/>
                  <a:gd name="T89" fmla="*/ 380 h 890"/>
                  <a:gd name="T90" fmla="*/ 210 w 664"/>
                  <a:gd name="T91" fmla="*/ 406 h 890"/>
                  <a:gd name="T92" fmla="*/ 232 w 664"/>
                  <a:gd name="T93" fmla="*/ 432 h 890"/>
                  <a:gd name="T94" fmla="*/ 250 w 664"/>
                  <a:gd name="T95" fmla="*/ 460 h 890"/>
                  <a:gd name="T96" fmla="*/ 268 w 664"/>
                  <a:gd name="T97" fmla="*/ 490 h 890"/>
                  <a:gd name="T98" fmla="*/ 282 w 664"/>
                  <a:gd name="T99" fmla="*/ 520 h 890"/>
                  <a:gd name="T100" fmla="*/ 294 w 664"/>
                  <a:gd name="T101" fmla="*/ 552 h 890"/>
                  <a:gd name="T102" fmla="*/ 304 w 664"/>
                  <a:gd name="T103" fmla="*/ 586 h 890"/>
                  <a:gd name="T104" fmla="*/ 312 w 664"/>
                  <a:gd name="T105" fmla="*/ 620 h 890"/>
                  <a:gd name="T106" fmla="*/ 316 w 664"/>
                  <a:gd name="T107" fmla="*/ 656 h 890"/>
                  <a:gd name="T108" fmla="*/ 318 w 664"/>
                  <a:gd name="T109" fmla="*/ 692 h 890"/>
                  <a:gd name="T110" fmla="*/ 318 w 664"/>
                  <a:gd name="T111" fmla="*/ 692 h 890"/>
                  <a:gd name="T112" fmla="*/ 318 w 664"/>
                  <a:gd name="T113" fmla="*/ 706 h 890"/>
                  <a:gd name="T114" fmla="*/ 204 w 664"/>
                  <a:gd name="T115" fmla="*/ 706 h 890"/>
                  <a:gd name="T116" fmla="*/ 442 w 664"/>
                  <a:gd name="T117" fmla="*/ 890 h 890"/>
                  <a:gd name="T118" fmla="*/ 664 w 664"/>
                  <a:gd name="T119" fmla="*/ 708 h 890"/>
                  <a:gd name="T120" fmla="*/ 582 w 664"/>
                  <a:gd name="T121" fmla="*/ 708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4" h="890">
                    <a:moveTo>
                      <a:pt x="582" y="708"/>
                    </a:moveTo>
                    <a:lnTo>
                      <a:pt x="582" y="708"/>
                    </a:lnTo>
                    <a:lnTo>
                      <a:pt x="582" y="692"/>
                    </a:lnTo>
                    <a:lnTo>
                      <a:pt x="580" y="660"/>
                    </a:lnTo>
                    <a:lnTo>
                      <a:pt x="578" y="628"/>
                    </a:lnTo>
                    <a:lnTo>
                      <a:pt x="574" y="596"/>
                    </a:lnTo>
                    <a:lnTo>
                      <a:pt x="570" y="564"/>
                    </a:lnTo>
                    <a:lnTo>
                      <a:pt x="564" y="534"/>
                    </a:lnTo>
                    <a:lnTo>
                      <a:pt x="556" y="504"/>
                    </a:lnTo>
                    <a:lnTo>
                      <a:pt x="548" y="474"/>
                    </a:lnTo>
                    <a:lnTo>
                      <a:pt x="536" y="446"/>
                    </a:lnTo>
                    <a:lnTo>
                      <a:pt x="526" y="418"/>
                    </a:lnTo>
                    <a:lnTo>
                      <a:pt x="512" y="390"/>
                    </a:lnTo>
                    <a:lnTo>
                      <a:pt x="500" y="362"/>
                    </a:lnTo>
                    <a:lnTo>
                      <a:pt x="484" y="336"/>
                    </a:lnTo>
                    <a:lnTo>
                      <a:pt x="468" y="310"/>
                    </a:lnTo>
                    <a:lnTo>
                      <a:pt x="452" y="286"/>
                    </a:lnTo>
                    <a:lnTo>
                      <a:pt x="434" y="260"/>
                    </a:lnTo>
                    <a:lnTo>
                      <a:pt x="414" y="238"/>
                    </a:lnTo>
                    <a:lnTo>
                      <a:pt x="394" y="214"/>
                    </a:lnTo>
                    <a:lnTo>
                      <a:pt x="374" y="194"/>
                    </a:lnTo>
                    <a:lnTo>
                      <a:pt x="352" y="172"/>
                    </a:lnTo>
                    <a:lnTo>
                      <a:pt x="328" y="152"/>
                    </a:lnTo>
                    <a:lnTo>
                      <a:pt x="306" y="134"/>
                    </a:lnTo>
                    <a:lnTo>
                      <a:pt x="280" y="116"/>
                    </a:lnTo>
                    <a:lnTo>
                      <a:pt x="256" y="100"/>
                    </a:lnTo>
                    <a:lnTo>
                      <a:pt x="230" y="84"/>
                    </a:lnTo>
                    <a:lnTo>
                      <a:pt x="204" y="70"/>
                    </a:lnTo>
                    <a:lnTo>
                      <a:pt x="176" y="56"/>
                    </a:lnTo>
                    <a:lnTo>
                      <a:pt x="148" y="44"/>
                    </a:lnTo>
                    <a:lnTo>
                      <a:pt x="120" y="32"/>
                    </a:lnTo>
                    <a:lnTo>
                      <a:pt x="90" y="22"/>
                    </a:lnTo>
                    <a:lnTo>
                      <a:pt x="60" y="14"/>
                    </a:lnTo>
                    <a:lnTo>
                      <a:pt x="30" y="6"/>
                    </a:lnTo>
                    <a:lnTo>
                      <a:pt x="0" y="0"/>
                    </a:lnTo>
                    <a:lnTo>
                      <a:pt x="116" y="144"/>
                    </a:lnTo>
                    <a:lnTo>
                      <a:pt x="14" y="276"/>
                    </a:lnTo>
                    <a:lnTo>
                      <a:pt x="46" y="288"/>
                    </a:lnTo>
                    <a:lnTo>
                      <a:pt x="78" y="302"/>
                    </a:lnTo>
                    <a:lnTo>
                      <a:pt x="108" y="318"/>
                    </a:lnTo>
                    <a:lnTo>
                      <a:pt x="136" y="336"/>
                    </a:lnTo>
                    <a:lnTo>
                      <a:pt x="162" y="358"/>
                    </a:lnTo>
                    <a:lnTo>
                      <a:pt x="188" y="380"/>
                    </a:lnTo>
                    <a:lnTo>
                      <a:pt x="210" y="406"/>
                    </a:lnTo>
                    <a:lnTo>
                      <a:pt x="232" y="432"/>
                    </a:lnTo>
                    <a:lnTo>
                      <a:pt x="250" y="460"/>
                    </a:lnTo>
                    <a:lnTo>
                      <a:pt x="268" y="490"/>
                    </a:lnTo>
                    <a:lnTo>
                      <a:pt x="282" y="520"/>
                    </a:lnTo>
                    <a:lnTo>
                      <a:pt x="294" y="552"/>
                    </a:lnTo>
                    <a:lnTo>
                      <a:pt x="304" y="586"/>
                    </a:lnTo>
                    <a:lnTo>
                      <a:pt x="312" y="620"/>
                    </a:lnTo>
                    <a:lnTo>
                      <a:pt x="316" y="656"/>
                    </a:lnTo>
                    <a:lnTo>
                      <a:pt x="318" y="692"/>
                    </a:lnTo>
                    <a:lnTo>
                      <a:pt x="318" y="706"/>
                    </a:lnTo>
                    <a:lnTo>
                      <a:pt x="204" y="706"/>
                    </a:lnTo>
                    <a:lnTo>
                      <a:pt x="442" y="890"/>
                    </a:lnTo>
                    <a:lnTo>
                      <a:pt x="664" y="708"/>
                    </a:lnTo>
                    <a:lnTo>
                      <a:pt x="582" y="708"/>
                    </a:lnTo>
                    <a:close/>
                  </a:path>
                </a:pathLst>
              </a:custGeom>
              <a:grp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lang="en-US" dirty="0">
                  <a:solidFill>
                    <a:srgbClr val="00214A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45" name="Textfeld 44"/>
            <p:cNvSpPr txBox="1"/>
            <p:nvPr/>
          </p:nvSpPr>
          <p:spPr>
            <a:xfrm rot="2700000">
              <a:off x="5074664" y="2570475"/>
              <a:ext cx="1759736" cy="1758827"/>
            </a:xfrm>
            <a:prstGeom prst="rect">
              <a:avLst/>
            </a:prstGeom>
            <a:noFill/>
            <a:effectLst/>
          </p:spPr>
          <p:txBody>
            <a:bodyPr wrap="none" rtlCol="0">
              <a:prstTxWarp prst="textArchDown">
                <a:avLst>
                  <a:gd name="adj" fmla="val 8299124"/>
                </a:avLst>
              </a:prstTxWarp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en-US" sz="1050" b="1" dirty="0">
                  <a:solidFill>
                    <a:schemeClr val="bg1"/>
                  </a:solidFill>
                  <a:latin typeface="Verdana"/>
                </a:rPr>
                <a:t>Assessment</a:t>
              </a:r>
            </a:p>
          </p:txBody>
        </p:sp>
        <p:sp>
          <p:nvSpPr>
            <p:cNvPr id="43" name="Textfeld 42"/>
            <p:cNvSpPr txBox="1"/>
            <p:nvPr/>
          </p:nvSpPr>
          <p:spPr>
            <a:xfrm>
              <a:off x="5128425" y="2639651"/>
              <a:ext cx="1656414" cy="1654578"/>
            </a:xfrm>
            <a:prstGeom prst="rect">
              <a:avLst/>
            </a:prstGeom>
            <a:noFill/>
            <a:effectLst/>
          </p:spPr>
          <p:txBody>
            <a:bodyPr wrap="none" rtlCol="0">
              <a:prstTxWarp prst="textArchUp">
                <a:avLst>
                  <a:gd name="adj" fmla="val 18013448"/>
                </a:avLst>
              </a:prstTxWarp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en-US" sz="1050" b="1" dirty="0">
                  <a:solidFill>
                    <a:schemeClr val="bg1"/>
                  </a:solidFill>
                  <a:latin typeface="Verdana"/>
                </a:rPr>
                <a:t>Identification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5174811" y="2685986"/>
              <a:ext cx="1563642" cy="1561908"/>
            </a:xfrm>
            <a:prstGeom prst="rect">
              <a:avLst/>
            </a:prstGeom>
            <a:noFill/>
            <a:effectLst/>
          </p:spPr>
          <p:txBody>
            <a:bodyPr wrap="none" rtlCol="0">
              <a:prstTxWarp prst="textArchUp">
                <a:avLst>
                  <a:gd name="adj" fmla="val 13080184"/>
                </a:avLst>
              </a:prstTxWarp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en-US" sz="1050" b="1" dirty="0">
                  <a:solidFill>
                    <a:schemeClr val="bg1"/>
                  </a:solidFill>
                  <a:latin typeface="Verdana"/>
                </a:rPr>
                <a:t>Monitor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5128426" y="2685986"/>
              <a:ext cx="1550622" cy="1561908"/>
            </a:xfrm>
            <a:prstGeom prst="rect">
              <a:avLst/>
            </a:prstGeom>
            <a:noFill/>
            <a:effectLst/>
          </p:spPr>
          <p:txBody>
            <a:bodyPr wrap="none" rtlCol="0">
              <a:prstTxWarp prst="textArchDown">
                <a:avLst>
                  <a:gd name="adj" fmla="val 301538"/>
                </a:avLst>
              </a:prstTxWarp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en-US" sz="1050" b="1" dirty="0">
                  <a:solidFill>
                    <a:schemeClr val="bg1"/>
                  </a:solidFill>
                  <a:latin typeface="Verdana"/>
                </a:rPr>
                <a:t>Mitigation</a:t>
              </a:r>
            </a:p>
          </p:txBody>
        </p:sp>
      </p:grpSp>
      <p:sp>
        <p:nvSpPr>
          <p:cNvPr id="46" name="Flowchart: Process 34"/>
          <p:cNvSpPr/>
          <p:nvPr/>
        </p:nvSpPr>
        <p:spPr bwMode="auto">
          <a:xfrm>
            <a:off x="1414534" y="2106950"/>
            <a:ext cx="1440160" cy="488600"/>
          </a:xfrm>
          <a:prstGeom prst="flowChartProcess">
            <a:avLst/>
          </a:prstGeom>
          <a:solidFill>
            <a:srgbClr val="D3CDCD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eaLnBrk="0" hangingPunct="0">
              <a:buClr>
                <a:srgbClr val="000000"/>
              </a:buClr>
            </a:pPr>
            <a:r>
              <a:rPr lang="en-US" sz="105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Verification &amp; validation</a:t>
            </a:r>
          </a:p>
        </p:txBody>
      </p:sp>
      <p:sp>
        <p:nvSpPr>
          <p:cNvPr id="48" name="Rechteck 47"/>
          <p:cNvSpPr/>
          <p:nvPr/>
        </p:nvSpPr>
        <p:spPr bwMode="auto">
          <a:xfrm>
            <a:off x="250825" y="5091241"/>
            <a:ext cx="8642351" cy="1146071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lIns="108000" tIns="72000" rIns="72000" bIns="72000" rtlCol="0" anchor="ctr"/>
          <a:lstStyle/>
          <a:p>
            <a:pPr algn="ctr" fontAlgn="auto">
              <a:buClr>
                <a:srgbClr val="E30034"/>
              </a:buClr>
            </a:pPr>
            <a:r>
              <a:rPr lang="en-US" sz="1600" dirty="0">
                <a:latin typeface="+mn-lt"/>
              </a:rPr>
              <a:t>Infineon was the </a:t>
            </a:r>
            <a:r>
              <a:rPr lang="en-US" sz="1600" b="1" dirty="0">
                <a:latin typeface="+mn-lt"/>
              </a:rPr>
              <a:t>first supplier </a:t>
            </a:r>
            <a:r>
              <a:rPr lang="en-US" sz="1600" dirty="0">
                <a:latin typeface="+mn-lt"/>
              </a:rPr>
              <a:t>to join </a:t>
            </a:r>
            <a:r>
              <a:rPr lang="en-US" sz="1600" b="1" dirty="0">
                <a:latin typeface="+mn-lt"/>
              </a:rPr>
              <a:t>Auto-ISAC</a:t>
            </a:r>
            <a:r>
              <a:rPr lang="en-US" sz="1600" dirty="0">
                <a:latin typeface="+mn-lt"/>
              </a:rPr>
              <a:t> and among the first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to join the </a:t>
            </a:r>
            <a:r>
              <a:rPr lang="en-US" sz="1600" b="1" dirty="0">
                <a:latin typeface="+mn-lt"/>
              </a:rPr>
              <a:t>ISO 21434</a:t>
            </a:r>
            <a:r>
              <a:rPr lang="en-US" sz="1600" dirty="0">
                <a:latin typeface="+mn-lt"/>
              </a:rPr>
              <a:t>.</a:t>
            </a:r>
          </a:p>
          <a:p>
            <a:pPr algn="ctr" fontAlgn="auto">
              <a:buClr>
                <a:srgbClr val="E30034"/>
              </a:buClr>
            </a:pPr>
            <a:endParaRPr lang="en-US" sz="1600" dirty="0">
              <a:latin typeface="+mn-lt"/>
            </a:endParaRPr>
          </a:p>
          <a:p>
            <a:pPr algn="ctr" fontAlgn="auto">
              <a:buClr>
                <a:srgbClr val="E30034"/>
              </a:buClr>
            </a:pPr>
            <a:r>
              <a:rPr lang="en-US" sz="1600" dirty="0">
                <a:latin typeface="+mn-lt"/>
              </a:rPr>
              <a:t>Cyber </a:t>
            </a:r>
            <a:r>
              <a:rPr lang="en-US" sz="1600" b="1" dirty="0">
                <a:latin typeface="+mn-lt"/>
              </a:rPr>
              <a:t>Security</a:t>
            </a:r>
            <a:r>
              <a:rPr lang="en-US" sz="1600" dirty="0">
                <a:latin typeface="+mn-lt"/>
              </a:rPr>
              <a:t> and Functional </a:t>
            </a:r>
            <a:r>
              <a:rPr lang="en-US" sz="1600" b="1" dirty="0">
                <a:latin typeface="+mn-lt"/>
              </a:rPr>
              <a:t>Safety</a:t>
            </a:r>
            <a:r>
              <a:rPr lang="en-US" sz="1600" dirty="0">
                <a:latin typeface="+mn-lt"/>
              </a:rPr>
              <a:t> are </a:t>
            </a:r>
            <a:r>
              <a:rPr lang="en-US" sz="1600" b="1" dirty="0">
                <a:latin typeface="+mn-lt"/>
              </a:rPr>
              <a:t>complementary</a:t>
            </a:r>
            <a:r>
              <a:rPr lang="en-US" sz="1600" dirty="0">
                <a:latin typeface="+mn-lt"/>
              </a:rPr>
              <a:t>!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44FD-2425-4317-9AEA-1BF2606052F4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873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08720"/>
            <a:ext cx="9144000" cy="5644480"/>
          </a:xfrm>
          <a:prstGeom prst="rect">
            <a:avLst/>
          </a:prstGeom>
        </p:spPr>
      </p:pic>
      <p:sp>
        <p:nvSpPr>
          <p:cNvPr id="26" name="Titel 25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de-DE" dirty="0" smtClean="0">
                <a:solidFill>
                  <a:srgbClr val="000000"/>
                </a:solidFill>
              </a:rPr>
              <a:t>Infineon Automotive Cybersecurity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3" name="Rechteck 22"/>
          <p:cNvSpPr/>
          <p:nvPr/>
        </p:nvSpPr>
        <p:spPr bwMode="auto">
          <a:xfrm>
            <a:off x="250823" y="1196330"/>
            <a:ext cx="7931245" cy="1440200"/>
          </a:xfrm>
          <a:prstGeom prst="rect">
            <a:avLst/>
          </a:prstGeom>
          <a:solidFill>
            <a:srgbClr val="FFFFFF">
              <a:alpha val="80000"/>
            </a:srgbClr>
          </a:solidFill>
          <a:effectLst/>
        </p:spPr>
        <p:txBody>
          <a:bodyPr vert="horz" lIns="72009" tIns="72009" rIns="72009" bIns="72009" rtlCol="0" anchor="ctr">
            <a:noAutofit/>
          </a:bodyPr>
          <a:lstStyle/>
          <a:p>
            <a:pPr marL="288000" indent="-288000">
              <a:spcBef>
                <a:spcPts val="0"/>
              </a:spcBef>
              <a:spcAft>
                <a:spcPts val="6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400" dirty="0" smtClean="0">
                <a:solidFill>
                  <a:srgbClr val="000000"/>
                </a:solidFill>
                <a:latin typeface="Verdana" pitchFamily="34" charset="0"/>
              </a:rPr>
              <a:t>Automotive </a:t>
            </a: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cybersecurity is the </a:t>
            </a:r>
            <a:r>
              <a:rPr lang="en-US" sz="1400" b="1" dirty="0">
                <a:solidFill>
                  <a:srgbClr val="AB377A"/>
                </a:solidFill>
                <a:latin typeface="Verdana" pitchFamily="34" charset="0"/>
              </a:rPr>
              <a:t>prerequisite for the future of mobility</a:t>
            </a: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!</a:t>
            </a:r>
          </a:p>
          <a:p>
            <a:pPr marL="288000" indent="-288000">
              <a:spcBef>
                <a:spcPts val="0"/>
              </a:spcBef>
              <a:spcAft>
                <a:spcPts val="6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Protection measures consist of </a:t>
            </a:r>
            <a:r>
              <a:rPr lang="en-US" sz="1400" b="1" dirty="0">
                <a:solidFill>
                  <a:srgbClr val="AB377A"/>
                </a:solidFill>
                <a:latin typeface="Verdana" pitchFamily="34" charset="0"/>
              </a:rPr>
              <a:t>software and hardware</a:t>
            </a: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. The more critical the data, the more important the hardware </a:t>
            </a:r>
            <a:r>
              <a:rPr lang="en-US" sz="1400" dirty="0" smtClean="0">
                <a:solidFill>
                  <a:srgbClr val="000000"/>
                </a:solidFill>
                <a:latin typeface="Verdana" pitchFamily="34" charset="0"/>
              </a:rPr>
              <a:t>measures</a:t>
            </a:r>
          </a:p>
          <a:p>
            <a:pPr marL="288000" indent="-288000">
              <a:spcBef>
                <a:spcPts val="0"/>
              </a:spcBef>
              <a:spcAft>
                <a:spcPts val="6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400" dirty="0" smtClean="0">
                <a:solidFill>
                  <a:srgbClr val="000000"/>
                </a:solidFill>
                <a:latin typeface="+mn-lt"/>
              </a:rPr>
              <a:t>Any 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interface to the connected vehicle is a potential point of attack</a:t>
            </a:r>
            <a:r>
              <a:rPr lang="en-US" sz="1400" dirty="0" smtClean="0">
                <a:solidFill>
                  <a:srgbClr val="000000"/>
                </a:solidFill>
                <a:latin typeface="+mn-lt"/>
              </a:rPr>
              <a:t>!</a:t>
            </a:r>
            <a:endParaRPr lang="en-US" sz="14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9" name="Rechteck 28"/>
          <p:cNvSpPr/>
          <p:nvPr/>
        </p:nvSpPr>
        <p:spPr bwMode="auto">
          <a:xfrm>
            <a:off x="250824" y="3032745"/>
            <a:ext cx="7931244" cy="1440200"/>
          </a:xfrm>
          <a:prstGeom prst="rect">
            <a:avLst/>
          </a:prstGeom>
          <a:solidFill>
            <a:srgbClr val="FFFFFF">
              <a:alpha val="80000"/>
            </a:srgbClr>
          </a:solidFill>
          <a:effectLst/>
        </p:spPr>
        <p:txBody>
          <a:bodyPr vert="horz" lIns="72009" tIns="72009" rIns="72009" bIns="72009" rtlCol="0" anchor="ctr">
            <a:noAutofit/>
          </a:bodyPr>
          <a:lstStyle/>
          <a:p>
            <a:pPr marL="288000" indent="-288000">
              <a:spcBef>
                <a:spcPts val="0"/>
              </a:spcBef>
              <a:spcAft>
                <a:spcPts val="6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Automotive cybersecurity is relevant in </a:t>
            </a:r>
            <a:r>
              <a:rPr lang="en-US" sz="1400" b="1" dirty="0">
                <a:solidFill>
                  <a:srgbClr val="AB377A"/>
                </a:solidFill>
                <a:latin typeface="Verdana" pitchFamily="34" charset="0"/>
              </a:rPr>
              <a:t>every ECU </a:t>
            </a: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of the car!</a:t>
            </a:r>
          </a:p>
          <a:p>
            <a:pPr marL="288000" indent="-288000">
              <a:spcBef>
                <a:spcPts val="0"/>
              </a:spcBef>
              <a:spcAft>
                <a:spcPts val="6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  <a:sym typeface="Wingdings" panose="05000000000000000000" pitchFamily="2" charset="2"/>
              </a:rPr>
              <a:t>Automotive cybersecurity is more than just prevention!</a:t>
            </a:r>
            <a:endParaRPr lang="en-US" sz="1400" dirty="0">
              <a:solidFill>
                <a:srgbClr val="000000"/>
              </a:solidFill>
              <a:latin typeface="Verdana" pitchFamily="34" charset="0"/>
            </a:endParaRPr>
          </a:p>
          <a:p>
            <a:pPr marL="288000" indent="-288000">
              <a:spcBef>
                <a:spcPts val="0"/>
              </a:spcBef>
              <a:spcAft>
                <a:spcPts val="6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Security by Design is essential to protect the System on all different Levels</a:t>
            </a:r>
            <a:r>
              <a:rPr lang="en-US" sz="1400" dirty="0" smtClean="0">
                <a:solidFill>
                  <a:srgbClr val="000000"/>
                </a:solidFill>
                <a:latin typeface="Verdana" pitchFamily="34" charset="0"/>
              </a:rPr>
              <a:t>!</a:t>
            </a:r>
            <a:endParaRPr lang="de-DE" sz="1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1" name="Rechteck 30"/>
          <p:cNvSpPr/>
          <p:nvPr/>
        </p:nvSpPr>
        <p:spPr bwMode="auto">
          <a:xfrm>
            <a:off x="250823" y="4869160"/>
            <a:ext cx="7931245" cy="1440200"/>
          </a:xfrm>
          <a:prstGeom prst="rect">
            <a:avLst/>
          </a:prstGeom>
          <a:solidFill>
            <a:srgbClr val="FFFFFF">
              <a:alpha val="80000"/>
            </a:srgbClr>
          </a:solidFill>
          <a:effectLst/>
        </p:spPr>
        <p:txBody>
          <a:bodyPr vert="horz" lIns="72009" tIns="72009" rIns="72009" bIns="72009" rtlCol="0" anchor="ctr">
            <a:noAutofit/>
          </a:bodyPr>
          <a:lstStyle/>
          <a:p>
            <a:pPr marL="288000" indent="-288000">
              <a:spcBef>
                <a:spcPts val="0"/>
              </a:spcBef>
              <a:spcAft>
                <a:spcPts val="6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Infineon offers a </a:t>
            </a:r>
            <a:r>
              <a:rPr lang="en-US" sz="1400" b="1" dirty="0">
                <a:solidFill>
                  <a:srgbClr val="AB377A"/>
                </a:solidFill>
                <a:latin typeface="Verdana" pitchFamily="34" charset="0"/>
              </a:rPr>
              <a:t>scalable automotive cybersecurity product portfolio</a:t>
            </a: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, meeting the RIGHT level of security for your application</a:t>
            </a:r>
            <a:r>
              <a:rPr lang="en-US" sz="1400" dirty="0" smtClean="0">
                <a:solidFill>
                  <a:srgbClr val="000000"/>
                </a:solidFill>
                <a:latin typeface="Verdana" pitchFamily="34" charset="0"/>
              </a:rPr>
              <a:t>!</a:t>
            </a:r>
          </a:p>
          <a:p>
            <a:pPr marL="288000" indent="-288000">
              <a:spcBef>
                <a:spcPts val="0"/>
              </a:spcBef>
              <a:spcAft>
                <a:spcPts val="6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400" b="1" dirty="0" smtClean="0">
                <a:solidFill>
                  <a:srgbClr val="AB377A"/>
                </a:solidFill>
                <a:latin typeface="Verdana" pitchFamily="34" charset="0"/>
              </a:rPr>
              <a:t>Strong Partner Network</a:t>
            </a:r>
            <a:r>
              <a:rPr lang="en-US" sz="1400" b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Verdana" pitchFamily="34" charset="0"/>
              </a:rPr>
              <a:t>to support and address automotive Cyber Security</a:t>
            </a:r>
            <a:endParaRPr lang="de-DE" sz="1400" dirty="0">
              <a:solidFill>
                <a:srgbClr val="000000"/>
              </a:solidFill>
              <a:latin typeface="Verdana" pitchFamily="34" charset="0"/>
            </a:endParaRPr>
          </a:p>
          <a:p>
            <a:pPr marL="288000" indent="-288000">
              <a:spcBef>
                <a:spcPts val="0"/>
              </a:spcBef>
              <a:spcAft>
                <a:spcPts val="6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400" dirty="0">
                <a:solidFill>
                  <a:srgbClr val="000000"/>
                </a:solidFill>
                <a:latin typeface="Verdana" pitchFamily="34" charset="0"/>
              </a:rPr>
              <a:t>As the #1 market leader in Functional Safety Infineon’s long expertise empowers a comprehensive System Security Approach</a:t>
            </a:r>
            <a:r>
              <a:rPr lang="en-US" sz="1400" dirty="0" smtClean="0">
                <a:solidFill>
                  <a:srgbClr val="000000"/>
                </a:solidFill>
                <a:latin typeface="Verdana" pitchFamily="34" charset="0"/>
              </a:rPr>
              <a:t>!</a:t>
            </a:r>
            <a:endParaRPr lang="en-US" sz="1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44FD-2425-4317-9AEA-1BF2606052F4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156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1"/>
          <p:cNvSpPr/>
          <p:nvPr/>
        </p:nvSpPr>
        <p:spPr bwMode="auto">
          <a:xfrm>
            <a:off x="0" y="908720"/>
            <a:ext cx="9144000" cy="564448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1600" dirty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Rechteck 21"/>
          <p:cNvSpPr/>
          <p:nvPr/>
        </p:nvSpPr>
        <p:spPr bwMode="auto">
          <a:xfrm>
            <a:off x="972" y="908718"/>
            <a:ext cx="9144000" cy="5644482"/>
          </a:xfrm>
          <a:prstGeom prst="rect">
            <a:avLst/>
          </a:prstGeom>
          <a:blipFill dpi="0" rotWithShape="1">
            <a:blip r:embed="rId3"/>
            <a:srcRect/>
            <a:stretch>
              <a:fillRect t="-4072" b="-4072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1600" dirty="0" smtClean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de-DE" dirty="0" smtClean="0">
                <a:solidFill>
                  <a:srgbClr val="000000"/>
                </a:solidFill>
              </a:rPr>
              <a:t>Automotive Cyber Security at Infineon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" name="Freihandform 1"/>
          <p:cNvSpPr/>
          <p:nvPr/>
        </p:nvSpPr>
        <p:spPr bwMode="auto">
          <a:xfrm>
            <a:off x="0" y="2708919"/>
            <a:ext cx="2636668" cy="2880381"/>
          </a:xfrm>
          <a:custGeom>
            <a:avLst/>
            <a:gdLst>
              <a:gd name="connsiteX0" fmla="*/ 1322773 w 2636668"/>
              <a:gd name="connsiteY0" fmla="*/ 1899821 h 1899821"/>
              <a:gd name="connsiteX1" fmla="*/ 2636668 w 2636668"/>
              <a:gd name="connsiteY1" fmla="*/ 852256 h 1899821"/>
              <a:gd name="connsiteX2" fmla="*/ 0 w 2636668"/>
              <a:gd name="connsiteY2" fmla="*/ 0 h 1899821"/>
              <a:gd name="connsiteX3" fmla="*/ 0 w 2636668"/>
              <a:gd name="connsiteY3" fmla="*/ 1828800 h 1899821"/>
              <a:gd name="connsiteX4" fmla="*/ 1322773 w 2636668"/>
              <a:gd name="connsiteY4" fmla="*/ 1899821 h 189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6668" h="1899821">
                <a:moveTo>
                  <a:pt x="1322773" y="1899821"/>
                </a:moveTo>
                <a:lnTo>
                  <a:pt x="2636668" y="852256"/>
                </a:lnTo>
                <a:lnTo>
                  <a:pt x="0" y="0"/>
                </a:lnTo>
                <a:lnTo>
                  <a:pt x="0" y="1828800"/>
                </a:lnTo>
                <a:lnTo>
                  <a:pt x="1322773" y="1899821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lIns="108000" tIns="72000" rIns="72000" bIns="72000" rtlCol="0" anchor="ctr"/>
          <a:lstStyle/>
          <a:p>
            <a:pPr marR="0" algn="just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endParaRPr lang="de-DE" sz="1200" b="1" kern="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R="0" algn="just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endParaRPr lang="de-DE" sz="1200" b="1" kern="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R="0" algn="just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200" b="1" kern="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Infineon </a:t>
            </a:r>
            <a:r>
              <a:rPr lang="de-DE" sz="1200" b="1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Automotive</a:t>
            </a:r>
          </a:p>
          <a:p>
            <a:pPr marR="0" algn="just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200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We‘re making </a:t>
            </a:r>
            <a:r>
              <a:rPr lang="de-DE" sz="1200" b="1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cars clean</a:t>
            </a:r>
            <a:r>
              <a:rPr lang="de-DE" sz="1200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endParaRPr lang="de-DE" sz="1200" kern="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R="0" algn="just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200" b="1" kern="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safe</a:t>
            </a:r>
            <a:r>
              <a:rPr lang="de-DE" sz="1200" kern="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and </a:t>
            </a:r>
            <a:r>
              <a:rPr lang="de-DE" sz="1200" b="1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smart</a:t>
            </a:r>
            <a:r>
              <a:rPr lang="de-DE" sz="1200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endParaRPr lang="de-DE" sz="1200" kern="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R="0" algn="just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200" kern="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since </a:t>
            </a:r>
            <a:r>
              <a:rPr lang="de-DE" sz="1200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more </a:t>
            </a:r>
            <a:r>
              <a:rPr lang="de-DE" sz="1200" kern="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than</a:t>
            </a:r>
          </a:p>
          <a:p>
            <a:pPr marR="0" algn="just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200" kern="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de-DE" sz="1200" b="1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40 years</a:t>
            </a:r>
          </a:p>
          <a:p>
            <a:pPr marR="0" algn="just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200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Market Position </a:t>
            </a:r>
            <a:r>
              <a:rPr lang="de-DE" sz="1200" b="1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#2</a:t>
            </a:r>
          </a:p>
        </p:txBody>
      </p:sp>
      <p:sp>
        <p:nvSpPr>
          <p:cNvPr id="10" name="Freihandform 9"/>
          <p:cNvSpPr/>
          <p:nvPr/>
        </p:nvSpPr>
        <p:spPr bwMode="auto">
          <a:xfrm>
            <a:off x="6181374" y="2034750"/>
            <a:ext cx="2969878" cy="3622869"/>
          </a:xfrm>
          <a:custGeom>
            <a:avLst/>
            <a:gdLst>
              <a:gd name="connsiteX0" fmla="*/ 0 w 2547892"/>
              <a:gd name="connsiteY0" fmla="*/ 1553593 h 2681057"/>
              <a:gd name="connsiteX1" fmla="*/ 2547892 w 2547892"/>
              <a:gd name="connsiteY1" fmla="*/ 0 h 2681057"/>
              <a:gd name="connsiteX2" fmla="*/ 2547892 w 2547892"/>
              <a:gd name="connsiteY2" fmla="*/ 2681057 h 2681057"/>
              <a:gd name="connsiteX3" fmla="*/ 0 w 2547892"/>
              <a:gd name="connsiteY3" fmla="*/ 1553593 h 2681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7892" h="2681057">
                <a:moveTo>
                  <a:pt x="0" y="1553593"/>
                </a:moveTo>
                <a:lnTo>
                  <a:pt x="2547892" y="0"/>
                </a:lnTo>
                <a:lnTo>
                  <a:pt x="2547892" y="2681057"/>
                </a:lnTo>
                <a:lnTo>
                  <a:pt x="0" y="1553593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square" lIns="72000" tIns="72000" rIns="108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endParaRPr lang="de-DE" sz="1200" b="1" kern="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R="0" algn="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endParaRPr lang="de-DE" sz="1200" b="1" kern="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R="0" algn="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200" b="1" kern="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Infineon </a:t>
            </a:r>
          </a:p>
          <a:p>
            <a:pPr marR="0" algn="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200" b="1" kern="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Digital Security Solution</a:t>
            </a:r>
            <a:endParaRPr lang="de-DE" sz="1200" b="1" kern="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R="0" algn="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200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We‘re delivering </a:t>
            </a:r>
            <a:r>
              <a:rPr lang="de-DE" sz="1200" b="1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security</a:t>
            </a:r>
            <a:r>
              <a:rPr lang="de-DE" sz="1200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de-DE" sz="1200" kern="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R="0" algn="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200" kern="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 </a:t>
            </a:r>
            <a:r>
              <a:rPr lang="de-DE" sz="1200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connected world since more than </a:t>
            </a:r>
            <a:r>
              <a:rPr lang="de-DE" sz="1200" b="1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30 years</a:t>
            </a:r>
          </a:p>
          <a:p>
            <a:pPr marR="0" algn="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200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Market Position </a:t>
            </a:r>
            <a:r>
              <a:rPr lang="de-DE" sz="1200" b="1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#1</a:t>
            </a:r>
          </a:p>
          <a:p>
            <a:pPr algn="r" eaLnBrk="0" hangingPunct="0"/>
            <a:endParaRPr lang="de-DE" sz="1200" dirty="0">
              <a:solidFill>
                <a:schemeClr val="bg1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Freihandform 10"/>
          <p:cNvSpPr/>
          <p:nvPr/>
        </p:nvSpPr>
        <p:spPr bwMode="auto">
          <a:xfrm>
            <a:off x="2677307" y="902841"/>
            <a:ext cx="4311777" cy="1916832"/>
          </a:xfrm>
          <a:custGeom>
            <a:avLst/>
            <a:gdLst>
              <a:gd name="connsiteX0" fmla="*/ 1473693 w 2760955"/>
              <a:gd name="connsiteY0" fmla="*/ 2237173 h 2237173"/>
              <a:gd name="connsiteX1" fmla="*/ 0 w 2760955"/>
              <a:gd name="connsiteY1" fmla="*/ 541538 h 2237173"/>
              <a:gd name="connsiteX2" fmla="*/ 2760955 w 2760955"/>
              <a:gd name="connsiteY2" fmla="*/ 0 h 2237173"/>
              <a:gd name="connsiteX3" fmla="*/ 1473693 w 2760955"/>
              <a:gd name="connsiteY3" fmla="*/ 2237173 h 2237173"/>
              <a:gd name="connsiteX0" fmla="*/ 1447567 w 2760955"/>
              <a:gd name="connsiteY0" fmla="*/ 2202338 h 2202338"/>
              <a:gd name="connsiteX1" fmla="*/ 0 w 2760955"/>
              <a:gd name="connsiteY1" fmla="*/ 541538 h 2202338"/>
              <a:gd name="connsiteX2" fmla="*/ 2760955 w 2760955"/>
              <a:gd name="connsiteY2" fmla="*/ 0 h 2202338"/>
              <a:gd name="connsiteX3" fmla="*/ 1447567 w 2760955"/>
              <a:gd name="connsiteY3" fmla="*/ 2202338 h 2202338"/>
              <a:gd name="connsiteX0" fmla="*/ 2998389 w 4311777"/>
              <a:gd name="connsiteY0" fmla="*/ 2304538 h 2304538"/>
              <a:gd name="connsiteX1" fmla="*/ 0 w 4311777"/>
              <a:gd name="connsiteY1" fmla="*/ 0 h 2304538"/>
              <a:gd name="connsiteX2" fmla="*/ 4311777 w 4311777"/>
              <a:gd name="connsiteY2" fmla="*/ 102200 h 2304538"/>
              <a:gd name="connsiteX3" fmla="*/ 2998389 w 4311777"/>
              <a:gd name="connsiteY3" fmla="*/ 2304538 h 2304538"/>
              <a:gd name="connsiteX0" fmla="*/ 2332705 w 4311777"/>
              <a:gd name="connsiteY0" fmla="*/ 1660800 h 1660800"/>
              <a:gd name="connsiteX1" fmla="*/ 0 w 4311777"/>
              <a:gd name="connsiteY1" fmla="*/ 0 h 1660800"/>
              <a:gd name="connsiteX2" fmla="*/ 4311777 w 4311777"/>
              <a:gd name="connsiteY2" fmla="*/ 102200 h 1660800"/>
              <a:gd name="connsiteX3" fmla="*/ 2332705 w 4311777"/>
              <a:gd name="connsiteY3" fmla="*/ 1660800 h 1660800"/>
              <a:gd name="connsiteX0" fmla="*/ 2303444 w 4311777"/>
              <a:gd name="connsiteY0" fmla="*/ 1916832 h 1916832"/>
              <a:gd name="connsiteX1" fmla="*/ 0 w 4311777"/>
              <a:gd name="connsiteY1" fmla="*/ 0 h 1916832"/>
              <a:gd name="connsiteX2" fmla="*/ 4311777 w 4311777"/>
              <a:gd name="connsiteY2" fmla="*/ 102200 h 1916832"/>
              <a:gd name="connsiteX3" fmla="*/ 2303444 w 4311777"/>
              <a:gd name="connsiteY3" fmla="*/ 1916832 h 191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1777" h="1916832">
                <a:moveTo>
                  <a:pt x="2303444" y="1916832"/>
                </a:moveTo>
                <a:lnTo>
                  <a:pt x="0" y="0"/>
                </a:lnTo>
                <a:lnTo>
                  <a:pt x="4311777" y="102200"/>
                </a:lnTo>
                <a:lnTo>
                  <a:pt x="2303444" y="191683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square" lIns="108000" tIns="108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buClr>
                <a:srgbClr val="E30034"/>
              </a:buClr>
              <a:defRPr/>
            </a:pPr>
            <a:endParaRPr lang="en-US" sz="1200" b="1" dirty="0" smtClean="0">
              <a:latin typeface="+mn-lt"/>
            </a:endParaRPr>
          </a:p>
          <a:p>
            <a:pPr lvl="0" algn="ctr" fontAlgn="auto">
              <a:buClr>
                <a:srgbClr val="E30034"/>
              </a:buClr>
              <a:defRPr/>
            </a:pPr>
            <a:r>
              <a:rPr lang="en-US" sz="1200" b="1" dirty="0" smtClean="0">
                <a:latin typeface="+mn-lt"/>
              </a:rPr>
              <a:t>Infineon</a:t>
            </a:r>
            <a:r>
              <a:rPr lang="en-US" sz="1200" dirty="0" smtClean="0">
                <a:latin typeface="+mn-lt"/>
              </a:rPr>
              <a:t> </a:t>
            </a:r>
            <a:r>
              <a:rPr lang="en-US" sz="1200" dirty="0">
                <a:latin typeface="+mn-lt"/>
              </a:rPr>
              <a:t>is your </a:t>
            </a:r>
            <a:r>
              <a:rPr lang="en-US" sz="1200" b="1" dirty="0" smtClean="0">
                <a:latin typeface="+mn-lt"/>
              </a:rPr>
              <a:t>Trusted </a:t>
            </a:r>
            <a:r>
              <a:rPr lang="en-US" sz="1200" b="1" dirty="0">
                <a:latin typeface="+mn-lt"/>
              </a:rPr>
              <a:t>Advisor </a:t>
            </a:r>
            <a:r>
              <a:rPr lang="en-US" sz="1200" dirty="0">
                <a:latin typeface="+mn-lt"/>
              </a:rPr>
              <a:t/>
            </a:r>
            <a:br>
              <a:rPr lang="en-US" sz="1200" dirty="0">
                <a:latin typeface="+mn-lt"/>
              </a:rPr>
            </a:br>
            <a:r>
              <a:rPr lang="en-US" sz="1200" dirty="0">
                <a:latin typeface="+mn-lt"/>
              </a:rPr>
              <a:t>for a </a:t>
            </a:r>
            <a:endParaRPr lang="en-US" sz="1200" dirty="0" smtClean="0">
              <a:latin typeface="+mn-lt"/>
            </a:endParaRPr>
          </a:p>
          <a:p>
            <a:pPr lvl="0" algn="ctr" fontAlgn="auto">
              <a:buClr>
                <a:srgbClr val="E30034"/>
              </a:buClr>
              <a:defRPr/>
            </a:pPr>
            <a:r>
              <a:rPr lang="en-US" sz="1200" b="1" dirty="0" smtClean="0">
                <a:latin typeface="+mn-lt"/>
              </a:rPr>
              <a:t>Holistic </a:t>
            </a:r>
            <a:r>
              <a:rPr lang="en-US" sz="1200" b="1" dirty="0">
                <a:latin typeface="+mn-lt"/>
              </a:rPr>
              <a:t>Security Approach </a:t>
            </a:r>
            <a:endParaRPr lang="en-US" sz="1200" b="1" dirty="0" smtClean="0">
              <a:latin typeface="+mn-lt"/>
            </a:endParaRPr>
          </a:p>
          <a:p>
            <a:pPr lvl="0" algn="ctr" fontAlgn="auto">
              <a:buClr>
                <a:srgbClr val="E30034"/>
              </a:buClr>
              <a:defRPr/>
            </a:pPr>
            <a:r>
              <a:rPr lang="en-US" sz="1200" dirty="0" smtClean="0">
                <a:latin typeface="+mn-lt"/>
              </a:rPr>
              <a:t>in </a:t>
            </a:r>
            <a:r>
              <a:rPr lang="en-US" sz="1200" dirty="0">
                <a:latin typeface="+mn-lt"/>
              </a:rPr>
              <a:t>Automotive</a:t>
            </a:r>
            <a:endParaRPr lang="en-US" sz="1200" i="1" kern="0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19" name="Gerade Verbindung 18"/>
          <p:cNvCxnSpPr>
            <a:endCxn id="27" idx="2"/>
          </p:cNvCxnSpPr>
          <p:nvPr/>
        </p:nvCxnSpPr>
        <p:spPr>
          <a:xfrm flipV="1">
            <a:off x="-405715" y="4119796"/>
            <a:ext cx="6485251" cy="2008537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>
            <a:endCxn id="2" idx="0"/>
          </p:cNvCxnSpPr>
          <p:nvPr/>
        </p:nvCxnSpPr>
        <p:spPr>
          <a:xfrm flipH="1" flipV="1">
            <a:off x="1322773" y="5589300"/>
            <a:ext cx="728877" cy="962008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20" idx="6"/>
            <a:endCxn id="24" idx="3"/>
          </p:cNvCxnSpPr>
          <p:nvPr/>
        </p:nvCxnSpPr>
        <p:spPr>
          <a:xfrm flipV="1">
            <a:off x="2687587" y="2870592"/>
            <a:ext cx="2214631" cy="1118004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27"/>
          <p:cNvCxnSpPr>
            <a:endCxn id="11" idx="2"/>
          </p:cNvCxnSpPr>
          <p:nvPr/>
        </p:nvCxnSpPr>
        <p:spPr>
          <a:xfrm>
            <a:off x="6960093" y="911265"/>
            <a:ext cx="0" cy="100789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29"/>
          <p:cNvCxnSpPr>
            <a:stCxn id="11" idx="2"/>
          </p:cNvCxnSpPr>
          <p:nvPr/>
        </p:nvCxnSpPr>
        <p:spPr>
          <a:xfrm flipV="1">
            <a:off x="6960093" y="908720"/>
            <a:ext cx="564317" cy="103334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llipse 19"/>
          <p:cNvSpPr/>
          <p:nvPr/>
        </p:nvSpPr>
        <p:spPr bwMode="auto">
          <a:xfrm>
            <a:off x="2543567" y="3916586"/>
            <a:ext cx="144020" cy="14402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1600" dirty="0" smtClean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Ellipse 23"/>
          <p:cNvSpPr/>
          <p:nvPr/>
        </p:nvSpPr>
        <p:spPr bwMode="auto">
          <a:xfrm>
            <a:off x="4881127" y="2747663"/>
            <a:ext cx="144020" cy="14402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1600" dirty="0" smtClean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6079536" y="4047786"/>
            <a:ext cx="144020" cy="14402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1600" dirty="0" smtClean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33" name="Gerade Verbindung 32"/>
          <p:cNvCxnSpPr>
            <a:stCxn id="24" idx="5"/>
            <a:endCxn id="27" idx="1"/>
          </p:cNvCxnSpPr>
          <p:nvPr/>
        </p:nvCxnSpPr>
        <p:spPr>
          <a:xfrm>
            <a:off x="5004056" y="2870592"/>
            <a:ext cx="1096571" cy="1198285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44FD-2425-4317-9AEA-1BF2606052F4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049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hlinkClick r:id="rId3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8"/>
          <a:stretch/>
        </p:blipFill>
        <p:spPr>
          <a:xfrm>
            <a:off x="-7176" y="-1"/>
            <a:ext cx="9151176" cy="685800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auto">
          <a:xfrm>
            <a:off x="4111212" y="5229200"/>
            <a:ext cx="914400" cy="91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1600" dirty="0" smtClean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1BA06F-50E3-4253-97BD-536F3689C10D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344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is a system approach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824" y="1593820"/>
            <a:ext cx="4752528" cy="4643492"/>
          </a:xfrm>
          <a:prstGeom prst="rect">
            <a:avLst/>
          </a:prstGeom>
        </p:spPr>
      </p:pic>
      <p:sp>
        <p:nvSpPr>
          <p:cNvPr id="9" name="Rectangle 25"/>
          <p:cNvSpPr/>
          <p:nvPr/>
        </p:nvSpPr>
        <p:spPr bwMode="auto">
          <a:xfrm>
            <a:off x="0" y="1123980"/>
            <a:ext cx="4752527" cy="469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72000" tIns="72000" rIns="72000" bIns="72000" rtlCol="0" anchor="t" anchorCtr="0"/>
          <a:lstStyle/>
          <a:p>
            <a:pPr marL="180975" eaLnBrk="0" hangingPunct="0">
              <a:buClr>
                <a:schemeClr val="tx1"/>
              </a:buClr>
            </a:pPr>
            <a:r>
              <a:rPr lang="en-US" sz="1800" b="1" dirty="0" smtClean="0">
                <a:latin typeface="+mn-lt"/>
                <a:ea typeface="Verdana" pitchFamily="34" charset="0"/>
                <a:cs typeface="Arial" panose="020B0604020202020204" pitchFamily="34" charset="0"/>
              </a:rPr>
              <a:t>Automotive </a:t>
            </a:r>
            <a:r>
              <a:rPr lang="en-US" sz="1800" b="1" dirty="0">
                <a:latin typeface="+mn-lt"/>
                <a:ea typeface="Verdana" pitchFamily="34" charset="0"/>
                <a:cs typeface="Arial" panose="020B0604020202020204" pitchFamily="34" charset="0"/>
              </a:rPr>
              <a:t>Security</a:t>
            </a:r>
          </a:p>
        </p:txBody>
      </p:sp>
      <p:sp>
        <p:nvSpPr>
          <p:cNvPr id="10" name="Rectangle 25"/>
          <p:cNvSpPr/>
          <p:nvPr/>
        </p:nvSpPr>
        <p:spPr bwMode="auto">
          <a:xfrm>
            <a:off x="5168482" y="1555606"/>
            <a:ext cx="3737845" cy="46812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72000" rIns="72000" bIns="72000" rtlCol="0" anchor="ctr" anchorCtr="0"/>
          <a:lstStyle/>
          <a:p>
            <a:pPr marL="176213" indent="-176213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SzPct val="100000"/>
              <a:buFont typeface="Arial" pitchFamily="34" charset="0"/>
              <a:buChar char="›"/>
            </a:pPr>
            <a:r>
              <a:rPr lang="en-US" sz="1400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As humans, machines, 'things' are getting connected, the risks of security attacks increase strongly</a:t>
            </a:r>
            <a:br>
              <a:rPr lang="en-US" sz="1400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400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as attack paths increase</a:t>
            </a:r>
          </a:p>
          <a:p>
            <a:pPr marL="176213" indent="-176213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SzPct val="100000"/>
              <a:buFont typeface="Arial" pitchFamily="34" charset="0"/>
              <a:buChar char="›"/>
            </a:pPr>
            <a:endParaRPr lang="en-US" sz="1400" dirty="0"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6213" indent="-176213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SzPct val="100000"/>
              <a:buFont typeface="Arial" pitchFamily="34" charset="0"/>
              <a:buChar char="›"/>
            </a:pPr>
            <a:r>
              <a:rPr lang="en-US" sz="1400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Accordingly, there is a greater need for security in fields like smart home, connected cars, information and communication technologies, Industry 4.0</a:t>
            </a:r>
          </a:p>
          <a:p>
            <a:pPr marL="176213" indent="-176213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SzPct val="100000"/>
              <a:buFont typeface="Arial" pitchFamily="34" charset="0"/>
              <a:buChar char="›"/>
            </a:pPr>
            <a:endParaRPr lang="en-US" sz="1400" dirty="0"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6213" indent="-176213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SzPct val="100000"/>
              <a:buFont typeface="Arial" pitchFamily="34" charset="0"/>
              <a:buChar char="›"/>
            </a:pPr>
            <a:r>
              <a:rPr lang="en-US" sz="1400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Many manufacturers of devices and systems do not have the necessary security know-how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15AFB-56DF-400C-9481-1928680A4BA9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679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ihandform 4"/>
          <p:cNvSpPr/>
          <p:nvPr/>
        </p:nvSpPr>
        <p:spPr bwMode="auto">
          <a:xfrm>
            <a:off x="-2391" y="908720"/>
            <a:ext cx="5305911" cy="5644897"/>
          </a:xfrm>
          <a:custGeom>
            <a:avLst/>
            <a:gdLst>
              <a:gd name="connsiteX0" fmla="*/ 4129873 w 4129873"/>
              <a:gd name="connsiteY0" fmla="*/ 4712677 h 4712677"/>
              <a:gd name="connsiteX1" fmla="*/ 0 w 4129873"/>
              <a:gd name="connsiteY1" fmla="*/ 4712677 h 4712677"/>
              <a:gd name="connsiteX2" fmla="*/ 0 w 4129873"/>
              <a:gd name="connsiteY2" fmla="*/ 0 h 4712677"/>
              <a:gd name="connsiteX3" fmla="*/ 2080009 w 4129873"/>
              <a:gd name="connsiteY3" fmla="*/ 482321 h 4712677"/>
              <a:gd name="connsiteX4" fmla="*/ 4129873 w 4129873"/>
              <a:gd name="connsiteY4" fmla="*/ 4712677 h 4712677"/>
              <a:gd name="connsiteX0" fmla="*/ 4129873 w 4129873"/>
              <a:gd name="connsiteY0" fmla="*/ 4800911 h 4800911"/>
              <a:gd name="connsiteX1" fmla="*/ 0 w 4129873"/>
              <a:gd name="connsiteY1" fmla="*/ 4800911 h 4800911"/>
              <a:gd name="connsiteX2" fmla="*/ 0 w 4129873"/>
              <a:gd name="connsiteY2" fmla="*/ 88234 h 4800911"/>
              <a:gd name="connsiteX3" fmla="*/ 1723515 w 4129873"/>
              <a:gd name="connsiteY3" fmla="*/ 0 h 4800911"/>
              <a:gd name="connsiteX4" fmla="*/ 4129873 w 4129873"/>
              <a:gd name="connsiteY4" fmla="*/ 4800911 h 4800911"/>
              <a:gd name="connsiteX0" fmla="*/ 4136019 w 4136019"/>
              <a:gd name="connsiteY0" fmla="*/ 5633573 h 5633573"/>
              <a:gd name="connsiteX1" fmla="*/ 6146 w 4136019"/>
              <a:gd name="connsiteY1" fmla="*/ 5633573 h 5633573"/>
              <a:gd name="connsiteX2" fmla="*/ 0 w 4136019"/>
              <a:gd name="connsiteY2" fmla="*/ 0 h 5633573"/>
              <a:gd name="connsiteX3" fmla="*/ 1729661 w 4136019"/>
              <a:gd name="connsiteY3" fmla="*/ 832662 h 5633573"/>
              <a:gd name="connsiteX4" fmla="*/ 4136019 w 4136019"/>
              <a:gd name="connsiteY4" fmla="*/ 5633573 h 5633573"/>
              <a:gd name="connsiteX0" fmla="*/ 4136019 w 4136019"/>
              <a:gd name="connsiteY0" fmla="*/ 5633573 h 5633573"/>
              <a:gd name="connsiteX1" fmla="*/ 6146 w 4136019"/>
              <a:gd name="connsiteY1" fmla="*/ 5633573 h 5633573"/>
              <a:gd name="connsiteX2" fmla="*/ 0 w 4136019"/>
              <a:gd name="connsiteY2" fmla="*/ 0 h 5633573"/>
              <a:gd name="connsiteX3" fmla="*/ 1748100 w 4136019"/>
              <a:gd name="connsiteY3" fmla="*/ 837667 h 5633573"/>
              <a:gd name="connsiteX4" fmla="*/ 4136019 w 4136019"/>
              <a:gd name="connsiteY4" fmla="*/ 5633573 h 5633573"/>
              <a:gd name="connsiteX0" fmla="*/ 4136019 w 4136019"/>
              <a:gd name="connsiteY0" fmla="*/ 5633573 h 5633573"/>
              <a:gd name="connsiteX1" fmla="*/ 6146 w 4136019"/>
              <a:gd name="connsiteY1" fmla="*/ 5633573 h 5633573"/>
              <a:gd name="connsiteX2" fmla="*/ 0 w 4136019"/>
              <a:gd name="connsiteY2" fmla="*/ 0 h 5633573"/>
              <a:gd name="connsiteX3" fmla="*/ 1748100 w 4136019"/>
              <a:gd name="connsiteY3" fmla="*/ 837667 h 5633573"/>
              <a:gd name="connsiteX4" fmla="*/ 3116255 w 4136019"/>
              <a:gd name="connsiteY4" fmla="*/ 3601598 h 5633573"/>
              <a:gd name="connsiteX5" fmla="*/ 4136019 w 4136019"/>
              <a:gd name="connsiteY5" fmla="*/ 5633573 h 5633573"/>
              <a:gd name="connsiteX0" fmla="*/ 4136019 w 5353567"/>
              <a:gd name="connsiteY0" fmla="*/ 5633573 h 5633573"/>
              <a:gd name="connsiteX1" fmla="*/ 6146 w 5353567"/>
              <a:gd name="connsiteY1" fmla="*/ 5633573 h 5633573"/>
              <a:gd name="connsiteX2" fmla="*/ 0 w 5353567"/>
              <a:gd name="connsiteY2" fmla="*/ 0 h 5633573"/>
              <a:gd name="connsiteX3" fmla="*/ 1748100 w 5353567"/>
              <a:gd name="connsiteY3" fmla="*/ 837667 h 5633573"/>
              <a:gd name="connsiteX4" fmla="*/ 5353567 w 5353567"/>
              <a:gd name="connsiteY4" fmla="*/ 3951939 h 5633573"/>
              <a:gd name="connsiteX5" fmla="*/ 4136019 w 5353567"/>
              <a:gd name="connsiteY5" fmla="*/ 5633573 h 5633573"/>
              <a:gd name="connsiteX0" fmla="*/ 5039549 w 5353567"/>
              <a:gd name="connsiteY0" fmla="*/ 5633573 h 5633573"/>
              <a:gd name="connsiteX1" fmla="*/ 6146 w 5353567"/>
              <a:gd name="connsiteY1" fmla="*/ 5633573 h 5633573"/>
              <a:gd name="connsiteX2" fmla="*/ 0 w 5353567"/>
              <a:gd name="connsiteY2" fmla="*/ 0 h 5633573"/>
              <a:gd name="connsiteX3" fmla="*/ 1748100 w 5353567"/>
              <a:gd name="connsiteY3" fmla="*/ 837667 h 5633573"/>
              <a:gd name="connsiteX4" fmla="*/ 5353567 w 5353567"/>
              <a:gd name="connsiteY4" fmla="*/ 3951939 h 5633573"/>
              <a:gd name="connsiteX5" fmla="*/ 5039549 w 5353567"/>
              <a:gd name="connsiteY5" fmla="*/ 5633573 h 5633573"/>
              <a:gd name="connsiteX0" fmla="*/ 5223943 w 5353567"/>
              <a:gd name="connsiteY0" fmla="*/ 4642610 h 5633573"/>
              <a:gd name="connsiteX1" fmla="*/ 6146 w 5353567"/>
              <a:gd name="connsiteY1" fmla="*/ 5633573 h 5633573"/>
              <a:gd name="connsiteX2" fmla="*/ 0 w 5353567"/>
              <a:gd name="connsiteY2" fmla="*/ 0 h 5633573"/>
              <a:gd name="connsiteX3" fmla="*/ 1748100 w 5353567"/>
              <a:gd name="connsiteY3" fmla="*/ 837667 h 5633573"/>
              <a:gd name="connsiteX4" fmla="*/ 5353567 w 5353567"/>
              <a:gd name="connsiteY4" fmla="*/ 3951939 h 5633573"/>
              <a:gd name="connsiteX5" fmla="*/ 5223943 w 5353567"/>
              <a:gd name="connsiteY5" fmla="*/ 4642610 h 5633573"/>
              <a:gd name="connsiteX0" fmla="*/ 5223943 w 5353567"/>
              <a:gd name="connsiteY0" fmla="*/ 4642610 h 5633573"/>
              <a:gd name="connsiteX1" fmla="*/ 6146 w 5353567"/>
              <a:gd name="connsiteY1" fmla="*/ 5633573 h 5633573"/>
              <a:gd name="connsiteX2" fmla="*/ 0 w 5353567"/>
              <a:gd name="connsiteY2" fmla="*/ 0 h 5633573"/>
              <a:gd name="connsiteX3" fmla="*/ 1748100 w 5353567"/>
              <a:gd name="connsiteY3" fmla="*/ 837667 h 5633573"/>
              <a:gd name="connsiteX4" fmla="*/ 5353567 w 5353567"/>
              <a:gd name="connsiteY4" fmla="*/ 3951939 h 5633573"/>
              <a:gd name="connsiteX5" fmla="*/ 5223943 w 5353567"/>
              <a:gd name="connsiteY5" fmla="*/ 4642610 h 5633573"/>
              <a:gd name="connsiteX0" fmla="*/ 5608192 w 5737816"/>
              <a:gd name="connsiteY0" fmla="*/ 4642610 h 5718828"/>
              <a:gd name="connsiteX1" fmla="*/ 390395 w 5737816"/>
              <a:gd name="connsiteY1" fmla="*/ 5633573 h 5718828"/>
              <a:gd name="connsiteX2" fmla="*/ 378103 w 5737816"/>
              <a:gd name="connsiteY2" fmla="*/ 4876636 h 5718828"/>
              <a:gd name="connsiteX3" fmla="*/ 384249 w 5737816"/>
              <a:gd name="connsiteY3" fmla="*/ 0 h 5718828"/>
              <a:gd name="connsiteX4" fmla="*/ 2132349 w 5737816"/>
              <a:gd name="connsiteY4" fmla="*/ 837667 h 5718828"/>
              <a:gd name="connsiteX5" fmla="*/ 5737816 w 5737816"/>
              <a:gd name="connsiteY5" fmla="*/ 3951939 h 5718828"/>
              <a:gd name="connsiteX6" fmla="*/ 5608192 w 5737816"/>
              <a:gd name="connsiteY6" fmla="*/ 4642610 h 5718828"/>
              <a:gd name="connsiteX0" fmla="*/ 5355733 w 5485357"/>
              <a:gd name="connsiteY0" fmla="*/ 4642610 h 5633573"/>
              <a:gd name="connsiteX1" fmla="*/ 137936 w 5485357"/>
              <a:gd name="connsiteY1" fmla="*/ 5633573 h 5633573"/>
              <a:gd name="connsiteX2" fmla="*/ 125644 w 5485357"/>
              <a:gd name="connsiteY2" fmla="*/ 4876636 h 5633573"/>
              <a:gd name="connsiteX3" fmla="*/ 131790 w 5485357"/>
              <a:gd name="connsiteY3" fmla="*/ 0 h 5633573"/>
              <a:gd name="connsiteX4" fmla="*/ 1879890 w 5485357"/>
              <a:gd name="connsiteY4" fmla="*/ 837667 h 5633573"/>
              <a:gd name="connsiteX5" fmla="*/ 5485357 w 5485357"/>
              <a:gd name="connsiteY5" fmla="*/ 3951939 h 5633573"/>
              <a:gd name="connsiteX6" fmla="*/ 5355733 w 5485357"/>
              <a:gd name="connsiteY6" fmla="*/ 4642610 h 5633573"/>
              <a:gd name="connsiteX0" fmla="*/ 5355733 w 5485357"/>
              <a:gd name="connsiteY0" fmla="*/ 4642610 h 4876636"/>
              <a:gd name="connsiteX1" fmla="*/ 125644 w 5485357"/>
              <a:gd name="connsiteY1" fmla="*/ 4876636 h 4876636"/>
              <a:gd name="connsiteX2" fmla="*/ 131790 w 5485357"/>
              <a:gd name="connsiteY2" fmla="*/ 0 h 4876636"/>
              <a:gd name="connsiteX3" fmla="*/ 1879890 w 5485357"/>
              <a:gd name="connsiteY3" fmla="*/ 837667 h 4876636"/>
              <a:gd name="connsiteX4" fmla="*/ 5485357 w 5485357"/>
              <a:gd name="connsiteY4" fmla="*/ 3951939 h 4876636"/>
              <a:gd name="connsiteX5" fmla="*/ 5355733 w 5485357"/>
              <a:gd name="connsiteY5" fmla="*/ 4642610 h 4876636"/>
              <a:gd name="connsiteX0" fmla="*/ 5230088 w 5359712"/>
              <a:gd name="connsiteY0" fmla="*/ 4642610 h 4876636"/>
              <a:gd name="connsiteX1" fmla="*/ -1 w 5359712"/>
              <a:gd name="connsiteY1" fmla="*/ 4876636 h 4876636"/>
              <a:gd name="connsiteX2" fmla="*/ 6145 w 5359712"/>
              <a:gd name="connsiteY2" fmla="*/ 0 h 4876636"/>
              <a:gd name="connsiteX3" fmla="*/ 1754245 w 5359712"/>
              <a:gd name="connsiteY3" fmla="*/ 837667 h 4876636"/>
              <a:gd name="connsiteX4" fmla="*/ 5359712 w 5359712"/>
              <a:gd name="connsiteY4" fmla="*/ 3951939 h 4876636"/>
              <a:gd name="connsiteX5" fmla="*/ 5230088 w 5359712"/>
              <a:gd name="connsiteY5" fmla="*/ 4642610 h 4876636"/>
              <a:gd name="connsiteX0" fmla="*/ 5236235 w 5365859"/>
              <a:gd name="connsiteY0" fmla="*/ 4642610 h 4642610"/>
              <a:gd name="connsiteX1" fmla="*/ 0 w 5365859"/>
              <a:gd name="connsiteY1" fmla="*/ 4586354 h 4642610"/>
              <a:gd name="connsiteX2" fmla="*/ 12292 w 5365859"/>
              <a:gd name="connsiteY2" fmla="*/ 0 h 4642610"/>
              <a:gd name="connsiteX3" fmla="*/ 1760392 w 5365859"/>
              <a:gd name="connsiteY3" fmla="*/ 837667 h 4642610"/>
              <a:gd name="connsiteX4" fmla="*/ 5365859 w 5365859"/>
              <a:gd name="connsiteY4" fmla="*/ 3951939 h 4642610"/>
              <a:gd name="connsiteX5" fmla="*/ 5236235 w 5365859"/>
              <a:gd name="connsiteY5" fmla="*/ 4642610 h 4642610"/>
              <a:gd name="connsiteX0" fmla="*/ 5224535 w 5354159"/>
              <a:gd name="connsiteY0" fmla="*/ 4642610 h 4642610"/>
              <a:gd name="connsiteX1" fmla="*/ 593 w 5354159"/>
              <a:gd name="connsiteY1" fmla="*/ 4631397 h 4642610"/>
              <a:gd name="connsiteX2" fmla="*/ 592 w 5354159"/>
              <a:gd name="connsiteY2" fmla="*/ 0 h 4642610"/>
              <a:gd name="connsiteX3" fmla="*/ 1748692 w 5354159"/>
              <a:gd name="connsiteY3" fmla="*/ 837667 h 4642610"/>
              <a:gd name="connsiteX4" fmla="*/ 5354159 w 5354159"/>
              <a:gd name="connsiteY4" fmla="*/ 3951939 h 4642610"/>
              <a:gd name="connsiteX5" fmla="*/ 5224535 w 5354159"/>
              <a:gd name="connsiteY5" fmla="*/ 4642610 h 4642610"/>
              <a:gd name="connsiteX0" fmla="*/ 5230089 w 5359713"/>
              <a:gd name="connsiteY0" fmla="*/ 4642610 h 4642610"/>
              <a:gd name="connsiteX1" fmla="*/ 0 w 5359713"/>
              <a:gd name="connsiteY1" fmla="*/ 4641407 h 4642610"/>
              <a:gd name="connsiteX2" fmla="*/ 6146 w 5359713"/>
              <a:gd name="connsiteY2" fmla="*/ 0 h 4642610"/>
              <a:gd name="connsiteX3" fmla="*/ 1754246 w 5359713"/>
              <a:gd name="connsiteY3" fmla="*/ 837667 h 4642610"/>
              <a:gd name="connsiteX4" fmla="*/ 5359713 w 5359713"/>
              <a:gd name="connsiteY4" fmla="*/ 3951939 h 4642610"/>
              <a:gd name="connsiteX5" fmla="*/ 5230089 w 5359713"/>
              <a:gd name="connsiteY5" fmla="*/ 4642610 h 4642610"/>
              <a:gd name="connsiteX0" fmla="*/ 5224121 w 5353745"/>
              <a:gd name="connsiteY0" fmla="*/ 4642610 h 4646412"/>
              <a:gd name="connsiteX1" fmla="*/ 12471 w 5353745"/>
              <a:gd name="connsiteY1" fmla="*/ 4646412 h 4646412"/>
              <a:gd name="connsiteX2" fmla="*/ 178 w 5353745"/>
              <a:gd name="connsiteY2" fmla="*/ 0 h 4646412"/>
              <a:gd name="connsiteX3" fmla="*/ 1748278 w 5353745"/>
              <a:gd name="connsiteY3" fmla="*/ 837667 h 4646412"/>
              <a:gd name="connsiteX4" fmla="*/ 5353745 w 5353745"/>
              <a:gd name="connsiteY4" fmla="*/ 3951939 h 4646412"/>
              <a:gd name="connsiteX5" fmla="*/ 5224121 w 5353745"/>
              <a:gd name="connsiteY5" fmla="*/ 4642610 h 4646412"/>
              <a:gd name="connsiteX0" fmla="*/ 5224121 w 5353745"/>
              <a:gd name="connsiteY0" fmla="*/ 4642610 h 4642610"/>
              <a:gd name="connsiteX1" fmla="*/ 12471 w 5353745"/>
              <a:gd name="connsiteY1" fmla="*/ 4641407 h 4642610"/>
              <a:gd name="connsiteX2" fmla="*/ 178 w 5353745"/>
              <a:gd name="connsiteY2" fmla="*/ 0 h 4642610"/>
              <a:gd name="connsiteX3" fmla="*/ 1748278 w 5353745"/>
              <a:gd name="connsiteY3" fmla="*/ 837667 h 4642610"/>
              <a:gd name="connsiteX4" fmla="*/ 5353745 w 5353745"/>
              <a:gd name="connsiteY4" fmla="*/ 3951939 h 4642610"/>
              <a:gd name="connsiteX5" fmla="*/ 5224121 w 5353745"/>
              <a:gd name="connsiteY5" fmla="*/ 4642610 h 4642610"/>
              <a:gd name="connsiteX0" fmla="*/ 5230089 w 5359713"/>
              <a:gd name="connsiteY0" fmla="*/ 4642610 h 4642610"/>
              <a:gd name="connsiteX1" fmla="*/ 0 w 5359713"/>
              <a:gd name="connsiteY1" fmla="*/ 4641407 h 4642610"/>
              <a:gd name="connsiteX2" fmla="*/ 6146 w 5359713"/>
              <a:gd name="connsiteY2" fmla="*/ 0 h 4642610"/>
              <a:gd name="connsiteX3" fmla="*/ 1754246 w 5359713"/>
              <a:gd name="connsiteY3" fmla="*/ 837667 h 4642610"/>
              <a:gd name="connsiteX4" fmla="*/ 5359713 w 5359713"/>
              <a:gd name="connsiteY4" fmla="*/ 3951939 h 4642610"/>
              <a:gd name="connsiteX5" fmla="*/ 5230089 w 5359713"/>
              <a:gd name="connsiteY5" fmla="*/ 4642610 h 4642610"/>
              <a:gd name="connsiteX0" fmla="*/ 5230089 w 5359713"/>
              <a:gd name="connsiteY0" fmla="*/ 4642610 h 4642610"/>
              <a:gd name="connsiteX1" fmla="*/ 0 w 5359713"/>
              <a:gd name="connsiteY1" fmla="*/ 4641407 h 4642610"/>
              <a:gd name="connsiteX2" fmla="*/ 2297 w 5359713"/>
              <a:gd name="connsiteY2" fmla="*/ 0 h 4642610"/>
              <a:gd name="connsiteX3" fmla="*/ 1754246 w 5359713"/>
              <a:gd name="connsiteY3" fmla="*/ 837667 h 4642610"/>
              <a:gd name="connsiteX4" fmla="*/ 5359713 w 5359713"/>
              <a:gd name="connsiteY4" fmla="*/ 3951939 h 4642610"/>
              <a:gd name="connsiteX5" fmla="*/ 5230089 w 5359713"/>
              <a:gd name="connsiteY5" fmla="*/ 4642610 h 4642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9713" h="4642610">
                <a:moveTo>
                  <a:pt x="5230089" y="4642610"/>
                </a:moveTo>
                <a:lnTo>
                  <a:pt x="0" y="4641407"/>
                </a:lnTo>
                <a:cubicBezTo>
                  <a:pt x="2049" y="3015862"/>
                  <a:pt x="248" y="1625545"/>
                  <a:pt x="2297" y="0"/>
                </a:cubicBezTo>
                <a:lnTo>
                  <a:pt x="1754246" y="837667"/>
                </a:lnTo>
                <a:lnTo>
                  <a:pt x="5359713" y="3951939"/>
                </a:lnTo>
                <a:lnTo>
                  <a:pt x="5230089" y="4642610"/>
                </a:lnTo>
                <a:close/>
              </a:path>
            </a:pathLst>
          </a:custGeom>
          <a:blipFill>
            <a:blip r:embed="rId4"/>
            <a:srcRect/>
            <a:stretch>
              <a:fillRect l="-38643" t="-775" r="-11999" b="-3771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900000" tIns="1836000" rIns="72000" bIns="72000" rtlCol="0" anchor="ctr"/>
          <a:lstStyle/>
          <a:p>
            <a:pPr marL="536575" eaLnBrk="0" hangingPunct="0"/>
            <a:endParaRPr lang="de-DE" sz="1600" dirty="0">
              <a:solidFill>
                <a:srgbClr val="000000"/>
              </a:solidFill>
              <a:latin typeface="Verdana"/>
              <a:ea typeface="Verdana" pitchFamily="34" charset="0"/>
            </a:endParaRPr>
          </a:p>
        </p:txBody>
      </p:sp>
      <p:sp>
        <p:nvSpPr>
          <p:cNvPr id="20" name="Freihandform 1"/>
          <p:cNvSpPr/>
          <p:nvPr/>
        </p:nvSpPr>
        <p:spPr bwMode="auto">
          <a:xfrm>
            <a:off x="-2391" y="909768"/>
            <a:ext cx="2151129" cy="1015057"/>
          </a:xfrm>
          <a:custGeom>
            <a:avLst/>
            <a:gdLst>
              <a:gd name="connsiteX0" fmla="*/ 2843684 w 2843684"/>
              <a:gd name="connsiteY0" fmla="*/ 0 h 1426866"/>
              <a:gd name="connsiteX1" fmla="*/ 0 w 2843684"/>
              <a:gd name="connsiteY1" fmla="*/ 0 h 1426866"/>
              <a:gd name="connsiteX2" fmla="*/ 0 w 2843684"/>
              <a:gd name="connsiteY2" fmla="*/ 914400 h 1426866"/>
              <a:gd name="connsiteX3" fmla="*/ 2090057 w 2843684"/>
              <a:gd name="connsiteY3" fmla="*/ 1426866 h 1426866"/>
              <a:gd name="connsiteX4" fmla="*/ 2843684 w 2843684"/>
              <a:gd name="connsiteY4" fmla="*/ 0 h 1426866"/>
              <a:gd name="connsiteX0" fmla="*/ 2843684 w 2843684"/>
              <a:gd name="connsiteY0" fmla="*/ 0 h 1396721"/>
              <a:gd name="connsiteX1" fmla="*/ 0 w 2843684"/>
              <a:gd name="connsiteY1" fmla="*/ 0 h 1396721"/>
              <a:gd name="connsiteX2" fmla="*/ 0 w 2843684"/>
              <a:gd name="connsiteY2" fmla="*/ 914400 h 1396721"/>
              <a:gd name="connsiteX3" fmla="*/ 2039816 w 2843684"/>
              <a:gd name="connsiteY3" fmla="*/ 1396721 h 1396721"/>
              <a:gd name="connsiteX4" fmla="*/ 2843684 w 2843684"/>
              <a:gd name="connsiteY4" fmla="*/ 0 h 1396721"/>
              <a:gd name="connsiteX0" fmla="*/ 2848447 w 2848447"/>
              <a:gd name="connsiteY0" fmla="*/ 0 h 1396721"/>
              <a:gd name="connsiteX1" fmla="*/ 4763 w 2848447"/>
              <a:gd name="connsiteY1" fmla="*/ 0 h 1396721"/>
              <a:gd name="connsiteX2" fmla="*/ 0 w 2848447"/>
              <a:gd name="connsiteY2" fmla="*/ 923887 h 1396721"/>
              <a:gd name="connsiteX3" fmla="*/ 2044579 w 2848447"/>
              <a:gd name="connsiteY3" fmla="*/ 1396721 h 1396721"/>
              <a:gd name="connsiteX4" fmla="*/ 2848447 w 2848447"/>
              <a:gd name="connsiteY4" fmla="*/ 0 h 1396721"/>
              <a:gd name="connsiteX0" fmla="*/ 2851128 w 2851128"/>
              <a:gd name="connsiteY0" fmla="*/ 0 h 1396721"/>
              <a:gd name="connsiteX1" fmla="*/ 288 w 2851128"/>
              <a:gd name="connsiteY1" fmla="*/ 0 h 1396721"/>
              <a:gd name="connsiteX2" fmla="*/ 2681 w 2851128"/>
              <a:gd name="connsiteY2" fmla="*/ 923887 h 1396721"/>
              <a:gd name="connsiteX3" fmla="*/ 2047260 w 2851128"/>
              <a:gd name="connsiteY3" fmla="*/ 1396721 h 1396721"/>
              <a:gd name="connsiteX4" fmla="*/ 2851128 w 2851128"/>
              <a:gd name="connsiteY4" fmla="*/ 0 h 1396721"/>
              <a:gd name="connsiteX0" fmla="*/ 2851297 w 2851297"/>
              <a:gd name="connsiteY0" fmla="*/ 0 h 1396721"/>
              <a:gd name="connsiteX1" fmla="*/ 457 w 2851297"/>
              <a:gd name="connsiteY1" fmla="*/ 0 h 1396721"/>
              <a:gd name="connsiteX2" fmla="*/ 465 w 2851297"/>
              <a:gd name="connsiteY2" fmla="*/ 921515 h 1396721"/>
              <a:gd name="connsiteX3" fmla="*/ 2047429 w 2851297"/>
              <a:gd name="connsiteY3" fmla="*/ 1396721 h 1396721"/>
              <a:gd name="connsiteX4" fmla="*/ 2851297 w 2851297"/>
              <a:gd name="connsiteY4" fmla="*/ 0 h 1396721"/>
              <a:gd name="connsiteX0" fmla="*/ 2851297 w 2851297"/>
              <a:gd name="connsiteY0" fmla="*/ 0 h 921515"/>
              <a:gd name="connsiteX1" fmla="*/ 457 w 2851297"/>
              <a:gd name="connsiteY1" fmla="*/ 0 h 921515"/>
              <a:gd name="connsiteX2" fmla="*/ 465 w 2851297"/>
              <a:gd name="connsiteY2" fmla="*/ 921515 h 921515"/>
              <a:gd name="connsiteX3" fmla="*/ 1723800 w 2851297"/>
              <a:gd name="connsiteY3" fmla="*/ 832060 h 921515"/>
              <a:gd name="connsiteX4" fmla="*/ 2851297 w 2851297"/>
              <a:gd name="connsiteY4" fmla="*/ 0 h 921515"/>
              <a:gd name="connsiteX0" fmla="*/ 2856938 w 2856938"/>
              <a:gd name="connsiteY0" fmla="*/ 0 h 832060"/>
              <a:gd name="connsiteX1" fmla="*/ 6098 w 2856938"/>
              <a:gd name="connsiteY1" fmla="*/ 0 h 832060"/>
              <a:gd name="connsiteX2" fmla="*/ 0 w 2856938"/>
              <a:gd name="connsiteY2" fmla="*/ 451797 h 832060"/>
              <a:gd name="connsiteX3" fmla="*/ 1729441 w 2856938"/>
              <a:gd name="connsiteY3" fmla="*/ 832060 h 832060"/>
              <a:gd name="connsiteX4" fmla="*/ 2856938 w 2856938"/>
              <a:gd name="connsiteY4" fmla="*/ 0 h 832060"/>
              <a:gd name="connsiteX0" fmla="*/ 2867686 w 2867686"/>
              <a:gd name="connsiteY0" fmla="*/ 0 h 832060"/>
              <a:gd name="connsiteX1" fmla="*/ 16846 w 2867686"/>
              <a:gd name="connsiteY1" fmla="*/ 0 h 832060"/>
              <a:gd name="connsiteX2" fmla="*/ 1740189 w 2867686"/>
              <a:gd name="connsiteY2" fmla="*/ 832060 h 832060"/>
              <a:gd name="connsiteX3" fmla="*/ 2867686 w 2867686"/>
              <a:gd name="connsiteY3" fmla="*/ 0 h 832060"/>
              <a:gd name="connsiteX0" fmla="*/ 2850840 w 2850840"/>
              <a:gd name="connsiteY0" fmla="*/ 0 h 832060"/>
              <a:gd name="connsiteX1" fmla="*/ 0 w 2850840"/>
              <a:gd name="connsiteY1" fmla="*/ 0 h 832060"/>
              <a:gd name="connsiteX2" fmla="*/ 1723343 w 2850840"/>
              <a:gd name="connsiteY2" fmla="*/ 832060 h 832060"/>
              <a:gd name="connsiteX3" fmla="*/ 2850840 w 2850840"/>
              <a:gd name="connsiteY3" fmla="*/ 0 h 832060"/>
              <a:gd name="connsiteX0" fmla="*/ 2154732 w 2154732"/>
              <a:gd name="connsiteY0" fmla="*/ 0 h 832060"/>
              <a:gd name="connsiteX1" fmla="*/ 0 w 2154732"/>
              <a:gd name="connsiteY1" fmla="*/ 0 h 832060"/>
              <a:gd name="connsiteX2" fmla="*/ 1723343 w 2154732"/>
              <a:gd name="connsiteY2" fmla="*/ 832060 h 832060"/>
              <a:gd name="connsiteX3" fmla="*/ 2154732 w 2154732"/>
              <a:gd name="connsiteY3" fmla="*/ 0 h 832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4732" h="832060">
                <a:moveTo>
                  <a:pt x="2154732" y="0"/>
                </a:moveTo>
                <a:lnTo>
                  <a:pt x="0" y="0"/>
                </a:lnTo>
                <a:lnTo>
                  <a:pt x="1723343" y="832060"/>
                </a:lnTo>
                <a:lnTo>
                  <a:pt x="2154732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solidFill>
                <a:schemeClr val="accent6"/>
              </a:solidFill>
              <a:latin typeface="Verdana"/>
              <a:ea typeface="Verdana" pitchFamily="34" charset="0"/>
            </a:endParaRPr>
          </a:p>
        </p:txBody>
      </p:sp>
      <p:sp>
        <p:nvSpPr>
          <p:cNvPr id="21" name="Freihandform 2"/>
          <p:cNvSpPr/>
          <p:nvPr/>
        </p:nvSpPr>
        <p:spPr bwMode="auto">
          <a:xfrm>
            <a:off x="1718070" y="914877"/>
            <a:ext cx="3586792" cy="4797550"/>
          </a:xfrm>
          <a:custGeom>
            <a:avLst/>
            <a:gdLst>
              <a:gd name="connsiteX0" fmla="*/ 773723 w 3315956"/>
              <a:gd name="connsiteY0" fmla="*/ 0 h 4722725"/>
              <a:gd name="connsiteX1" fmla="*/ 2532184 w 3315956"/>
              <a:gd name="connsiteY1" fmla="*/ 0 h 4722725"/>
              <a:gd name="connsiteX2" fmla="*/ 3315956 w 3315956"/>
              <a:gd name="connsiteY2" fmla="*/ 4019341 h 4722725"/>
              <a:gd name="connsiteX3" fmla="*/ 1617784 w 3315956"/>
              <a:gd name="connsiteY3" fmla="*/ 4722725 h 4722725"/>
              <a:gd name="connsiteX4" fmla="*/ 0 w 3315956"/>
              <a:gd name="connsiteY4" fmla="*/ 1366576 h 4722725"/>
              <a:gd name="connsiteX5" fmla="*/ 773723 w 3315956"/>
              <a:gd name="connsiteY5" fmla="*/ 0 h 4722725"/>
              <a:gd name="connsiteX0" fmla="*/ 763674 w 3305907"/>
              <a:gd name="connsiteY0" fmla="*/ 0 h 4722725"/>
              <a:gd name="connsiteX1" fmla="*/ 2522135 w 3305907"/>
              <a:gd name="connsiteY1" fmla="*/ 0 h 4722725"/>
              <a:gd name="connsiteX2" fmla="*/ 3305907 w 3305907"/>
              <a:gd name="connsiteY2" fmla="*/ 4019341 h 4722725"/>
              <a:gd name="connsiteX3" fmla="*/ 1607735 w 3305907"/>
              <a:gd name="connsiteY3" fmla="*/ 4722725 h 4722725"/>
              <a:gd name="connsiteX4" fmla="*/ 0 w 3305907"/>
              <a:gd name="connsiteY4" fmla="*/ 1376625 h 4722725"/>
              <a:gd name="connsiteX5" fmla="*/ 763674 w 3305907"/>
              <a:gd name="connsiteY5" fmla="*/ 0 h 4722725"/>
              <a:gd name="connsiteX0" fmla="*/ 763674 w 3305907"/>
              <a:gd name="connsiteY0" fmla="*/ 0 h 4722725"/>
              <a:gd name="connsiteX1" fmla="*/ 2522135 w 3305907"/>
              <a:gd name="connsiteY1" fmla="*/ 0 h 4722725"/>
              <a:gd name="connsiteX2" fmla="*/ 3305907 w 3305907"/>
              <a:gd name="connsiteY2" fmla="*/ 4019341 h 4722725"/>
              <a:gd name="connsiteX3" fmla="*/ 1607735 w 3305907"/>
              <a:gd name="connsiteY3" fmla="*/ 4722725 h 4722725"/>
              <a:gd name="connsiteX4" fmla="*/ 0 w 3305907"/>
              <a:gd name="connsiteY4" fmla="*/ 1406770 h 4722725"/>
              <a:gd name="connsiteX5" fmla="*/ 763674 w 3305907"/>
              <a:gd name="connsiteY5" fmla="*/ 0 h 4722725"/>
              <a:gd name="connsiteX0" fmla="*/ 783771 w 3326004"/>
              <a:gd name="connsiteY0" fmla="*/ 0 h 4722725"/>
              <a:gd name="connsiteX1" fmla="*/ 2542232 w 3326004"/>
              <a:gd name="connsiteY1" fmla="*/ 0 h 4722725"/>
              <a:gd name="connsiteX2" fmla="*/ 3326004 w 3326004"/>
              <a:gd name="connsiteY2" fmla="*/ 4019341 h 4722725"/>
              <a:gd name="connsiteX3" fmla="*/ 1627832 w 3326004"/>
              <a:gd name="connsiteY3" fmla="*/ 4722725 h 4722725"/>
              <a:gd name="connsiteX4" fmla="*/ 0 w 3326004"/>
              <a:gd name="connsiteY4" fmla="*/ 1406770 h 4722725"/>
              <a:gd name="connsiteX5" fmla="*/ 783771 w 3326004"/>
              <a:gd name="connsiteY5" fmla="*/ 0 h 4722725"/>
              <a:gd name="connsiteX0" fmla="*/ 783771 w 3326004"/>
              <a:gd name="connsiteY0" fmla="*/ 0 h 4732773"/>
              <a:gd name="connsiteX1" fmla="*/ 2542232 w 3326004"/>
              <a:gd name="connsiteY1" fmla="*/ 0 h 4732773"/>
              <a:gd name="connsiteX2" fmla="*/ 3326004 w 3326004"/>
              <a:gd name="connsiteY2" fmla="*/ 4019341 h 4732773"/>
              <a:gd name="connsiteX3" fmla="*/ 1637881 w 3326004"/>
              <a:gd name="connsiteY3" fmla="*/ 4732773 h 4732773"/>
              <a:gd name="connsiteX4" fmla="*/ 0 w 3326004"/>
              <a:gd name="connsiteY4" fmla="*/ 1406770 h 4732773"/>
              <a:gd name="connsiteX5" fmla="*/ 783771 w 3326004"/>
              <a:gd name="connsiteY5" fmla="*/ 0 h 4732773"/>
              <a:gd name="connsiteX0" fmla="*/ 783771 w 3326004"/>
              <a:gd name="connsiteY0" fmla="*/ 0 h 4737535"/>
              <a:gd name="connsiteX1" fmla="*/ 2542232 w 3326004"/>
              <a:gd name="connsiteY1" fmla="*/ 0 h 4737535"/>
              <a:gd name="connsiteX2" fmla="*/ 3326004 w 3326004"/>
              <a:gd name="connsiteY2" fmla="*/ 4019341 h 4737535"/>
              <a:gd name="connsiteX3" fmla="*/ 1637881 w 3326004"/>
              <a:gd name="connsiteY3" fmla="*/ 4737535 h 4737535"/>
              <a:gd name="connsiteX4" fmla="*/ 0 w 3326004"/>
              <a:gd name="connsiteY4" fmla="*/ 1406770 h 4737535"/>
              <a:gd name="connsiteX5" fmla="*/ 783771 w 3326004"/>
              <a:gd name="connsiteY5" fmla="*/ 0 h 4737535"/>
              <a:gd name="connsiteX0" fmla="*/ 783771 w 3326004"/>
              <a:gd name="connsiteY0" fmla="*/ 5011 h 4742546"/>
              <a:gd name="connsiteX1" fmla="*/ 3054296 w 3326004"/>
              <a:gd name="connsiteY1" fmla="*/ 0 h 4742546"/>
              <a:gd name="connsiteX2" fmla="*/ 3326004 w 3326004"/>
              <a:gd name="connsiteY2" fmla="*/ 4024352 h 4742546"/>
              <a:gd name="connsiteX3" fmla="*/ 1637881 w 3326004"/>
              <a:gd name="connsiteY3" fmla="*/ 4742546 h 4742546"/>
              <a:gd name="connsiteX4" fmla="*/ 0 w 3326004"/>
              <a:gd name="connsiteY4" fmla="*/ 1411781 h 4742546"/>
              <a:gd name="connsiteX5" fmla="*/ 783771 w 3326004"/>
              <a:gd name="connsiteY5" fmla="*/ 5011 h 4742546"/>
              <a:gd name="connsiteX0" fmla="*/ 783771 w 3441828"/>
              <a:gd name="connsiteY0" fmla="*/ 5011 h 5637993"/>
              <a:gd name="connsiteX1" fmla="*/ 3054296 w 3441828"/>
              <a:gd name="connsiteY1" fmla="*/ 0 h 5637993"/>
              <a:gd name="connsiteX2" fmla="*/ 3441828 w 3441828"/>
              <a:gd name="connsiteY2" fmla="*/ 5637993 h 5637993"/>
              <a:gd name="connsiteX3" fmla="*/ 1637881 w 3441828"/>
              <a:gd name="connsiteY3" fmla="*/ 4742546 h 5637993"/>
              <a:gd name="connsiteX4" fmla="*/ 0 w 3441828"/>
              <a:gd name="connsiteY4" fmla="*/ 1411781 h 5637993"/>
              <a:gd name="connsiteX5" fmla="*/ 783771 w 3441828"/>
              <a:gd name="connsiteY5" fmla="*/ 5011 h 5637993"/>
              <a:gd name="connsiteX0" fmla="*/ 783771 w 3441828"/>
              <a:gd name="connsiteY0" fmla="*/ 5011 h 5644581"/>
              <a:gd name="connsiteX1" fmla="*/ 3054296 w 3441828"/>
              <a:gd name="connsiteY1" fmla="*/ 0 h 5644581"/>
              <a:gd name="connsiteX2" fmla="*/ 3441828 w 3441828"/>
              <a:gd name="connsiteY2" fmla="*/ 5637993 h 5644581"/>
              <a:gd name="connsiteX3" fmla="*/ 2064601 w 3441828"/>
              <a:gd name="connsiteY3" fmla="*/ 5644581 h 5644581"/>
              <a:gd name="connsiteX4" fmla="*/ 0 w 3441828"/>
              <a:gd name="connsiteY4" fmla="*/ 1411781 h 5644581"/>
              <a:gd name="connsiteX5" fmla="*/ 783771 w 3441828"/>
              <a:gd name="connsiteY5" fmla="*/ 5011 h 5644581"/>
              <a:gd name="connsiteX0" fmla="*/ 783771 w 3054296"/>
              <a:gd name="connsiteY0" fmla="*/ 5011 h 5644581"/>
              <a:gd name="connsiteX1" fmla="*/ 3054296 w 3054296"/>
              <a:gd name="connsiteY1" fmla="*/ 0 h 5644581"/>
              <a:gd name="connsiteX2" fmla="*/ 2948052 w 3054296"/>
              <a:gd name="connsiteY2" fmla="*/ 5643004 h 5644581"/>
              <a:gd name="connsiteX3" fmla="*/ 2064601 w 3054296"/>
              <a:gd name="connsiteY3" fmla="*/ 5644581 h 5644581"/>
              <a:gd name="connsiteX4" fmla="*/ 0 w 3054296"/>
              <a:gd name="connsiteY4" fmla="*/ 1411781 h 5644581"/>
              <a:gd name="connsiteX5" fmla="*/ 783771 w 3054296"/>
              <a:gd name="connsiteY5" fmla="*/ 5011 h 5644581"/>
              <a:gd name="connsiteX0" fmla="*/ 783771 w 3054296"/>
              <a:gd name="connsiteY0" fmla="*/ 5011 h 5644581"/>
              <a:gd name="connsiteX1" fmla="*/ 3054296 w 3054296"/>
              <a:gd name="connsiteY1" fmla="*/ 0 h 5644581"/>
              <a:gd name="connsiteX2" fmla="*/ 2977192 w 3054296"/>
              <a:gd name="connsiteY2" fmla="*/ 3337529 h 5644581"/>
              <a:gd name="connsiteX3" fmla="*/ 2948052 w 3054296"/>
              <a:gd name="connsiteY3" fmla="*/ 5643004 h 5644581"/>
              <a:gd name="connsiteX4" fmla="*/ 2064601 w 3054296"/>
              <a:gd name="connsiteY4" fmla="*/ 5644581 h 5644581"/>
              <a:gd name="connsiteX5" fmla="*/ 0 w 3054296"/>
              <a:gd name="connsiteY5" fmla="*/ 1411781 h 5644581"/>
              <a:gd name="connsiteX6" fmla="*/ 783771 w 3054296"/>
              <a:gd name="connsiteY6" fmla="*/ 5011 h 5644581"/>
              <a:gd name="connsiteX0" fmla="*/ 783771 w 3257608"/>
              <a:gd name="connsiteY0" fmla="*/ 5011 h 5644581"/>
              <a:gd name="connsiteX1" fmla="*/ 3054296 w 3257608"/>
              <a:gd name="connsiteY1" fmla="*/ 0 h 5644581"/>
              <a:gd name="connsiteX2" fmla="*/ 3257608 w 3257608"/>
              <a:gd name="connsiteY2" fmla="*/ 3948908 h 5644581"/>
              <a:gd name="connsiteX3" fmla="*/ 2948052 w 3257608"/>
              <a:gd name="connsiteY3" fmla="*/ 5643004 h 5644581"/>
              <a:gd name="connsiteX4" fmla="*/ 2064601 w 3257608"/>
              <a:gd name="connsiteY4" fmla="*/ 5644581 h 5644581"/>
              <a:gd name="connsiteX5" fmla="*/ 0 w 3257608"/>
              <a:gd name="connsiteY5" fmla="*/ 1411781 h 5644581"/>
              <a:gd name="connsiteX6" fmla="*/ 783771 w 3257608"/>
              <a:gd name="connsiteY6" fmla="*/ 5011 h 5644581"/>
              <a:gd name="connsiteX0" fmla="*/ 1100763 w 3574600"/>
              <a:gd name="connsiteY0" fmla="*/ 5011 h 5644581"/>
              <a:gd name="connsiteX1" fmla="*/ 3371288 w 3574600"/>
              <a:gd name="connsiteY1" fmla="*/ 0 h 5644581"/>
              <a:gd name="connsiteX2" fmla="*/ 3574600 w 3574600"/>
              <a:gd name="connsiteY2" fmla="*/ 3948908 h 5644581"/>
              <a:gd name="connsiteX3" fmla="*/ 3265044 w 3574600"/>
              <a:gd name="connsiteY3" fmla="*/ 5643004 h 5644581"/>
              <a:gd name="connsiteX4" fmla="*/ 2381593 w 3574600"/>
              <a:gd name="connsiteY4" fmla="*/ 5644581 h 5644581"/>
              <a:gd name="connsiteX5" fmla="*/ 0 w 3574600"/>
              <a:gd name="connsiteY5" fmla="*/ 845503 h 5644581"/>
              <a:gd name="connsiteX6" fmla="*/ 1100763 w 3574600"/>
              <a:gd name="connsiteY6" fmla="*/ 5011 h 5644581"/>
              <a:gd name="connsiteX0" fmla="*/ 411915 w 3574600"/>
              <a:gd name="connsiteY0" fmla="*/ 5011 h 5644581"/>
              <a:gd name="connsiteX1" fmla="*/ 3371288 w 3574600"/>
              <a:gd name="connsiteY1" fmla="*/ 0 h 5644581"/>
              <a:gd name="connsiteX2" fmla="*/ 3574600 w 3574600"/>
              <a:gd name="connsiteY2" fmla="*/ 3948908 h 5644581"/>
              <a:gd name="connsiteX3" fmla="*/ 3265044 w 3574600"/>
              <a:gd name="connsiteY3" fmla="*/ 5643004 h 5644581"/>
              <a:gd name="connsiteX4" fmla="*/ 2381593 w 3574600"/>
              <a:gd name="connsiteY4" fmla="*/ 5644581 h 5644581"/>
              <a:gd name="connsiteX5" fmla="*/ 0 w 3574600"/>
              <a:gd name="connsiteY5" fmla="*/ 845503 h 5644581"/>
              <a:gd name="connsiteX6" fmla="*/ 411915 w 3574600"/>
              <a:gd name="connsiteY6" fmla="*/ 5011 h 5644581"/>
              <a:gd name="connsiteX0" fmla="*/ 424107 w 3586792"/>
              <a:gd name="connsiteY0" fmla="*/ 5011 h 5644581"/>
              <a:gd name="connsiteX1" fmla="*/ 3383480 w 3586792"/>
              <a:gd name="connsiteY1" fmla="*/ 0 h 5644581"/>
              <a:gd name="connsiteX2" fmla="*/ 3586792 w 3586792"/>
              <a:gd name="connsiteY2" fmla="*/ 3948908 h 5644581"/>
              <a:gd name="connsiteX3" fmla="*/ 3277236 w 3586792"/>
              <a:gd name="connsiteY3" fmla="*/ 5643004 h 5644581"/>
              <a:gd name="connsiteX4" fmla="*/ 2393785 w 3586792"/>
              <a:gd name="connsiteY4" fmla="*/ 5644581 h 5644581"/>
              <a:gd name="connsiteX5" fmla="*/ 0 w 3586792"/>
              <a:gd name="connsiteY5" fmla="*/ 835480 h 5644581"/>
              <a:gd name="connsiteX6" fmla="*/ 424107 w 3586792"/>
              <a:gd name="connsiteY6" fmla="*/ 5011 h 5644581"/>
              <a:gd name="connsiteX0" fmla="*/ 424107 w 3586792"/>
              <a:gd name="connsiteY0" fmla="*/ 5011 h 5643004"/>
              <a:gd name="connsiteX1" fmla="*/ 3383480 w 3586792"/>
              <a:gd name="connsiteY1" fmla="*/ 0 h 5643004"/>
              <a:gd name="connsiteX2" fmla="*/ 3586792 w 3586792"/>
              <a:gd name="connsiteY2" fmla="*/ 3948908 h 5643004"/>
              <a:gd name="connsiteX3" fmla="*/ 3277236 w 3586792"/>
              <a:gd name="connsiteY3" fmla="*/ 5643004 h 5643004"/>
              <a:gd name="connsiteX4" fmla="*/ 2369401 w 3586792"/>
              <a:gd name="connsiteY4" fmla="*/ 5639570 h 5643004"/>
              <a:gd name="connsiteX5" fmla="*/ 0 w 3586792"/>
              <a:gd name="connsiteY5" fmla="*/ 835480 h 5643004"/>
              <a:gd name="connsiteX6" fmla="*/ 424107 w 3586792"/>
              <a:gd name="connsiteY6" fmla="*/ 5011 h 5643004"/>
              <a:gd name="connsiteX0" fmla="*/ 424107 w 3586792"/>
              <a:gd name="connsiteY0" fmla="*/ 5011 h 5639570"/>
              <a:gd name="connsiteX1" fmla="*/ 3383480 w 3586792"/>
              <a:gd name="connsiteY1" fmla="*/ 0 h 5639570"/>
              <a:gd name="connsiteX2" fmla="*/ 3586792 w 3586792"/>
              <a:gd name="connsiteY2" fmla="*/ 3948908 h 5639570"/>
              <a:gd name="connsiteX3" fmla="*/ 2369401 w 3586792"/>
              <a:gd name="connsiteY3" fmla="*/ 5639570 h 5639570"/>
              <a:gd name="connsiteX4" fmla="*/ 0 w 3586792"/>
              <a:gd name="connsiteY4" fmla="*/ 835480 h 5639570"/>
              <a:gd name="connsiteX5" fmla="*/ 424107 w 3586792"/>
              <a:gd name="connsiteY5" fmla="*/ 5011 h 5639570"/>
              <a:gd name="connsiteX0" fmla="*/ 424107 w 3586792"/>
              <a:gd name="connsiteY0" fmla="*/ 5011 h 3948908"/>
              <a:gd name="connsiteX1" fmla="*/ 3383480 w 3586792"/>
              <a:gd name="connsiteY1" fmla="*/ 0 h 3948908"/>
              <a:gd name="connsiteX2" fmla="*/ 3586792 w 3586792"/>
              <a:gd name="connsiteY2" fmla="*/ 3948908 h 3948908"/>
              <a:gd name="connsiteX3" fmla="*/ 2095081 w 3586792"/>
              <a:gd name="connsiteY3" fmla="*/ 3780375 h 3948908"/>
              <a:gd name="connsiteX4" fmla="*/ 0 w 3586792"/>
              <a:gd name="connsiteY4" fmla="*/ 835480 h 3948908"/>
              <a:gd name="connsiteX5" fmla="*/ 424107 w 3586792"/>
              <a:gd name="connsiteY5" fmla="*/ 5011 h 3948908"/>
              <a:gd name="connsiteX0" fmla="*/ 424107 w 3586792"/>
              <a:gd name="connsiteY0" fmla="*/ 5011 h 3948908"/>
              <a:gd name="connsiteX1" fmla="*/ 3383480 w 3586792"/>
              <a:gd name="connsiteY1" fmla="*/ 0 h 3948908"/>
              <a:gd name="connsiteX2" fmla="*/ 3586792 w 3586792"/>
              <a:gd name="connsiteY2" fmla="*/ 3948908 h 3948908"/>
              <a:gd name="connsiteX3" fmla="*/ 1753705 w 3586792"/>
              <a:gd name="connsiteY3" fmla="*/ 2367187 h 3948908"/>
              <a:gd name="connsiteX4" fmla="*/ 0 w 3586792"/>
              <a:gd name="connsiteY4" fmla="*/ 835480 h 3948908"/>
              <a:gd name="connsiteX5" fmla="*/ 424107 w 3586792"/>
              <a:gd name="connsiteY5" fmla="*/ 5011 h 3948908"/>
              <a:gd name="connsiteX0" fmla="*/ 424107 w 3586792"/>
              <a:gd name="connsiteY0" fmla="*/ 0 h 3943897"/>
              <a:gd name="connsiteX1" fmla="*/ 3383480 w 3586792"/>
              <a:gd name="connsiteY1" fmla="*/ 0 h 3943897"/>
              <a:gd name="connsiteX2" fmla="*/ 3586792 w 3586792"/>
              <a:gd name="connsiteY2" fmla="*/ 3943897 h 3943897"/>
              <a:gd name="connsiteX3" fmla="*/ 1753705 w 3586792"/>
              <a:gd name="connsiteY3" fmla="*/ 2362176 h 3943897"/>
              <a:gd name="connsiteX4" fmla="*/ 0 w 3586792"/>
              <a:gd name="connsiteY4" fmla="*/ 830469 h 3943897"/>
              <a:gd name="connsiteX5" fmla="*/ 424107 w 3586792"/>
              <a:gd name="connsiteY5" fmla="*/ 0 h 3943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6792" h="3943897">
                <a:moveTo>
                  <a:pt x="424107" y="0"/>
                </a:moveTo>
                <a:lnTo>
                  <a:pt x="3383480" y="0"/>
                </a:lnTo>
                <a:lnTo>
                  <a:pt x="3586792" y="3943897"/>
                </a:lnTo>
                <a:lnTo>
                  <a:pt x="1753705" y="2362176"/>
                </a:lnTo>
                <a:lnTo>
                  <a:pt x="0" y="830469"/>
                </a:lnTo>
                <a:lnTo>
                  <a:pt x="424107" y="0"/>
                </a:lnTo>
                <a:close/>
              </a:path>
            </a:pathLst>
          </a:custGeom>
          <a:blipFill>
            <a:blip r:embed="rId5"/>
            <a:srcRect/>
            <a:stretch>
              <a:fillRect l="-2743" t="-3130" r="-50369" b="-32180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612000" tIns="1440000" rIns="72000" bIns="72000" rtlCol="0" anchor="t" anchorCtr="0"/>
          <a:lstStyle/>
          <a:p>
            <a:pPr algn="ctr" eaLnBrk="0" hangingPunct="0"/>
            <a:endParaRPr lang="de-DE" sz="1600" dirty="0">
              <a:solidFill>
                <a:srgbClr val="000000"/>
              </a:solidFill>
              <a:latin typeface="Verdana"/>
              <a:ea typeface="Verdana" pitchFamily="34" charset="0"/>
            </a:endParaRPr>
          </a:p>
        </p:txBody>
      </p:sp>
      <p:cxnSp>
        <p:nvCxnSpPr>
          <p:cNvPr id="31" name="Gerade Verbindung 29"/>
          <p:cNvCxnSpPr/>
          <p:nvPr/>
        </p:nvCxnSpPr>
        <p:spPr>
          <a:xfrm flipH="1" flipV="1">
            <a:off x="1721558" y="1926284"/>
            <a:ext cx="3642530" cy="3852644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Ellipse 53"/>
          <p:cNvSpPr/>
          <p:nvPr/>
        </p:nvSpPr>
        <p:spPr bwMode="auto">
          <a:xfrm>
            <a:off x="1638622" y="1840380"/>
            <a:ext cx="144020" cy="144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1600" dirty="0" smtClean="0">
              <a:solidFill>
                <a:srgbClr val="000000"/>
              </a:solidFill>
              <a:latin typeface="Verdana"/>
              <a:ea typeface="Verdana" pitchFamily="34" charset="0"/>
            </a:endParaRPr>
          </a:p>
        </p:txBody>
      </p:sp>
      <p:cxnSp>
        <p:nvCxnSpPr>
          <p:cNvPr id="17" name="Gerade Verbindung 29"/>
          <p:cNvCxnSpPr>
            <a:stCxn id="19" idx="3"/>
            <a:endCxn id="19" idx="2"/>
          </p:cNvCxnSpPr>
          <p:nvPr/>
        </p:nvCxnSpPr>
        <p:spPr>
          <a:xfrm flipH="1" flipV="1">
            <a:off x="-117" y="909767"/>
            <a:ext cx="1734362" cy="1018510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9"/>
          <p:cNvCxnSpPr>
            <a:stCxn id="21" idx="0"/>
            <a:endCxn id="20" idx="2"/>
          </p:cNvCxnSpPr>
          <p:nvPr/>
        </p:nvCxnSpPr>
        <p:spPr>
          <a:xfrm flipH="1">
            <a:off x="1718070" y="909768"/>
            <a:ext cx="416669" cy="1015057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el 14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en-US" sz="2000" dirty="0">
                <a:solidFill>
                  <a:srgbClr val="000000"/>
                </a:solidFill>
              </a:rPr>
              <a:t>Infineon’s </a:t>
            </a:r>
            <a:r>
              <a:rPr lang="en-US" sz="2000" dirty="0" smtClean="0">
                <a:solidFill>
                  <a:srgbClr val="000000"/>
                </a:solidFill>
              </a:rPr>
              <a:t>Long History </a:t>
            </a:r>
            <a:r>
              <a:rPr lang="en-US" sz="2000" dirty="0">
                <a:solidFill>
                  <a:srgbClr val="000000"/>
                </a:solidFill>
              </a:rPr>
              <a:t>in </a:t>
            </a:r>
            <a:r>
              <a:rPr lang="en-US" sz="2000" dirty="0" smtClean="0">
                <a:solidFill>
                  <a:srgbClr val="000000"/>
                </a:solidFill>
              </a:rPr>
              <a:t>Security Solutions Enables </a:t>
            </a:r>
            <a:r>
              <a:rPr lang="en-US" sz="2000" dirty="0">
                <a:solidFill>
                  <a:srgbClr val="000000"/>
                </a:solidFill>
              </a:rPr>
              <a:t>a </a:t>
            </a:r>
            <a:r>
              <a:rPr lang="en-US" sz="2000" dirty="0" smtClean="0">
                <a:solidFill>
                  <a:srgbClr val="000000"/>
                </a:solidFill>
              </a:rPr>
              <a:t>Trusted Partnership </a:t>
            </a:r>
            <a:r>
              <a:rPr lang="en-US" sz="2000" dirty="0">
                <a:solidFill>
                  <a:srgbClr val="000000"/>
                </a:solidFill>
              </a:rPr>
              <a:t>in </a:t>
            </a:r>
            <a:r>
              <a:rPr lang="en-US" sz="2000" dirty="0" smtClean="0">
                <a:solidFill>
                  <a:srgbClr val="000000"/>
                </a:solidFill>
              </a:rPr>
              <a:t>Automotive</a:t>
            </a:r>
            <a:endParaRPr lang="de-DE" sz="2000" dirty="0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508104" y="1268760"/>
            <a:ext cx="3456383" cy="4801314"/>
          </a:xfrm>
          <a:prstGeom prst="rect">
            <a:avLst/>
          </a:prstGeom>
          <a:solidFill>
            <a:srgbClr val="FFFFFF">
              <a:alpha val="89000"/>
            </a:srgbClr>
          </a:solidFill>
          <a:effectLst/>
        </p:spPr>
        <p:txBody>
          <a:bodyPr wrap="square">
            <a:spAutoFit/>
          </a:bodyPr>
          <a:lstStyle/>
          <a:p>
            <a:pPr marL="288000" marR="0" indent="-288000" defTabSz="914400" eaLnBrk="0" latinLnBrk="0" hangingPunct="0">
              <a:spcBef>
                <a:spcPts val="0"/>
              </a:spcBef>
              <a:spcAft>
                <a:spcPts val="12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  <a:tabLst/>
            </a:pP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Infineon </a:t>
            </a:r>
            <a:r>
              <a:rPr lang="en-US" sz="1400" kern="0" dirty="0" smtClean="0">
                <a:solidFill>
                  <a:srgbClr val="000000"/>
                </a:solidFill>
                <a:latin typeface="Verdana" pitchFamily="34" charset="0"/>
              </a:rPr>
              <a:t>is </a:t>
            </a:r>
            <a:r>
              <a:rPr lang="en-US" sz="1400" b="1" kern="0" dirty="0" smtClean="0">
                <a:solidFill>
                  <a:srgbClr val="AB377A"/>
                </a:solidFill>
                <a:latin typeface="Verdana" pitchFamily="34" charset="0"/>
              </a:rPr>
              <a:t>security </a:t>
            </a: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leader </a:t>
            </a:r>
            <a:r>
              <a:rPr lang="en-US" sz="1400" b="1" kern="0" dirty="0" smtClean="0">
                <a:solidFill>
                  <a:srgbClr val="AB377A"/>
                </a:solidFill>
                <a:latin typeface="Verdana" pitchFamily="34" charset="0"/>
              </a:rPr>
              <a:t>#</a:t>
            </a: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1 </a:t>
            </a:r>
            <a:r>
              <a:rPr lang="en-US" sz="1400" kern="0" dirty="0" smtClean="0">
                <a:solidFill>
                  <a:srgbClr val="000000"/>
                </a:solidFill>
                <a:latin typeface="Verdana" pitchFamily="34" charset="0"/>
              </a:rPr>
              <a:t>for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more than 20 years</a:t>
            </a:r>
          </a:p>
          <a:p>
            <a:pPr marL="288000" marR="0" indent="-288000" defTabSz="914400" eaLnBrk="0" latinLnBrk="0" hangingPunct="0">
              <a:spcBef>
                <a:spcPts val="0"/>
              </a:spcBef>
              <a:spcAft>
                <a:spcPts val="12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  <a:tabLst/>
            </a:pPr>
            <a:r>
              <a:rPr lang="en-US" sz="1400" b="1" kern="0" dirty="0" smtClean="0">
                <a:solidFill>
                  <a:srgbClr val="AB377A"/>
                </a:solidFill>
                <a:latin typeface="Verdana" pitchFamily="34" charset="0"/>
              </a:rPr>
              <a:t>Highest level certified products </a:t>
            </a:r>
            <a:r>
              <a:rPr lang="en-US" sz="1400" kern="0" dirty="0" smtClean="0">
                <a:solidFill>
                  <a:srgbClr val="000000"/>
                </a:solidFill>
                <a:latin typeface="Verdana" pitchFamily="34" charset="0"/>
              </a:rPr>
              <a:t>e.g. Common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Criteria </a:t>
            </a:r>
            <a:r>
              <a:rPr lang="en-US" sz="1400" kern="0" dirty="0" smtClean="0">
                <a:solidFill>
                  <a:srgbClr val="000000"/>
                </a:solidFill>
                <a:latin typeface="Verdana" pitchFamily="34" charset="0"/>
              </a:rPr>
              <a:t>EAL6</a:t>
            </a:r>
          </a:p>
          <a:p>
            <a:pPr marL="288000" marR="0" indent="-288000" defTabSz="914400" eaLnBrk="0" latinLnBrk="0" hangingPunct="0">
              <a:spcBef>
                <a:spcPts val="0"/>
              </a:spcBef>
              <a:spcAft>
                <a:spcPts val="12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  <a:tabLst/>
            </a:pPr>
            <a:r>
              <a:rPr lang="en-US" sz="1400" kern="0" dirty="0" smtClean="0">
                <a:solidFill>
                  <a:srgbClr val="000000"/>
                </a:solidFill>
                <a:latin typeface="Verdana" pitchFamily="34" charset="0"/>
              </a:rPr>
              <a:t>Infineon’s </a:t>
            </a: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automotive products</a:t>
            </a:r>
            <a:r>
              <a:rPr lang="en-US" sz="1400" b="1" kern="0" dirty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are based on </a:t>
            </a:r>
            <a:r>
              <a:rPr lang="en-US" sz="1400" kern="0" dirty="0" smtClean="0">
                <a:solidFill>
                  <a:srgbClr val="000000"/>
                </a:solidFill>
                <a:latin typeface="Verdana" pitchFamily="34" charset="0"/>
              </a:rPr>
              <a:t>security-know-how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and design (e.g. HSM solution of AURIX™ family</a:t>
            </a:r>
            <a:r>
              <a:rPr lang="en-US" sz="1400" kern="0" dirty="0" smtClean="0">
                <a:solidFill>
                  <a:srgbClr val="000000"/>
                </a:solidFill>
                <a:latin typeface="Verdana" pitchFamily="34" charset="0"/>
              </a:rPr>
              <a:t>)</a:t>
            </a:r>
          </a:p>
          <a:p>
            <a:pPr marL="288000" marR="0" indent="-288000" defTabSz="914400" eaLnBrk="0" latinLnBrk="0" hangingPunct="0">
              <a:spcBef>
                <a:spcPts val="0"/>
              </a:spcBef>
              <a:spcAft>
                <a:spcPts val="12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  <a:tabLst/>
            </a:pPr>
            <a:r>
              <a:rPr lang="en-US" sz="1400" kern="0" dirty="0" smtClean="0">
                <a:solidFill>
                  <a:srgbClr val="000000"/>
                </a:solidFill>
                <a:latin typeface="Verdana" pitchFamily="34" charset="0"/>
              </a:rPr>
              <a:t>Infineon is highly engaged in ongoing standardizations, regulations and research projects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to provide </a:t>
            </a: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highest </a:t>
            </a:r>
            <a:r>
              <a:rPr lang="en-US" sz="1400" b="1" kern="0" dirty="0" smtClean="0">
                <a:solidFill>
                  <a:srgbClr val="AB377A"/>
                </a:solidFill>
                <a:latin typeface="Verdana" pitchFamily="34" charset="0"/>
              </a:rPr>
              <a:t>security </a:t>
            </a: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also for automotive applications </a:t>
            </a:r>
          </a:p>
          <a:p>
            <a:pPr marL="288000" marR="0" indent="-288000" defTabSz="914400" eaLnBrk="0" latinLnBrk="0" hangingPunct="0">
              <a:spcBef>
                <a:spcPts val="0"/>
              </a:spcBef>
              <a:spcAft>
                <a:spcPts val="1200"/>
              </a:spcAft>
              <a:buClr>
                <a:srgbClr val="E30034"/>
              </a:buClr>
              <a:buSzPct val="100000"/>
              <a:buFont typeface="Arial" panose="020B0604020202020204" pitchFamily="34" charset="0"/>
              <a:buChar char="›"/>
              <a:tabLst/>
            </a:pP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The combination of </a:t>
            </a:r>
            <a:r>
              <a:rPr lang="en-US" sz="1400" kern="0" dirty="0" smtClean="0">
                <a:solidFill>
                  <a:srgbClr val="000000"/>
                </a:solidFill>
                <a:latin typeface="Verdana" pitchFamily="34" charset="0"/>
              </a:rPr>
              <a:t>security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and </a:t>
            </a:r>
            <a:r>
              <a:rPr lang="en-US" sz="1400" kern="0" dirty="0" smtClean="0">
                <a:solidFill>
                  <a:srgbClr val="000000"/>
                </a:solidFill>
                <a:latin typeface="Verdana" pitchFamily="34" charset="0"/>
              </a:rPr>
              <a:t>automotive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safety know-how results in maximum protection over the </a:t>
            </a: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complete </a:t>
            </a:r>
            <a:r>
              <a:rPr lang="en-US" sz="1400" b="1" kern="0" dirty="0" smtClean="0">
                <a:solidFill>
                  <a:srgbClr val="AB377A"/>
                </a:solidFill>
                <a:latin typeface="Verdana" pitchFamily="34" charset="0"/>
              </a:rPr>
              <a:t>lifecycle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053" y="1438197"/>
            <a:ext cx="1054699" cy="105469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44FD-2425-4317-9AEA-1BF2606052F4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035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2"/>
          <a:stretch/>
        </p:blipFill>
        <p:spPr>
          <a:xfrm>
            <a:off x="0" y="1141809"/>
            <a:ext cx="9144000" cy="4231407"/>
          </a:xfrm>
          <a:prstGeom prst="rect">
            <a:avLst/>
          </a:prstGeom>
        </p:spPr>
      </p:pic>
      <p:sp>
        <p:nvSpPr>
          <p:cNvPr id="6" name="Titel 5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>
              <a:buClr>
                <a:srgbClr val="000000"/>
              </a:buClr>
            </a:pPr>
            <a:r>
              <a:rPr lang="en-US" sz="2000" dirty="0" smtClean="0">
                <a:solidFill>
                  <a:srgbClr val="000000"/>
                </a:solidFill>
              </a:rPr>
              <a:t>Three Megatrends </a:t>
            </a:r>
            <a:r>
              <a:rPr lang="en-US" sz="2000" dirty="0">
                <a:solidFill>
                  <a:srgbClr val="000000"/>
                </a:solidFill>
              </a:rPr>
              <a:t>S</a:t>
            </a:r>
            <a:r>
              <a:rPr lang="en-US" sz="2000" dirty="0" smtClean="0">
                <a:solidFill>
                  <a:srgbClr val="000000"/>
                </a:solidFill>
              </a:rPr>
              <a:t>haping the Automotive </a:t>
            </a:r>
            <a:r>
              <a:rPr lang="en-US" sz="2000" dirty="0">
                <a:solidFill>
                  <a:srgbClr val="000000"/>
                </a:solidFill>
              </a:rPr>
              <a:t>M</a:t>
            </a:r>
            <a:r>
              <a:rPr lang="en-US" sz="2000" dirty="0" smtClean="0">
                <a:solidFill>
                  <a:srgbClr val="000000"/>
                </a:solidFill>
              </a:rPr>
              <a:t>arket </a:t>
            </a:r>
            <a:br>
              <a:rPr lang="en-US" sz="2000" dirty="0" smtClean="0">
                <a:solidFill>
                  <a:srgbClr val="000000"/>
                </a:solidFill>
              </a:rPr>
            </a:br>
            <a:r>
              <a:rPr lang="en-US" sz="2000" dirty="0" smtClean="0">
                <a:solidFill>
                  <a:srgbClr val="000000"/>
                </a:solidFill>
              </a:rPr>
              <a:t>Rely on Advanced </a:t>
            </a:r>
            <a:r>
              <a:rPr lang="en-US" sz="2000" dirty="0">
                <a:solidFill>
                  <a:srgbClr val="000000"/>
                </a:solidFill>
              </a:rPr>
              <a:t>S</a:t>
            </a:r>
            <a:r>
              <a:rPr lang="en-US" sz="2000" dirty="0" smtClean="0">
                <a:solidFill>
                  <a:srgbClr val="000000"/>
                </a:solidFill>
              </a:rPr>
              <a:t>afety &amp; Security</a:t>
            </a:r>
            <a:endParaRPr lang="de-DE" sz="2000" dirty="0">
              <a:solidFill>
                <a:srgbClr val="000000"/>
              </a:solidFill>
            </a:endParaRPr>
          </a:p>
        </p:txBody>
      </p:sp>
      <p:sp>
        <p:nvSpPr>
          <p:cNvPr id="7" name="Textfeld 6"/>
          <p:cNvSpPr txBox="1"/>
          <p:nvPr/>
        </p:nvSpPr>
        <p:spPr bwMode="auto">
          <a:xfrm>
            <a:off x="2977814" y="1207153"/>
            <a:ext cx="318837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</a:pPr>
            <a:r>
              <a:rPr lang="en-US" sz="1600" b="1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Advanced Safety &amp; Security</a:t>
            </a:r>
          </a:p>
        </p:txBody>
      </p:sp>
      <p:sp>
        <p:nvSpPr>
          <p:cNvPr id="15" name="Textfeld 14"/>
          <p:cNvSpPr txBox="1"/>
          <p:nvPr/>
        </p:nvSpPr>
        <p:spPr bwMode="auto">
          <a:xfrm>
            <a:off x="3607326" y="5066537"/>
            <a:ext cx="1941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</a:pPr>
            <a:r>
              <a:rPr lang="de-DE" sz="16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Automated Driving</a:t>
            </a:r>
          </a:p>
        </p:txBody>
      </p:sp>
      <p:sp>
        <p:nvSpPr>
          <p:cNvPr id="16" name="Textfeld 15"/>
          <p:cNvSpPr txBox="1"/>
          <p:nvPr/>
        </p:nvSpPr>
        <p:spPr bwMode="auto">
          <a:xfrm>
            <a:off x="6891718" y="5066537"/>
            <a:ext cx="127278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</a:pPr>
            <a:r>
              <a:rPr lang="de-DE" sz="16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Connectivity</a:t>
            </a:r>
          </a:p>
        </p:txBody>
      </p:sp>
      <p:sp>
        <p:nvSpPr>
          <p:cNvPr id="17" name="Textfeld 16"/>
          <p:cNvSpPr txBox="1"/>
          <p:nvPr/>
        </p:nvSpPr>
        <p:spPr bwMode="auto">
          <a:xfrm>
            <a:off x="1148734" y="5066537"/>
            <a:ext cx="91852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</a:pPr>
            <a:r>
              <a:rPr lang="de-DE" sz="16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eMobility</a:t>
            </a:r>
          </a:p>
        </p:txBody>
      </p:sp>
      <p:sp>
        <p:nvSpPr>
          <p:cNvPr id="13" name="Rechteck 47"/>
          <p:cNvSpPr/>
          <p:nvPr/>
        </p:nvSpPr>
        <p:spPr bwMode="auto">
          <a:xfrm>
            <a:off x="250825" y="5562109"/>
            <a:ext cx="8642351" cy="675203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lIns="108000" tIns="72000" rIns="72000" bIns="72000" rtlCol="0" anchor="ctr"/>
          <a:lstStyle/>
          <a:p>
            <a:pPr lvl="0" algn="ctr" fontAlgn="auto">
              <a:buClr>
                <a:srgbClr val="E30034"/>
              </a:buClr>
              <a:defRPr/>
            </a:pPr>
            <a:r>
              <a:rPr lang="en-US" sz="1400" b="1" dirty="0" smtClean="0">
                <a:latin typeface="+mn-lt"/>
              </a:rPr>
              <a:t>Automotive cyber </a:t>
            </a:r>
            <a:r>
              <a:rPr lang="en-US" sz="1400" b="1" dirty="0">
                <a:latin typeface="+mn-lt"/>
              </a:rPr>
              <a:t>s</a:t>
            </a:r>
            <a:r>
              <a:rPr lang="en-US" sz="1400" b="1" dirty="0" smtClean="0">
                <a:latin typeface="+mn-lt"/>
              </a:rPr>
              <a:t>ecurity is the prerequisite for the future of mobility!</a:t>
            </a:r>
            <a:endParaRPr lang="en-US" sz="1400" i="1" kern="0" dirty="0">
              <a:latin typeface="+mn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44FD-2425-4317-9AEA-1BF2606052F4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704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4" b="13611"/>
          <a:stretch/>
        </p:blipFill>
        <p:spPr>
          <a:xfrm>
            <a:off x="0" y="908720"/>
            <a:ext cx="9144000" cy="4176464"/>
          </a:xfrm>
          <a:prstGeom prst="rect">
            <a:avLst/>
          </a:prstGeom>
        </p:spPr>
      </p:pic>
      <p:sp>
        <p:nvSpPr>
          <p:cNvPr id="70" name="Abgerundetes Rechteck 69"/>
          <p:cNvSpPr/>
          <p:nvPr/>
        </p:nvSpPr>
        <p:spPr bwMode="auto">
          <a:xfrm>
            <a:off x="2403565" y="4269486"/>
            <a:ext cx="621395" cy="621395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600" b="1" dirty="0">
              <a:solidFill>
                <a:srgbClr val="FFFFFF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2" name="Abgerundetes Rechteck 71"/>
          <p:cNvSpPr/>
          <p:nvPr/>
        </p:nvSpPr>
        <p:spPr bwMode="auto">
          <a:xfrm>
            <a:off x="7401549" y="4161588"/>
            <a:ext cx="621395" cy="621395"/>
          </a:xfrm>
          <a:prstGeom prst="round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600" b="1" dirty="0">
              <a:solidFill>
                <a:srgbClr val="FFFFFF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Abgerundetes Rechteck 73"/>
          <p:cNvSpPr/>
          <p:nvPr/>
        </p:nvSpPr>
        <p:spPr bwMode="auto">
          <a:xfrm>
            <a:off x="1533903" y="1693028"/>
            <a:ext cx="621395" cy="621395"/>
          </a:xfrm>
          <a:prstGeom prst="round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600" b="1" dirty="0">
              <a:solidFill>
                <a:srgbClr val="FFFFFF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1" name="Gruppieren 20"/>
          <p:cNvGrpSpPr/>
          <p:nvPr/>
        </p:nvGrpSpPr>
        <p:grpSpPr>
          <a:xfrm>
            <a:off x="723246" y="3373011"/>
            <a:ext cx="621395" cy="621395"/>
            <a:chOff x="2123728" y="3991550"/>
            <a:chExt cx="621395" cy="621395"/>
          </a:xfrm>
        </p:grpSpPr>
        <p:pic>
          <p:nvPicPr>
            <p:cNvPr id="43" name="Grafik 4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3728" y="3991550"/>
              <a:ext cx="621395" cy="621395"/>
            </a:xfrm>
            <a:prstGeom prst="rect">
              <a:avLst/>
            </a:prstGeom>
          </p:spPr>
        </p:pic>
        <p:sp>
          <p:nvSpPr>
            <p:cNvPr id="67" name="Rechteck 66"/>
            <p:cNvSpPr/>
            <p:nvPr/>
          </p:nvSpPr>
          <p:spPr bwMode="auto">
            <a:xfrm>
              <a:off x="2167272" y="4043662"/>
              <a:ext cx="540000" cy="124384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rtlCol="0" anchor="ctr" anchorCtr="0"/>
            <a:lstStyle/>
            <a:p>
              <a:pPr algn="ctr" eaLnBrk="0" hangingPunct="0"/>
              <a:r>
                <a:rPr lang="de-DE" sz="600" dirty="0">
                  <a:solidFill>
                    <a:schemeClr val="bg1"/>
                  </a:solidFill>
                  <a:latin typeface="Source Sans Pro Semibold" pitchFamily="34" charset="0"/>
                  <a:ea typeface="Source Sans Pro Semibold" pitchFamily="34" charset="0"/>
                  <a:cs typeface="Verdana" pitchFamily="34" charset="0"/>
                </a:rPr>
                <a:t>V2X-DSRC</a:t>
              </a:r>
            </a:p>
          </p:txBody>
        </p:sp>
      </p:grpSp>
      <p:sp>
        <p:nvSpPr>
          <p:cNvPr id="66" name="Abgerundetes Rechteck 65"/>
          <p:cNvSpPr/>
          <p:nvPr/>
        </p:nvSpPr>
        <p:spPr bwMode="auto">
          <a:xfrm>
            <a:off x="3325198" y="1167317"/>
            <a:ext cx="621395" cy="621395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600" b="1" dirty="0">
              <a:solidFill>
                <a:srgbClr val="FFFFFF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63" name="Gruppieren 62"/>
          <p:cNvGrpSpPr/>
          <p:nvPr/>
        </p:nvGrpSpPr>
        <p:grpSpPr>
          <a:xfrm>
            <a:off x="2433066" y="1290059"/>
            <a:ext cx="621396" cy="622490"/>
            <a:chOff x="2627783" y="1174687"/>
            <a:chExt cx="621396" cy="622490"/>
          </a:xfrm>
        </p:grpSpPr>
        <p:pic>
          <p:nvPicPr>
            <p:cNvPr id="64" name="Grafik 6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784" y="1175782"/>
              <a:ext cx="621395" cy="621395"/>
            </a:xfrm>
            <a:prstGeom prst="roundRect">
              <a:avLst/>
            </a:prstGeom>
          </p:spPr>
        </p:pic>
        <p:sp>
          <p:nvSpPr>
            <p:cNvPr id="65" name="Rechteck 64"/>
            <p:cNvSpPr/>
            <p:nvPr/>
          </p:nvSpPr>
          <p:spPr bwMode="auto">
            <a:xfrm>
              <a:off x="2627783" y="1174687"/>
              <a:ext cx="621395" cy="124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rtlCol="0" anchor="ctr" anchorCtr="0"/>
            <a:lstStyle/>
            <a:p>
              <a:pPr algn="ctr" eaLnBrk="0" hangingPunct="0"/>
              <a:r>
                <a:rPr lang="de-DE" sz="600" dirty="0">
                  <a:solidFill>
                    <a:schemeClr val="bg1"/>
                  </a:solidFill>
                  <a:latin typeface="Source Sans Pro Semibold" pitchFamily="34" charset="0"/>
                  <a:ea typeface="Source Sans Pro Semibold" pitchFamily="34" charset="0"/>
                  <a:cs typeface="Verdana" pitchFamily="34" charset="0"/>
                </a:rPr>
                <a:t>WiFi</a:t>
              </a:r>
            </a:p>
          </p:txBody>
        </p:sp>
      </p:grpSp>
      <p:sp>
        <p:nvSpPr>
          <p:cNvPr id="11" name="Abgerundetes Rechteck 10"/>
          <p:cNvSpPr/>
          <p:nvPr/>
        </p:nvSpPr>
        <p:spPr bwMode="auto">
          <a:xfrm>
            <a:off x="4182280" y="1041553"/>
            <a:ext cx="621395" cy="621395"/>
          </a:xfrm>
          <a:prstGeom prst="round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600" b="1" dirty="0">
              <a:solidFill>
                <a:srgbClr val="FFFFFF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AutoShape 10" descr="Image result for remote keyless icon png"/>
          <p:cNvSpPr>
            <a:spLocks noChangeAspect="1" noChangeArrowheads="1"/>
          </p:cNvSpPr>
          <p:nvPr/>
        </p:nvSpPr>
        <p:spPr bwMode="auto">
          <a:xfrm>
            <a:off x="155575" y="712788"/>
            <a:ext cx="304800" cy="3048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rgbClr val="000000"/>
              </a:buClr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>
              <a:buClr>
                <a:srgbClr val="000000"/>
              </a:buClr>
            </a:pPr>
            <a:r>
              <a:rPr lang="en-US" dirty="0" smtClean="0">
                <a:solidFill>
                  <a:srgbClr val="000000"/>
                </a:solidFill>
              </a:rPr>
              <a:t>The Connected </a:t>
            </a:r>
            <a:r>
              <a:rPr lang="en-US" dirty="0">
                <a:solidFill>
                  <a:srgbClr val="000000"/>
                </a:solidFill>
              </a:rPr>
              <a:t>C</a:t>
            </a:r>
            <a:r>
              <a:rPr lang="en-US" dirty="0" smtClean="0">
                <a:solidFill>
                  <a:srgbClr val="000000"/>
                </a:solidFill>
              </a:rPr>
              <a:t>ar </a:t>
            </a:r>
            <a:r>
              <a:rPr lang="en-US" dirty="0">
                <a:solidFill>
                  <a:srgbClr val="000000"/>
                </a:solidFill>
              </a:rPr>
              <a:t>R</a:t>
            </a:r>
            <a:r>
              <a:rPr lang="en-US" dirty="0" smtClean="0">
                <a:solidFill>
                  <a:srgbClr val="000000"/>
                </a:solidFill>
              </a:rPr>
              <a:t>evolution</a:t>
            </a:r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22" name="Gruppieren 21"/>
          <p:cNvGrpSpPr/>
          <p:nvPr/>
        </p:nvGrpSpPr>
        <p:grpSpPr>
          <a:xfrm>
            <a:off x="771580" y="2363283"/>
            <a:ext cx="621395" cy="621395"/>
            <a:chOff x="1348729" y="3283066"/>
            <a:chExt cx="621395" cy="621395"/>
          </a:xfrm>
        </p:grpSpPr>
        <p:pic>
          <p:nvPicPr>
            <p:cNvPr id="42" name="Grafik 4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8729" y="3283066"/>
              <a:ext cx="621395" cy="621395"/>
            </a:xfrm>
            <a:prstGeom prst="rect">
              <a:avLst/>
            </a:prstGeom>
          </p:spPr>
        </p:pic>
        <p:sp>
          <p:nvSpPr>
            <p:cNvPr id="68" name="Rechteck 67"/>
            <p:cNvSpPr/>
            <p:nvPr/>
          </p:nvSpPr>
          <p:spPr bwMode="auto">
            <a:xfrm>
              <a:off x="1385282" y="3320531"/>
              <a:ext cx="540000" cy="124384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rtlCol="0" anchor="ctr" anchorCtr="0"/>
            <a:lstStyle/>
            <a:p>
              <a:pPr algn="ctr" eaLnBrk="0" hangingPunct="0"/>
              <a:r>
                <a:rPr lang="de-DE" sz="600" dirty="0">
                  <a:solidFill>
                    <a:schemeClr val="bg1"/>
                  </a:solidFill>
                  <a:latin typeface="Source Sans Pro Semibold" pitchFamily="34" charset="0"/>
                  <a:ea typeface="Source Sans Pro Semibold" pitchFamily="34" charset="0"/>
                  <a:cs typeface="Verdana" pitchFamily="34" charset="0"/>
                </a:rPr>
                <a:t>Cellular</a:t>
              </a: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8148836" y="3429146"/>
            <a:ext cx="621395" cy="621395"/>
            <a:chOff x="7445183" y="1704274"/>
            <a:chExt cx="621395" cy="621395"/>
          </a:xfrm>
        </p:grpSpPr>
        <p:sp>
          <p:nvSpPr>
            <p:cNvPr id="73" name="Abgerundetes Rechteck 72"/>
            <p:cNvSpPr/>
            <p:nvPr/>
          </p:nvSpPr>
          <p:spPr bwMode="auto">
            <a:xfrm>
              <a:off x="7445183" y="1704274"/>
              <a:ext cx="621395" cy="621395"/>
            </a:xfrm>
            <a:prstGeom prst="roundRect">
              <a:avLst/>
            </a:prstGeom>
            <a:blipFill dpi="0"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>
                <a:buClr>
                  <a:srgbClr val="000000"/>
                </a:buClr>
              </a:pPr>
              <a:endParaRPr lang="de-DE" sz="600" b="1" dirty="0">
                <a:solidFill>
                  <a:srgbClr val="FFFFFF"/>
                </a:solidFill>
                <a:latin typeface="+mn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7" name="Rechteck 76"/>
            <p:cNvSpPr/>
            <p:nvPr/>
          </p:nvSpPr>
          <p:spPr bwMode="auto">
            <a:xfrm>
              <a:off x="7483284" y="1742507"/>
              <a:ext cx="540000" cy="124384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rtlCol="0" anchor="ctr" anchorCtr="0"/>
            <a:lstStyle/>
            <a:p>
              <a:pPr algn="ctr" eaLnBrk="0" hangingPunct="0"/>
              <a:r>
                <a:rPr lang="de-DE" sz="600" dirty="0">
                  <a:solidFill>
                    <a:schemeClr val="bg1"/>
                  </a:solidFill>
                  <a:latin typeface="Source Sans Pro Semibold" pitchFamily="34" charset="0"/>
                  <a:ea typeface="Source Sans Pro Semibold" pitchFamily="34" charset="0"/>
                  <a:cs typeface="Verdana" pitchFamily="34" charset="0"/>
                </a:rPr>
                <a:t>USB</a:t>
              </a: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972" y="3884550"/>
            <a:ext cx="595763" cy="5957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81757" y1="8784" x2="81757" y2="8784"/>
                        <a14:foregroundMark x1="87838" y1="67568" x2="87838" y2="67568"/>
                        <a14:foregroundMark x1="12838" y1="89189" x2="12838" y2="89189"/>
                        <a14:foregroundMark x1="13514" y1="59459" x2="13514" y2="59459"/>
                        <a14:foregroundMark x1="19595" y1="45946" x2="19595" y2="45946"/>
                        <a14:foregroundMark x1="23649" y1="41216" x2="23649" y2="41216"/>
                        <a14:foregroundMark x1="56757" y1="39189" x2="56757" y2="39189"/>
                        <a14:backgroundMark x1="97973" y1="94595" x2="97973" y2="945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534" y="2395460"/>
            <a:ext cx="615454" cy="6154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>
                        <a14:foregroundMark x1="17450" y1="51007" x2="17450" y2="51007"/>
                        <a14:foregroundMark x1="28188" y1="28859" x2="28188" y2="28859"/>
                        <a14:foregroundMark x1="17450" y1="30201" x2="17450" y2="30201"/>
                        <a14:foregroundMark x1="17450" y1="22819" x2="17450" y2="22819"/>
                        <a14:foregroundMark x1="17450" y1="22819" x2="17450" y2="22819"/>
                        <a14:foregroundMark x1="24832" y1="18792" x2="24832" y2="18792"/>
                        <a14:foregroundMark x1="24832" y1="18792" x2="24832" y2="18792"/>
                        <a14:foregroundMark x1="24832" y1="18792" x2="26846" y2="18792"/>
                        <a14:foregroundMark x1="26846" y1="18792" x2="28859" y2="18121"/>
                        <a14:foregroundMark x1="30201" y1="18121" x2="30201" y2="18121"/>
                        <a14:foregroundMark x1="38926" y1="18121" x2="43624" y2="18121"/>
                        <a14:foregroundMark x1="43624" y1="18121" x2="43624" y2="18121"/>
                        <a14:foregroundMark x1="39597" y1="18792" x2="39597" y2="18792"/>
                        <a14:foregroundMark x1="41611" y1="18792" x2="51007" y2="17450"/>
                        <a14:foregroundMark x1="55034" y1="17450" x2="55034" y2="17450"/>
                        <a14:foregroundMark x1="55705" y1="17450" x2="55705" y2="17450"/>
                        <a14:foregroundMark x1="57047" y1="17450" x2="59060" y2="18792"/>
                        <a14:foregroundMark x1="59060" y1="18792" x2="61074" y2="20134"/>
                        <a14:foregroundMark x1="67785" y1="19463" x2="67785" y2="19463"/>
                        <a14:foregroundMark x1="67785" y1="19463" x2="64430" y2="18121"/>
                        <a14:foregroundMark x1="65772" y1="17450" x2="67785" y2="18121"/>
                        <a14:foregroundMark x1="65772" y1="17450" x2="65772" y2="17450"/>
                        <a14:foregroundMark x1="65772" y1="12752" x2="65772" y2="12752"/>
                        <a14:foregroundMark x1="65772" y1="12752" x2="66443" y2="10067"/>
                        <a14:foregroundMark x1="67114" y1="8054" x2="67114" y2="8054"/>
                        <a14:foregroundMark x1="77852" y1="15436" x2="77852" y2="15436"/>
                        <a14:foregroundMark x1="73826" y1="16107" x2="73826" y2="17450"/>
                        <a14:foregroundMark x1="75839" y1="18792" x2="76510" y2="20805"/>
                        <a14:foregroundMark x1="76510" y1="20805" x2="76510" y2="22819"/>
                        <a14:foregroundMark x1="36913" y1="69799" x2="34228" y2="76510"/>
                        <a14:foregroundMark x1="36242" y1="85235" x2="36242" y2="85235"/>
                        <a14:foregroundMark x1="38255" y1="83221" x2="38255" y2="83221"/>
                        <a14:foregroundMark x1="73826" y1="35570" x2="73826" y2="35570"/>
                        <a14:foregroundMark x1="73154" y1="31544" x2="71141" y2="31544"/>
                        <a14:foregroundMark x1="66443" y1="42282" x2="66443" y2="42282"/>
                        <a14:foregroundMark x1="64430" y1="33557" x2="64430" y2="33557"/>
                        <a14:foregroundMark x1="63758" y1="31544" x2="63758" y2="31544"/>
                        <a14:foregroundMark x1="65772" y1="32886" x2="65772" y2="32886"/>
                        <a14:foregroundMark x1="66443" y1="32215" x2="66443" y2="32215"/>
                        <a14:foregroundMark x1="14765" y1="40268" x2="14765" y2="40268"/>
                        <a14:foregroundMark x1="71812" y1="81879" x2="71812" y2="81879"/>
                        <a14:foregroundMark x1="85235" y1="72483" x2="85235" y2="72483"/>
                        <a14:foregroundMark x1="85906" y1="65772" x2="85906" y2="63758"/>
                        <a14:foregroundMark x1="85906" y1="50336" x2="85906" y2="44295"/>
                        <a14:foregroundMark x1="86577" y1="39597" x2="86577" y2="36242"/>
                        <a14:foregroundMark x1="86577" y1="32886" x2="87248" y2="29530"/>
                        <a14:foregroundMark x1="87919" y1="23490" x2="88591" y2="20134"/>
                        <a14:foregroundMark x1="89262" y1="13423" x2="89262" y2="13423"/>
                        <a14:backgroundMark x1="3356" y1="2013" x2="3356" y2="2013"/>
                        <a14:backgroundMark x1="3356" y1="2013" x2="3356" y2="2013"/>
                        <a14:backgroundMark x1="2685" y1="2013" x2="2685" y2="2013"/>
                        <a14:backgroundMark x1="2685" y1="4027" x2="2685" y2="4027"/>
                        <a14:backgroundMark x1="2685" y1="4027" x2="2685" y2="4027"/>
                        <a14:backgroundMark x1="2685" y1="4027" x2="2685" y2="4027"/>
                        <a14:backgroundMark x1="2685" y1="4027" x2="2685" y2="4027"/>
                        <a14:backgroundMark x1="2685" y1="4027" x2="2685" y2="4027"/>
                        <a14:backgroundMark x1="2685" y1="4027" x2="2685" y2="4027"/>
                        <a14:backgroundMark x1="2685" y1="4027" x2="2685" y2="4027"/>
                        <a14:backgroundMark x1="671" y1="5369" x2="671" y2="5369"/>
                        <a14:backgroundMark x1="4027" y1="96644" x2="4027" y2="96644"/>
                        <a14:backgroundMark x1="95302" y1="97987" x2="95302" y2="97987"/>
                        <a14:backgroundMark x1="96644" y1="96644" x2="96644" y2="96644"/>
                        <a14:backgroundMark x1="96644" y1="95973" x2="96644" y2="95973"/>
                        <a14:backgroundMark x1="96644" y1="95302" x2="96644" y2="95302"/>
                        <a14:backgroundMark x1="96644" y1="95302" x2="96644" y2="95302"/>
                        <a14:backgroundMark x1="96644" y1="95302" x2="96644" y2="95302"/>
                        <a14:backgroundMark x1="97987" y1="95302" x2="97987" y2="95302"/>
                        <a14:backgroundMark x1="97987" y1="93289" x2="97987" y2="93289"/>
                        <a14:backgroundMark x1="95973" y1="4698" x2="95973" y2="4698"/>
                        <a14:backgroundMark x1="95973" y1="4698" x2="95973" y2="4698"/>
                        <a14:backgroundMark x1="95302" y1="1342" x2="95302" y2="1342"/>
                        <a14:backgroundMark x1="95302" y1="0" x2="95302" y2="0"/>
                        <a14:backgroundMark x1="97315" y1="2013" x2="97315" y2="2013"/>
                        <a14:backgroundMark x1="97315" y1="2685" x2="97315" y2="2685"/>
                        <a14:backgroundMark x1="97987" y1="3356" x2="97987" y2="3356"/>
                        <a14:backgroundMark x1="97987" y1="3356" x2="99329" y2="5369"/>
                        <a14:backgroundMark x1="99329" y1="6040" x2="99329" y2="6040"/>
                        <a14:backgroundMark x1="99329" y1="6711" x2="99329" y2="6711"/>
                        <a14:backgroundMark x1="98658" y1="6711" x2="98658" y2="6711"/>
                        <a14:backgroundMark x1="98658" y1="6711" x2="98658" y2="6711"/>
                        <a14:backgroundMark x1="98658" y1="6711" x2="98658" y2="6711"/>
                        <a14:backgroundMark x1="98658" y1="6711" x2="98658" y2="6711"/>
                        <a14:backgroundMark x1="98658" y1="6711" x2="98658" y2="6711"/>
                        <a14:backgroundMark x1="98658" y1="6711" x2="98658" y2="6711"/>
                        <a14:backgroundMark x1="98658" y1="6711" x2="98658" y2="67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536" y="4428037"/>
            <a:ext cx="620880" cy="620880"/>
          </a:xfrm>
          <a:prstGeom prst="rect">
            <a:avLst/>
          </a:prstGeom>
        </p:spPr>
      </p:pic>
      <p:sp>
        <p:nvSpPr>
          <p:cNvPr id="29" name="Rechteck 5"/>
          <p:cNvSpPr/>
          <p:nvPr/>
        </p:nvSpPr>
        <p:spPr bwMode="auto">
          <a:xfrm>
            <a:off x="250824" y="5441340"/>
            <a:ext cx="8642351" cy="7578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lIns="108000" tIns="72000" rIns="72000" bIns="72000" rtlCol="0" anchor="ctr"/>
          <a:lstStyle/>
          <a:p>
            <a:pPr algn="ctr" fontAlgn="auto">
              <a:buClr>
                <a:srgbClr val="E30034"/>
              </a:buClr>
            </a:pPr>
            <a:r>
              <a:rPr lang="en-US" sz="1400" b="1" dirty="0">
                <a:latin typeface="+mn-lt"/>
              </a:rPr>
              <a:t>Any interface to the connected vehicle is a potential point of attack!</a:t>
            </a:r>
            <a:endParaRPr lang="de-DE" sz="1400" b="1" dirty="0">
              <a:latin typeface="+mn-lt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44FD-2425-4317-9AEA-1BF2606052F4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803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el 25"/>
          <p:cNvSpPr>
            <a:spLocks noGrp="1"/>
          </p:cNvSpPr>
          <p:nvPr>
            <p:ph type="title"/>
          </p:nvPr>
        </p:nvSpPr>
        <p:spPr>
          <a:xfrm>
            <a:off x="251520" y="188720"/>
            <a:ext cx="7272808" cy="720000"/>
          </a:xfrm>
          <a:effectLst/>
        </p:spPr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</a:rPr>
              <a:t>The </a:t>
            </a:r>
            <a:r>
              <a:rPr lang="en-US" dirty="0" smtClean="0">
                <a:solidFill>
                  <a:srgbClr val="000000"/>
                </a:solidFill>
              </a:rPr>
              <a:t>Connected </a:t>
            </a:r>
            <a:r>
              <a:rPr lang="en-US" dirty="0">
                <a:solidFill>
                  <a:srgbClr val="000000"/>
                </a:solidFill>
              </a:rPr>
              <a:t>C</a:t>
            </a:r>
            <a:r>
              <a:rPr lang="en-US" dirty="0" smtClean="0">
                <a:solidFill>
                  <a:srgbClr val="000000"/>
                </a:solidFill>
              </a:rPr>
              <a:t>ar </a:t>
            </a:r>
            <a:r>
              <a:rPr lang="en-US" dirty="0"/>
              <a:t/>
            </a:r>
            <a:br>
              <a:rPr lang="en-US" dirty="0"/>
            </a:br>
            <a:r>
              <a:rPr lang="en-US" sz="1800" i="1" dirty="0">
                <a:solidFill>
                  <a:srgbClr val="84B6A7"/>
                </a:solidFill>
              </a:rPr>
              <a:t>A</a:t>
            </a:r>
            <a:r>
              <a:rPr lang="en-US" sz="1800" i="1" dirty="0" smtClean="0">
                <a:solidFill>
                  <a:srgbClr val="84B6A7"/>
                </a:solidFill>
              </a:rPr>
              <a:t>n </a:t>
            </a:r>
            <a:r>
              <a:rPr lang="en-US" sz="1800" i="1" dirty="0">
                <a:solidFill>
                  <a:srgbClr val="84B6A7"/>
                </a:solidFill>
              </a:rPr>
              <a:t>increasingly attractive target for cybersecurity attacks</a:t>
            </a:r>
            <a:endParaRPr lang="de-DE" sz="1800" i="1" dirty="0">
              <a:solidFill>
                <a:srgbClr val="84B6A7"/>
              </a:solidFill>
            </a:endParaRPr>
          </a:p>
        </p:txBody>
      </p:sp>
      <p:sp>
        <p:nvSpPr>
          <p:cNvPr id="23" name="Rechteck 22"/>
          <p:cNvSpPr/>
          <p:nvPr/>
        </p:nvSpPr>
        <p:spPr bwMode="auto">
          <a:xfrm>
            <a:off x="466850" y="1196713"/>
            <a:ext cx="3600400" cy="864136"/>
          </a:xfrm>
          <a:prstGeom prst="rect">
            <a:avLst/>
          </a:prstGeom>
          <a:solidFill>
            <a:srgbClr val="FFFFFF">
              <a:alpha val="6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44000" tIns="72000" rIns="72000" bIns="72000" rtlCol="0" anchor="t" anchorCtr="0"/>
          <a:lstStyle/>
          <a:p>
            <a:pPr lvl="0">
              <a:spcBef>
                <a:spcPts val="0"/>
              </a:spcBef>
              <a:spcAft>
                <a:spcPts val="1200"/>
              </a:spcAft>
              <a:buClr>
                <a:srgbClr val="E30034"/>
              </a:buClr>
              <a:buSzPct val="100000"/>
            </a:pP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Connected cars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have various entry points and interfaces for potential attackers</a:t>
            </a:r>
          </a:p>
        </p:txBody>
      </p:sp>
      <p:sp>
        <p:nvSpPr>
          <p:cNvPr id="10" name="Rechteck 22"/>
          <p:cNvSpPr/>
          <p:nvPr/>
        </p:nvSpPr>
        <p:spPr bwMode="auto">
          <a:xfrm>
            <a:off x="466850" y="5374049"/>
            <a:ext cx="3601094" cy="647239"/>
          </a:xfrm>
          <a:prstGeom prst="rect">
            <a:avLst/>
          </a:prstGeom>
          <a:solidFill>
            <a:srgbClr val="FFFFFF">
              <a:alpha val="6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44000" tIns="72000" rIns="72000" bIns="72000" rtlCol="0" anchor="t" anchorCtr="0"/>
          <a:lstStyle/>
          <a:p>
            <a:pPr lvl="0">
              <a:spcBef>
                <a:spcPts val="0"/>
              </a:spcBef>
              <a:spcAft>
                <a:spcPts val="1200"/>
              </a:spcAft>
              <a:buClr>
                <a:srgbClr val="E30034"/>
              </a:buClr>
              <a:buSzPct val="100000"/>
            </a:pP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Software</a:t>
            </a:r>
            <a:r>
              <a:rPr lang="en-US" sz="1400" b="1" kern="0" dirty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with 100+m </a:t>
            </a:r>
            <a:r>
              <a:rPr lang="en-US" sz="1400" kern="0" dirty="0" smtClean="0">
                <a:solidFill>
                  <a:srgbClr val="000000"/>
                </a:solidFill>
                <a:latin typeface="Verdana" pitchFamily="34" charset="0"/>
              </a:rPr>
              <a:t>lines of code is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a huge risk for </a:t>
            </a: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vulnerabilities</a:t>
            </a:r>
          </a:p>
        </p:txBody>
      </p:sp>
      <p:sp>
        <p:nvSpPr>
          <p:cNvPr id="11" name="Rechteck 22"/>
          <p:cNvSpPr/>
          <p:nvPr/>
        </p:nvSpPr>
        <p:spPr bwMode="auto">
          <a:xfrm>
            <a:off x="466850" y="4309379"/>
            <a:ext cx="3587694" cy="864136"/>
          </a:xfrm>
          <a:prstGeom prst="rect">
            <a:avLst/>
          </a:prstGeom>
          <a:solidFill>
            <a:srgbClr val="FFFFFF">
              <a:alpha val="6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44000" tIns="72000" rIns="72000" bIns="72000" rtlCol="0" anchor="t" anchorCtr="0"/>
          <a:lstStyle/>
          <a:p>
            <a:pPr lvl="0">
              <a:spcBef>
                <a:spcPts val="0"/>
              </a:spcBef>
              <a:spcAft>
                <a:spcPts val="1200"/>
              </a:spcAft>
              <a:buClr>
                <a:srgbClr val="E30034"/>
              </a:buClr>
              <a:buSzPct val="100000"/>
            </a:pP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Various attacks resulted in </a:t>
            </a: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expensive re-calls</a:t>
            </a:r>
            <a:r>
              <a:rPr lang="en-US" sz="1400" kern="0" dirty="0">
                <a:solidFill>
                  <a:srgbClr val="AB377A"/>
                </a:solidFill>
                <a:latin typeface="Verdana" pitchFamily="34" charset="0"/>
              </a:rPr>
              <a:t>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in the past years – tendency increasing</a:t>
            </a:r>
          </a:p>
        </p:txBody>
      </p:sp>
      <p:sp>
        <p:nvSpPr>
          <p:cNvPr id="12" name="Rechteck 22"/>
          <p:cNvSpPr/>
          <p:nvPr/>
        </p:nvSpPr>
        <p:spPr bwMode="auto">
          <a:xfrm>
            <a:off x="466850" y="3244708"/>
            <a:ext cx="3587694" cy="864136"/>
          </a:xfrm>
          <a:prstGeom prst="rect">
            <a:avLst/>
          </a:prstGeom>
          <a:solidFill>
            <a:srgbClr val="FFFFFF">
              <a:alpha val="6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44000" tIns="72000" rIns="72000" bIns="72000" rtlCol="0" anchor="t" anchorCtr="0"/>
          <a:lstStyle/>
          <a:p>
            <a:pPr lvl="0">
              <a:spcBef>
                <a:spcPts val="0"/>
              </a:spcBef>
              <a:spcAft>
                <a:spcPts val="1200"/>
              </a:spcAft>
              <a:buClr>
                <a:srgbClr val="E30034"/>
              </a:buClr>
              <a:buSzPct val="100000"/>
            </a:pP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Privacy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 of data, </a:t>
            </a: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safety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 in operation, and </a:t>
            </a: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access control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are main security targets</a:t>
            </a:r>
          </a:p>
        </p:txBody>
      </p:sp>
      <p:sp>
        <p:nvSpPr>
          <p:cNvPr id="13" name="Rechteck 22"/>
          <p:cNvSpPr/>
          <p:nvPr/>
        </p:nvSpPr>
        <p:spPr bwMode="auto">
          <a:xfrm>
            <a:off x="466850" y="2261384"/>
            <a:ext cx="3587694" cy="782789"/>
          </a:xfrm>
          <a:prstGeom prst="rect">
            <a:avLst/>
          </a:prstGeom>
          <a:solidFill>
            <a:srgbClr val="FFFFFF">
              <a:alpha val="6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44000" tIns="72000" rIns="72000" bIns="72000" rtlCol="0" anchor="t" anchorCtr="0"/>
          <a:lstStyle/>
          <a:p>
            <a:pPr lvl="0">
              <a:spcBef>
                <a:spcPts val="0"/>
              </a:spcBef>
              <a:spcAft>
                <a:spcPts val="1200"/>
              </a:spcAft>
              <a:buClr>
                <a:srgbClr val="E30034"/>
              </a:buClr>
              <a:buSzPct val="100000"/>
            </a:pPr>
            <a:r>
              <a:rPr lang="en-US" sz="1400" b="1" kern="0" dirty="0">
                <a:solidFill>
                  <a:srgbClr val="AB377A"/>
                </a:solidFill>
                <a:latin typeface="Verdana" pitchFamily="34" charset="0"/>
              </a:rPr>
              <a:t>Attack paths</a:t>
            </a:r>
            <a:r>
              <a:rPr lang="en-US" sz="1400" b="1" kern="0" dirty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sz="1400" kern="0" dirty="0">
                <a:solidFill>
                  <a:srgbClr val="000000"/>
                </a:solidFill>
                <a:latin typeface="Verdana" pitchFamily="34" charset="0"/>
              </a:rPr>
              <a:t>range from protocol attacks over the air to cryptographic attacks on hardware </a:t>
            </a:r>
            <a:r>
              <a:rPr lang="en-US" sz="1400" kern="0" dirty="0" smtClean="0">
                <a:solidFill>
                  <a:srgbClr val="000000"/>
                </a:solidFill>
                <a:latin typeface="Verdana" pitchFamily="34" charset="0"/>
              </a:rPr>
              <a:t>level</a:t>
            </a:r>
            <a:endParaRPr lang="en-US" sz="14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24259">
            <a:off x="5100881" y="2680183"/>
            <a:ext cx="2074199" cy="829326"/>
          </a:xfrm>
          <a:prstGeom prst="rect">
            <a:avLst/>
          </a:prstGeom>
          <a:effectLst>
            <a:outerShdw blurRad="139700" dist="127000" dir="5400000" algn="ctr" rotWithShape="0">
              <a:schemeClr val="accent2">
                <a:alpha val="80000"/>
              </a:schemeClr>
            </a:outerShdw>
          </a:effectLst>
        </p:spPr>
      </p:pic>
      <p:grpSp>
        <p:nvGrpSpPr>
          <p:cNvPr id="16" name="Group 15"/>
          <p:cNvGrpSpPr/>
          <p:nvPr/>
        </p:nvGrpSpPr>
        <p:grpSpPr>
          <a:xfrm rot="331334">
            <a:off x="6834308" y="5590579"/>
            <a:ext cx="2070589" cy="724620"/>
            <a:chOff x="1511101" y="2949705"/>
            <a:chExt cx="6157244" cy="2243742"/>
          </a:xfrm>
          <a:effectLst>
            <a:outerShdw blurRad="139700" dist="127000" dir="5400000" algn="ctr" rotWithShape="0">
              <a:schemeClr val="accent2">
                <a:alpha val="80000"/>
              </a:schemeClr>
            </a:outerShdw>
          </a:effectLst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/>
            <a:srcRect r="408" b="36"/>
            <a:stretch/>
          </p:blipFill>
          <p:spPr>
            <a:xfrm>
              <a:off x="1511101" y="2949705"/>
              <a:ext cx="6157244" cy="1631423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/>
            <a:srcRect r="2204"/>
            <a:stretch/>
          </p:blipFill>
          <p:spPr>
            <a:xfrm>
              <a:off x="1511101" y="4536222"/>
              <a:ext cx="6157243" cy="657225"/>
            </a:xfrm>
            <a:prstGeom prst="rect">
              <a:avLst/>
            </a:prstGeom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12719" y="3677435"/>
            <a:ext cx="2074199" cy="845756"/>
          </a:xfrm>
          <a:prstGeom prst="rect">
            <a:avLst/>
          </a:prstGeom>
          <a:effectLst>
            <a:outerShdw blurRad="139700" dist="127000" dir="5400000" algn="ctr" rotWithShape="0">
              <a:schemeClr val="accent2">
                <a:alpha val="80000"/>
              </a:scheme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83611">
            <a:off x="6651810" y="1848904"/>
            <a:ext cx="2066160" cy="1052572"/>
          </a:xfrm>
          <a:prstGeom prst="rect">
            <a:avLst/>
          </a:prstGeom>
          <a:effectLst>
            <a:outerShdw blurRad="139700" dist="127000" dir="5400000" algn="ctr" rotWithShape="0">
              <a:schemeClr val="accent2">
                <a:alpha val="80000"/>
              </a:schemeClr>
            </a:outerShdw>
          </a:effectLst>
        </p:spPr>
      </p:pic>
      <p:grpSp>
        <p:nvGrpSpPr>
          <p:cNvPr id="18" name="Group 17"/>
          <p:cNvGrpSpPr/>
          <p:nvPr/>
        </p:nvGrpSpPr>
        <p:grpSpPr>
          <a:xfrm>
            <a:off x="4837638" y="4544646"/>
            <a:ext cx="2074200" cy="1026980"/>
            <a:chOff x="1462087" y="1052512"/>
            <a:chExt cx="6515100" cy="3257550"/>
          </a:xfrm>
          <a:effectLst>
            <a:outerShdw blurRad="139700" dist="127000" dir="5400000" algn="ctr" rotWithShape="0">
              <a:schemeClr val="accent2">
                <a:alpha val="80000"/>
              </a:schemeClr>
            </a:outerShdw>
          </a:effectLst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62087" y="2547938"/>
              <a:ext cx="6515100" cy="176212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62087" y="1052512"/>
              <a:ext cx="6515100" cy="1495425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055654">
            <a:off x="5030751" y="1295840"/>
            <a:ext cx="2601842" cy="705236"/>
          </a:xfrm>
          <a:prstGeom prst="rect">
            <a:avLst/>
          </a:prstGeom>
          <a:effectLst>
            <a:outerShdw blurRad="139700" dist="127000" dir="5400000" algn="ctr" rotWithShape="0">
              <a:schemeClr val="accent2">
                <a:alpha val="80000"/>
              </a:schemeClr>
            </a:outerShdw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44FD-2425-4317-9AEA-1BF2606052F4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156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Autofit/>
          </a:bodyPr>
          <a:lstStyle/>
          <a:p>
            <a:pPr>
              <a:buClr>
                <a:srgbClr val="000000"/>
              </a:buClr>
            </a:pPr>
            <a:r>
              <a:rPr lang="en-US" dirty="0" smtClean="0">
                <a:solidFill>
                  <a:srgbClr val="000000"/>
                </a:solidFill>
              </a:rPr>
              <a:t>New Business Models</a:t>
            </a:r>
            <a:r>
              <a:rPr lang="en-US" dirty="0"/>
              <a:t/>
            </a:r>
            <a:br>
              <a:rPr lang="en-US" dirty="0"/>
            </a:br>
            <a:r>
              <a:rPr lang="en-US" sz="2000" i="1" dirty="0">
                <a:solidFill>
                  <a:srgbClr val="84B6A7"/>
                </a:solidFill>
              </a:rPr>
              <a:t>Which assets need to be protected?</a:t>
            </a:r>
            <a:endParaRPr lang="de-DE" sz="2000" i="1" dirty="0">
              <a:solidFill>
                <a:srgbClr val="84B6A7"/>
              </a:solidFill>
            </a:endParaRPr>
          </a:p>
        </p:txBody>
      </p:sp>
      <p:sp>
        <p:nvSpPr>
          <p:cNvPr id="41" name="Freihandform 40"/>
          <p:cNvSpPr/>
          <p:nvPr/>
        </p:nvSpPr>
        <p:spPr bwMode="auto">
          <a:xfrm>
            <a:off x="-1905" y="905693"/>
            <a:ext cx="3195774" cy="3099270"/>
          </a:xfrm>
          <a:custGeom>
            <a:avLst/>
            <a:gdLst>
              <a:gd name="connsiteX0" fmla="*/ 0 w 3200400"/>
              <a:gd name="connsiteY0" fmla="*/ 2592977 h 2625634"/>
              <a:gd name="connsiteX1" fmla="*/ 0 w 3200400"/>
              <a:gd name="connsiteY1" fmla="*/ 0 h 2625634"/>
              <a:gd name="connsiteX2" fmla="*/ 2788920 w 3200400"/>
              <a:gd name="connsiteY2" fmla="*/ 0 h 2625634"/>
              <a:gd name="connsiteX3" fmla="*/ 3200400 w 3200400"/>
              <a:gd name="connsiteY3" fmla="*/ 437605 h 2625634"/>
              <a:gd name="connsiteX4" fmla="*/ 2704011 w 3200400"/>
              <a:gd name="connsiteY4" fmla="*/ 2351314 h 2625634"/>
              <a:gd name="connsiteX5" fmla="*/ 1084217 w 3200400"/>
              <a:gd name="connsiteY5" fmla="*/ 2625634 h 2625634"/>
              <a:gd name="connsiteX6" fmla="*/ 0 w 3200400"/>
              <a:gd name="connsiteY6" fmla="*/ 2592977 h 2625634"/>
              <a:gd name="connsiteX0" fmla="*/ 0 w 3200400"/>
              <a:gd name="connsiteY0" fmla="*/ 2592977 h 2625634"/>
              <a:gd name="connsiteX1" fmla="*/ 0 w 3200400"/>
              <a:gd name="connsiteY1" fmla="*/ 0 h 2625634"/>
              <a:gd name="connsiteX2" fmla="*/ 2788920 w 3200400"/>
              <a:gd name="connsiteY2" fmla="*/ 0 h 2625634"/>
              <a:gd name="connsiteX3" fmla="*/ 3200400 w 3200400"/>
              <a:gd name="connsiteY3" fmla="*/ 437605 h 2625634"/>
              <a:gd name="connsiteX4" fmla="*/ 2820072 w 3200400"/>
              <a:gd name="connsiteY4" fmla="*/ 1820962 h 2625634"/>
              <a:gd name="connsiteX5" fmla="*/ 1084217 w 3200400"/>
              <a:gd name="connsiteY5" fmla="*/ 2625634 h 2625634"/>
              <a:gd name="connsiteX6" fmla="*/ 0 w 3200400"/>
              <a:gd name="connsiteY6" fmla="*/ 2592977 h 2625634"/>
              <a:gd name="connsiteX0" fmla="*/ 0 w 3200400"/>
              <a:gd name="connsiteY0" fmla="*/ 2592977 h 2625634"/>
              <a:gd name="connsiteX1" fmla="*/ 0 w 3200400"/>
              <a:gd name="connsiteY1" fmla="*/ 0 h 2625634"/>
              <a:gd name="connsiteX2" fmla="*/ 2788920 w 3200400"/>
              <a:gd name="connsiteY2" fmla="*/ 0 h 2625634"/>
              <a:gd name="connsiteX3" fmla="*/ 3200400 w 3200400"/>
              <a:gd name="connsiteY3" fmla="*/ 437605 h 2625634"/>
              <a:gd name="connsiteX4" fmla="*/ 1084217 w 3200400"/>
              <a:gd name="connsiteY4" fmla="*/ 2625634 h 2625634"/>
              <a:gd name="connsiteX5" fmla="*/ 0 w 3200400"/>
              <a:gd name="connsiteY5" fmla="*/ 2592977 h 2625634"/>
              <a:gd name="connsiteX0" fmla="*/ 0 w 3200400"/>
              <a:gd name="connsiteY0" fmla="*/ 2592977 h 2625634"/>
              <a:gd name="connsiteX1" fmla="*/ 0 w 3200400"/>
              <a:gd name="connsiteY1" fmla="*/ 0 h 2625634"/>
              <a:gd name="connsiteX2" fmla="*/ 2788920 w 3200400"/>
              <a:gd name="connsiteY2" fmla="*/ 0 h 2625634"/>
              <a:gd name="connsiteX3" fmla="*/ 3200400 w 3200400"/>
              <a:gd name="connsiteY3" fmla="*/ 437605 h 2625634"/>
              <a:gd name="connsiteX4" fmla="*/ 1765347 w 3200400"/>
              <a:gd name="connsiteY4" fmla="*/ 1935475 h 2625634"/>
              <a:gd name="connsiteX5" fmla="*/ 1084217 w 3200400"/>
              <a:gd name="connsiteY5" fmla="*/ 2625634 h 2625634"/>
              <a:gd name="connsiteX6" fmla="*/ 0 w 3200400"/>
              <a:gd name="connsiteY6" fmla="*/ 2592977 h 2625634"/>
              <a:gd name="connsiteX0" fmla="*/ 0 w 3200400"/>
              <a:gd name="connsiteY0" fmla="*/ 2592977 h 2625634"/>
              <a:gd name="connsiteX1" fmla="*/ 0 w 3200400"/>
              <a:gd name="connsiteY1" fmla="*/ 0 h 2625634"/>
              <a:gd name="connsiteX2" fmla="*/ 2788920 w 3200400"/>
              <a:gd name="connsiteY2" fmla="*/ 0 h 2625634"/>
              <a:gd name="connsiteX3" fmla="*/ 3200400 w 3200400"/>
              <a:gd name="connsiteY3" fmla="*/ 437605 h 2625634"/>
              <a:gd name="connsiteX4" fmla="*/ 2064662 w 3200400"/>
              <a:gd name="connsiteY4" fmla="*/ 2184017 h 2625634"/>
              <a:gd name="connsiteX5" fmla="*/ 1084217 w 3200400"/>
              <a:gd name="connsiteY5" fmla="*/ 2625634 h 2625634"/>
              <a:gd name="connsiteX6" fmla="*/ 0 w 3200400"/>
              <a:gd name="connsiteY6" fmla="*/ 2592977 h 2625634"/>
              <a:gd name="connsiteX0" fmla="*/ 0 w 3200400"/>
              <a:gd name="connsiteY0" fmla="*/ 2592977 h 2818945"/>
              <a:gd name="connsiteX1" fmla="*/ 0 w 3200400"/>
              <a:gd name="connsiteY1" fmla="*/ 0 h 2818945"/>
              <a:gd name="connsiteX2" fmla="*/ 2788920 w 3200400"/>
              <a:gd name="connsiteY2" fmla="*/ 0 h 2818945"/>
              <a:gd name="connsiteX3" fmla="*/ 3200400 w 3200400"/>
              <a:gd name="connsiteY3" fmla="*/ 437605 h 2818945"/>
              <a:gd name="connsiteX4" fmla="*/ 2064662 w 3200400"/>
              <a:gd name="connsiteY4" fmla="*/ 2184017 h 2818945"/>
              <a:gd name="connsiteX5" fmla="*/ 925397 w 3200400"/>
              <a:gd name="connsiteY5" fmla="*/ 2818945 h 2818945"/>
              <a:gd name="connsiteX6" fmla="*/ 0 w 3200400"/>
              <a:gd name="connsiteY6" fmla="*/ 2592977 h 2818945"/>
              <a:gd name="connsiteX0" fmla="*/ 0 w 3212617"/>
              <a:gd name="connsiteY0" fmla="*/ 2791811 h 2818945"/>
              <a:gd name="connsiteX1" fmla="*/ 12217 w 3212617"/>
              <a:gd name="connsiteY1" fmla="*/ 0 h 2818945"/>
              <a:gd name="connsiteX2" fmla="*/ 2801137 w 3212617"/>
              <a:gd name="connsiteY2" fmla="*/ 0 h 2818945"/>
              <a:gd name="connsiteX3" fmla="*/ 3212617 w 3212617"/>
              <a:gd name="connsiteY3" fmla="*/ 437605 h 2818945"/>
              <a:gd name="connsiteX4" fmla="*/ 2076879 w 3212617"/>
              <a:gd name="connsiteY4" fmla="*/ 2184017 h 2818945"/>
              <a:gd name="connsiteX5" fmla="*/ 937614 w 3212617"/>
              <a:gd name="connsiteY5" fmla="*/ 2818945 h 2818945"/>
              <a:gd name="connsiteX6" fmla="*/ 0 w 3212617"/>
              <a:gd name="connsiteY6" fmla="*/ 2791811 h 2818945"/>
              <a:gd name="connsiteX0" fmla="*/ 0 w 3212617"/>
              <a:gd name="connsiteY0" fmla="*/ 2791811 h 2807899"/>
              <a:gd name="connsiteX1" fmla="*/ 12217 w 3212617"/>
              <a:gd name="connsiteY1" fmla="*/ 0 h 2807899"/>
              <a:gd name="connsiteX2" fmla="*/ 2801137 w 3212617"/>
              <a:gd name="connsiteY2" fmla="*/ 0 h 2807899"/>
              <a:gd name="connsiteX3" fmla="*/ 3212617 w 3212617"/>
              <a:gd name="connsiteY3" fmla="*/ 437605 h 2807899"/>
              <a:gd name="connsiteX4" fmla="*/ 2076879 w 3212617"/>
              <a:gd name="connsiteY4" fmla="*/ 2184017 h 2807899"/>
              <a:gd name="connsiteX5" fmla="*/ 937614 w 3212617"/>
              <a:gd name="connsiteY5" fmla="*/ 2807899 h 2807899"/>
              <a:gd name="connsiteX6" fmla="*/ 0 w 3212617"/>
              <a:gd name="connsiteY6" fmla="*/ 2791811 h 2807899"/>
              <a:gd name="connsiteX0" fmla="*/ 1176 w 3201576"/>
              <a:gd name="connsiteY0" fmla="*/ 2802858 h 2807899"/>
              <a:gd name="connsiteX1" fmla="*/ 1176 w 3201576"/>
              <a:gd name="connsiteY1" fmla="*/ 0 h 2807899"/>
              <a:gd name="connsiteX2" fmla="*/ 2790096 w 3201576"/>
              <a:gd name="connsiteY2" fmla="*/ 0 h 2807899"/>
              <a:gd name="connsiteX3" fmla="*/ 3201576 w 3201576"/>
              <a:gd name="connsiteY3" fmla="*/ 437605 h 2807899"/>
              <a:gd name="connsiteX4" fmla="*/ 2065838 w 3201576"/>
              <a:gd name="connsiteY4" fmla="*/ 2184017 h 2807899"/>
              <a:gd name="connsiteX5" fmla="*/ 926573 w 3201576"/>
              <a:gd name="connsiteY5" fmla="*/ 2807899 h 2807899"/>
              <a:gd name="connsiteX6" fmla="*/ 1176 w 3201576"/>
              <a:gd name="connsiteY6" fmla="*/ 2802858 h 2807899"/>
              <a:gd name="connsiteX0" fmla="*/ 0 w 3202308"/>
              <a:gd name="connsiteY0" fmla="*/ 2806310 h 2807899"/>
              <a:gd name="connsiteX1" fmla="*/ 1908 w 3202308"/>
              <a:gd name="connsiteY1" fmla="*/ 0 h 2807899"/>
              <a:gd name="connsiteX2" fmla="*/ 2790828 w 3202308"/>
              <a:gd name="connsiteY2" fmla="*/ 0 h 2807899"/>
              <a:gd name="connsiteX3" fmla="*/ 3202308 w 3202308"/>
              <a:gd name="connsiteY3" fmla="*/ 437605 h 2807899"/>
              <a:gd name="connsiteX4" fmla="*/ 2066570 w 3202308"/>
              <a:gd name="connsiteY4" fmla="*/ 2184017 h 2807899"/>
              <a:gd name="connsiteX5" fmla="*/ 927305 w 3202308"/>
              <a:gd name="connsiteY5" fmla="*/ 2807899 h 2807899"/>
              <a:gd name="connsiteX6" fmla="*/ 0 w 3202308"/>
              <a:gd name="connsiteY6" fmla="*/ 2806310 h 2807899"/>
              <a:gd name="connsiteX0" fmla="*/ 0 w 3202308"/>
              <a:gd name="connsiteY0" fmla="*/ 2808036 h 2808036"/>
              <a:gd name="connsiteX1" fmla="*/ 1908 w 3202308"/>
              <a:gd name="connsiteY1" fmla="*/ 0 h 2808036"/>
              <a:gd name="connsiteX2" fmla="*/ 2790828 w 3202308"/>
              <a:gd name="connsiteY2" fmla="*/ 0 h 2808036"/>
              <a:gd name="connsiteX3" fmla="*/ 3202308 w 3202308"/>
              <a:gd name="connsiteY3" fmla="*/ 437605 h 2808036"/>
              <a:gd name="connsiteX4" fmla="*/ 2066570 w 3202308"/>
              <a:gd name="connsiteY4" fmla="*/ 2184017 h 2808036"/>
              <a:gd name="connsiteX5" fmla="*/ 927305 w 3202308"/>
              <a:gd name="connsiteY5" fmla="*/ 2807899 h 2808036"/>
              <a:gd name="connsiteX6" fmla="*/ 0 w 3202308"/>
              <a:gd name="connsiteY6" fmla="*/ 2808036 h 2808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2308" h="2808036">
                <a:moveTo>
                  <a:pt x="0" y="2808036"/>
                </a:moveTo>
                <a:cubicBezTo>
                  <a:pt x="4072" y="1877432"/>
                  <a:pt x="-2164" y="930604"/>
                  <a:pt x="1908" y="0"/>
                </a:cubicBezTo>
                <a:lnTo>
                  <a:pt x="2790828" y="0"/>
                </a:lnTo>
                <a:lnTo>
                  <a:pt x="3202308" y="437605"/>
                </a:lnTo>
                <a:lnTo>
                  <a:pt x="2066570" y="2184017"/>
                </a:lnTo>
                <a:lnTo>
                  <a:pt x="927305" y="2807899"/>
                </a:lnTo>
                <a:lnTo>
                  <a:pt x="0" y="2808036"/>
                </a:lnTo>
                <a:close/>
              </a:path>
            </a:pathLst>
          </a:custGeom>
          <a:blipFill>
            <a:blip r:embed="rId3"/>
            <a:srcRect/>
            <a:stretch>
              <a:fillRect l="-32628" t="-23136" r="-1138" b="-10630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396000" tIns="72000" rIns="72000" bIns="72000" rtlCol="0" anchor="ctr"/>
          <a:lstStyle/>
          <a:p>
            <a:pPr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Freihandform 41"/>
          <p:cNvSpPr/>
          <p:nvPr/>
        </p:nvSpPr>
        <p:spPr bwMode="auto">
          <a:xfrm>
            <a:off x="2769327" y="905691"/>
            <a:ext cx="2495005" cy="489087"/>
          </a:xfrm>
          <a:custGeom>
            <a:avLst/>
            <a:gdLst>
              <a:gd name="connsiteX0" fmla="*/ 0 w 2495005"/>
              <a:gd name="connsiteY0" fmla="*/ 0 h 862148"/>
              <a:gd name="connsiteX1" fmla="*/ 2495005 w 2495005"/>
              <a:gd name="connsiteY1" fmla="*/ 0 h 862148"/>
              <a:gd name="connsiteX2" fmla="*/ 2233748 w 2495005"/>
              <a:gd name="connsiteY2" fmla="*/ 862148 h 862148"/>
              <a:gd name="connsiteX3" fmla="*/ 411480 w 2495005"/>
              <a:gd name="connsiteY3" fmla="*/ 437605 h 862148"/>
              <a:gd name="connsiteX4" fmla="*/ 0 w 2495005"/>
              <a:gd name="connsiteY4" fmla="*/ 0 h 862148"/>
              <a:gd name="connsiteX0" fmla="*/ 0 w 2495005"/>
              <a:gd name="connsiteY0" fmla="*/ 0 h 664545"/>
              <a:gd name="connsiteX1" fmla="*/ 2495005 w 2495005"/>
              <a:gd name="connsiteY1" fmla="*/ 0 h 664545"/>
              <a:gd name="connsiteX2" fmla="*/ 2489470 w 2495005"/>
              <a:gd name="connsiteY2" fmla="*/ 664545 h 664545"/>
              <a:gd name="connsiteX3" fmla="*/ 411480 w 2495005"/>
              <a:gd name="connsiteY3" fmla="*/ 437605 h 664545"/>
              <a:gd name="connsiteX4" fmla="*/ 0 w 2495005"/>
              <a:gd name="connsiteY4" fmla="*/ 0 h 664545"/>
              <a:gd name="connsiteX0" fmla="*/ 0 w 2495005"/>
              <a:gd name="connsiteY0" fmla="*/ 0 h 437605"/>
              <a:gd name="connsiteX1" fmla="*/ 2495005 w 2495005"/>
              <a:gd name="connsiteY1" fmla="*/ 0 h 437605"/>
              <a:gd name="connsiteX2" fmla="*/ 411480 w 2495005"/>
              <a:gd name="connsiteY2" fmla="*/ 437605 h 437605"/>
              <a:gd name="connsiteX3" fmla="*/ 0 w 2495005"/>
              <a:gd name="connsiteY3" fmla="*/ 0 h 437605"/>
              <a:gd name="connsiteX0" fmla="*/ 0 w 2495005"/>
              <a:gd name="connsiteY0" fmla="*/ 0 h 443128"/>
              <a:gd name="connsiteX1" fmla="*/ 2495005 w 2495005"/>
              <a:gd name="connsiteY1" fmla="*/ 0 h 443128"/>
              <a:gd name="connsiteX2" fmla="*/ 423672 w 2495005"/>
              <a:gd name="connsiteY2" fmla="*/ 443128 h 443128"/>
              <a:gd name="connsiteX3" fmla="*/ 0 w 2495005"/>
              <a:gd name="connsiteY3" fmla="*/ 0 h 44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005" h="443128">
                <a:moveTo>
                  <a:pt x="0" y="0"/>
                </a:moveTo>
                <a:lnTo>
                  <a:pt x="2495005" y="0"/>
                </a:lnTo>
                <a:lnTo>
                  <a:pt x="423672" y="4431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Freihandform 42"/>
          <p:cNvSpPr/>
          <p:nvPr/>
        </p:nvSpPr>
        <p:spPr bwMode="auto">
          <a:xfrm>
            <a:off x="901338" y="3315171"/>
            <a:ext cx="3669250" cy="689642"/>
          </a:xfrm>
          <a:custGeom>
            <a:avLst/>
            <a:gdLst>
              <a:gd name="connsiteX0" fmla="*/ 0 w 5976257"/>
              <a:gd name="connsiteY0" fmla="*/ 274320 h 489857"/>
              <a:gd name="connsiteX1" fmla="*/ 1606732 w 5976257"/>
              <a:gd name="connsiteY1" fmla="*/ 0 h 489857"/>
              <a:gd name="connsiteX2" fmla="*/ 5976257 w 5976257"/>
              <a:gd name="connsiteY2" fmla="*/ 489857 h 489857"/>
              <a:gd name="connsiteX3" fmla="*/ 0 w 5976257"/>
              <a:gd name="connsiteY3" fmla="*/ 274320 h 489857"/>
              <a:gd name="connsiteX0" fmla="*/ 0 w 5976257"/>
              <a:gd name="connsiteY0" fmla="*/ 279082 h 494619"/>
              <a:gd name="connsiteX1" fmla="*/ 1604351 w 5976257"/>
              <a:gd name="connsiteY1" fmla="*/ 0 h 494619"/>
              <a:gd name="connsiteX2" fmla="*/ 5976257 w 5976257"/>
              <a:gd name="connsiteY2" fmla="*/ 494619 h 494619"/>
              <a:gd name="connsiteX3" fmla="*/ 0 w 5976257"/>
              <a:gd name="connsiteY3" fmla="*/ 279082 h 494619"/>
              <a:gd name="connsiteX0" fmla="*/ 0 w 5976257"/>
              <a:gd name="connsiteY0" fmla="*/ 814006 h 1029543"/>
              <a:gd name="connsiteX1" fmla="*/ 1732367 w 5976257"/>
              <a:gd name="connsiteY1" fmla="*/ 0 h 1029543"/>
              <a:gd name="connsiteX2" fmla="*/ 5976257 w 5976257"/>
              <a:gd name="connsiteY2" fmla="*/ 1029543 h 1029543"/>
              <a:gd name="connsiteX3" fmla="*/ 0 w 5976257"/>
              <a:gd name="connsiteY3" fmla="*/ 814006 h 1029543"/>
              <a:gd name="connsiteX0" fmla="*/ 0 w 3504277"/>
              <a:gd name="connsiteY0" fmla="*/ 814006 h 948177"/>
              <a:gd name="connsiteX1" fmla="*/ 1732367 w 3504277"/>
              <a:gd name="connsiteY1" fmla="*/ 0 h 948177"/>
              <a:gd name="connsiteX2" fmla="*/ 3504277 w 3504277"/>
              <a:gd name="connsiteY2" fmla="*/ 948177 h 948177"/>
              <a:gd name="connsiteX3" fmla="*/ 0 w 3504277"/>
              <a:gd name="connsiteY3" fmla="*/ 814006 h 948177"/>
              <a:gd name="connsiteX0" fmla="*/ 0 w 3504277"/>
              <a:gd name="connsiteY0" fmla="*/ 449477 h 583648"/>
              <a:gd name="connsiteX1" fmla="*/ 970367 w 3504277"/>
              <a:gd name="connsiteY1" fmla="*/ 0 h 583648"/>
              <a:gd name="connsiteX2" fmla="*/ 3504277 w 3504277"/>
              <a:gd name="connsiteY2" fmla="*/ 583648 h 583648"/>
              <a:gd name="connsiteX3" fmla="*/ 0 w 3504277"/>
              <a:gd name="connsiteY3" fmla="*/ 449477 h 583648"/>
              <a:gd name="connsiteX0" fmla="*/ 0 w 3492085"/>
              <a:gd name="connsiteY0" fmla="*/ 449477 h 633356"/>
              <a:gd name="connsiteX1" fmla="*/ 970367 w 3492085"/>
              <a:gd name="connsiteY1" fmla="*/ 0 h 633356"/>
              <a:gd name="connsiteX2" fmla="*/ 3492085 w 3492085"/>
              <a:gd name="connsiteY2" fmla="*/ 633356 h 633356"/>
              <a:gd name="connsiteX3" fmla="*/ 0 w 3492085"/>
              <a:gd name="connsiteY3" fmla="*/ 449477 h 633356"/>
              <a:gd name="connsiteX0" fmla="*/ 0 w 3668869"/>
              <a:gd name="connsiteY0" fmla="*/ 620695 h 633356"/>
              <a:gd name="connsiteX1" fmla="*/ 1147151 w 3668869"/>
              <a:gd name="connsiteY1" fmla="*/ 0 h 633356"/>
              <a:gd name="connsiteX2" fmla="*/ 3668869 w 3668869"/>
              <a:gd name="connsiteY2" fmla="*/ 633356 h 633356"/>
              <a:gd name="connsiteX3" fmla="*/ 0 w 3668869"/>
              <a:gd name="connsiteY3" fmla="*/ 620695 h 633356"/>
              <a:gd name="connsiteX0" fmla="*/ 0 w 3674965"/>
              <a:gd name="connsiteY0" fmla="*/ 631741 h 633356"/>
              <a:gd name="connsiteX1" fmla="*/ 1153247 w 3674965"/>
              <a:gd name="connsiteY1" fmla="*/ 0 h 633356"/>
              <a:gd name="connsiteX2" fmla="*/ 3674965 w 3674965"/>
              <a:gd name="connsiteY2" fmla="*/ 633356 h 633356"/>
              <a:gd name="connsiteX3" fmla="*/ 0 w 3674965"/>
              <a:gd name="connsiteY3" fmla="*/ 631741 h 633356"/>
              <a:gd name="connsiteX0" fmla="*/ 0 w 3674965"/>
              <a:gd name="connsiteY0" fmla="*/ 631741 h 631741"/>
              <a:gd name="connsiteX1" fmla="*/ 1153247 w 3674965"/>
              <a:gd name="connsiteY1" fmla="*/ 0 h 631741"/>
              <a:gd name="connsiteX2" fmla="*/ 3674965 w 3674965"/>
              <a:gd name="connsiteY2" fmla="*/ 629904 h 631741"/>
              <a:gd name="connsiteX3" fmla="*/ 0 w 3674965"/>
              <a:gd name="connsiteY3" fmla="*/ 631741 h 631741"/>
              <a:gd name="connsiteX0" fmla="*/ 0 w 3669250"/>
              <a:gd name="connsiteY0" fmla="*/ 631741 h 631741"/>
              <a:gd name="connsiteX1" fmla="*/ 1153247 w 3669250"/>
              <a:gd name="connsiteY1" fmla="*/ 0 h 631741"/>
              <a:gd name="connsiteX2" fmla="*/ 3669250 w 3669250"/>
              <a:gd name="connsiteY2" fmla="*/ 631630 h 631741"/>
              <a:gd name="connsiteX3" fmla="*/ 0 w 3669250"/>
              <a:gd name="connsiteY3" fmla="*/ 631741 h 631741"/>
              <a:gd name="connsiteX0" fmla="*/ 0 w 3669250"/>
              <a:gd name="connsiteY0" fmla="*/ 624837 h 624837"/>
              <a:gd name="connsiteX1" fmla="*/ 1160867 w 3669250"/>
              <a:gd name="connsiteY1" fmla="*/ 0 h 624837"/>
              <a:gd name="connsiteX2" fmla="*/ 3669250 w 3669250"/>
              <a:gd name="connsiteY2" fmla="*/ 624726 h 624837"/>
              <a:gd name="connsiteX3" fmla="*/ 0 w 3669250"/>
              <a:gd name="connsiteY3" fmla="*/ 624837 h 62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9250" h="624837">
                <a:moveTo>
                  <a:pt x="0" y="624837"/>
                </a:moveTo>
                <a:lnTo>
                  <a:pt x="1160867" y="0"/>
                </a:lnTo>
                <a:lnTo>
                  <a:pt x="3669250" y="624726"/>
                </a:lnTo>
                <a:lnTo>
                  <a:pt x="0" y="624837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Freihandform 44"/>
          <p:cNvSpPr/>
          <p:nvPr/>
        </p:nvSpPr>
        <p:spPr bwMode="auto">
          <a:xfrm>
            <a:off x="2054352" y="905692"/>
            <a:ext cx="7090868" cy="3098618"/>
          </a:xfrm>
          <a:custGeom>
            <a:avLst/>
            <a:gdLst>
              <a:gd name="connsiteX0" fmla="*/ 248194 w 4134394"/>
              <a:gd name="connsiteY0" fmla="*/ 0 h 2847703"/>
              <a:gd name="connsiteX1" fmla="*/ 4134394 w 4134394"/>
              <a:gd name="connsiteY1" fmla="*/ 0 h 2847703"/>
              <a:gd name="connsiteX2" fmla="*/ 4134394 w 4134394"/>
              <a:gd name="connsiteY2" fmla="*/ 2606040 h 2847703"/>
              <a:gd name="connsiteX3" fmla="*/ 2031274 w 4134394"/>
              <a:gd name="connsiteY3" fmla="*/ 2847703 h 2847703"/>
              <a:gd name="connsiteX4" fmla="*/ 0 w 4134394"/>
              <a:gd name="connsiteY4" fmla="*/ 862149 h 2847703"/>
              <a:gd name="connsiteX5" fmla="*/ 248194 w 4134394"/>
              <a:gd name="connsiteY5" fmla="*/ 0 h 2847703"/>
              <a:gd name="connsiteX0" fmla="*/ 261257 w 4147457"/>
              <a:gd name="connsiteY0" fmla="*/ 0 h 2847703"/>
              <a:gd name="connsiteX1" fmla="*/ 4147457 w 4147457"/>
              <a:gd name="connsiteY1" fmla="*/ 0 h 2847703"/>
              <a:gd name="connsiteX2" fmla="*/ 4147457 w 4147457"/>
              <a:gd name="connsiteY2" fmla="*/ 2606040 h 2847703"/>
              <a:gd name="connsiteX3" fmla="*/ 2044337 w 4147457"/>
              <a:gd name="connsiteY3" fmla="*/ 2847703 h 2847703"/>
              <a:gd name="connsiteX4" fmla="*/ 0 w 4147457"/>
              <a:gd name="connsiteY4" fmla="*/ 862149 h 2847703"/>
              <a:gd name="connsiteX5" fmla="*/ 261257 w 4147457"/>
              <a:gd name="connsiteY5" fmla="*/ 0 h 2847703"/>
              <a:gd name="connsiteX0" fmla="*/ 261257 w 4147457"/>
              <a:gd name="connsiteY0" fmla="*/ 0 h 2606040"/>
              <a:gd name="connsiteX1" fmla="*/ 4147457 w 4147457"/>
              <a:gd name="connsiteY1" fmla="*/ 0 h 2606040"/>
              <a:gd name="connsiteX2" fmla="*/ 4147457 w 4147457"/>
              <a:gd name="connsiteY2" fmla="*/ 2606040 h 2606040"/>
              <a:gd name="connsiteX3" fmla="*/ 1757166 w 4147457"/>
              <a:gd name="connsiteY3" fmla="*/ 2562039 h 2606040"/>
              <a:gd name="connsiteX4" fmla="*/ 0 w 4147457"/>
              <a:gd name="connsiteY4" fmla="*/ 862149 h 2606040"/>
              <a:gd name="connsiteX5" fmla="*/ 261257 w 4147457"/>
              <a:gd name="connsiteY5" fmla="*/ 0 h 2606040"/>
              <a:gd name="connsiteX0" fmla="*/ 0 w 3886200"/>
              <a:gd name="connsiteY0" fmla="*/ 0 h 2606040"/>
              <a:gd name="connsiteX1" fmla="*/ 3886200 w 3886200"/>
              <a:gd name="connsiteY1" fmla="*/ 0 h 2606040"/>
              <a:gd name="connsiteX2" fmla="*/ 3886200 w 3886200"/>
              <a:gd name="connsiteY2" fmla="*/ 2606040 h 2606040"/>
              <a:gd name="connsiteX3" fmla="*/ 1495909 w 3886200"/>
              <a:gd name="connsiteY3" fmla="*/ 2562039 h 2606040"/>
              <a:gd name="connsiteX4" fmla="*/ 530402 w 3886200"/>
              <a:gd name="connsiteY4" fmla="*/ 704742 h 2606040"/>
              <a:gd name="connsiteX5" fmla="*/ 0 w 3886200"/>
              <a:gd name="connsiteY5" fmla="*/ 0 h 2606040"/>
              <a:gd name="connsiteX0" fmla="*/ 12894 w 3899094"/>
              <a:gd name="connsiteY0" fmla="*/ 0 h 2606040"/>
              <a:gd name="connsiteX1" fmla="*/ 3899094 w 3899094"/>
              <a:gd name="connsiteY1" fmla="*/ 0 h 2606040"/>
              <a:gd name="connsiteX2" fmla="*/ 3899094 w 3899094"/>
              <a:gd name="connsiteY2" fmla="*/ 2606040 h 2606040"/>
              <a:gd name="connsiteX3" fmla="*/ 1508803 w 3899094"/>
              <a:gd name="connsiteY3" fmla="*/ 2562039 h 2606040"/>
              <a:gd name="connsiteX4" fmla="*/ 0 w 3899094"/>
              <a:gd name="connsiteY4" fmla="*/ 652273 h 2606040"/>
              <a:gd name="connsiteX5" fmla="*/ 12894 w 3899094"/>
              <a:gd name="connsiteY5" fmla="*/ 0 h 2606040"/>
              <a:gd name="connsiteX0" fmla="*/ 2082697 w 5968897"/>
              <a:gd name="connsiteY0" fmla="*/ 0 h 2606040"/>
              <a:gd name="connsiteX1" fmla="*/ 5968897 w 5968897"/>
              <a:gd name="connsiteY1" fmla="*/ 0 h 2606040"/>
              <a:gd name="connsiteX2" fmla="*/ 5968897 w 5968897"/>
              <a:gd name="connsiteY2" fmla="*/ 2606040 h 2606040"/>
              <a:gd name="connsiteX3" fmla="*/ 3578606 w 5968897"/>
              <a:gd name="connsiteY3" fmla="*/ 2562039 h 2606040"/>
              <a:gd name="connsiteX4" fmla="*/ 0 w 5968897"/>
              <a:gd name="connsiteY4" fmla="*/ 417579 h 2606040"/>
              <a:gd name="connsiteX5" fmla="*/ 2082697 w 5968897"/>
              <a:gd name="connsiteY5" fmla="*/ 0 h 2606040"/>
              <a:gd name="connsiteX0" fmla="*/ 2082697 w 5968897"/>
              <a:gd name="connsiteY0" fmla="*/ 0 h 2606040"/>
              <a:gd name="connsiteX1" fmla="*/ 5968897 w 5968897"/>
              <a:gd name="connsiteY1" fmla="*/ 0 h 2606040"/>
              <a:gd name="connsiteX2" fmla="*/ 5968897 w 5968897"/>
              <a:gd name="connsiteY2" fmla="*/ 2606040 h 2606040"/>
              <a:gd name="connsiteX3" fmla="*/ 1368374 w 5968897"/>
              <a:gd name="connsiteY3" fmla="*/ 2593332 h 2606040"/>
              <a:gd name="connsiteX4" fmla="*/ 0 w 5968897"/>
              <a:gd name="connsiteY4" fmla="*/ 417579 h 2606040"/>
              <a:gd name="connsiteX5" fmla="*/ 2082697 w 5968897"/>
              <a:gd name="connsiteY5" fmla="*/ 0 h 2606040"/>
              <a:gd name="connsiteX0" fmla="*/ 2082697 w 5968897"/>
              <a:gd name="connsiteY0" fmla="*/ 0 h 2608978"/>
              <a:gd name="connsiteX1" fmla="*/ 5968897 w 5968897"/>
              <a:gd name="connsiteY1" fmla="*/ 0 h 2608978"/>
              <a:gd name="connsiteX2" fmla="*/ 5968897 w 5968897"/>
              <a:gd name="connsiteY2" fmla="*/ 2606040 h 2608978"/>
              <a:gd name="connsiteX3" fmla="*/ 1386691 w 5968897"/>
              <a:gd name="connsiteY3" fmla="*/ 2608978 h 2608978"/>
              <a:gd name="connsiteX4" fmla="*/ 0 w 5968897"/>
              <a:gd name="connsiteY4" fmla="*/ 417579 h 2608978"/>
              <a:gd name="connsiteX5" fmla="*/ 2082697 w 5968897"/>
              <a:gd name="connsiteY5" fmla="*/ 0 h 2608978"/>
              <a:gd name="connsiteX0" fmla="*/ 2082697 w 5968897"/>
              <a:gd name="connsiteY0" fmla="*/ 0 h 2608978"/>
              <a:gd name="connsiteX1" fmla="*/ 5968897 w 5968897"/>
              <a:gd name="connsiteY1" fmla="*/ 0 h 2608978"/>
              <a:gd name="connsiteX2" fmla="*/ 5968897 w 5968897"/>
              <a:gd name="connsiteY2" fmla="*/ 2606040 h 2608978"/>
              <a:gd name="connsiteX3" fmla="*/ 1386691 w 5968897"/>
              <a:gd name="connsiteY3" fmla="*/ 2608978 h 2608978"/>
              <a:gd name="connsiteX4" fmla="*/ 669224 w 5968897"/>
              <a:gd name="connsiteY4" fmla="*/ 1499065 h 2608978"/>
              <a:gd name="connsiteX5" fmla="*/ 0 w 5968897"/>
              <a:gd name="connsiteY5" fmla="*/ 417579 h 2608978"/>
              <a:gd name="connsiteX6" fmla="*/ 2082697 w 5968897"/>
              <a:gd name="connsiteY6" fmla="*/ 0 h 2608978"/>
              <a:gd name="connsiteX0" fmla="*/ 3214629 w 7100829"/>
              <a:gd name="connsiteY0" fmla="*/ 0 h 2608978"/>
              <a:gd name="connsiteX1" fmla="*/ 7100829 w 7100829"/>
              <a:gd name="connsiteY1" fmla="*/ 0 h 2608978"/>
              <a:gd name="connsiteX2" fmla="*/ 7100829 w 7100829"/>
              <a:gd name="connsiteY2" fmla="*/ 2606040 h 2608978"/>
              <a:gd name="connsiteX3" fmla="*/ 2518623 w 7100829"/>
              <a:gd name="connsiteY3" fmla="*/ 2608978 h 2608978"/>
              <a:gd name="connsiteX4" fmla="*/ 0 w 7100829"/>
              <a:gd name="connsiteY4" fmla="*/ 2067547 h 2608978"/>
              <a:gd name="connsiteX5" fmla="*/ 1131932 w 7100829"/>
              <a:gd name="connsiteY5" fmla="*/ 417579 h 2608978"/>
              <a:gd name="connsiteX6" fmla="*/ 3214629 w 7100829"/>
              <a:gd name="connsiteY6" fmla="*/ 0 h 2608978"/>
              <a:gd name="connsiteX0" fmla="*/ 3214629 w 7113040"/>
              <a:gd name="connsiteY0" fmla="*/ 0 h 2642548"/>
              <a:gd name="connsiteX1" fmla="*/ 7100829 w 7113040"/>
              <a:gd name="connsiteY1" fmla="*/ 0 h 2642548"/>
              <a:gd name="connsiteX2" fmla="*/ 7113040 w 7113040"/>
              <a:gd name="connsiteY2" fmla="*/ 2642548 h 2642548"/>
              <a:gd name="connsiteX3" fmla="*/ 2518623 w 7113040"/>
              <a:gd name="connsiteY3" fmla="*/ 2608978 h 2642548"/>
              <a:gd name="connsiteX4" fmla="*/ 0 w 7113040"/>
              <a:gd name="connsiteY4" fmla="*/ 2067547 h 2642548"/>
              <a:gd name="connsiteX5" fmla="*/ 1131932 w 7113040"/>
              <a:gd name="connsiteY5" fmla="*/ 417579 h 2642548"/>
              <a:gd name="connsiteX6" fmla="*/ 3214629 w 7113040"/>
              <a:gd name="connsiteY6" fmla="*/ 0 h 2642548"/>
              <a:gd name="connsiteX0" fmla="*/ 3214629 w 7106934"/>
              <a:gd name="connsiteY0" fmla="*/ 0 h 2642548"/>
              <a:gd name="connsiteX1" fmla="*/ 7100829 w 7106934"/>
              <a:gd name="connsiteY1" fmla="*/ 0 h 2642548"/>
              <a:gd name="connsiteX2" fmla="*/ 7106934 w 7106934"/>
              <a:gd name="connsiteY2" fmla="*/ 2642548 h 2642548"/>
              <a:gd name="connsiteX3" fmla="*/ 2518623 w 7106934"/>
              <a:gd name="connsiteY3" fmla="*/ 2608978 h 2642548"/>
              <a:gd name="connsiteX4" fmla="*/ 0 w 7106934"/>
              <a:gd name="connsiteY4" fmla="*/ 2067547 h 2642548"/>
              <a:gd name="connsiteX5" fmla="*/ 1131932 w 7106934"/>
              <a:gd name="connsiteY5" fmla="*/ 417579 h 2642548"/>
              <a:gd name="connsiteX6" fmla="*/ 3214629 w 7106934"/>
              <a:gd name="connsiteY6" fmla="*/ 0 h 2642548"/>
              <a:gd name="connsiteX0" fmla="*/ 3214629 w 7106934"/>
              <a:gd name="connsiteY0" fmla="*/ 0 h 2642548"/>
              <a:gd name="connsiteX1" fmla="*/ 7100829 w 7106934"/>
              <a:gd name="connsiteY1" fmla="*/ 0 h 2642548"/>
              <a:gd name="connsiteX2" fmla="*/ 7106934 w 7106934"/>
              <a:gd name="connsiteY2" fmla="*/ 2642548 h 2642548"/>
              <a:gd name="connsiteX3" fmla="*/ 2543046 w 7106934"/>
              <a:gd name="connsiteY3" fmla="*/ 2640271 h 2642548"/>
              <a:gd name="connsiteX4" fmla="*/ 0 w 7106934"/>
              <a:gd name="connsiteY4" fmla="*/ 2067547 h 2642548"/>
              <a:gd name="connsiteX5" fmla="*/ 1131932 w 7106934"/>
              <a:gd name="connsiteY5" fmla="*/ 417579 h 2642548"/>
              <a:gd name="connsiteX6" fmla="*/ 3214629 w 7106934"/>
              <a:gd name="connsiteY6" fmla="*/ 0 h 2642548"/>
              <a:gd name="connsiteX0" fmla="*/ 3214629 w 7106934"/>
              <a:gd name="connsiteY0" fmla="*/ 0 h 2650702"/>
              <a:gd name="connsiteX1" fmla="*/ 7100829 w 7106934"/>
              <a:gd name="connsiteY1" fmla="*/ 0 h 2650702"/>
              <a:gd name="connsiteX2" fmla="*/ 7106934 w 7106934"/>
              <a:gd name="connsiteY2" fmla="*/ 2642548 h 2650702"/>
              <a:gd name="connsiteX3" fmla="*/ 2543046 w 7106934"/>
              <a:gd name="connsiteY3" fmla="*/ 2650702 h 2650702"/>
              <a:gd name="connsiteX4" fmla="*/ 0 w 7106934"/>
              <a:gd name="connsiteY4" fmla="*/ 2067547 h 2650702"/>
              <a:gd name="connsiteX5" fmla="*/ 1131932 w 7106934"/>
              <a:gd name="connsiteY5" fmla="*/ 417579 h 2650702"/>
              <a:gd name="connsiteX6" fmla="*/ 3214629 w 7106934"/>
              <a:gd name="connsiteY6" fmla="*/ 0 h 2650702"/>
              <a:gd name="connsiteX0" fmla="*/ 3214629 w 7106934"/>
              <a:gd name="connsiteY0" fmla="*/ 0 h 2658194"/>
              <a:gd name="connsiteX1" fmla="*/ 7100829 w 7106934"/>
              <a:gd name="connsiteY1" fmla="*/ 0 h 2658194"/>
              <a:gd name="connsiteX2" fmla="*/ 7106934 w 7106934"/>
              <a:gd name="connsiteY2" fmla="*/ 2658194 h 2658194"/>
              <a:gd name="connsiteX3" fmla="*/ 2543046 w 7106934"/>
              <a:gd name="connsiteY3" fmla="*/ 2650702 h 2658194"/>
              <a:gd name="connsiteX4" fmla="*/ 0 w 7106934"/>
              <a:gd name="connsiteY4" fmla="*/ 2067547 h 2658194"/>
              <a:gd name="connsiteX5" fmla="*/ 1131932 w 7106934"/>
              <a:gd name="connsiteY5" fmla="*/ 417579 h 2658194"/>
              <a:gd name="connsiteX6" fmla="*/ 3214629 w 7106934"/>
              <a:gd name="connsiteY6" fmla="*/ 0 h 2658194"/>
              <a:gd name="connsiteX0" fmla="*/ 3214629 w 7106934"/>
              <a:gd name="connsiteY0" fmla="*/ 0 h 2650702"/>
              <a:gd name="connsiteX1" fmla="*/ 7100829 w 7106934"/>
              <a:gd name="connsiteY1" fmla="*/ 0 h 2650702"/>
              <a:gd name="connsiteX2" fmla="*/ 7106934 w 7106934"/>
              <a:gd name="connsiteY2" fmla="*/ 2647763 h 2650702"/>
              <a:gd name="connsiteX3" fmla="*/ 2543046 w 7106934"/>
              <a:gd name="connsiteY3" fmla="*/ 2650702 h 2650702"/>
              <a:gd name="connsiteX4" fmla="*/ 0 w 7106934"/>
              <a:gd name="connsiteY4" fmla="*/ 2067547 h 2650702"/>
              <a:gd name="connsiteX5" fmla="*/ 1131932 w 7106934"/>
              <a:gd name="connsiteY5" fmla="*/ 417579 h 2650702"/>
              <a:gd name="connsiteX6" fmla="*/ 3214629 w 7106934"/>
              <a:gd name="connsiteY6" fmla="*/ 0 h 2650702"/>
              <a:gd name="connsiteX0" fmla="*/ 3214629 w 7106934"/>
              <a:gd name="connsiteY0" fmla="*/ 0 h 2651023"/>
              <a:gd name="connsiteX1" fmla="*/ 7100829 w 7106934"/>
              <a:gd name="connsiteY1" fmla="*/ 0 h 2651023"/>
              <a:gd name="connsiteX2" fmla="*/ 7106934 w 7106934"/>
              <a:gd name="connsiteY2" fmla="*/ 2651023 h 2651023"/>
              <a:gd name="connsiteX3" fmla="*/ 2543046 w 7106934"/>
              <a:gd name="connsiteY3" fmla="*/ 2650702 h 2651023"/>
              <a:gd name="connsiteX4" fmla="*/ 0 w 7106934"/>
              <a:gd name="connsiteY4" fmla="*/ 2067547 h 2651023"/>
              <a:gd name="connsiteX5" fmla="*/ 1131932 w 7106934"/>
              <a:gd name="connsiteY5" fmla="*/ 417579 h 2651023"/>
              <a:gd name="connsiteX6" fmla="*/ 3214629 w 7106934"/>
              <a:gd name="connsiteY6" fmla="*/ 0 h 2651023"/>
              <a:gd name="connsiteX0" fmla="*/ 3214629 w 7105026"/>
              <a:gd name="connsiteY0" fmla="*/ 0 h 2654283"/>
              <a:gd name="connsiteX1" fmla="*/ 7100829 w 7105026"/>
              <a:gd name="connsiteY1" fmla="*/ 0 h 2654283"/>
              <a:gd name="connsiteX2" fmla="*/ 7105026 w 7105026"/>
              <a:gd name="connsiteY2" fmla="*/ 2654283 h 2654283"/>
              <a:gd name="connsiteX3" fmla="*/ 2543046 w 7105026"/>
              <a:gd name="connsiteY3" fmla="*/ 2650702 h 2654283"/>
              <a:gd name="connsiteX4" fmla="*/ 0 w 7105026"/>
              <a:gd name="connsiteY4" fmla="*/ 2067547 h 2654283"/>
              <a:gd name="connsiteX5" fmla="*/ 1131932 w 7105026"/>
              <a:gd name="connsiteY5" fmla="*/ 417579 h 2654283"/>
              <a:gd name="connsiteX6" fmla="*/ 3214629 w 7105026"/>
              <a:gd name="connsiteY6" fmla="*/ 0 h 2654283"/>
              <a:gd name="connsiteX0" fmla="*/ 3214629 w 7102049"/>
              <a:gd name="connsiteY0" fmla="*/ 0 h 2651023"/>
              <a:gd name="connsiteX1" fmla="*/ 7100829 w 7102049"/>
              <a:gd name="connsiteY1" fmla="*/ 0 h 2651023"/>
              <a:gd name="connsiteX2" fmla="*/ 7101210 w 7102049"/>
              <a:gd name="connsiteY2" fmla="*/ 2651023 h 2651023"/>
              <a:gd name="connsiteX3" fmla="*/ 2543046 w 7102049"/>
              <a:gd name="connsiteY3" fmla="*/ 2650702 h 2651023"/>
              <a:gd name="connsiteX4" fmla="*/ 0 w 7102049"/>
              <a:gd name="connsiteY4" fmla="*/ 2067547 h 2651023"/>
              <a:gd name="connsiteX5" fmla="*/ 1131932 w 7102049"/>
              <a:gd name="connsiteY5" fmla="*/ 417579 h 2651023"/>
              <a:gd name="connsiteX6" fmla="*/ 3214629 w 7102049"/>
              <a:gd name="connsiteY6" fmla="*/ 0 h 2651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02049" h="2651023">
                <a:moveTo>
                  <a:pt x="3214629" y="0"/>
                </a:moveTo>
                <a:lnTo>
                  <a:pt x="7100829" y="0"/>
                </a:lnTo>
                <a:cubicBezTo>
                  <a:pt x="7104899" y="880849"/>
                  <a:pt x="7097140" y="1770174"/>
                  <a:pt x="7101210" y="2651023"/>
                </a:cubicBezTo>
                <a:lnTo>
                  <a:pt x="2543046" y="2650702"/>
                </a:lnTo>
                <a:lnTo>
                  <a:pt x="0" y="2067547"/>
                </a:lnTo>
                <a:lnTo>
                  <a:pt x="1131932" y="417579"/>
                </a:lnTo>
                <a:lnTo>
                  <a:pt x="3214629" y="0"/>
                </a:lnTo>
                <a:close/>
              </a:path>
            </a:pathLst>
          </a:custGeom>
          <a:blipFill>
            <a:blip r:embed="rId4"/>
            <a:srcRect/>
            <a:stretch>
              <a:fillRect l="-11643" t="-11643" r="-2529" b="-11643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marL="1347788"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48" name="Gerade Verbindung 47"/>
          <p:cNvCxnSpPr>
            <a:stCxn id="43" idx="2"/>
          </p:cNvCxnSpPr>
          <p:nvPr/>
        </p:nvCxnSpPr>
        <p:spPr>
          <a:xfrm flipH="1" flipV="1">
            <a:off x="2060448" y="3316224"/>
            <a:ext cx="2510140" cy="688466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50"/>
          <p:cNvCxnSpPr>
            <a:stCxn id="42" idx="0"/>
            <a:endCxn id="41" idx="3"/>
          </p:cNvCxnSpPr>
          <p:nvPr/>
        </p:nvCxnSpPr>
        <p:spPr>
          <a:xfrm>
            <a:off x="2769327" y="905691"/>
            <a:ext cx="424542" cy="482993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51"/>
          <p:cNvCxnSpPr>
            <a:endCxn id="41" idx="4"/>
          </p:cNvCxnSpPr>
          <p:nvPr/>
        </p:nvCxnSpPr>
        <p:spPr>
          <a:xfrm flipH="1">
            <a:off x="2060448" y="1388684"/>
            <a:ext cx="1108174" cy="1927540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Ellipse 52"/>
          <p:cNvSpPr/>
          <p:nvPr/>
        </p:nvSpPr>
        <p:spPr bwMode="auto">
          <a:xfrm>
            <a:off x="3108808" y="1299001"/>
            <a:ext cx="144000" cy="144000"/>
          </a:xfrm>
          <a:prstGeom prst="ellipse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1600" dirty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25" name="Gerade Verbindung 24"/>
          <p:cNvCxnSpPr>
            <a:stCxn id="45" idx="0"/>
            <a:endCxn id="45" idx="5"/>
          </p:cNvCxnSpPr>
          <p:nvPr/>
        </p:nvCxnSpPr>
        <p:spPr>
          <a:xfrm flipH="1">
            <a:off x="3184502" y="905692"/>
            <a:ext cx="2079418" cy="488082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27"/>
          <p:cNvCxnSpPr>
            <a:stCxn id="41" idx="4"/>
          </p:cNvCxnSpPr>
          <p:nvPr/>
        </p:nvCxnSpPr>
        <p:spPr>
          <a:xfrm flipH="1">
            <a:off x="908270" y="3316224"/>
            <a:ext cx="1152178" cy="688587"/>
          </a:xfrm>
          <a:prstGeom prst="line">
            <a:avLst/>
          </a:prstGeom>
          <a:ln w="12700">
            <a:solidFill>
              <a:srgbClr val="FFFF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610923" y="4140519"/>
            <a:ext cx="3168352" cy="2311329"/>
            <a:chOff x="323528" y="4136725"/>
            <a:chExt cx="3168352" cy="2311329"/>
          </a:xfrm>
        </p:grpSpPr>
        <p:sp>
          <p:nvSpPr>
            <p:cNvPr id="10" name="Flowchart: Process 9"/>
            <p:cNvSpPr/>
            <p:nvPr/>
          </p:nvSpPr>
          <p:spPr bwMode="auto">
            <a:xfrm>
              <a:off x="815333" y="4136725"/>
              <a:ext cx="2676547" cy="2311329"/>
            </a:xfrm>
            <a:prstGeom prst="flowChartProcess">
              <a:avLst/>
            </a:prstGeom>
            <a:ln>
              <a:solidFill>
                <a:srgbClr val="AB377A"/>
              </a:solidFill>
            </a:ln>
            <a:effectLst/>
          </p:spPr>
          <p:txBody>
            <a:bodyPr vert="horz" lIns="0" tIns="0" rIns="0" bIns="0" rtlCol="0">
              <a:noAutofit/>
            </a:bodyPr>
            <a:lstStyle/>
            <a:p>
              <a:pPr marL="288000" indent="-288000">
                <a:spcBef>
                  <a:spcPts val="0"/>
                </a:spcBef>
                <a:spcAft>
                  <a:spcPts val="1200"/>
                </a:spcAft>
                <a:buClr>
                  <a:srgbClr val="E30034"/>
                </a:buClr>
                <a:buSzPct val="100000"/>
                <a:buFont typeface="Arial" panose="020B0604020202020204" pitchFamily="34" charset="0"/>
                <a:buChar char="›"/>
              </a:pPr>
              <a:endParaRPr lang="de-DE" sz="2000" dirty="0">
                <a:solidFill>
                  <a:srgbClr val="000000"/>
                </a:solidFill>
                <a:latin typeface="Verdana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945333" y="4324321"/>
              <a:ext cx="2344538" cy="190821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marL="288000" lvl="0" indent="-288000">
                <a:spcBef>
                  <a:spcPts val="0"/>
                </a:spcBef>
                <a:spcAft>
                  <a:spcPts val="120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›"/>
              </a:pPr>
              <a:r>
                <a:rPr lang="en-US" sz="1400" kern="0" dirty="0" smtClean="0">
                  <a:solidFill>
                    <a:srgbClr val="000000"/>
                  </a:solidFill>
                  <a:latin typeface="Verdana" pitchFamily="34" charset="0"/>
                </a:rPr>
                <a:t>Security </a:t>
              </a:r>
              <a:r>
                <a:rPr lang="en-US" sz="1400" kern="0" dirty="0">
                  <a:solidFill>
                    <a:srgbClr val="000000"/>
                  </a:solidFill>
                  <a:latin typeface="Verdana" pitchFamily="34" charset="0"/>
                </a:rPr>
                <a:t>certificates and cryptographic keys</a:t>
              </a:r>
            </a:p>
            <a:p>
              <a:pPr marL="288000" lvl="0" indent="-288000">
                <a:spcBef>
                  <a:spcPts val="0"/>
                </a:spcBef>
                <a:spcAft>
                  <a:spcPts val="120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›"/>
              </a:pPr>
              <a:r>
                <a:rPr lang="en-US" sz="1400" kern="0" dirty="0">
                  <a:solidFill>
                    <a:srgbClr val="000000"/>
                  </a:solidFill>
                  <a:latin typeface="Verdana" pitchFamily="34" charset="0"/>
                </a:rPr>
                <a:t>Embedded code &amp; data</a:t>
              </a:r>
              <a:br>
                <a:rPr lang="en-US" sz="1400" kern="0" dirty="0">
                  <a:solidFill>
                    <a:srgbClr val="000000"/>
                  </a:solidFill>
                  <a:latin typeface="Verdana" pitchFamily="34" charset="0"/>
                </a:rPr>
              </a:br>
              <a:r>
                <a:rPr lang="en-US" sz="1400" kern="0" dirty="0">
                  <a:solidFill>
                    <a:srgbClr val="000000"/>
                  </a:solidFill>
                  <a:latin typeface="Verdana" pitchFamily="34" charset="0"/>
                </a:rPr>
                <a:t>(IP protection)</a:t>
              </a:r>
            </a:p>
            <a:p>
              <a:pPr marL="288000" lvl="0" indent="-288000">
                <a:spcBef>
                  <a:spcPts val="0"/>
                </a:spcBef>
                <a:spcAft>
                  <a:spcPts val="120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›"/>
              </a:pPr>
              <a:r>
                <a:rPr lang="en-US" sz="1400" kern="0" dirty="0">
                  <a:solidFill>
                    <a:srgbClr val="000000"/>
                  </a:solidFill>
                  <a:latin typeface="Verdana" pitchFamily="34" charset="0"/>
                </a:rPr>
                <a:t>Personal user data</a:t>
              </a:r>
            </a:p>
          </p:txBody>
        </p:sp>
        <p:sp>
          <p:nvSpPr>
            <p:cNvPr id="21" name="Flowchart: Process 20"/>
            <p:cNvSpPr/>
            <p:nvPr/>
          </p:nvSpPr>
          <p:spPr bwMode="auto">
            <a:xfrm>
              <a:off x="323528" y="4136725"/>
              <a:ext cx="491805" cy="2311329"/>
            </a:xfrm>
            <a:prstGeom prst="flowChartProcess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vert="vert270" wrap="square" lIns="72000" tIns="72000" rIns="72000" bIns="72000" rtlCol="0" anchor="ctr"/>
            <a:lstStyle/>
            <a:p>
              <a:pPr marR="0" algn="ctr" defTabSz="914400" eaLnBrk="0" fontAlgn="auto" latinLnBrk="0" hangingPunct="0"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120000"/>
                <a:tabLst/>
              </a:pPr>
              <a:r>
                <a:rPr lang="en-US" sz="1400" b="1" kern="0" dirty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Assets to be protected</a:t>
              </a:r>
            </a:p>
          </p:txBody>
        </p:sp>
      </p:grpSp>
      <p:sp>
        <p:nvSpPr>
          <p:cNvPr id="24" name="Ellipse 52"/>
          <p:cNvSpPr/>
          <p:nvPr/>
        </p:nvSpPr>
        <p:spPr bwMode="auto">
          <a:xfrm>
            <a:off x="1996388" y="3245277"/>
            <a:ext cx="144000" cy="144000"/>
          </a:xfrm>
          <a:prstGeom prst="ellipse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1600" dirty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Isosceles Triangle 5"/>
          <p:cNvSpPr/>
          <p:nvPr/>
        </p:nvSpPr>
        <p:spPr bwMode="auto">
          <a:xfrm rot="5400000">
            <a:off x="4069758" y="4990796"/>
            <a:ext cx="2304258" cy="518071"/>
          </a:xfrm>
          <a:prstGeom prst="triangle">
            <a:avLst/>
          </a:prstGeom>
          <a:solidFill>
            <a:srgbClr val="E9E6E6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de-DE" sz="1600" dirty="0" smtClean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72665" y="4113803"/>
            <a:ext cx="4548149" cy="2311752"/>
            <a:chOff x="4272323" y="4136725"/>
            <a:chExt cx="4548149" cy="2311752"/>
          </a:xfrm>
        </p:grpSpPr>
        <p:sp>
          <p:nvSpPr>
            <p:cNvPr id="23" name="Flowchart: Process 22"/>
            <p:cNvSpPr/>
            <p:nvPr/>
          </p:nvSpPr>
          <p:spPr bwMode="auto">
            <a:xfrm>
              <a:off x="4272323" y="4136725"/>
              <a:ext cx="731725" cy="2311329"/>
            </a:xfrm>
            <a:prstGeom prst="flowChartProcess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vert="vert270" wrap="square" lIns="72000" tIns="72000" rIns="72000" bIns="72000" rtlCol="0" anchor="ctr"/>
            <a:lstStyle/>
            <a:p>
              <a:pPr marR="0" algn="ctr" defTabSz="914400" eaLnBrk="0" fontAlgn="auto" latinLnBrk="0" hangingPunct="0"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120000"/>
                <a:tabLst/>
              </a:pPr>
              <a:r>
                <a:rPr lang="en-US" sz="1400" b="1" kern="0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New business models enabled by Security</a:t>
              </a:r>
              <a:endParaRPr lang="en-US" sz="1400" b="1" kern="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Flowchart: Process 26"/>
            <p:cNvSpPr/>
            <p:nvPr/>
          </p:nvSpPr>
          <p:spPr bwMode="auto">
            <a:xfrm>
              <a:off x="5004048" y="4137148"/>
              <a:ext cx="3816424" cy="2311329"/>
            </a:xfrm>
            <a:prstGeom prst="flowChartProcess">
              <a:avLst/>
            </a:prstGeom>
            <a:ln>
              <a:solidFill>
                <a:srgbClr val="AB377A"/>
              </a:solidFill>
            </a:ln>
            <a:effectLst/>
          </p:spPr>
          <p:txBody>
            <a:bodyPr vert="horz" lIns="0" tIns="0" rIns="0" bIns="0" rtlCol="0">
              <a:noAutofit/>
            </a:bodyPr>
            <a:lstStyle/>
            <a:p>
              <a:pPr marL="288000" indent="-288000">
                <a:spcBef>
                  <a:spcPts val="0"/>
                </a:spcBef>
                <a:spcAft>
                  <a:spcPts val="1200"/>
                </a:spcAft>
                <a:buClr>
                  <a:srgbClr val="E30034"/>
                </a:buClr>
                <a:buSzPct val="100000"/>
                <a:buFont typeface="Arial" panose="020B0604020202020204" pitchFamily="34" charset="0"/>
                <a:buChar char="›"/>
              </a:pPr>
              <a:endParaRPr lang="de-DE" sz="2000" dirty="0">
                <a:solidFill>
                  <a:srgbClr val="000000"/>
                </a:solidFill>
                <a:latin typeface="Verdan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206057" y="4380200"/>
              <a:ext cx="3397494" cy="1785104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marL="288000" lvl="0" indent="-288000">
                <a:spcBef>
                  <a:spcPts val="0"/>
                </a:spcBef>
                <a:spcAft>
                  <a:spcPts val="120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›"/>
              </a:pPr>
              <a:r>
                <a:rPr lang="en-US" sz="1400" kern="0" dirty="0" smtClean="0">
                  <a:solidFill>
                    <a:srgbClr val="000000"/>
                  </a:solidFill>
                  <a:latin typeface="Verdana" pitchFamily="34" charset="0"/>
                </a:rPr>
                <a:t>Car-sharing / ride-sharing</a:t>
              </a:r>
            </a:p>
            <a:p>
              <a:pPr marL="288000" lvl="0" indent="-288000">
                <a:spcBef>
                  <a:spcPts val="0"/>
                </a:spcBef>
                <a:spcAft>
                  <a:spcPts val="120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›"/>
              </a:pPr>
              <a:r>
                <a:rPr lang="en-US" sz="1400" kern="0" dirty="0" smtClean="0">
                  <a:solidFill>
                    <a:srgbClr val="000000"/>
                  </a:solidFill>
                  <a:latin typeface="Verdana" pitchFamily="34" charset="0"/>
                </a:rPr>
                <a:t>Feature activation (on demand)</a:t>
              </a:r>
            </a:p>
            <a:p>
              <a:pPr marL="288000" lvl="0" indent="-288000">
                <a:spcBef>
                  <a:spcPts val="0"/>
                </a:spcBef>
                <a:spcAft>
                  <a:spcPts val="120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›"/>
              </a:pPr>
              <a:r>
                <a:rPr lang="en-US" sz="1400" kern="0" dirty="0" smtClean="0">
                  <a:solidFill>
                    <a:srgbClr val="000000"/>
                  </a:solidFill>
                  <a:latin typeface="Verdana" pitchFamily="34" charset="0"/>
                </a:rPr>
                <a:t>Automated Driving</a:t>
              </a:r>
            </a:p>
            <a:p>
              <a:pPr marL="288000" lvl="0" indent="-288000">
                <a:spcBef>
                  <a:spcPts val="0"/>
                </a:spcBef>
                <a:spcAft>
                  <a:spcPts val="120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›"/>
              </a:pPr>
              <a:r>
                <a:rPr lang="en-US" sz="1400" kern="0" dirty="0" smtClean="0">
                  <a:solidFill>
                    <a:srgbClr val="000000"/>
                  </a:solidFill>
                  <a:latin typeface="Verdana" pitchFamily="34" charset="0"/>
                </a:rPr>
                <a:t>Payment</a:t>
              </a:r>
            </a:p>
            <a:p>
              <a:pPr marL="288000" lvl="0" indent="-288000">
                <a:spcBef>
                  <a:spcPts val="0"/>
                </a:spcBef>
                <a:spcAft>
                  <a:spcPts val="120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›"/>
              </a:pPr>
              <a:r>
                <a:rPr lang="en-US" sz="1400" kern="0" dirty="0" smtClean="0">
                  <a:solidFill>
                    <a:srgbClr val="000000"/>
                  </a:solidFill>
                  <a:latin typeface="Verdana" pitchFamily="34" charset="0"/>
                </a:rPr>
                <a:t>Access right delegation</a:t>
              </a:r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853" y="2933876"/>
            <a:ext cx="692696" cy="69269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44FD-2425-4317-9AEA-1BF2606052F4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425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Attack Scenarios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i="1" dirty="0">
                <a:solidFill>
                  <a:srgbClr val="84B6A7"/>
                </a:solidFill>
              </a:rPr>
              <a:t>The unlimited creativity of attackers</a:t>
            </a:r>
            <a:endParaRPr lang="de-DE" dirty="0"/>
          </a:p>
        </p:txBody>
      </p:sp>
      <p:sp>
        <p:nvSpPr>
          <p:cNvPr id="16" name="Rectangle 15"/>
          <p:cNvSpPr/>
          <p:nvPr/>
        </p:nvSpPr>
        <p:spPr bwMode="auto">
          <a:xfrm>
            <a:off x="322391" y="1125397"/>
            <a:ext cx="1993630" cy="2735651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t" anchorCtr="0">
            <a:noAutofit/>
          </a:bodyPr>
          <a:lstStyle/>
          <a:p>
            <a:pPr marR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en-US" sz="16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Logical Attacks</a:t>
            </a:r>
          </a:p>
          <a:p>
            <a:pPr marR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e.g. protocol fuzzing,</a:t>
            </a:r>
          </a:p>
          <a:p>
            <a:pPr marR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Jamming, replay, …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323212" y="4005064"/>
            <a:ext cx="8497260" cy="29758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chemeClr val="tx1"/>
              </a:buClr>
            </a:pPr>
            <a:r>
              <a:rPr lang="de-DE" sz="1600" dirty="0" smtClean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Countermeasures</a:t>
            </a:r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2490541" y="1125397"/>
            <a:ext cx="1993630" cy="2735651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t" anchorCtr="0"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</a:pPr>
            <a:r>
              <a:rPr lang="en-US" sz="16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Side Channel Attacks</a:t>
            </a:r>
          </a:p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</a:pPr>
            <a: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e.g. SPA, DPA, </a:t>
            </a:r>
            <a:r>
              <a:rPr lang="en-US" sz="1100" kern="0" dirty="0" err="1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Spectre</a:t>
            </a:r>
            <a: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Meltdown</a:t>
            </a:r>
          </a:p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</a:pPr>
            <a:endParaRPr lang="en-US" sz="1100" kern="0" dirty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658691" y="1125397"/>
            <a:ext cx="1993630" cy="2735651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t" anchorCtr="0">
            <a:noAutofit/>
          </a:bodyPr>
          <a:lstStyle/>
          <a:p>
            <a:pPr marR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en-US" sz="16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Fault Injection</a:t>
            </a:r>
          </a:p>
          <a:p>
            <a:pPr lvl="0" algn="ctr" eaLnBrk="0" fontAlgn="auto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</a:pPr>
            <a: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e.g. Spiking, radiation, light</a:t>
            </a:r>
            <a:b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attacks, clock manipulation, DFA</a:t>
            </a:r>
          </a:p>
          <a:p>
            <a:pPr marR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en-US" sz="18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  <p:sp>
        <p:nvSpPr>
          <p:cNvPr id="94" name="Rectangle 93"/>
          <p:cNvSpPr/>
          <p:nvPr/>
        </p:nvSpPr>
        <p:spPr bwMode="auto">
          <a:xfrm>
            <a:off x="6826842" y="1125397"/>
            <a:ext cx="1993630" cy="2735651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t" anchorCtr="0">
            <a:noAutofit/>
          </a:bodyPr>
          <a:lstStyle/>
          <a:p>
            <a:pPr marR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  <a:buSzTx/>
              <a:tabLst/>
            </a:pPr>
            <a:r>
              <a:rPr lang="en-US" sz="16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Invasive Attacks</a:t>
            </a:r>
          </a:p>
          <a:p>
            <a:pPr lvl="0" algn="ctr" eaLnBrk="0" fontAlgn="auto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</a:pPr>
            <a: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e.g. FIB manipulation, </a:t>
            </a:r>
            <a:b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100" kern="0" dirty="0" err="1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microprobing</a:t>
            </a:r>
            <a: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…</a:t>
            </a:r>
          </a:p>
          <a:p>
            <a:pPr marR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endParaRPr lang="en-US" sz="1800" kern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3155" t="3787" r="2184" b="2347"/>
          <a:stretch/>
        </p:blipFill>
        <p:spPr>
          <a:xfrm>
            <a:off x="449938" y="2269474"/>
            <a:ext cx="1738800" cy="15087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l="2479" t="3741" r="3103" b="3565"/>
          <a:stretch/>
        </p:blipFill>
        <p:spPr>
          <a:xfrm>
            <a:off x="6954257" y="2269474"/>
            <a:ext cx="1738800" cy="150908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/>
          <a:srcRect l="822" t="3574" r="1364" b="3500"/>
          <a:stretch/>
        </p:blipFill>
        <p:spPr>
          <a:xfrm>
            <a:off x="4786106" y="2269474"/>
            <a:ext cx="1738800" cy="146625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6"/>
          <a:srcRect l="1421" t="3487" r="2721" b="2814"/>
          <a:stretch/>
        </p:blipFill>
        <p:spPr>
          <a:xfrm>
            <a:off x="2617956" y="2269474"/>
            <a:ext cx="1738800" cy="145015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 bwMode="auto">
          <a:xfrm>
            <a:off x="322391" y="4437112"/>
            <a:ext cx="1993630" cy="108967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 anchorCtr="0">
            <a:noAutofit/>
          </a:bodyPr>
          <a:lstStyle/>
          <a:p>
            <a:r>
              <a:rPr lang="en-US" sz="11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PKI</a:t>
            </a:r>
            <a: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digital signatures, encryption, CMAC, blockchain, MISRA C-CERT coding guidelines, …</a:t>
            </a:r>
            <a:endParaRPr lang="de-DE" sz="1100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6826842" y="4437112"/>
            <a:ext cx="1993630" cy="108967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 anchorCtr="0">
            <a:noAutofit/>
          </a:bodyPr>
          <a:lstStyle/>
          <a:p>
            <a:pPr eaLnBrk="0" fontAlgn="auto" hangingPunct="0">
              <a:spcBef>
                <a:spcPts val="600"/>
              </a:spcBef>
              <a:spcAft>
                <a:spcPts val="0"/>
              </a:spcAft>
              <a:buClr>
                <a:srgbClr val="E30034"/>
              </a:buClr>
              <a:buSzPct val="120000"/>
            </a:pPr>
            <a: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Tamper protection, implanted ROM, full-custom design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4658691" y="4437112"/>
            <a:ext cx="1993630" cy="108967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 anchorCtr="0">
            <a:noAutofit/>
          </a:bodyPr>
          <a:lstStyle/>
          <a:p>
            <a:pPr eaLnBrk="0" fontAlgn="auto" hangingPunct="0">
              <a:spcBef>
                <a:spcPts val="600"/>
              </a:spcBef>
              <a:spcAft>
                <a:spcPts val="0"/>
              </a:spcAft>
              <a:buClr>
                <a:srgbClr val="E30034"/>
              </a:buClr>
              <a:buSzPct val="120000"/>
            </a:pPr>
            <a: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double computation, all safety HW measures (!), …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2490541" y="4437112"/>
            <a:ext cx="1993630" cy="108967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 anchorCtr="0">
            <a:noAutofit/>
          </a:bodyPr>
          <a:lstStyle/>
          <a:p>
            <a:pPr eaLnBrk="0" fontAlgn="auto" hangingPunct="0">
              <a:spcBef>
                <a:spcPts val="600"/>
              </a:spcBef>
              <a:spcAft>
                <a:spcPts val="0"/>
              </a:spcAft>
              <a:buClr>
                <a:srgbClr val="E30034"/>
              </a:buClr>
              <a:buSzPct val="120000"/>
            </a:pPr>
            <a:r>
              <a:rPr lang="en-US" sz="11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runtime invariant SW implementation, randomization in HW and SW,  dual-rail HW implementation, encrypted computation, </a:t>
            </a:r>
            <a:r>
              <a:rPr lang="en-US" sz="1100" kern="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en-US" sz="1100" kern="0" dirty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23212" y="5661248"/>
            <a:ext cx="8497260" cy="576064"/>
          </a:xfrm>
          <a:custGeom>
            <a:avLst/>
            <a:gdLst>
              <a:gd name="connsiteX0" fmla="*/ 0 w 8497260"/>
              <a:gd name="connsiteY0" fmla="*/ 0 h 576064"/>
              <a:gd name="connsiteX1" fmla="*/ 8497260 w 8497260"/>
              <a:gd name="connsiteY1" fmla="*/ 0 h 576064"/>
              <a:gd name="connsiteX2" fmla="*/ 8497260 w 8497260"/>
              <a:gd name="connsiteY2" fmla="*/ 576064 h 576064"/>
              <a:gd name="connsiteX3" fmla="*/ 0 w 8497260"/>
              <a:gd name="connsiteY3" fmla="*/ 576064 h 576064"/>
              <a:gd name="connsiteX4" fmla="*/ 0 w 8497260"/>
              <a:gd name="connsiteY4" fmla="*/ 0 h 576064"/>
              <a:gd name="connsiteX0" fmla="*/ 0 w 8502022"/>
              <a:gd name="connsiteY0" fmla="*/ 0 h 576064"/>
              <a:gd name="connsiteX1" fmla="*/ 8497260 w 8502022"/>
              <a:gd name="connsiteY1" fmla="*/ 0 h 576064"/>
              <a:gd name="connsiteX2" fmla="*/ 8502022 w 8502022"/>
              <a:gd name="connsiteY2" fmla="*/ 104577 h 576064"/>
              <a:gd name="connsiteX3" fmla="*/ 0 w 8502022"/>
              <a:gd name="connsiteY3" fmla="*/ 576064 h 576064"/>
              <a:gd name="connsiteX4" fmla="*/ 0 w 8502022"/>
              <a:gd name="connsiteY4" fmla="*/ 0 h 576064"/>
              <a:gd name="connsiteX0" fmla="*/ 0 w 8497260"/>
              <a:gd name="connsiteY0" fmla="*/ 0 h 576064"/>
              <a:gd name="connsiteX1" fmla="*/ 8497260 w 8497260"/>
              <a:gd name="connsiteY1" fmla="*/ 0 h 576064"/>
              <a:gd name="connsiteX2" fmla="*/ 8492497 w 8497260"/>
              <a:gd name="connsiteY2" fmla="*/ 109339 h 576064"/>
              <a:gd name="connsiteX3" fmla="*/ 0 w 8497260"/>
              <a:gd name="connsiteY3" fmla="*/ 576064 h 576064"/>
              <a:gd name="connsiteX4" fmla="*/ 0 w 8497260"/>
              <a:gd name="connsiteY4" fmla="*/ 0 h 576064"/>
              <a:gd name="connsiteX0" fmla="*/ 0 w 8497260"/>
              <a:gd name="connsiteY0" fmla="*/ 0 h 576064"/>
              <a:gd name="connsiteX1" fmla="*/ 8497260 w 8497260"/>
              <a:gd name="connsiteY1" fmla="*/ 0 h 576064"/>
              <a:gd name="connsiteX2" fmla="*/ 8497260 w 8497260"/>
              <a:gd name="connsiteY2" fmla="*/ 109339 h 576064"/>
              <a:gd name="connsiteX3" fmla="*/ 0 w 8497260"/>
              <a:gd name="connsiteY3" fmla="*/ 576064 h 576064"/>
              <a:gd name="connsiteX4" fmla="*/ 0 w 8497260"/>
              <a:gd name="connsiteY4" fmla="*/ 0 h 5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7260" h="576064">
                <a:moveTo>
                  <a:pt x="0" y="0"/>
                </a:moveTo>
                <a:lnTo>
                  <a:pt x="8497260" y="0"/>
                </a:lnTo>
                <a:lnTo>
                  <a:pt x="8497260" y="109339"/>
                </a:lnTo>
                <a:lnTo>
                  <a:pt x="0" y="5760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Rectangle 4"/>
          <p:cNvSpPr/>
          <p:nvPr/>
        </p:nvSpPr>
        <p:spPr bwMode="auto">
          <a:xfrm rot="10800000">
            <a:off x="332737" y="5813648"/>
            <a:ext cx="8497260" cy="576064"/>
          </a:xfrm>
          <a:custGeom>
            <a:avLst/>
            <a:gdLst>
              <a:gd name="connsiteX0" fmla="*/ 0 w 8497260"/>
              <a:gd name="connsiteY0" fmla="*/ 0 h 576064"/>
              <a:gd name="connsiteX1" fmla="*/ 8497260 w 8497260"/>
              <a:gd name="connsiteY1" fmla="*/ 0 h 576064"/>
              <a:gd name="connsiteX2" fmla="*/ 8497260 w 8497260"/>
              <a:gd name="connsiteY2" fmla="*/ 576064 h 576064"/>
              <a:gd name="connsiteX3" fmla="*/ 0 w 8497260"/>
              <a:gd name="connsiteY3" fmla="*/ 576064 h 576064"/>
              <a:gd name="connsiteX4" fmla="*/ 0 w 8497260"/>
              <a:gd name="connsiteY4" fmla="*/ 0 h 576064"/>
              <a:gd name="connsiteX0" fmla="*/ 0 w 8502022"/>
              <a:gd name="connsiteY0" fmla="*/ 0 h 576064"/>
              <a:gd name="connsiteX1" fmla="*/ 8497260 w 8502022"/>
              <a:gd name="connsiteY1" fmla="*/ 0 h 576064"/>
              <a:gd name="connsiteX2" fmla="*/ 8502022 w 8502022"/>
              <a:gd name="connsiteY2" fmla="*/ 104577 h 576064"/>
              <a:gd name="connsiteX3" fmla="*/ 0 w 8502022"/>
              <a:gd name="connsiteY3" fmla="*/ 576064 h 576064"/>
              <a:gd name="connsiteX4" fmla="*/ 0 w 8502022"/>
              <a:gd name="connsiteY4" fmla="*/ 0 h 576064"/>
              <a:gd name="connsiteX0" fmla="*/ 0 w 8497260"/>
              <a:gd name="connsiteY0" fmla="*/ 0 h 576064"/>
              <a:gd name="connsiteX1" fmla="*/ 8497260 w 8497260"/>
              <a:gd name="connsiteY1" fmla="*/ 0 h 576064"/>
              <a:gd name="connsiteX2" fmla="*/ 8492497 w 8497260"/>
              <a:gd name="connsiteY2" fmla="*/ 109339 h 576064"/>
              <a:gd name="connsiteX3" fmla="*/ 0 w 8497260"/>
              <a:gd name="connsiteY3" fmla="*/ 576064 h 576064"/>
              <a:gd name="connsiteX4" fmla="*/ 0 w 8497260"/>
              <a:gd name="connsiteY4" fmla="*/ 0 h 576064"/>
              <a:gd name="connsiteX0" fmla="*/ 0 w 8497260"/>
              <a:gd name="connsiteY0" fmla="*/ 0 h 576064"/>
              <a:gd name="connsiteX1" fmla="*/ 8497260 w 8497260"/>
              <a:gd name="connsiteY1" fmla="*/ 0 h 576064"/>
              <a:gd name="connsiteX2" fmla="*/ 8497260 w 8497260"/>
              <a:gd name="connsiteY2" fmla="*/ 109339 h 576064"/>
              <a:gd name="connsiteX3" fmla="*/ 0 w 8497260"/>
              <a:gd name="connsiteY3" fmla="*/ 576064 h 576064"/>
              <a:gd name="connsiteX4" fmla="*/ 0 w 8497260"/>
              <a:gd name="connsiteY4" fmla="*/ 0 h 5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7260" h="576064">
                <a:moveTo>
                  <a:pt x="0" y="0"/>
                </a:moveTo>
                <a:lnTo>
                  <a:pt x="8497260" y="0"/>
                </a:lnTo>
                <a:lnTo>
                  <a:pt x="8497260" y="109339"/>
                </a:lnTo>
                <a:lnTo>
                  <a:pt x="0" y="57606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 smtClean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323528" y="5843364"/>
            <a:ext cx="15848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R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400" kern="0" dirty="0" smtClean="0">
                <a:latin typeface="+mn-lt"/>
                <a:ea typeface="Verdana" pitchFamily="34" charset="0"/>
                <a:cs typeface="Verdana" pitchFamily="34" charset="0"/>
              </a:rPr>
              <a:t>Software</a:t>
            </a:r>
          </a:p>
        </p:txBody>
      </p:sp>
      <p:sp>
        <p:nvSpPr>
          <p:cNvPr id="7" name="Rectangle 6"/>
          <p:cNvSpPr/>
          <p:nvPr/>
        </p:nvSpPr>
        <p:spPr>
          <a:xfrm>
            <a:off x="7541827" y="5957242"/>
            <a:ext cx="11512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400" kern="0" dirty="0" smtClean="0">
                <a:solidFill>
                  <a:schemeClr val="bg1"/>
                </a:solidFill>
                <a:ea typeface="Verdana" pitchFamily="34" charset="0"/>
                <a:cs typeface="Verdana" pitchFamily="34" charset="0"/>
              </a:rPr>
              <a:t>Hardware</a:t>
            </a:r>
            <a:endParaRPr lang="de-DE" sz="1400" kern="0" dirty="0">
              <a:solidFill>
                <a:schemeClr val="bg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15AFB-56DF-400C-9481-1928680A4BA9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171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6" descr="Image result for car icon 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39"/>
          <a:stretch/>
        </p:blipFill>
        <p:spPr bwMode="auto">
          <a:xfrm>
            <a:off x="3148800" y="2663081"/>
            <a:ext cx="567606" cy="20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5980898"/>
              </p:ext>
            </p:extLst>
          </p:nvPr>
        </p:nvGraphicFramePr>
        <p:xfrm>
          <a:off x="432454" y="1911627"/>
          <a:ext cx="4715610" cy="2409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2" name="Grafik 11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25" y="2144993"/>
            <a:ext cx="5065529" cy="1455654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>
              <a:buClr>
                <a:srgbClr val="000000"/>
              </a:buClr>
            </a:pPr>
            <a:r>
              <a:rPr lang="en-US" dirty="0" smtClean="0">
                <a:solidFill>
                  <a:srgbClr val="000000"/>
                </a:solidFill>
              </a:rPr>
              <a:t>Automotive Security Market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250825" y="5479432"/>
            <a:ext cx="8642351" cy="7578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lIns="108000" tIns="72000" rIns="72000" bIns="72000" rtlCol="0" anchor="ctr"/>
          <a:lstStyle/>
          <a:p>
            <a:pPr algn="ctr" fontAlgn="auto">
              <a:buClr>
                <a:srgbClr val="E30034"/>
              </a:buClr>
            </a:pPr>
            <a:r>
              <a:rPr lang="en-US" sz="1400" b="1" dirty="0">
                <a:latin typeface="+mn-lt"/>
              </a:rPr>
              <a:t>Protection measures consist of software and hardware. </a:t>
            </a:r>
          </a:p>
          <a:p>
            <a:pPr algn="ctr" fontAlgn="auto">
              <a:buClr>
                <a:srgbClr val="E30034"/>
              </a:buClr>
            </a:pPr>
            <a:r>
              <a:rPr lang="en-US" sz="1400" b="1" dirty="0">
                <a:latin typeface="+mn-lt"/>
              </a:rPr>
              <a:t>The more critical the data, the more important the hardware measures.</a:t>
            </a:r>
            <a:endParaRPr lang="de-DE" sz="1400" b="1" dirty="0">
              <a:latin typeface="+mn-lt"/>
            </a:endParaRPr>
          </a:p>
        </p:txBody>
      </p:sp>
      <p:sp>
        <p:nvSpPr>
          <p:cNvPr id="7" name="Textfeld 6"/>
          <p:cNvSpPr txBox="1"/>
          <p:nvPr/>
        </p:nvSpPr>
        <p:spPr bwMode="auto">
          <a:xfrm>
            <a:off x="6084169" y="1911627"/>
            <a:ext cx="2809007" cy="286714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108000" tIns="36000" rIns="108000" bIns="36000" rtlCol="0" anchor="ctr" anchorCtr="0">
            <a:noAutofit/>
          </a:bodyPr>
          <a:lstStyle/>
          <a:p>
            <a:pPr marL="177800" indent="-177800" eaLnBrk="0" fontAlgn="auto" hangingPunct="0">
              <a:spcBef>
                <a:spcPts val="1200"/>
              </a:spcBef>
              <a:spcAft>
                <a:spcPts val="0"/>
              </a:spcAft>
              <a:buClr>
                <a:srgbClr val="E30034"/>
              </a:buClr>
              <a:buSzPct val="120000"/>
              <a:buFont typeface="Arial" panose="020B0604020202020204" pitchFamily="34" charset="0"/>
              <a:buChar char="›"/>
            </a:pPr>
            <a:r>
              <a:rPr lang="en-US" sz="12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automotive security market consists of hardware, software, network and cloud solutions.</a:t>
            </a:r>
          </a:p>
          <a:p>
            <a:pPr marL="177800" indent="-177800" eaLnBrk="0" fontAlgn="auto" hangingPunct="0">
              <a:spcBef>
                <a:spcPts val="1200"/>
              </a:spcBef>
              <a:spcAft>
                <a:spcPts val="0"/>
              </a:spcAft>
              <a:buClr>
                <a:srgbClr val="E30034"/>
              </a:buClr>
              <a:buSzPct val="120000"/>
              <a:buFont typeface="Arial" panose="020B0604020202020204" pitchFamily="34" charset="0"/>
              <a:buChar char="›"/>
            </a:pPr>
            <a:r>
              <a:rPr lang="en-US" sz="12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Whilst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</a:rPr>
              <a:t>hardware is only part of the overall security solution, it provides a vital foundation for protecting secret </a:t>
            </a:r>
            <a:r>
              <a:rPr lang="en-US" sz="12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keys and enabling secured communication in real time.</a:t>
            </a:r>
            <a:endParaRPr lang="de-DE" sz="1200" kern="0" dirty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feld 8"/>
          <p:cNvSpPr txBox="1"/>
          <p:nvPr/>
        </p:nvSpPr>
        <p:spPr bwMode="auto">
          <a:xfrm>
            <a:off x="179512" y="1412776"/>
            <a:ext cx="5544617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8000" tIns="72000" rIns="72000" bIns="72000" rtlCol="0" anchor="ctr"/>
          <a:lstStyle>
            <a:defPPr>
              <a:defRPr lang="en-US"/>
            </a:defPPr>
            <a:lvl1pPr algn="ctr" eaLnBrk="0" hangingPunct="0">
              <a:buClr>
                <a:schemeClr val="tx1"/>
              </a:buClr>
              <a:defRPr sz="1400" b="1">
                <a:solidFill>
                  <a:schemeClr val="bg1"/>
                </a:solidFill>
                <a:latin typeface="+mn-lt"/>
                <a:ea typeface="Verdana" pitchFamily="34" charset="0"/>
                <a:cs typeface="Verdana" pitchFamily="34" charset="0"/>
              </a:defRPr>
            </a:lvl1pPr>
          </a:lstStyle>
          <a:p>
            <a:pPr algn="l"/>
            <a:r>
              <a:rPr lang="en-US" dirty="0">
                <a:solidFill>
                  <a:schemeClr val="tx1"/>
                </a:solidFill>
              </a:rPr>
              <a:t>Automotive security market outlook</a:t>
            </a:r>
          </a:p>
        </p:txBody>
      </p:sp>
      <p:sp>
        <p:nvSpPr>
          <p:cNvPr id="14" name="Rectangle 21"/>
          <p:cNvSpPr/>
          <p:nvPr/>
        </p:nvSpPr>
        <p:spPr bwMode="auto">
          <a:xfrm>
            <a:off x="570548" y="4383875"/>
            <a:ext cx="144016" cy="144016"/>
          </a:xfrm>
          <a:prstGeom prst="rect">
            <a:avLst/>
          </a:prstGeom>
          <a:solidFill>
            <a:srgbClr val="AEC067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en-US" sz="1200" dirty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ectangle 25"/>
          <p:cNvSpPr/>
          <p:nvPr/>
        </p:nvSpPr>
        <p:spPr bwMode="auto">
          <a:xfrm>
            <a:off x="1475656" y="4383875"/>
            <a:ext cx="144016" cy="144016"/>
          </a:xfrm>
          <a:prstGeom prst="rect">
            <a:avLst/>
          </a:prstGeom>
          <a:solidFill>
            <a:srgbClr val="928285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rgbClr val="000000"/>
              </a:buClr>
            </a:pPr>
            <a:endParaRPr lang="en-US" sz="1600" dirty="0">
              <a:solidFill>
                <a:srgbClr val="000000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Rectangle 23"/>
          <p:cNvSpPr/>
          <p:nvPr/>
        </p:nvSpPr>
        <p:spPr>
          <a:xfrm>
            <a:off x="716774" y="4334909"/>
            <a:ext cx="805029" cy="24622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</a:pPr>
            <a:r>
              <a:rPr lang="en-US" sz="10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Hardware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17" name="Rectangle 27"/>
          <p:cNvSpPr/>
          <p:nvPr/>
        </p:nvSpPr>
        <p:spPr>
          <a:xfrm>
            <a:off x="1605888" y="4334909"/>
            <a:ext cx="617477" cy="24622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</a:pPr>
            <a:r>
              <a:rPr lang="en-US" sz="10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Others</a:t>
            </a:r>
            <a:endParaRPr lang="en-US" sz="1000" dirty="0">
              <a:solidFill>
                <a:srgbClr val="000000"/>
              </a:solidFill>
            </a:endParaRPr>
          </a:p>
        </p:txBody>
      </p:sp>
      <p:grpSp>
        <p:nvGrpSpPr>
          <p:cNvPr id="18" name="Group 35"/>
          <p:cNvGrpSpPr/>
          <p:nvPr/>
        </p:nvGrpSpPr>
        <p:grpSpPr>
          <a:xfrm>
            <a:off x="251520" y="1904228"/>
            <a:ext cx="3096344" cy="671331"/>
            <a:chOff x="6542024" y="1273431"/>
            <a:chExt cx="7014189" cy="1520774"/>
          </a:xfrm>
        </p:grpSpPr>
        <p:grpSp>
          <p:nvGrpSpPr>
            <p:cNvPr id="19" name="Group 36"/>
            <p:cNvGrpSpPr/>
            <p:nvPr/>
          </p:nvGrpSpPr>
          <p:grpSpPr>
            <a:xfrm>
              <a:off x="6542024" y="1273431"/>
              <a:ext cx="1511090" cy="1520774"/>
              <a:chOff x="4608004" y="327068"/>
              <a:chExt cx="4876800" cy="4876801"/>
            </a:xfrm>
          </p:grpSpPr>
          <p:pic>
            <p:nvPicPr>
              <p:cNvPr id="21" name="Picture 8" descr="Related image"/>
              <p:cNvPicPr>
                <a:picLocks noChangeAspect="1" noChangeArrowheads="1"/>
              </p:cNvPicPr>
              <p:nvPr/>
            </p:nvPicPr>
            <p:blipFill>
              <a:blip r:embed="rId8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08004" y="327068"/>
                <a:ext cx="4876800" cy="48768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10" descr="Image result for padlock icon"/>
              <p:cNvPicPr>
                <a:picLocks noChangeAspect="1" noChangeArrowheads="1"/>
              </p:cNvPicPr>
              <p:nvPr/>
            </p:nvPicPr>
            <p:blipFill>
              <a:blip r:embed="rId9" cstate="email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6216" y="1859506"/>
                <a:ext cx="1900376" cy="19003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0" name="TextBox 38"/>
            <p:cNvSpPr txBox="1"/>
            <p:nvPr/>
          </p:nvSpPr>
          <p:spPr bwMode="auto">
            <a:xfrm>
              <a:off x="8053115" y="1682986"/>
              <a:ext cx="5503098" cy="8366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rgbClr val="E30034"/>
                </a:buClr>
              </a:pPr>
              <a:r>
                <a:rPr lang="en-US" sz="800" kern="0" dirty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Security requirements  have increased continuously and are set to increase exponentially </a:t>
              </a:r>
            </a:p>
          </p:txBody>
        </p:sp>
      </p:grpSp>
      <p:grpSp>
        <p:nvGrpSpPr>
          <p:cNvPr id="23" name="Gruppieren 22"/>
          <p:cNvGrpSpPr/>
          <p:nvPr/>
        </p:nvGrpSpPr>
        <p:grpSpPr>
          <a:xfrm>
            <a:off x="606408" y="3128376"/>
            <a:ext cx="813043" cy="400020"/>
            <a:chOff x="629954" y="3507855"/>
            <a:chExt cx="1153675" cy="567612"/>
          </a:xfrm>
        </p:grpSpPr>
        <p:pic>
          <p:nvPicPr>
            <p:cNvPr id="24" name="Picture 6" descr="Image result for car icon 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565"/>
            <a:stretch/>
          </p:blipFill>
          <p:spPr bwMode="auto">
            <a:xfrm>
              <a:off x="709997" y="3507855"/>
              <a:ext cx="942050" cy="370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ctangle 21"/>
            <p:cNvSpPr/>
            <p:nvPr/>
          </p:nvSpPr>
          <p:spPr>
            <a:xfrm>
              <a:off x="629954" y="3835270"/>
              <a:ext cx="1153675" cy="24019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>
                <a:buClr>
                  <a:srgbClr val="000000"/>
                </a:buClr>
              </a:pPr>
              <a:r>
                <a:rPr lang="en-US" sz="500" kern="0" dirty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The embedded era </a:t>
              </a:r>
              <a:endParaRPr lang="en-US" sz="5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6" name="Gruppieren 25"/>
          <p:cNvGrpSpPr/>
          <p:nvPr/>
        </p:nvGrpSpPr>
        <p:grpSpPr>
          <a:xfrm>
            <a:off x="1794826" y="2686342"/>
            <a:ext cx="881972" cy="652756"/>
            <a:chOff x="2776682" y="3094123"/>
            <a:chExt cx="1220316" cy="903167"/>
          </a:xfrm>
        </p:grpSpPr>
        <p:pic>
          <p:nvPicPr>
            <p:cNvPr id="27" name="Picture 16" descr="Image result for wifi icon png"/>
            <p:cNvPicPr>
              <a:picLocks noChangeAspect="1" noChangeArrowheads="1"/>
            </p:cNvPicPr>
            <p:nvPr/>
          </p:nvPicPr>
          <p:blipFill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9251" y="3094123"/>
              <a:ext cx="316184" cy="316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6" descr="Image result for car icon pn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139"/>
            <a:stretch/>
          </p:blipFill>
          <p:spPr bwMode="auto">
            <a:xfrm>
              <a:off x="2915816" y="3417737"/>
              <a:ext cx="942050" cy="345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Rectangle 42"/>
            <p:cNvSpPr/>
            <p:nvPr/>
          </p:nvSpPr>
          <p:spPr>
            <a:xfrm>
              <a:off x="2776682" y="3763075"/>
              <a:ext cx="1220316" cy="23421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>
                <a:buClr>
                  <a:srgbClr val="000000"/>
                </a:buClr>
              </a:pPr>
              <a:r>
                <a:rPr lang="en-US" sz="500" kern="0" dirty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The infotainment era </a:t>
              </a:r>
              <a:endParaRPr lang="en-US" sz="5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3127629" y="2479280"/>
            <a:ext cx="601447" cy="543824"/>
            <a:chOff x="5288257" y="2543302"/>
            <a:chExt cx="1007397" cy="910881"/>
          </a:xfrm>
        </p:grpSpPr>
        <p:pic>
          <p:nvPicPr>
            <p:cNvPr id="32" name="Picture 41" descr="Image result for wifi icon png"/>
            <p:cNvPicPr>
              <a:picLocks noChangeAspect="1" noChangeArrowheads="1"/>
            </p:cNvPicPr>
            <p:nvPr/>
          </p:nvPicPr>
          <p:blipFill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4376" y="2543302"/>
              <a:ext cx="316184" cy="316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Rectangle 43"/>
            <p:cNvSpPr/>
            <p:nvPr/>
          </p:nvSpPr>
          <p:spPr>
            <a:xfrm>
              <a:off x="5288257" y="3170652"/>
              <a:ext cx="1007397" cy="283531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>
                <a:buClr>
                  <a:srgbClr val="000000"/>
                </a:buClr>
              </a:pPr>
              <a:r>
                <a:rPr lang="en-US" sz="500" kern="0" dirty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The V2X era </a:t>
              </a:r>
              <a:endParaRPr lang="en-US" sz="500" dirty="0">
                <a:solidFill>
                  <a:srgbClr val="000000"/>
                </a:solidFill>
              </a:endParaRPr>
            </a:p>
          </p:txBody>
        </p:sp>
        <p:pic>
          <p:nvPicPr>
            <p:cNvPr id="34" name="Picture 2" descr="Image result for cloud icon png"/>
            <p:cNvPicPr>
              <a:picLocks noChangeAspect="1" noChangeArrowheads="1"/>
            </p:cNvPicPr>
            <p:nvPr/>
          </p:nvPicPr>
          <p:blipFill>
            <a:blip r:embed="rId1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3719" y="2597826"/>
              <a:ext cx="257068" cy="257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Image result for message icon png"/>
            <p:cNvPicPr>
              <a:picLocks noChangeAspect="1" noChangeArrowheads="1"/>
            </p:cNvPicPr>
            <p:nvPr/>
          </p:nvPicPr>
          <p:blipFill>
            <a:blip r:embed="rId1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4148" y="2601559"/>
              <a:ext cx="249602" cy="249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uppieren 35"/>
          <p:cNvGrpSpPr/>
          <p:nvPr/>
        </p:nvGrpSpPr>
        <p:grpSpPr>
          <a:xfrm>
            <a:off x="3993669" y="1827908"/>
            <a:ext cx="913419" cy="663502"/>
            <a:chOff x="7301441" y="1251838"/>
            <a:chExt cx="1414049" cy="1027157"/>
          </a:xfrm>
        </p:grpSpPr>
        <p:pic>
          <p:nvPicPr>
            <p:cNvPr id="37" name="Picture 6" descr="Image result for car icon png"/>
            <p:cNvPicPr>
              <a:picLocks noChangeAspect="1" noChangeArrowheads="1"/>
            </p:cNvPicPr>
            <p:nvPr/>
          </p:nvPicPr>
          <p:blipFill rotWithShape="1">
            <a:blip r:embed="rId17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481"/>
            <a:stretch/>
          </p:blipFill>
          <p:spPr bwMode="auto">
            <a:xfrm>
              <a:off x="7618105" y="1559698"/>
              <a:ext cx="942051" cy="360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Rectangle 44"/>
            <p:cNvSpPr/>
            <p:nvPr/>
          </p:nvSpPr>
          <p:spPr>
            <a:xfrm>
              <a:off x="7412358" y="1897824"/>
              <a:ext cx="1285955" cy="381171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>
                <a:buClr>
                  <a:srgbClr val="000000"/>
                </a:buClr>
              </a:pPr>
              <a:r>
                <a:rPr lang="en-US" sz="500" kern="0" dirty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The new connected </a:t>
              </a:r>
            </a:p>
            <a:p>
              <a:pPr algn="ctr">
                <a:buClr>
                  <a:srgbClr val="000000"/>
                </a:buClr>
              </a:pPr>
              <a:r>
                <a:rPr lang="en-US" sz="500" kern="0" dirty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mobility era </a:t>
              </a:r>
              <a:endParaRPr lang="en-US" sz="500" dirty="0">
                <a:solidFill>
                  <a:srgbClr val="000000"/>
                </a:solidFill>
              </a:endParaRPr>
            </a:p>
          </p:txBody>
        </p:sp>
        <p:pic>
          <p:nvPicPr>
            <p:cNvPr id="39" name="Picture 4" descr="Image result for share icon png"/>
            <p:cNvPicPr>
              <a:picLocks noChangeAspect="1" noChangeArrowheads="1"/>
            </p:cNvPicPr>
            <p:nvPr/>
          </p:nvPicPr>
          <p:blipFill>
            <a:blip r:embed="rId19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1614" y="1326134"/>
              <a:ext cx="223876" cy="22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4" descr="Image result for network icon png"/>
            <p:cNvPicPr>
              <a:picLocks noChangeAspect="1" noChangeArrowheads="1"/>
            </p:cNvPicPr>
            <p:nvPr/>
          </p:nvPicPr>
          <p:blipFill>
            <a:blip r:embed="rId20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1441" y="1301635"/>
              <a:ext cx="254927" cy="254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48" descr="Image result for wifi icon png"/>
            <p:cNvPicPr>
              <a:picLocks noChangeAspect="1" noChangeArrowheads="1"/>
            </p:cNvPicPr>
            <p:nvPr/>
          </p:nvPicPr>
          <p:blipFill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0943" y="1251838"/>
              <a:ext cx="316184" cy="316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2" descr="Image result for cloud icon png"/>
            <p:cNvPicPr>
              <a:picLocks noChangeAspect="1" noChangeArrowheads="1"/>
            </p:cNvPicPr>
            <p:nvPr/>
          </p:nvPicPr>
          <p:blipFill>
            <a:blip r:embed="rId21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0286" y="1306362"/>
              <a:ext cx="257068" cy="257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2" descr="Image result for message icon png"/>
            <p:cNvPicPr>
              <a:picLocks noChangeAspect="1" noChangeArrowheads="1"/>
            </p:cNvPicPr>
            <p:nvPr/>
          </p:nvPicPr>
          <p:blipFill>
            <a:blip r:embed="rId2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0715" y="1310095"/>
              <a:ext cx="249602" cy="249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extBox 1"/>
          <p:cNvSpPr txBox="1"/>
          <p:nvPr/>
        </p:nvSpPr>
        <p:spPr bwMode="auto">
          <a:xfrm>
            <a:off x="251521" y="4655663"/>
            <a:ext cx="519372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300"/>
              </a:spcAft>
              <a:buClr>
                <a:srgbClr val="E30034"/>
              </a:buClr>
            </a:pPr>
            <a:r>
              <a:rPr lang="en-US" sz="800" kern="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Source: Commodity Inside, Global Automotive Cyber Security Market Outlook to 2027, March 2017 </a:t>
            </a:r>
          </a:p>
        </p:txBody>
      </p:sp>
      <p:sp>
        <p:nvSpPr>
          <p:cNvPr id="4" name="Rectangle 3"/>
          <p:cNvSpPr/>
          <p:nvPr/>
        </p:nvSpPr>
        <p:spPr>
          <a:xfrm>
            <a:off x="4834523" y="2773629"/>
            <a:ext cx="748923" cy="21544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</a:pPr>
            <a:r>
              <a:rPr lang="en-US" sz="800" b="1" dirty="0">
                <a:solidFill>
                  <a:srgbClr val="000000"/>
                </a:solidFill>
                <a:latin typeface="+mn-lt"/>
              </a:rPr>
              <a:t>$ millions</a:t>
            </a:r>
            <a:endParaRPr lang="en-US" sz="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3" name="Textfeld 52"/>
          <p:cNvSpPr txBox="1"/>
          <p:nvPr/>
        </p:nvSpPr>
        <p:spPr bwMode="auto">
          <a:xfrm>
            <a:off x="6084169" y="1412776"/>
            <a:ext cx="281187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8000" tIns="72000" rIns="72000" bIns="72000" rtlCol="0" anchor="ctr"/>
          <a:lstStyle>
            <a:defPPr>
              <a:defRPr lang="en-US"/>
            </a:defPPr>
            <a:lvl1pPr algn="ctr" eaLnBrk="0" hangingPunct="0">
              <a:buClr>
                <a:schemeClr val="tx1"/>
              </a:buClr>
              <a:defRPr sz="1400" b="1">
                <a:solidFill>
                  <a:schemeClr val="bg1"/>
                </a:solidFill>
                <a:latin typeface="+mn-lt"/>
                <a:ea typeface="Verdana" pitchFamily="34" charset="0"/>
                <a:cs typeface="Verdana" pitchFamily="34" charset="0"/>
              </a:defRPr>
            </a:lvl1pPr>
          </a:lstStyle>
          <a:p>
            <a:pPr algn="l"/>
            <a:r>
              <a:rPr lang="en-US" dirty="0">
                <a:solidFill>
                  <a:schemeClr val="tx1"/>
                </a:solidFill>
              </a:rPr>
              <a:t>Automotive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251521" y="1772776"/>
            <a:ext cx="5193729" cy="0"/>
          </a:xfrm>
          <a:prstGeom prst="line">
            <a:avLst/>
          </a:prstGeom>
          <a:ln w="19050">
            <a:solidFill>
              <a:schemeClr val="tx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6156176" y="1772776"/>
            <a:ext cx="2739870" cy="0"/>
          </a:xfrm>
          <a:prstGeom prst="line">
            <a:avLst/>
          </a:prstGeom>
          <a:ln w="19050">
            <a:solidFill>
              <a:schemeClr val="tx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44FD-2425-4317-9AEA-1BF2606052F4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© Infineon Technologies AG 2020. All rights reserved.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037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CLMASTER" val="0"/>
  <p:tag name="SLIDESPERROW" val="4"/>
  <p:tag name="THUMBWIDTH" val="220"/>
  <p:tag name="INFINEON_CATEGORY" val="{&quot;CategoryList&quot;:[],&quot;CategoryDictionary&quot;:{},&quot;IsHidden&quot;:fals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B-SLIDENAME" val="4 boxes with title"/>
  <p:tag name="FB-CATEGORY" val="Title slide, text and agenda"/>
</p:tagLst>
</file>

<file path=ppt/theme/theme1.xml><?xml version="1.0" encoding="utf-8"?>
<a:theme xmlns:a="http://schemas.openxmlformats.org/drawingml/2006/main" name="blank">
  <a:themeElements>
    <a:clrScheme name="InfineonColors">
      <a:dk1>
        <a:srgbClr val="000000"/>
      </a:dk1>
      <a:lt1>
        <a:srgbClr val="FFFFFF"/>
      </a:lt1>
      <a:dk2>
        <a:srgbClr val="84B6A7"/>
      </a:dk2>
      <a:lt2>
        <a:srgbClr val="E9E6E6"/>
      </a:lt2>
      <a:accent1>
        <a:srgbClr val="E30034"/>
      </a:accent1>
      <a:accent2>
        <a:srgbClr val="928285"/>
      </a:accent2>
      <a:accent3>
        <a:srgbClr val="FFE054"/>
      </a:accent3>
      <a:accent4>
        <a:srgbClr val="AEC067"/>
      </a:accent4>
      <a:accent5>
        <a:srgbClr val="EE813C"/>
      </a:accent5>
      <a:accent6>
        <a:srgbClr val="AB377A"/>
      </a:accent6>
      <a:hlink>
        <a:srgbClr val="1122CC"/>
      </a:hlink>
      <a:folHlink>
        <a:srgbClr val="1122CC"/>
      </a:folHlink>
    </a:clrScheme>
    <a:fontScheme name="InfineonFonts">
      <a:majorFont>
        <a:latin typeface="Arial"/>
        <a:ea typeface=""/>
        <a:cs typeface="Verdana"/>
      </a:majorFont>
      <a:minorFont>
        <a:latin typeface="Arial"/>
        <a:ea typeface=""/>
        <a:cs typeface="Verdan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4"/>
        </a:solidFill>
        <a:ln w="9525">
          <a:noFill/>
          <a:miter lim="800000"/>
          <a:headEnd/>
          <a:tailEnd/>
        </a:ln>
      </a:spPr>
      <a:bodyPr wrap="square" lIns="72000" tIns="72000" rIns="72000" bIns="72000" rtlCol="0" anchor="ctr"/>
      <a:lstStyle>
        <a:defPPr algn="ctr" eaLnBrk="0" hangingPunct="0">
          <a:defRPr sz="1600" dirty="0" smtClean="0">
            <a:latin typeface="+mn-lt"/>
            <a:ea typeface="Verdana" pitchFamily="34" charset="0"/>
            <a:cs typeface="Verdana" pitchFamily="34" charset="0"/>
          </a:defRPr>
        </a:defPPr>
      </a:lst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  <a:effectLst/>
      </a:spPr>
      <a:bodyPr wrap="none" lIns="0" tIns="0" rIns="0" bIns="0" rtlCol="0" anchor="ctr" anchorCtr="0">
        <a:spAutoFit/>
      </a:bodyPr>
      <a:lstStyle>
        <a:defPPr marL="285750" marR="0" indent="-285750" defTabSz="914400" eaLnBrk="0" fontAlgn="auto" latinLnBrk="0" hangingPunct="0">
          <a:spcBef>
            <a:spcPts val="0"/>
          </a:spcBef>
          <a:spcAft>
            <a:spcPts val="300"/>
          </a:spcAft>
          <a:buClr>
            <a:schemeClr val="accent1"/>
          </a:buClr>
          <a:buSzTx/>
          <a:buFont typeface="Arial" panose="020B0604020202020204" pitchFamily="34" charset="0"/>
          <a:buChar char="›"/>
          <a:tabLst/>
          <a:defRPr sz="1400" kern="0" dirty="0" smtClean="0">
            <a:latin typeface="+mn-lt"/>
            <a:ea typeface="Verdana" pitchFamily="34" charset="0"/>
            <a:cs typeface="Verdana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ineonTemplate_4_3.potx" id="{106466A0-DFFB-440A-9B47-31A76E348F51}" vid="{18063072-B0A2-437D-80F7-279BB56FAA35}"/>
    </a:ext>
  </a:extLst>
</a:theme>
</file>

<file path=ppt/theme/theme2.xml><?xml version="1.0" encoding="utf-8"?>
<a:theme xmlns:a="http://schemas.openxmlformats.org/drawingml/2006/main" name="Larissa-Design">
  <a:themeElements>
    <a:clrScheme name="Infineon">
      <a:dk1>
        <a:srgbClr val="000000"/>
      </a:dk1>
      <a:lt1>
        <a:srgbClr val="FFFFFF"/>
      </a:lt1>
      <a:dk2>
        <a:srgbClr val="84B6A7"/>
      </a:dk2>
      <a:lt2>
        <a:srgbClr val="E9E6E6"/>
      </a:lt2>
      <a:accent1>
        <a:srgbClr val="E30034"/>
      </a:accent1>
      <a:accent2>
        <a:srgbClr val="928285"/>
      </a:accent2>
      <a:accent3>
        <a:srgbClr val="84B6A7"/>
      </a:accent3>
      <a:accent4>
        <a:srgbClr val="AEC067"/>
      </a:accent4>
      <a:accent5>
        <a:srgbClr val="EE813C"/>
      </a:accent5>
      <a:accent6>
        <a:srgbClr val="AB377A"/>
      </a:accent6>
      <a:hlink>
        <a:srgbClr val="1122CC"/>
      </a:hlink>
      <a:folHlink>
        <a:srgbClr val="1122CC"/>
      </a:folHlink>
    </a:clrScheme>
    <a:fontScheme name="Infineon Fonts">
      <a:majorFont>
        <a:latin typeface="Verdana"/>
        <a:ea typeface=""/>
        <a:cs typeface="Verdana"/>
      </a:majorFont>
      <a:minorFont>
        <a:latin typeface="Verdana"/>
        <a:ea typeface=""/>
        <a:cs typeface="Verdan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Infineon_ColorTheme_2012">
      <a:dk1>
        <a:srgbClr val="00214A"/>
      </a:dk1>
      <a:lt1>
        <a:srgbClr val="FFFFFF"/>
      </a:lt1>
      <a:dk2>
        <a:srgbClr val="00214A"/>
      </a:dk2>
      <a:lt2>
        <a:srgbClr val="C8D8E6"/>
      </a:lt2>
      <a:accent1>
        <a:srgbClr val="B70D28"/>
      </a:accent1>
      <a:accent2>
        <a:srgbClr val="E3EBF2"/>
      </a:accent2>
      <a:accent3>
        <a:srgbClr val="005DA9"/>
      </a:accent3>
      <a:accent4>
        <a:srgbClr val="969696"/>
      </a:accent4>
      <a:accent5>
        <a:srgbClr val="FDC400"/>
      </a:accent5>
      <a:accent6>
        <a:srgbClr val="009651"/>
      </a:accent6>
      <a:hlink>
        <a:srgbClr val="1122CC"/>
      </a:hlink>
      <a:folHlink>
        <a:srgbClr val="1122CC"/>
      </a:folHlink>
    </a:clrScheme>
    <a:fontScheme name="Infineon Fonts">
      <a:majorFont>
        <a:latin typeface="Verdana"/>
        <a:ea typeface=""/>
        <a:cs typeface="Verdana"/>
      </a:majorFont>
      <a:minorFont>
        <a:latin typeface="Verdana"/>
        <a:ea typeface=""/>
        <a:cs typeface="Verdan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0FD25E4ADAD244A398C65E04C2E490" ma:contentTypeVersion="1" ma:contentTypeDescription="Create a new document." ma:contentTypeScope="" ma:versionID="6223da7046b507eaf5cbc9ccb07b7cef">
  <xsd:schema xmlns:xsd="http://www.w3.org/2001/XMLSchema" xmlns:xs="http://www.w3.org/2001/XMLSchema" xmlns:p="http://schemas.microsoft.com/office/2006/metadata/properties" xmlns:ns2="45b71c1a-3bbd-4257-b90c-3fd2cb23c246" targetNamespace="http://schemas.microsoft.com/office/2006/metadata/properties" ma:root="true" ma:fieldsID="acd634503f440c8298becf07900410a6" ns2:_="">
    <xsd:import namespace="45b71c1a-3bbd-4257-b90c-3fd2cb23c246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b71c1a-3bbd-4257-b90c-3fd2cb23c2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903B9B8-6585-4B46-B16B-AA92E44727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5b71c1a-3bbd-4257-b90c-3fd2cb23c24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9A2C73D-5217-401F-9A34-91CEEFE385C1}">
  <ds:schemaRefs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terms/"/>
    <ds:schemaRef ds:uri="45b71c1a-3bbd-4257-b90c-3fd2cb23c246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798C815-8BFC-40A4-9A7C-EEF0C751F65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InfineonTemplate_4_3</Template>
  <TotalTime>0</TotalTime>
  <Words>2184</Words>
  <Application>Microsoft Office PowerPoint</Application>
  <PresentationFormat>On-screen Show (4:3)</PresentationFormat>
  <Paragraphs>428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Source Sans Pro Semibold</vt:lpstr>
      <vt:lpstr>Verdana</vt:lpstr>
      <vt:lpstr>Wingdings</vt:lpstr>
      <vt:lpstr>blank</vt:lpstr>
      <vt:lpstr>PowerPoint Presentation</vt:lpstr>
      <vt:lpstr>Security is a system approach</vt:lpstr>
      <vt:lpstr>Infineon’s Long History in Security Solutions Enables a Trusted Partnership in Automotive</vt:lpstr>
      <vt:lpstr>Three Megatrends Shaping the Automotive Market  Rely on Advanced Safety &amp; Security</vt:lpstr>
      <vt:lpstr>The Connected Car Revolution</vt:lpstr>
      <vt:lpstr>The Connected Car  An increasingly attractive target for cybersecurity attacks</vt:lpstr>
      <vt:lpstr>New Business Models Which assets need to be protected?</vt:lpstr>
      <vt:lpstr>Attack Scenarios The unlimited creativity of attackers</vt:lpstr>
      <vt:lpstr>Automotive Security Market</vt:lpstr>
      <vt:lpstr>Security Use Cases seen by Global OEMs in...</vt:lpstr>
      <vt:lpstr>How secure is secure?</vt:lpstr>
      <vt:lpstr>AURIX™ µCs and auto-grade security ICs fit perfectly for domain controller concepts </vt:lpstr>
      <vt:lpstr>Infineon’s Automotive Security Offering A scalable portfolio for dedicated applications</vt:lpstr>
      <vt:lpstr>PowerPoint Presentation</vt:lpstr>
      <vt:lpstr>Infineon Drives Security Standards and Activities as a Trusted Advisor of the Industry</vt:lpstr>
      <vt:lpstr>Cybersecurity Engineering Needs a Holistic Approach considering the Entire Lifecycle</vt:lpstr>
      <vt:lpstr>Infineon Automotive Cybersecurity</vt:lpstr>
      <vt:lpstr>Automotive Cyber Security at Infineon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2019-03-13T09:59:03Z</dcterms:created>
  <dcterms:modified xsi:type="dcterms:W3CDTF">2020-07-08T10:09:33Z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ID">
    <vt:lpwstr/>
  </property>
  <property fmtid="{D5CDD505-2E9C-101B-9397-08002B2CF9AE}" pid="3" name="DocumentVersion">
    <vt:lpwstr/>
  </property>
  <property fmtid="{D5CDD505-2E9C-101B-9397-08002B2CF9AE}" pid="4" name="Proprietary">
    <vt:lpwstr/>
  </property>
  <property fmtid="{D5CDD505-2E9C-101B-9397-08002B2CF9AE}" pid="5" name="ConfidentialityMarking">
    <vt:lpwstr>restricted</vt:lpwstr>
  </property>
  <property fmtid="{D5CDD505-2E9C-101B-9397-08002B2CF9AE}" pid="6" name="AdditionalMarking">
    <vt:lpwstr/>
  </property>
  <property fmtid="{D5CDD505-2E9C-101B-9397-08002B2CF9AE}" pid="7" name="TemplateCompany">
    <vt:lpwstr>IFX</vt:lpwstr>
  </property>
  <property fmtid="{D5CDD505-2E9C-101B-9397-08002B2CF9AE}" pid="8" name="ContentTypeId">
    <vt:lpwstr>0x0101000F0FD25E4ADAD244A398C65E04C2E490</vt:lpwstr>
  </property>
  <property fmtid="{D5CDD505-2E9C-101B-9397-08002B2CF9AE}" pid="9" name="TemplateVersion">
    <vt:lpwstr>v.02.00.01-2016-05-01</vt:lpwstr>
  </property>
</Properties>
</file>