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7" r:id="rId5"/>
  </p:sldMasterIdLst>
  <p:notesMasterIdLst>
    <p:notesMasterId r:id="rId8"/>
  </p:notesMasterIdLst>
  <p:sldIdLst>
    <p:sldId id="256" r:id="rId6"/>
    <p:sldId id="257" r:id="rId7"/>
  </p:sldIdLst>
  <p:sldSz cx="7556500" cy="10693400"/>
  <p:notesSz cx="7556500" cy="106934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manpour Matthew (CYSC CSS SMD AMR ITS)" initials="SM(CSAI" lastIdx="4" clrIdx="0">
    <p:extLst>
      <p:ext uri="{19B8F6BF-5375-455C-9EA6-DF929625EA0E}">
        <p15:presenceInfo xmlns:p15="http://schemas.microsoft.com/office/powerpoint/2012/main" userId="S-1-5-21-839522115-1659004503-725345543-242396" providerId="AD"/>
      </p:ext>
    </p:extLst>
  </p:cmAuthor>
  <p:cmAuthor id="2" name="Marla.Dierkes@infineon.com" initials="M" lastIdx="17" clrIdx="1">
    <p:extLst>
      <p:ext uri="{19B8F6BF-5375-455C-9EA6-DF929625EA0E}">
        <p15:presenceInfo xmlns:p15="http://schemas.microsoft.com/office/powerpoint/2012/main" userId="Marla.Dierkes@infineon.co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9DA"/>
    <a:srgbClr val="373737"/>
    <a:srgbClr val="232323"/>
    <a:srgbClr val="7D7D7D"/>
    <a:srgbClr val="4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68" autoAdjust="0"/>
  </p:normalViewPr>
  <p:slideViewPr>
    <p:cSldViewPr>
      <p:cViewPr>
        <p:scale>
          <a:sx n="100" d="100"/>
          <a:sy n="100" d="100"/>
        </p:scale>
        <p:origin x="824" y="-34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0300B-3187-4FEC-8028-A8126C28CA9D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002F7-1338-4B1F-B19B-738B807F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06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6B92A-A7C8-4E4F-9C56-42CF094855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D173DB-55B2-49F6-9F59-E91938550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842422BB-4C73-4701-86F4-F55494984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06758-3852-4D8A-9ADC-E83B83912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D7B66CD0-FCA6-47B8-83B5-6E77AEAC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978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89A7-CCAD-42E0-BD15-E452BA3D5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55C8B4-D2F9-4BAF-A0F9-2C5D45AAD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8DD845EC-5323-4531-AE47-D22797002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AE7C0-BF89-40B6-ABC1-C06C55A1B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B81FA34A-0863-4A34-AC29-9B2A1BDB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891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1087D8-D397-46F6-A627-DF68C3DE0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A166F-CB9A-489D-A454-96A84BD6C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7DBBF0F3-FC2F-43E9-8225-122784B1F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CD6D7-01F8-4F9C-90BE-D8C5CA64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7E735886-2AD4-4063-81DB-FB332F68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3605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 hidden="1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6" name="Holder 6" hidden="1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 hidden="1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6" name="Holder 6" hidden="1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 hidden="1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7" name="Holder 7" hidden="1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 hidden="1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Holder 5" hidden="1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 hidden="1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Holder 4" hidden="1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0574-438D-40C9-839E-327DBF89B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5D28B-5079-455A-90FC-8419FB931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A24324EC-3E47-484A-B808-0ED6208D7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0A575-3830-40DB-97BE-ACA215FD7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D523A89F-BD5B-4D99-B865-EC75CCCEC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572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47722-7B3F-4B14-82CD-261BEE43E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30E75-145D-4B20-9BD2-DFFC3AE5B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EDD196DA-FE58-4E33-B254-B54671C0F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D15E2-25CD-40CC-BC23-87558FC2B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AF73DA8A-37D4-4FE3-9F8C-1118B5B08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182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86C4-5B8F-43E7-8A60-595FB4BA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DA9CE-D86C-47ED-B16F-A82898384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DC0B5C-8A76-4234-B295-588E674D1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 hidden="1">
            <a:extLst>
              <a:ext uri="{FF2B5EF4-FFF2-40B4-BE49-F238E27FC236}">
                <a16:creationId xmlns:a16="http://schemas.microsoft.com/office/drawing/2014/main" id="{EAC6A6D3-AB9E-4145-9C78-0905E055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F1503-F0C7-4EA3-9AE9-DA4A6AF01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hidden="1">
            <a:extLst>
              <a:ext uri="{FF2B5EF4-FFF2-40B4-BE49-F238E27FC236}">
                <a16:creationId xmlns:a16="http://schemas.microsoft.com/office/drawing/2014/main" id="{F3251021-D18A-40C9-A766-71F471325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119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314FB-A70B-40EE-9208-4681553B9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96863-3E9B-4FE9-8608-1EF7E97F4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BCBBC-C757-433A-9728-8B35BCE4C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C187EC-D27A-473E-8A5F-0A0340F2D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9F6EB-B27C-4CD2-8303-06578CBE4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 hidden="1">
            <a:extLst>
              <a:ext uri="{FF2B5EF4-FFF2-40B4-BE49-F238E27FC236}">
                <a16:creationId xmlns:a16="http://schemas.microsoft.com/office/drawing/2014/main" id="{A06D0D91-85FA-4859-A86E-8E374A40A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CACE5-A7FE-43FF-8696-807A60E1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 hidden="1">
            <a:extLst>
              <a:ext uri="{FF2B5EF4-FFF2-40B4-BE49-F238E27FC236}">
                <a16:creationId xmlns:a16="http://schemas.microsoft.com/office/drawing/2014/main" id="{AFE880B6-FABD-49AA-A23C-2C885E1E0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822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1AFE4-24CC-4B94-95A5-889772B45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 hidden="1">
            <a:extLst>
              <a:ext uri="{FF2B5EF4-FFF2-40B4-BE49-F238E27FC236}">
                <a16:creationId xmlns:a16="http://schemas.microsoft.com/office/drawing/2014/main" id="{9103D6A5-1222-45CB-BF0C-CC895485E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AFF413-C2F4-4FD1-A94C-6D155F400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 hidden="1">
            <a:extLst>
              <a:ext uri="{FF2B5EF4-FFF2-40B4-BE49-F238E27FC236}">
                <a16:creationId xmlns:a16="http://schemas.microsoft.com/office/drawing/2014/main" id="{976040A3-D579-45D2-B504-A3753783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403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66D2A168-A197-4236-87FD-6974C1DAF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569BB3-A579-4C65-B845-E92C3EAF8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1A49C738-2229-4DC4-944D-C94F110C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552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51F59-00EA-495A-8DCF-D045EE99D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1C117-BB8F-4F0D-AF3D-01ED6C691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88B09D-5730-4163-B88B-01CCD16C3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 hidden="1">
            <a:extLst>
              <a:ext uri="{FF2B5EF4-FFF2-40B4-BE49-F238E27FC236}">
                <a16:creationId xmlns:a16="http://schemas.microsoft.com/office/drawing/2014/main" id="{1BC83122-B6B3-4D0E-AE87-1F92E5615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8D49A-99BD-4417-B222-BC55D2F62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hidden="1">
            <a:extLst>
              <a:ext uri="{FF2B5EF4-FFF2-40B4-BE49-F238E27FC236}">
                <a16:creationId xmlns:a16="http://schemas.microsoft.com/office/drawing/2014/main" id="{6163F8EF-D92E-4D1F-B2EB-E9E43FC7B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621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3DA3B-A1B1-484E-B6CE-3D067FB59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1BF857-CF8F-42BE-BB71-5A127E151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0F9296-6F7D-4909-A123-07AFC3AD0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 hidden="1">
            <a:extLst>
              <a:ext uri="{FF2B5EF4-FFF2-40B4-BE49-F238E27FC236}">
                <a16:creationId xmlns:a16="http://schemas.microsoft.com/office/drawing/2014/main" id="{B652E82C-04B7-4494-AF01-1770069EB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9F8A2-EC88-4C48-9DB4-83AA886E6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hidden="1">
            <a:extLst>
              <a:ext uri="{FF2B5EF4-FFF2-40B4-BE49-F238E27FC236}">
                <a16:creationId xmlns:a16="http://schemas.microsoft.com/office/drawing/2014/main" id="{9A24BE5D-11E2-416C-A376-B0F1C9756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02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BD1443-0976-43DE-9685-4D8718F70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B49F0-7F62-4225-9144-BCC07B35A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6F9109D6-4F40-48B9-95F3-6C2A1EF0D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5FC12-CD8B-4C04-9C8E-55EA84B26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48818ADD-EEE2-4186-A5CB-7EE3C614C0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668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300" y="2147172"/>
            <a:ext cx="5179060" cy="963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 hidden="1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6" name="Holder 6" hidden="1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ineon.com/cms/en/product/wireless-connectivity/airoc-bluetooth-le-bluetooth-multiprotocol/cyw2082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community.infineon.com/t5/AIROC-Bluetooth/bd-p/Bluetoot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5180705" cy="1482725"/>
            <a:chOff x="0" y="0"/>
            <a:chExt cx="5180705" cy="148272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5156835" cy="1478280"/>
            </a:xfrm>
            <a:custGeom>
              <a:avLst/>
              <a:gdLst/>
              <a:ahLst/>
              <a:cxnLst/>
              <a:rect l="l" t="t" r="r" b="b"/>
              <a:pathLst>
                <a:path w="5156835" h="1478280">
                  <a:moveTo>
                    <a:pt x="5156377" y="0"/>
                  </a:moveTo>
                  <a:lnTo>
                    <a:pt x="0" y="0"/>
                  </a:lnTo>
                  <a:lnTo>
                    <a:pt x="0" y="1477721"/>
                  </a:lnTo>
                  <a:lnTo>
                    <a:pt x="4875974" y="1264831"/>
                  </a:lnTo>
                  <a:lnTo>
                    <a:pt x="5156377" y="0"/>
                  </a:lnTo>
                  <a:close/>
                </a:path>
              </a:pathLst>
            </a:custGeom>
            <a:solidFill>
              <a:srgbClr val="8FBF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465552"/>
              <a:ext cx="922019" cy="222885"/>
            </a:xfrm>
            <a:custGeom>
              <a:avLst/>
              <a:gdLst/>
              <a:ahLst/>
              <a:cxnLst/>
              <a:rect l="l" t="t" r="r" b="b"/>
              <a:pathLst>
                <a:path w="922019" h="222884">
                  <a:moveTo>
                    <a:pt x="921777" y="222825"/>
                  </a:moveTo>
                  <a:lnTo>
                    <a:pt x="0" y="0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07250" y="0"/>
              <a:ext cx="973455" cy="1444625"/>
            </a:xfrm>
            <a:custGeom>
              <a:avLst/>
              <a:gdLst/>
              <a:ahLst/>
              <a:cxnLst/>
              <a:rect l="l" t="t" r="r" b="b"/>
              <a:pathLst>
                <a:path w="973454" h="1444625">
                  <a:moveTo>
                    <a:pt x="973079" y="144449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49062" y="617194"/>
              <a:ext cx="143992" cy="14400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1778" y="0"/>
              <a:ext cx="598805" cy="1482725"/>
            </a:xfrm>
            <a:custGeom>
              <a:avLst/>
              <a:gdLst/>
              <a:ahLst/>
              <a:cxnLst/>
              <a:rect l="l" t="t" r="r" b="b"/>
              <a:pathLst>
                <a:path w="598805" h="1482725">
                  <a:moveTo>
                    <a:pt x="368274" y="1482432"/>
                  </a:moveTo>
                  <a:lnTo>
                    <a:pt x="0" y="688377"/>
                  </a:lnTo>
                  <a:lnTo>
                    <a:pt x="598393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5508002" y="540025"/>
            <a:ext cx="1512570" cy="661670"/>
            <a:chOff x="5508002" y="540025"/>
            <a:chExt cx="1512570" cy="661670"/>
          </a:xfrm>
        </p:grpSpPr>
        <p:sp>
          <p:nvSpPr>
            <p:cNvPr id="10" name="object 10"/>
            <p:cNvSpPr/>
            <p:nvPr/>
          </p:nvSpPr>
          <p:spPr>
            <a:xfrm>
              <a:off x="5508002" y="540025"/>
              <a:ext cx="1512570" cy="661670"/>
            </a:xfrm>
            <a:custGeom>
              <a:avLst/>
              <a:gdLst/>
              <a:ahLst/>
              <a:cxnLst/>
              <a:rect l="l" t="t" r="r" b="b"/>
              <a:pathLst>
                <a:path w="1512570" h="661669">
                  <a:moveTo>
                    <a:pt x="183489" y="107712"/>
                  </a:moveTo>
                  <a:lnTo>
                    <a:pt x="129213" y="139959"/>
                  </a:lnTo>
                  <a:lnTo>
                    <a:pt x="83842" y="174942"/>
                  </a:lnTo>
                  <a:lnTo>
                    <a:pt x="47805" y="212154"/>
                  </a:lnTo>
                  <a:lnTo>
                    <a:pt x="21533" y="251087"/>
                  </a:lnTo>
                  <a:lnTo>
                    <a:pt x="5455" y="291233"/>
                  </a:lnTo>
                  <a:lnTo>
                    <a:pt x="0" y="332083"/>
                  </a:lnTo>
                  <a:lnTo>
                    <a:pt x="2416" y="359115"/>
                  </a:lnTo>
                  <a:lnTo>
                    <a:pt x="21375" y="411533"/>
                  </a:lnTo>
                  <a:lnTo>
                    <a:pt x="58329" y="461091"/>
                  </a:lnTo>
                  <a:lnTo>
                    <a:pt x="112277" y="506991"/>
                  </a:lnTo>
                  <a:lnTo>
                    <a:pt x="145309" y="528320"/>
                  </a:lnTo>
                  <a:lnTo>
                    <a:pt x="182213" y="548436"/>
                  </a:lnTo>
                  <a:lnTo>
                    <a:pt x="222864" y="567238"/>
                  </a:lnTo>
                  <a:lnTo>
                    <a:pt x="267135" y="584627"/>
                  </a:lnTo>
                  <a:lnTo>
                    <a:pt x="314902" y="600504"/>
                  </a:lnTo>
                  <a:lnTo>
                    <a:pt x="366039" y="614767"/>
                  </a:lnTo>
                  <a:lnTo>
                    <a:pt x="420421" y="627319"/>
                  </a:lnTo>
                  <a:lnTo>
                    <a:pt x="477922" y="638059"/>
                  </a:lnTo>
                  <a:lnTo>
                    <a:pt x="538416" y="646887"/>
                  </a:lnTo>
                  <a:lnTo>
                    <a:pt x="601779" y="653704"/>
                  </a:lnTo>
                  <a:lnTo>
                    <a:pt x="667884" y="658410"/>
                  </a:lnTo>
                  <a:lnTo>
                    <a:pt x="736607" y="660905"/>
                  </a:lnTo>
                  <a:lnTo>
                    <a:pt x="807821" y="661089"/>
                  </a:lnTo>
                  <a:lnTo>
                    <a:pt x="862778" y="659519"/>
                  </a:lnTo>
                  <a:lnTo>
                    <a:pt x="915806" y="656375"/>
                  </a:lnTo>
                  <a:lnTo>
                    <a:pt x="967025" y="651696"/>
                  </a:lnTo>
                  <a:lnTo>
                    <a:pt x="1016554" y="645521"/>
                  </a:lnTo>
                  <a:lnTo>
                    <a:pt x="1064511" y="637887"/>
                  </a:lnTo>
                  <a:lnTo>
                    <a:pt x="1111015" y="628835"/>
                  </a:lnTo>
                  <a:lnTo>
                    <a:pt x="1156185" y="618403"/>
                  </a:lnTo>
                  <a:lnTo>
                    <a:pt x="1159875" y="617414"/>
                  </a:lnTo>
                  <a:lnTo>
                    <a:pt x="803249" y="617414"/>
                  </a:lnTo>
                  <a:lnTo>
                    <a:pt x="733842" y="616275"/>
                  </a:lnTo>
                  <a:lnTo>
                    <a:pt x="667326" y="612914"/>
                  </a:lnTo>
                  <a:lnTo>
                    <a:pt x="603811" y="607418"/>
                  </a:lnTo>
                  <a:lnTo>
                    <a:pt x="543404" y="599875"/>
                  </a:lnTo>
                  <a:lnTo>
                    <a:pt x="486214" y="590371"/>
                  </a:lnTo>
                  <a:lnTo>
                    <a:pt x="432348" y="578993"/>
                  </a:lnTo>
                  <a:lnTo>
                    <a:pt x="381915" y="565827"/>
                  </a:lnTo>
                  <a:lnTo>
                    <a:pt x="335023" y="550961"/>
                  </a:lnTo>
                  <a:lnTo>
                    <a:pt x="291780" y="534482"/>
                  </a:lnTo>
                  <a:lnTo>
                    <a:pt x="252295" y="516475"/>
                  </a:lnTo>
                  <a:lnTo>
                    <a:pt x="216674" y="497028"/>
                  </a:lnTo>
                  <a:lnTo>
                    <a:pt x="157462" y="454161"/>
                  </a:lnTo>
                  <a:lnTo>
                    <a:pt x="115009" y="406575"/>
                  </a:lnTo>
                  <a:lnTo>
                    <a:pt x="90180" y="354964"/>
                  </a:lnTo>
                  <a:lnTo>
                    <a:pt x="84645" y="327867"/>
                  </a:lnTo>
                  <a:lnTo>
                    <a:pt x="86876" y="290978"/>
                  </a:lnTo>
                  <a:lnTo>
                    <a:pt x="101421" y="254886"/>
                  </a:lnTo>
                  <a:lnTo>
                    <a:pt x="127136" y="219918"/>
                  </a:lnTo>
                  <a:lnTo>
                    <a:pt x="162882" y="186402"/>
                  </a:lnTo>
                  <a:lnTo>
                    <a:pt x="207518" y="154664"/>
                  </a:lnTo>
                  <a:lnTo>
                    <a:pt x="197769" y="145487"/>
                  </a:lnTo>
                  <a:lnTo>
                    <a:pt x="190265" y="134355"/>
                  </a:lnTo>
                  <a:lnTo>
                    <a:pt x="185379" y="121640"/>
                  </a:lnTo>
                  <a:lnTo>
                    <a:pt x="183489" y="107712"/>
                  </a:lnTo>
                  <a:close/>
                </a:path>
                <a:path w="1512570" h="661669">
                  <a:moveTo>
                    <a:pt x="1511998" y="442878"/>
                  </a:moveTo>
                  <a:lnTo>
                    <a:pt x="1458915" y="482258"/>
                  </a:lnTo>
                  <a:lnTo>
                    <a:pt x="1414755" y="506809"/>
                  </a:lnTo>
                  <a:lnTo>
                    <a:pt x="1356580" y="532462"/>
                  </a:lnTo>
                  <a:lnTo>
                    <a:pt x="1282687" y="557610"/>
                  </a:lnTo>
                  <a:lnTo>
                    <a:pt x="1239598" y="569401"/>
                  </a:lnTo>
                  <a:lnTo>
                    <a:pt x="1194881" y="579816"/>
                  </a:lnTo>
                  <a:lnTo>
                    <a:pt x="1148744" y="588887"/>
                  </a:lnTo>
                  <a:lnTo>
                    <a:pt x="1101390" y="596645"/>
                  </a:lnTo>
                  <a:lnTo>
                    <a:pt x="1053026" y="603123"/>
                  </a:lnTo>
                  <a:lnTo>
                    <a:pt x="1003858" y="608353"/>
                  </a:lnTo>
                  <a:lnTo>
                    <a:pt x="954090" y="612365"/>
                  </a:lnTo>
                  <a:lnTo>
                    <a:pt x="903929" y="615191"/>
                  </a:lnTo>
                  <a:lnTo>
                    <a:pt x="853580" y="616864"/>
                  </a:lnTo>
                  <a:lnTo>
                    <a:pt x="803249" y="617414"/>
                  </a:lnTo>
                  <a:lnTo>
                    <a:pt x="1159875" y="617414"/>
                  </a:lnTo>
                  <a:lnTo>
                    <a:pt x="1200141" y="606628"/>
                  </a:lnTo>
                  <a:lnTo>
                    <a:pt x="1242999" y="593551"/>
                  </a:lnTo>
                  <a:lnTo>
                    <a:pt x="1313698" y="567571"/>
                  </a:lnTo>
                  <a:lnTo>
                    <a:pt x="1374620" y="539645"/>
                  </a:lnTo>
                  <a:lnTo>
                    <a:pt x="1425338" y="511495"/>
                  </a:lnTo>
                  <a:lnTo>
                    <a:pt x="1465425" y="484837"/>
                  </a:lnTo>
                  <a:lnTo>
                    <a:pt x="1494454" y="461392"/>
                  </a:lnTo>
                  <a:lnTo>
                    <a:pt x="1511998" y="442878"/>
                  </a:lnTo>
                  <a:close/>
                </a:path>
                <a:path w="1512570" h="661669">
                  <a:moveTo>
                    <a:pt x="696352" y="0"/>
                  </a:moveTo>
                  <a:lnTo>
                    <a:pt x="642997" y="1160"/>
                  </a:lnTo>
                  <a:lnTo>
                    <a:pt x="591308" y="4019"/>
                  </a:lnTo>
                  <a:lnTo>
                    <a:pt x="541349" y="8504"/>
                  </a:lnTo>
                  <a:lnTo>
                    <a:pt x="493180" y="14540"/>
                  </a:lnTo>
                  <a:lnTo>
                    <a:pt x="425785" y="25523"/>
                  </a:lnTo>
                  <a:lnTo>
                    <a:pt x="373532" y="37596"/>
                  </a:lnTo>
                  <a:lnTo>
                    <a:pt x="317690" y="53280"/>
                  </a:lnTo>
                  <a:lnTo>
                    <a:pt x="285813" y="63821"/>
                  </a:lnTo>
                  <a:lnTo>
                    <a:pt x="292963" y="72322"/>
                  </a:lnTo>
                  <a:lnTo>
                    <a:pt x="298448" y="82060"/>
                  </a:lnTo>
                  <a:lnTo>
                    <a:pt x="302063" y="92819"/>
                  </a:lnTo>
                  <a:lnTo>
                    <a:pt x="303606" y="104385"/>
                  </a:lnTo>
                  <a:lnTo>
                    <a:pt x="316358" y="98894"/>
                  </a:lnTo>
                  <a:lnTo>
                    <a:pt x="329349" y="93526"/>
                  </a:lnTo>
                  <a:lnTo>
                    <a:pt x="370887" y="78667"/>
                  </a:lnTo>
                  <a:lnTo>
                    <a:pt x="410787" y="65240"/>
                  </a:lnTo>
                  <a:lnTo>
                    <a:pt x="455295" y="51197"/>
                  </a:lnTo>
                  <a:lnTo>
                    <a:pt x="504110" y="38733"/>
                  </a:lnTo>
                  <a:lnTo>
                    <a:pt x="554036" y="27960"/>
                  </a:lnTo>
                  <a:lnTo>
                    <a:pt x="604714" y="18982"/>
                  </a:lnTo>
                  <a:lnTo>
                    <a:pt x="655789" y="11901"/>
                  </a:lnTo>
                  <a:lnTo>
                    <a:pt x="706903" y="6821"/>
                  </a:lnTo>
                  <a:lnTo>
                    <a:pt x="757699" y="3845"/>
                  </a:lnTo>
                  <a:lnTo>
                    <a:pt x="807821" y="3077"/>
                  </a:lnTo>
                  <a:lnTo>
                    <a:pt x="751314" y="614"/>
                  </a:lnTo>
                  <a:lnTo>
                    <a:pt x="696352" y="0"/>
                  </a:lnTo>
                  <a:close/>
                </a:path>
              </a:pathLst>
            </a:custGeom>
            <a:solidFill>
              <a:srgbClr val="ED1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07240" y="602284"/>
              <a:ext cx="1169035" cy="383540"/>
            </a:xfrm>
            <a:custGeom>
              <a:avLst/>
              <a:gdLst/>
              <a:ahLst/>
              <a:cxnLst/>
              <a:rect l="l" t="t" r="r" b="b"/>
              <a:pathLst>
                <a:path w="1169034" h="383540">
                  <a:moveTo>
                    <a:pt x="1070343" y="156641"/>
                  </a:moveTo>
                  <a:lnTo>
                    <a:pt x="1031303" y="166839"/>
                  </a:lnTo>
                  <a:lnTo>
                    <a:pt x="1033098" y="176390"/>
                  </a:lnTo>
                  <a:lnTo>
                    <a:pt x="1034894" y="187732"/>
                  </a:lnTo>
                  <a:lnTo>
                    <a:pt x="1036275" y="201706"/>
                  </a:lnTo>
                  <a:lnTo>
                    <a:pt x="1036787" y="217881"/>
                  </a:lnTo>
                  <a:lnTo>
                    <a:pt x="1036828" y="377799"/>
                  </a:lnTo>
                  <a:lnTo>
                    <a:pt x="1078433" y="377799"/>
                  </a:lnTo>
                  <a:lnTo>
                    <a:pt x="1078433" y="217881"/>
                  </a:lnTo>
                  <a:lnTo>
                    <a:pt x="1086213" y="209688"/>
                  </a:lnTo>
                  <a:lnTo>
                    <a:pt x="1094228" y="203687"/>
                  </a:lnTo>
                  <a:lnTo>
                    <a:pt x="1101896" y="199998"/>
                  </a:lnTo>
                  <a:lnTo>
                    <a:pt x="1108633" y="198742"/>
                  </a:lnTo>
                  <a:lnTo>
                    <a:pt x="1167857" y="198742"/>
                  </a:lnTo>
                  <a:lnTo>
                    <a:pt x="1166871" y="191566"/>
                  </a:lnTo>
                  <a:lnTo>
                    <a:pt x="1163942" y="182156"/>
                  </a:lnTo>
                  <a:lnTo>
                    <a:pt x="1075486" y="182156"/>
                  </a:lnTo>
                  <a:lnTo>
                    <a:pt x="1074681" y="174045"/>
                  </a:lnTo>
                  <a:lnTo>
                    <a:pt x="1073186" y="166689"/>
                  </a:lnTo>
                  <a:lnTo>
                    <a:pt x="1071555" y="160687"/>
                  </a:lnTo>
                  <a:lnTo>
                    <a:pt x="1070343" y="156641"/>
                  </a:lnTo>
                  <a:close/>
                </a:path>
                <a:path w="1169034" h="383540">
                  <a:moveTo>
                    <a:pt x="1167857" y="198742"/>
                  </a:moveTo>
                  <a:lnTo>
                    <a:pt x="1114145" y="198742"/>
                  </a:lnTo>
                  <a:lnTo>
                    <a:pt x="1119314" y="200012"/>
                  </a:lnTo>
                  <a:lnTo>
                    <a:pt x="1122273" y="204266"/>
                  </a:lnTo>
                  <a:lnTo>
                    <a:pt x="1124412" y="208296"/>
                  </a:lnTo>
                  <a:lnTo>
                    <a:pt x="1125899" y="213836"/>
                  </a:lnTo>
                  <a:lnTo>
                    <a:pt x="1126767" y="221604"/>
                  </a:lnTo>
                  <a:lnTo>
                    <a:pt x="1127048" y="232321"/>
                  </a:lnTo>
                  <a:lnTo>
                    <a:pt x="1127048" y="377799"/>
                  </a:lnTo>
                  <a:lnTo>
                    <a:pt x="1168666" y="377799"/>
                  </a:lnTo>
                  <a:lnTo>
                    <a:pt x="1168563" y="209688"/>
                  </a:lnTo>
                  <a:lnTo>
                    <a:pt x="1168380" y="204266"/>
                  </a:lnTo>
                  <a:lnTo>
                    <a:pt x="1168265" y="201706"/>
                  </a:lnTo>
                  <a:lnTo>
                    <a:pt x="1167857" y="198742"/>
                  </a:lnTo>
                  <a:close/>
                </a:path>
                <a:path w="1169034" h="383540">
                  <a:moveTo>
                    <a:pt x="1124839" y="157911"/>
                  </a:moveTo>
                  <a:lnTo>
                    <a:pt x="1110550" y="159846"/>
                  </a:lnTo>
                  <a:lnTo>
                    <a:pt x="1096986" y="165090"/>
                  </a:lnTo>
                  <a:lnTo>
                    <a:pt x="1085010" y="172806"/>
                  </a:lnTo>
                  <a:lnTo>
                    <a:pt x="1075486" y="182156"/>
                  </a:lnTo>
                  <a:lnTo>
                    <a:pt x="1163942" y="182156"/>
                  </a:lnTo>
                  <a:lnTo>
                    <a:pt x="1124839" y="157911"/>
                  </a:lnTo>
                  <a:close/>
                </a:path>
                <a:path w="1169034" h="383540">
                  <a:moveTo>
                    <a:pt x="927735" y="156222"/>
                  </a:moveTo>
                  <a:lnTo>
                    <a:pt x="893230" y="166419"/>
                  </a:lnTo>
                  <a:lnTo>
                    <a:pt x="870505" y="192839"/>
                  </a:lnTo>
                  <a:lnTo>
                    <a:pt x="858072" y="229228"/>
                  </a:lnTo>
                  <a:lnTo>
                    <a:pt x="854443" y="269328"/>
                  </a:lnTo>
                  <a:lnTo>
                    <a:pt x="857912" y="309402"/>
                  </a:lnTo>
                  <a:lnTo>
                    <a:pt x="869494" y="346114"/>
                  </a:lnTo>
                  <a:lnTo>
                    <a:pt x="891774" y="372932"/>
                  </a:lnTo>
                  <a:lnTo>
                    <a:pt x="927341" y="383324"/>
                  </a:lnTo>
                  <a:lnTo>
                    <a:pt x="962743" y="373098"/>
                  </a:lnTo>
                  <a:lnTo>
                    <a:pt x="985675" y="346484"/>
                  </a:lnTo>
                  <a:lnTo>
                    <a:pt x="986153" y="345058"/>
                  </a:lnTo>
                  <a:lnTo>
                    <a:pt x="928446" y="345058"/>
                  </a:lnTo>
                  <a:lnTo>
                    <a:pt x="911321" y="336253"/>
                  </a:lnTo>
                  <a:lnTo>
                    <a:pt x="902722" y="315126"/>
                  </a:lnTo>
                  <a:lnTo>
                    <a:pt x="899714" y="289610"/>
                  </a:lnTo>
                  <a:lnTo>
                    <a:pt x="899363" y="267639"/>
                  </a:lnTo>
                  <a:lnTo>
                    <a:pt x="899800" y="246874"/>
                  </a:lnTo>
                  <a:lnTo>
                    <a:pt x="902860" y="222761"/>
                  </a:lnTo>
                  <a:lnTo>
                    <a:pt x="911166" y="202795"/>
                  </a:lnTo>
                  <a:lnTo>
                    <a:pt x="927341" y="194475"/>
                  </a:lnTo>
                  <a:lnTo>
                    <a:pt x="985132" y="194475"/>
                  </a:lnTo>
                  <a:lnTo>
                    <a:pt x="980890" y="184761"/>
                  </a:lnTo>
                  <a:lnTo>
                    <a:pt x="957471" y="163416"/>
                  </a:lnTo>
                  <a:lnTo>
                    <a:pt x="927735" y="156222"/>
                  </a:lnTo>
                  <a:close/>
                </a:path>
                <a:path w="1169034" h="383540">
                  <a:moveTo>
                    <a:pt x="985132" y="194475"/>
                  </a:moveTo>
                  <a:lnTo>
                    <a:pt x="927341" y="194475"/>
                  </a:lnTo>
                  <a:lnTo>
                    <a:pt x="944422" y="202748"/>
                  </a:lnTo>
                  <a:lnTo>
                    <a:pt x="952903" y="222704"/>
                  </a:lnTo>
                  <a:lnTo>
                    <a:pt x="955787" y="247045"/>
                  </a:lnTo>
                  <a:lnTo>
                    <a:pt x="956069" y="267639"/>
                  </a:lnTo>
                  <a:lnTo>
                    <a:pt x="956064" y="269328"/>
                  </a:lnTo>
                  <a:lnTo>
                    <a:pt x="955649" y="289964"/>
                  </a:lnTo>
                  <a:lnTo>
                    <a:pt x="952626" y="315231"/>
                  </a:lnTo>
                  <a:lnTo>
                    <a:pt x="944422" y="336266"/>
                  </a:lnTo>
                  <a:lnTo>
                    <a:pt x="928446" y="345058"/>
                  </a:lnTo>
                  <a:lnTo>
                    <a:pt x="986153" y="345058"/>
                  </a:lnTo>
                  <a:lnTo>
                    <a:pt x="998039" y="309579"/>
                  </a:lnTo>
                  <a:lnTo>
                    <a:pt x="1001661" y="269328"/>
                  </a:lnTo>
                  <a:lnTo>
                    <a:pt x="1001642" y="267639"/>
                  </a:lnTo>
                  <a:lnTo>
                    <a:pt x="996232" y="219900"/>
                  </a:lnTo>
                  <a:lnTo>
                    <a:pt x="985132" y="194475"/>
                  </a:lnTo>
                  <a:close/>
                </a:path>
                <a:path w="1169034" h="383540">
                  <a:moveTo>
                    <a:pt x="757643" y="156222"/>
                  </a:moveTo>
                  <a:lnTo>
                    <a:pt x="716269" y="172183"/>
                  </a:lnTo>
                  <a:lnTo>
                    <a:pt x="690670" y="220799"/>
                  </a:lnTo>
                  <a:lnTo>
                    <a:pt x="685838" y="269328"/>
                  </a:lnTo>
                  <a:lnTo>
                    <a:pt x="690976" y="317226"/>
                  </a:lnTo>
                  <a:lnTo>
                    <a:pt x="705954" y="352913"/>
                  </a:lnTo>
                  <a:lnTo>
                    <a:pt x="730115" y="375199"/>
                  </a:lnTo>
                  <a:lnTo>
                    <a:pt x="762800" y="382892"/>
                  </a:lnTo>
                  <a:lnTo>
                    <a:pt x="779398" y="381184"/>
                  </a:lnTo>
                  <a:lnTo>
                    <a:pt x="795032" y="375929"/>
                  </a:lnTo>
                  <a:lnTo>
                    <a:pt x="809838" y="366926"/>
                  </a:lnTo>
                  <a:lnTo>
                    <a:pt x="823950" y="353974"/>
                  </a:lnTo>
                  <a:lnTo>
                    <a:pt x="818735" y="344208"/>
                  </a:lnTo>
                  <a:lnTo>
                    <a:pt x="766495" y="344208"/>
                  </a:lnTo>
                  <a:lnTo>
                    <a:pt x="757271" y="342871"/>
                  </a:lnTo>
                  <a:lnTo>
                    <a:pt x="731589" y="305974"/>
                  </a:lnTo>
                  <a:lnTo>
                    <a:pt x="730389" y="285915"/>
                  </a:lnTo>
                  <a:lnTo>
                    <a:pt x="730389" y="281660"/>
                  </a:lnTo>
                  <a:lnTo>
                    <a:pt x="826503" y="281660"/>
                  </a:lnTo>
                  <a:lnTo>
                    <a:pt x="826394" y="269328"/>
                  </a:lnTo>
                  <a:lnTo>
                    <a:pt x="825589" y="247218"/>
                  </a:lnTo>
                  <a:lnTo>
                    <a:pt x="730389" y="247218"/>
                  </a:lnTo>
                  <a:lnTo>
                    <a:pt x="732382" y="222369"/>
                  </a:lnTo>
                  <a:lnTo>
                    <a:pt x="737444" y="205011"/>
                  </a:lnTo>
                  <a:lnTo>
                    <a:pt x="745888" y="194827"/>
                  </a:lnTo>
                  <a:lnTo>
                    <a:pt x="758024" y="191503"/>
                  </a:lnTo>
                  <a:lnTo>
                    <a:pt x="812888" y="191503"/>
                  </a:lnTo>
                  <a:lnTo>
                    <a:pt x="805535" y="179171"/>
                  </a:lnTo>
                  <a:lnTo>
                    <a:pt x="796079" y="169306"/>
                  </a:lnTo>
                  <a:lnTo>
                    <a:pt x="784899" y="162115"/>
                  </a:lnTo>
                  <a:lnTo>
                    <a:pt x="772065" y="157715"/>
                  </a:lnTo>
                  <a:lnTo>
                    <a:pt x="757643" y="156222"/>
                  </a:lnTo>
                  <a:close/>
                </a:path>
                <a:path w="1169034" h="383540">
                  <a:moveTo>
                    <a:pt x="807377" y="322935"/>
                  </a:moveTo>
                  <a:lnTo>
                    <a:pt x="797669" y="331997"/>
                  </a:lnTo>
                  <a:lnTo>
                    <a:pt x="787760" y="338672"/>
                  </a:lnTo>
                  <a:lnTo>
                    <a:pt x="777439" y="342797"/>
                  </a:lnTo>
                  <a:lnTo>
                    <a:pt x="766495" y="344208"/>
                  </a:lnTo>
                  <a:lnTo>
                    <a:pt x="818735" y="344208"/>
                  </a:lnTo>
                  <a:lnTo>
                    <a:pt x="807377" y="322935"/>
                  </a:lnTo>
                  <a:close/>
                </a:path>
                <a:path w="1169034" h="383540">
                  <a:moveTo>
                    <a:pt x="812888" y="191503"/>
                  </a:moveTo>
                  <a:lnTo>
                    <a:pt x="758024" y="191503"/>
                  </a:lnTo>
                  <a:lnTo>
                    <a:pt x="765298" y="192586"/>
                  </a:lnTo>
                  <a:lnTo>
                    <a:pt x="771190" y="195703"/>
                  </a:lnTo>
                  <a:lnTo>
                    <a:pt x="783892" y="234988"/>
                  </a:lnTo>
                  <a:lnTo>
                    <a:pt x="784174" y="247218"/>
                  </a:lnTo>
                  <a:lnTo>
                    <a:pt x="825589" y="247218"/>
                  </a:lnTo>
                  <a:lnTo>
                    <a:pt x="825348" y="240591"/>
                  </a:lnTo>
                  <a:lnTo>
                    <a:pt x="821677" y="215374"/>
                  </a:lnTo>
                  <a:lnTo>
                    <a:pt x="815176" y="195341"/>
                  </a:lnTo>
                  <a:lnTo>
                    <a:pt x="812888" y="191503"/>
                  </a:lnTo>
                  <a:close/>
                </a:path>
                <a:path w="1169034" h="383540">
                  <a:moveTo>
                    <a:pt x="548284" y="156641"/>
                  </a:moveTo>
                  <a:lnTo>
                    <a:pt x="509219" y="166839"/>
                  </a:lnTo>
                  <a:lnTo>
                    <a:pt x="511016" y="176390"/>
                  </a:lnTo>
                  <a:lnTo>
                    <a:pt x="512816" y="187732"/>
                  </a:lnTo>
                  <a:lnTo>
                    <a:pt x="514201" y="201706"/>
                  </a:lnTo>
                  <a:lnTo>
                    <a:pt x="514716" y="217881"/>
                  </a:lnTo>
                  <a:lnTo>
                    <a:pt x="514756" y="377799"/>
                  </a:lnTo>
                  <a:lnTo>
                    <a:pt x="556361" y="377799"/>
                  </a:lnTo>
                  <a:lnTo>
                    <a:pt x="556361" y="217881"/>
                  </a:lnTo>
                  <a:lnTo>
                    <a:pt x="564138" y="209688"/>
                  </a:lnTo>
                  <a:lnTo>
                    <a:pt x="572158" y="203687"/>
                  </a:lnTo>
                  <a:lnTo>
                    <a:pt x="579834" y="199998"/>
                  </a:lnTo>
                  <a:lnTo>
                    <a:pt x="586574" y="198742"/>
                  </a:lnTo>
                  <a:lnTo>
                    <a:pt x="645786" y="198742"/>
                  </a:lnTo>
                  <a:lnTo>
                    <a:pt x="644799" y="191566"/>
                  </a:lnTo>
                  <a:lnTo>
                    <a:pt x="641870" y="182156"/>
                  </a:lnTo>
                  <a:lnTo>
                    <a:pt x="553427" y="182156"/>
                  </a:lnTo>
                  <a:lnTo>
                    <a:pt x="552622" y="174045"/>
                  </a:lnTo>
                  <a:lnTo>
                    <a:pt x="551127" y="166689"/>
                  </a:lnTo>
                  <a:lnTo>
                    <a:pt x="549497" y="160687"/>
                  </a:lnTo>
                  <a:lnTo>
                    <a:pt x="548284" y="156641"/>
                  </a:lnTo>
                  <a:close/>
                </a:path>
                <a:path w="1169034" h="383540">
                  <a:moveTo>
                    <a:pt x="645786" y="198742"/>
                  </a:moveTo>
                  <a:lnTo>
                    <a:pt x="592099" y="198742"/>
                  </a:lnTo>
                  <a:lnTo>
                    <a:pt x="597242" y="200012"/>
                  </a:lnTo>
                  <a:lnTo>
                    <a:pt x="600202" y="204266"/>
                  </a:lnTo>
                  <a:lnTo>
                    <a:pt x="602351" y="208296"/>
                  </a:lnTo>
                  <a:lnTo>
                    <a:pt x="603837" y="213836"/>
                  </a:lnTo>
                  <a:lnTo>
                    <a:pt x="604698" y="221604"/>
                  </a:lnTo>
                  <a:lnTo>
                    <a:pt x="604977" y="232321"/>
                  </a:lnTo>
                  <a:lnTo>
                    <a:pt x="604977" y="377799"/>
                  </a:lnTo>
                  <a:lnTo>
                    <a:pt x="646595" y="377799"/>
                  </a:lnTo>
                  <a:lnTo>
                    <a:pt x="646491" y="209688"/>
                  </a:lnTo>
                  <a:lnTo>
                    <a:pt x="646309" y="204266"/>
                  </a:lnTo>
                  <a:lnTo>
                    <a:pt x="646193" y="201706"/>
                  </a:lnTo>
                  <a:lnTo>
                    <a:pt x="645786" y="198742"/>
                  </a:lnTo>
                  <a:close/>
                </a:path>
                <a:path w="1169034" h="383540">
                  <a:moveTo>
                    <a:pt x="602780" y="157911"/>
                  </a:moveTo>
                  <a:lnTo>
                    <a:pt x="588491" y="159846"/>
                  </a:lnTo>
                  <a:lnTo>
                    <a:pt x="574927" y="165090"/>
                  </a:lnTo>
                  <a:lnTo>
                    <a:pt x="562951" y="172806"/>
                  </a:lnTo>
                  <a:lnTo>
                    <a:pt x="553427" y="182156"/>
                  </a:lnTo>
                  <a:lnTo>
                    <a:pt x="641870" y="182156"/>
                  </a:lnTo>
                  <a:lnTo>
                    <a:pt x="602780" y="157911"/>
                  </a:lnTo>
                  <a:close/>
                </a:path>
                <a:path w="1169034" h="383540">
                  <a:moveTo>
                    <a:pt x="440105" y="76809"/>
                  </a:moveTo>
                  <a:lnTo>
                    <a:pt x="429208" y="78971"/>
                  </a:lnTo>
                  <a:lnTo>
                    <a:pt x="420316" y="84877"/>
                  </a:lnTo>
                  <a:lnTo>
                    <a:pt x="414324" y="93654"/>
                  </a:lnTo>
                  <a:lnTo>
                    <a:pt x="412127" y="104432"/>
                  </a:lnTo>
                  <a:lnTo>
                    <a:pt x="414260" y="115202"/>
                  </a:lnTo>
                  <a:lnTo>
                    <a:pt x="420085" y="123975"/>
                  </a:lnTo>
                  <a:lnTo>
                    <a:pt x="428742" y="129879"/>
                  </a:lnTo>
                  <a:lnTo>
                    <a:pt x="439369" y="132041"/>
                  </a:lnTo>
                  <a:lnTo>
                    <a:pt x="450263" y="129879"/>
                  </a:lnTo>
                  <a:lnTo>
                    <a:pt x="459160" y="123975"/>
                  </a:lnTo>
                  <a:lnTo>
                    <a:pt x="465159" y="115202"/>
                  </a:lnTo>
                  <a:lnTo>
                    <a:pt x="467359" y="104432"/>
                  </a:lnTo>
                  <a:lnTo>
                    <a:pt x="465225" y="93654"/>
                  </a:lnTo>
                  <a:lnTo>
                    <a:pt x="459395" y="84877"/>
                  </a:lnTo>
                  <a:lnTo>
                    <a:pt x="450734" y="78971"/>
                  </a:lnTo>
                  <a:lnTo>
                    <a:pt x="440105" y="76809"/>
                  </a:lnTo>
                  <a:close/>
                </a:path>
                <a:path w="1169034" h="383540">
                  <a:moveTo>
                    <a:pt x="461467" y="157911"/>
                  </a:moveTo>
                  <a:lnTo>
                    <a:pt x="419125" y="163448"/>
                  </a:lnTo>
                  <a:lnTo>
                    <a:pt x="419125" y="377799"/>
                  </a:lnTo>
                  <a:lnTo>
                    <a:pt x="461467" y="377799"/>
                  </a:lnTo>
                  <a:lnTo>
                    <a:pt x="461467" y="157911"/>
                  </a:lnTo>
                  <a:close/>
                </a:path>
                <a:path w="1169034" h="383540">
                  <a:moveTo>
                    <a:pt x="347980" y="198742"/>
                  </a:moveTo>
                  <a:lnTo>
                    <a:pt x="305269" y="198742"/>
                  </a:lnTo>
                  <a:lnTo>
                    <a:pt x="305269" y="377799"/>
                  </a:lnTo>
                  <a:lnTo>
                    <a:pt x="347980" y="377799"/>
                  </a:lnTo>
                  <a:lnTo>
                    <a:pt x="347980" y="198742"/>
                  </a:lnTo>
                  <a:close/>
                </a:path>
                <a:path w="1169034" h="383540">
                  <a:moveTo>
                    <a:pt x="387019" y="162166"/>
                  </a:moveTo>
                  <a:lnTo>
                    <a:pt x="290906" y="162166"/>
                  </a:lnTo>
                  <a:lnTo>
                    <a:pt x="290906" y="198742"/>
                  </a:lnTo>
                  <a:lnTo>
                    <a:pt x="379285" y="198742"/>
                  </a:lnTo>
                  <a:lnTo>
                    <a:pt x="387019" y="162166"/>
                  </a:lnTo>
                  <a:close/>
                </a:path>
                <a:path w="1169034" h="383540">
                  <a:moveTo>
                    <a:pt x="357174" y="65214"/>
                  </a:moveTo>
                  <a:lnTo>
                    <a:pt x="317727" y="83931"/>
                  </a:lnTo>
                  <a:lnTo>
                    <a:pt x="304520" y="133680"/>
                  </a:lnTo>
                  <a:lnTo>
                    <a:pt x="304637" y="143874"/>
                  </a:lnTo>
                  <a:lnTo>
                    <a:pt x="304895" y="153028"/>
                  </a:lnTo>
                  <a:lnTo>
                    <a:pt x="305152" y="159629"/>
                  </a:lnTo>
                  <a:lnTo>
                    <a:pt x="305269" y="162166"/>
                  </a:lnTo>
                  <a:lnTo>
                    <a:pt x="347980" y="162166"/>
                  </a:lnTo>
                  <a:lnTo>
                    <a:pt x="347980" y="128993"/>
                  </a:lnTo>
                  <a:lnTo>
                    <a:pt x="349119" y="117884"/>
                  </a:lnTo>
                  <a:lnTo>
                    <a:pt x="352399" y="109602"/>
                  </a:lnTo>
                  <a:lnTo>
                    <a:pt x="357613" y="104428"/>
                  </a:lnTo>
                  <a:lnTo>
                    <a:pt x="364553" y="102641"/>
                  </a:lnTo>
                  <a:lnTo>
                    <a:pt x="386766" y="102641"/>
                  </a:lnTo>
                  <a:lnTo>
                    <a:pt x="396227" y="76695"/>
                  </a:lnTo>
                  <a:lnTo>
                    <a:pt x="387641" y="71493"/>
                  </a:lnTo>
                  <a:lnTo>
                    <a:pt x="378363" y="67925"/>
                  </a:lnTo>
                  <a:lnTo>
                    <a:pt x="368254" y="65872"/>
                  </a:lnTo>
                  <a:lnTo>
                    <a:pt x="357174" y="65214"/>
                  </a:lnTo>
                  <a:close/>
                </a:path>
                <a:path w="1169034" h="383540">
                  <a:moveTo>
                    <a:pt x="386766" y="102641"/>
                  </a:moveTo>
                  <a:lnTo>
                    <a:pt x="371919" y="102641"/>
                  </a:lnTo>
                  <a:lnTo>
                    <a:pt x="379653" y="105194"/>
                  </a:lnTo>
                  <a:lnTo>
                    <a:pt x="384441" y="109016"/>
                  </a:lnTo>
                  <a:lnTo>
                    <a:pt x="386766" y="102641"/>
                  </a:lnTo>
                  <a:close/>
                </a:path>
                <a:path w="1169034" h="383540">
                  <a:moveTo>
                    <a:pt x="150291" y="156641"/>
                  </a:moveTo>
                  <a:lnTo>
                    <a:pt x="111252" y="166839"/>
                  </a:lnTo>
                  <a:lnTo>
                    <a:pt x="113049" y="176390"/>
                  </a:lnTo>
                  <a:lnTo>
                    <a:pt x="114849" y="187732"/>
                  </a:lnTo>
                  <a:lnTo>
                    <a:pt x="116234" y="201706"/>
                  </a:lnTo>
                  <a:lnTo>
                    <a:pt x="116748" y="217881"/>
                  </a:lnTo>
                  <a:lnTo>
                    <a:pt x="116789" y="377799"/>
                  </a:lnTo>
                  <a:lnTo>
                    <a:pt x="158381" y="377799"/>
                  </a:lnTo>
                  <a:lnTo>
                    <a:pt x="158381" y="217881"/>
                  </a:lnTo>
                  <a:lnTo>
                    <a:pt x="166158" y="209688"/>
                  </a:lnTo>
                  <a:lnTo>
                    <a:pt x="174178" y="203687"/>
                  </a:lnTo>
                  <a:lnTo>
                    <a:pt x="181854" y="199998"/>
                  </a:lnTo>
                  <a:lnTo>
                    <a:pt x="188594" y="198742"/>
                  </a:lnTo>
                  <a:lnTo>
                    <a:pt x="247806" y="198742"/>
                  </a:lnTo>
                  <a:lnTo>
                    <a:pt x="246819" y="191566"/>
                  </a:lnTo>
                  <a:lnTo>
                    <a:pt x="243890" y="182156"/>
                  </a:lnTo>
                  <a:lnTo>
                    <a:pt x="155447" y="182156"/>
                  </a:lnTo>
                  <a:lnTo>
                    <a:pt x="154642" y="174045"/>
                  </a:lnTo>
                  <a:lnTo>
                    <a:pt x="153146" y="166689"/>
                  </a:lnTo>
                  <a:lnTo>
                    <a:pt x="151511" y="160687"/>
                  </a:lnTo>
                  <a:lnTo>
                    <a:pt x="150291" y="156641"/>
                  </a:lnTo>
                  <a:close/>
                </a:path>
                <a:path w="1169034" h="383540">
                  <a:moveTo>
                    <a:pt x="247806" y="198742"/>
                  </a:moveTo>
                  <a:lnTo>
                    <a:pt x="194119" y="198742"/>
                  </a:lnTo>
                  <a:lnTo>
                    <a:pt x="199262" y="200012"/>
                  </a:lnTo>
                  <a:lnTo>
                    <a:pt x="202222" y="204266"/>
                  </a:lnTo>
                  <a:lnTo>
                    <a:pt x="204366" y="208296"/>
                  </a:lnTo>
                  <a:lnTo>
                    <a:pt x="205852" y="213836"/>
                  </a:lnTo>
                  <a:lnTo>
                    <a:pt x="206717" y="221604"/>
                  </a:lnTo>
                  <a:lnTo>
                    <a:pt x="206997" y="232321"/>
                  </a:lnTo>
                  <a:lnTo>
                    <a:pt x="206997" y="377799"/>
                  </a:lnTo>
                  <a:lnTo>
                    <a:pt x="248615" y="377799"/>
                  </a:lnTo>
                  <a:lnTo>
                    <a:pt x="248511" y="209688"/>
                  </a:lnTo>
                  <a:lnTo>
                    <a:pt x="248329" y="204266"/>
                  </a:lnTo>
                  <a:lnTo>
                    <a:pt x="248213" y="201706"/>
                  </a:lnTo>
                  <a:lnTo>
                    <a:pt x="247806" y="198742"/>
                  </a:lnTo>
                  <a:close/>
                </a:path>
                <a:path w="1169034" h="383540">
                  <a:moveTo>
                    <a:pt x="204800" y="157911"/>
                  </a:moveTo>
                  <a:lnTo>
                    <a:pt x="190509" y="159846"/>
                  </a:lnTo>
                  <a:lnTo>
                    <a:pt x="176942" y="165090"/>
                  </a:lnTo>
                  <a:lnTo>
                    <a:pt x="164966" y="172806"/>
                  </a:lnTo>
                  <a:lnTo>
                    <a:pt x="155447" y="182156"/>
                  </a:lnTo>
                  <a:lnTo>
                    <a:pt x="243890" y="182156"/>
                  </a:lnTo>
                  <a:lnTo>
                    <a:pt x="204800" y="157911"/>
                  </a:lnTo>
                  <a:close/>
                </a:path>
                <a:path w="1169034" h="383540">
                  <a:moveTo>
                    <a:pt x="66522" y="117995"/>
                  </a:moveTo>
                  <a:lnTo>
                    <a:pt x="24752" y="123520"/>
                  </a:lnTo>
                  <a:lnTo>
                    <a:pt x="24752" y="377799"/>
                  </a:lnTo>
                  <a:lnTo>
                    <a:pt x="66522" y="377799"/>
                  </a:lnTo>
                  <a:lnTo>
                    <a:pt x="66522" y="117995"/>
                  </a:lnTo>
                  <a:close/>
                </a:path>
                <a:path w="1169034" h="383540">
                  <a:moveTo>
                    <a:pt x="44348" y="0"/>
                  </a:moveTo>
                  <a:lnTo>
                    <a:pt x="27078" y="3486"/>
                  </a:lnTo>
                  <a:lnTo>
                    <a:pt x="12982" y="12992"/>
                  </a:lnTo>
                  <a:lnTo>
                    <a:pt x="3482" y="27089"/>
                  </a:lnTo>
                  <a:lnTo>
                    <a:pt x="0" y="44348"/>
                  </a:lnTo>
                  <a:lnTo>
                    <a:pt x="3482" y="61605"/>
                  </a:lnTo>
                  <a:lnTo>
                    <a:pt x="12982" y="75698"/>
                  </a:lnTo>
                  <a:lnTo>
                    <a:pt x="27078" y="85199"/>
                  </a:lnTo>
                  <a:lnTo>
                    <a:pt x="44348" y="88684"/>
                  </a:lnTo>
                  <a:lnTo>
                    <a:pt x="61600" y="85199"/>
                  </a:lnTo>
                  <a:lnTo>
                    <a:pt x="75693" y="75698"/>
                  </a:lnTo>
                  <a:lnTo>
                    <a:pt x="85198" y="61605"/>
                  </a:lnTo>
                  <a:lnTo>
                    <a:pt x="88684" y="44348"/>
                  </a:lnTo>
                  <a:lnTo>
                    <a:pt x="85198" y="27089"/>
                  </a:lnTo>
                  <a:lnTo>
                    <a:pt x="75693" y="12992"/>
                  </a:lnTo>
                  <a:lnTo>
                    <a:pt x="61600" y="3486"/>
                  </a:lnTo>
                  <a:lnTo>
                    <a:pt x="44348" y="0"/>
                  </a:lnTo>
                  <a:close/>
                </a:path>
              </a:pathLst>
            </a:custGeom>
            <a:solidFill>
              <a:srgbClr val="0066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27300" y="1919681"/>
            <a:ext cx="106997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231F20"/>
                </a:solidFill>
                <a:latin typeface="Arial"/>
                <a:cs typeface="Arial"/>
              </a:rPr>
              <a:t>Product</a:t>
            </a:r>
            <a:r>
              <a:rPr sz="1500" spc="-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Arial"/>
                <a:cs typeface="Arial"/>
              </a:rPr>
              <a:t>brief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27300" y="2147172"/>
            <a:ext cx="7289550" cy="866263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lang="en-US" sz="2400" spc="-170" dirty="0">
                <a:latin typeface="Arial" panose="020B0604020202020204" pitchFamily="34" charset="0"/>
                <a:cs typeface="Arial" panose="020B0604020202020204" pitchFamily="34" charset="0"/>
              </a:rPr>
              <a:t>AIROC™ CYW20820 Bluetooth</a:t>
            </a:r>
            <a:r>
              <a:rPr lang="en-US" sz="2400" spc="-170" baseline="30000" dirty="0">
                <a:latin typeface="Arial" panose="020B0604020202020204" pitchFamily="34" charset="0"/>
                <a:cs typeface="Arial" panose="020B0604020202020204" pitchFamily="34" charset="0"/>
              </a:rPr>
              <a:t>® </a:t>
            </a:r>
            <a:r>
              <a:rPr lang="en-US" sz="2400" spc="-170" dirty="0">
                <a:latin typeface="Arial" panose="020B0604020202020204" pitchFamily="34" charset="0"/>
                <a:cs typeface="Arial" panose="020B0604020202020204" pitchFamily="34" charset="0"/>
              </a:rPr>
              <a:t>and Bluetooth</a:t>
            </a:r>
            <a:r>
              <a:rPr lang="en-US" sz="2400" spc="-170" baseline="30000" dirty="0">
                <a:latin typeface="Arial" panose="020B0604020202020204" pitchFamily="34" charset="0"/>
                <a:cs typeface="Arial" panose="020B0604020202020204" pitchFamily="34" charset="0"/>
              </a:rPr>
              <a:t>® </a:t>
            </a:r>
            <a:r>
              <a:rPr lang="en-US" sz="2400" spc="-170" dirty="0">
                <a:latin typeface="Arial" panose="020B0604020202020204" pitchFamily="34" charset="0"/>
                <a:cs typeface="Arial" panose="020B0604020202020204" pitchFamily="34" charset="0"/>
              </a:rPr>
              <a:t>LE SoC</a:t>
            </a:r>
            <a:endParaRPr sz="2400" spc="-13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lang="en-US" sz="1800" spc="-100" dirty="0">
                <a:latin typeface="Arial" panose="020B0604020202020204" pitchFamily="34" charset="0"/>
                <a:cs typeface="Arial" panose="020B0604020202020204" pitchFamily="34" charset="0"/>
              </a:rPr>
              <a:t>Reliable compute &amp; low power - Dual Mode Bluetooth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1800" spc="-100" dirty="0">
                <a:latin typeface="Arial" panose="020B0604020202020204" pitchFamily="34" charset="0"/>
                <a:cs typeface="Arial" panose="020B0604020202020204" pitchFamily="34" charset="0"/>
              </a:rPr>
              <a:t> for IoT applications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7300" y="3600005"/>
            <a:ext cx="4165350" cy="30598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fontAlgn="base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The AIROC™ CYW20820 dual mode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SoC builds upon the market-proven AIROC™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and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LE family of SoCs. CYW20820 enables flexible, low-power, and high performance wireless connectivity for a variety of IoT applications. Infineon’s AIROC™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solutions offer higher value because of their flexible low power modes, superior RF performance, efficient MIPs, and a comprehensive SDK with extensive code examples. </a:t>
            </a:r>
          </a:p>
          <a:p>
            <a:pPr fontAlgn="base"/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The CYW20820 SoC provides reliable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and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LE connectivity and is 5.2 core spec compliant. With an integrated Arm® Cortex®-M4 processor with a floating point unit, CYW20820 SoC offers high performance compute suitable for a variety of applications. CYW20820 SoC is highly integrated with multiple serial interfaces, PWMs, and more. The CYW20820 is designed to support a wide spectrum of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use cases including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home automation, sensors (medical, home, security, and industrial), lighting, Bluetooth® Mesh, or any Bluetooth® connected IoT application.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The AIROC™ CYW20820 is supported in the AIROC™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SDK within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ModusToolbox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™ Software and Tools with copious code examples and documentation enablement for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LE data transfer, RFCOMM, Peripherals, and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Mesh use cases. Infineon also provides in-house AIROC™ CYW20820 globally certified modules for rapid time to market. For more information, please visit our AIROC™ </a:t>
            </a:r>
            <a:r>
              <a:rPr lang="en-US" sz="9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CYW20820 web page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27300" y="7298045"/>
            <a:ext cx="3773804" cy="2555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035"/>
              </a:lnSpc>
              <a:spcBef>
                <a:spcPts val="100"/>
              </a:spcBef>
            </a:pPr>
            <a:r>
              <a:rPr lang="en-US" sz="900" b="1" spc="-7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AIROC™ CYW20820 </a:t>
            </a:r>
            <a:r>
              <a:rPr sz="900" b="1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endParaRPr lang="en-US" sz="900" spc="-15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Reliable and robust connectivity with superior RF performance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Compact solution size with integrated flash and high Tx output power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High performance compute-at-the-edge for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 use cases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Built on market proven wireless IP offering maximum interoperability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Rapid application development with fully supported SDK and copious code examples for 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 use cases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Quickest path-to-market with globally certified CYW20820 modules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Bluetooth</a:t>
            </a:r>
            <a:r>
              <a:rPr lang="en-US" sz="9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 support in the </a:t>
            </a:r>
            <a:r>
              <a:rPr lang="en-US" sz="900" spc="-15" dirty="0">
                <a:solidFill>
                  <a:srgbClr val="0070C0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Infineon Developer Community</a:t>
            </a:r>
            <a:r>
              <a:rPr lang="en-US" sz="900" spc="-1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900" spc="-15" dirty="0">
                <a:solidFill>
                  <a:srgbClr val="231F20"/>
                </a:solidFill>
                <a:latin typeface="Arial"/>
                <a:cs typeface="Arial"/>
              </a:rPr>
              <a:t>with direct access to online applications support engineers 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endParaRPr lang="en-US" sz="900" spc="-15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endParaRPr lang="en-US" sz="900" spc="-1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980000" y="3942905"/>
            <a:ext cx="2040255" cy="5128260"/>
          </a:xfrm>
          <a:custGeom>
            <a:avLst/>
            <a:gdLst/>
            <a:ahLst/>
            <a:cxnLst/>
            <a:rect l="l" t="t" r="r" b="b"/>
            <a:pathLst>
              <a:path w="2040254" h="5128259">
                <a:moveTo>
                  <a:pt x="0" y="5128196"/>
                </a:moveTo>
                <a:lnTo>
                  <a:pt x="2040001" y="5128196"/>
                </a:lnTo>
                <a:lnTo>
                  <a:pt x="2040001" y="0"/>
                </a:lnTo>
                <a:lnTo>
                  <a:pt x="0" y="0"/>
                </a:lnTo>
                <a:lnTo>
                  <a:pt x="0" y="5128196"/>
                </a:lnTo>
                <a:close/>
              </a:path>
            </a:pathLst>
          </a:custGeom>
          <a:solidFill>
            <a:srgbClr val="DED9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045957" y="3977617"/>
            <a:ext cx="1924050" cy="42071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5400">
              <a:lnSpc>
                <a:spcPts val="1485"/>
              </a:lnSpc>
              <a:spcBef>
                <a:spcPts val="100"/>
              </a:spcBef>
            </a:pPr>
            <a:r>
              <a:rPr lang="en-US" sz="1350" spc="-44" baseline="6172" dirty="0">
                <a:solidFill>
                  <a:srgbClr val="231F20"/>
                </a:solidFill>
                <a:latin typeface="Arial"/>
                <a:cs typeface="Arial"/>
              </a:rPr>
              <a:t>MCU Features: 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96-MHz ARM® Cortex®-M4 microcontroller unit MCU with floating point unit (FPU)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GB" sz="800" spc="-15" dirty="0">
                <a:solidFill>
                  <a:srgbClr val="231F20"/>
                </a:solidFill>
                <a:latin typeface="Arial"/>
                <a:cs typeface="Arial"/>
              </a:rPr>
              <a:t>256kB on-chip flash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GB" sz="800" spc="-15" dirty="0">
                <a:solidFill>
                  <a:srgbClr val="231F20"/>
                </a:solidFill>
                <a:latin typeface="Arial"/>
                <a:cs typeface="Arial"/>
              </a:rPr>
              <a:t>176kB on-chip RAM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Runs Bluetooth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 stack and application</a:t>
            </a:r>
          </a:p>
          <a:p>
            <a:pPr marL="2540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</a:pPr>
            <a:r>
              <a:rPr lang="en-US" sz="1350" spc="-44" baseline="6172" dirty="0">
                <a:solidFill>
                  <a:srgbClr val="231F20"/>
                </a:solidFill>
                <a:latin typeface="Arial"/>
                <a:cs typeface="Arial"/>
              </a:rPr>
              <a:t>Bluetooth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1350" spc="-44" baseline="6172" dirty="0">
                <a:solidFill>
                  <a:srgbClr val="231F20"/>
                </a:solidFill>
                <a:latin typeface="Arial"/>
                <a:cs typeface="Arial"/>
              </a:rPr>
              <a:t> Sub-System Features: 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Complies with Bluetooth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 core specification version 5.2 with LE 2-Mbps support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Adaptive Frequency Hopping support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Programmable Tx power to 11.5dBm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Rx sensitivity -94 dBm (Bluetooth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 LE)</a:t>
            </a:r>
          </a:p>
          <a:p>
            <a:pPr marL="2540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</a:pPr>
            <a:r>
              <a:rPr lang="en-US" sz="1350" spc="-44" baseline="6172" dirty="0">
                <a:solidFill>
                  <a:srgbClr val="231F20"/>
                </a:solidFill>
                <a:latin typeface="Arial"/>
                <a:cs typeface="Arial"/>
              </a:rPr>
              <a:t>Peripheral Features: 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6x16-bit PWMs​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22 GPIOs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I2C, I2S, UART, SPI and PCM interfaces</a:t>
            </a:r>
          </a:p>
          <a:p>
            <a:pPr marL="196850" indent="-171450">
              <a:lnSpc>
                <a:spcPts val="1485"/>
              </a:lnSpc>
              <a:spcBef>
                <a:spcPts val="100"/>
              </a:spcBef>
              <a:buClr>
                <a:srgbClr val="FF0000"/>
              </a:buClr>
              <a:buSzPct val="70000"/>
              <a:buFont typeface="Arial" panose="020B0604020202020204" pitchFamily="34" charset="0"/>
              <a:buChar char="&gt;"/>
            </a:pPr>
            <a:r>
              <a:rPr lang="en-US" sz="800" spc="-15" dirty="0">
                <a:solidFill>
                  <a:srgbClr val="231F20"/>
                </a:solidFill>
                <a:latin typeface="Arial"/>
                <a:cs typeface="Arial"/>
              </a:rPr>
              <a:t>Up to 20x8 programmable key-scanning matrix interface</a:t>
            </a:r>
          </a:p>
        </p:txBody>
      </p:sp>
      <p:sp>
        <p:nvSpPr>
          <p:cNvPr id="21" name="object 21"/>
          <p:cNvSpPr/>
          <p:nvPr/>
        </p:nvSpPr>
        <p:spPr>
          <a:xfrm>
            <a:off x="4980000" y="3600005"/>
            <a:ext cx="2040255" cy="342900"/>
          </a:xfrm>
          <a:custGeom>
            <a:avLst/>
            <a:gdLst/>
            <a:ahLst/>
            <a:cxnLst/>
            <a:rect l="l" t="t" r="r" b="b"/>
            <a:pathLst>
              <a:path w="2040254" h="342900">
                <a:moveTo>
                  <a:pt x="2040001" y="0"/>
                </a:moveTo>
                <a:lnTo>
                  <a:pt x="0" y="0"/>
                </a:lnTo>
                <a:lnTo>
                  <a:pt x="0" y="342900"/>
                </a:lnTo>
                <a:lnTo>
                  <a:pt x="2040001" y="342900"/>
                </a:lnTo>
                <a:lnTo>
                  <a:pt x="2040001" y="0"/>
                </a:lnTo>
                <a:close/>
              </a:path>
            </a:pathLst>
          </a:custGeom>
          <a:solidFill>
            <a:srgbClr val="877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980000" y="3600005"/>
            <a:ext cx="2040255" cy="342900"/>
          </a:xfrm>
          <a:prstGeom prst="rect">
            <a:avLst/>
          </a:prstGeom>
          <a:solidFill>
            <a:srgbClr val="87777C"/>
          </a:solidFill>
        </p:spPr>
        <p:txBody>
          <a:bodyPr vert="horz" wrap="square" lIns="0" tIns="83820" rIns="0" bIns="0" rtlCol="0">
            <a:spAutoFit/>
          </a:bodyPr>
          <a:lstStyle/>
          <a:p>
            <a:pPr marL="102870">
              <a:lnSpc>
                <a:spcPct val="100000"/>
              </a:lnSpc>
              <a:spcBef>
                <a:spcPts val="660"/>
              </a:spcBef>
            </a:pP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Key</a:t>
            </a:r>
            <a:r>
              <a:rPr sz="11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features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7300" y="10025002"/>
            <a:ext cx="649295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35" dirty="0">
                <a:solidFill>
                  <a:srgbClr val="231F20"/>
                </a:solidFill>
                <a:latin typeface="Arial"/>
                <a:cs typeface="Arial"/>
              </a:rPr>
              <a:t>For more information, please go to </a:t>
            </a:r>
            <a:r>
              <a:rPr lang="en-US" sz="900" spc="-35" dirty="0">
                <a:solidFill>
                  <a:srgbClr val="0070C0"/>
                </a:solidFill>
                <a:latin typeface="Arial"/>
                <a:cs typeface="Arial"/>
              </a:rPr>
              <a:t>https://www.infineon.com/cyw20820</a:t>
            </a:r>
            <a:endParaRPr sz="9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"/>
            <a:ext cx="7560309" cy="360045"/>
          </a:xfrm>
          <a:custGeom>
            <a:avLst/>
            <a:gdLst/>
            <a:ahLst/>
            <a:cxnLst/>
            <a:rect l="l" t="t" r="r" b="b"/>
            <a:pathLst>
              <a:path w="7560309" h="360045">
                <a:moveTo>
                  <a:pt x="7559992" y="0"/>
                </a:moveTo>
                <a:lnTo>
                  <a:pt x="0" y="0"/>
                </a:lnTo>
                <a:lnTo>
                  <a:pt x="0" y="359994"/>
                </a:lnTo>
                <a:lnTo>
                  <a:pt x="7559992" y="359994"/>
                </a:lnTo>
                <a:lnTo>
                  <a:pt x="7559992" y="0"/>
                </a:lnTo>
                <a:close/>
              </a:path>
            </a:pathLst>
          </a:custGeom>
          <a:solidFill>
            <a:srgbClr val="8FBF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8000784"/>
            <a:ext cx="7560309" cy="2691765"/>
          </a:xfrm>
          <a:custGeom>
            <a:avLst/>
            <a:gdLst/>
            <a:ahLst/>
            <a:cxnLst/>
            <a:rect l="l" t="t" r="r" b="b"/>
            <a:pathLst>
              <a:path w="7560309" h="2691765">
                <a:moveTo>
                  <a:pt x="7559992" y="0"/>
                </a:moveTo>
                <a:lnTo>
                  <a:pt x="0" y="0"/>
                </a:lnTo>
                <a:lnTo>
                  <a:pt x="0" y="2691218"/>
                </a:lnTo>
                <a:lnTo>
                  <a:pt x="7559992" y="2691218"/>
                </a:lnTo>
                <a:lnTo>
                  <a:pt x="7559992" y="0"/>
                </a:lnTo>
                <a:close/>
              </a:path>
            </a:pathLst>
          </a:custGeom>
          <a:solidFill>
            <a:srgbClr val="DED9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300" y="63055"/>
            <a:ext cx="861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Product</a:t>
            </a:r>
            <a:r>
              <a:rPr sz="1200" spc="-1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brief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5462" y="2950436"/>
            <a:ext cx="10750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Product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summary</a:t>
            </a:r>
            <a:endParaRPr sz="1100" dirty="0">
              <a:latin typeface="Arial"/>
              <a:cs typeface="Arial"/>
            </a:endParaRPr>
          </a:p>
        </p:txBody>
      </p:sp>
      <p:graphicFrame>
        <p:nvGraphicFramePr>
          <p:cNvPr id="14" name="objec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780662"/>
              </p:ext>
            </p:extLst>
          </p:nvPr>
        </p:nvGraphicFramePr>
        <p:xfrm>
          <a:off x="538162" y="3196015"/>
          <a:ext cx="6480808" cy="12717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407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b="1" spc="-4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87777C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700" b="1" spc="-3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87777C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210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700" b="1" spc="-3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Tempera</a:t>
                      </a:r>
                      <a:r>
                        <a:rPr lang="en-US" sz="700" b="1" spc="-3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ture</a:t>
                      </a:r>
                      <a:r>
                        <a:rPr lang="en-US" sz="700" b="1" spc="-10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b="1" spc="-4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range  </a:t>
                      </a:r>
                      <a:r>
                        <a:rPr sz="700" b="1" spc="-4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[°C]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87777C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7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Package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8777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214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spc="-6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CYW20820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AIROC™ CYW20820 dual mode Bluetooth</a:t>
                      </a:r>
                      <a:r>
                        <a:rPr lang="en-US" sz="8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B w="3175">
                      <a:solidFill>
                        <a:srgbClr val="87777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spc="-5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-30C  to  +85C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B w="3175">
                      <a:solidFill>
                        <a:srgbClr val="87777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4.5mm x 4.5mm 62-ball FBGA</a:t>
                      </a: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B w="3175">
                      <a:solidFill>
                        <a:srgbClr val="87777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07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CYBT-243053-02</a:t>
                      </a: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 Module</a:t>
                      </a: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79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Fully certified AIROC™ CYW20820 Bluetooth</a:t>
                      </a:r>
                      <a:r>
                        <a:rPr lang="en-US" sz="8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® </a:t>
                      </a: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with PCB Antenna</a:t>
                      </a: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spc="-5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-30C  to  +85C</a:t>
                      </a:r>
                      <a:endParaRPr lang="en-US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nb-NO" altLang="en-US" sz="7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x 16.61 x 1.70 mm SMT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9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32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CYBT-253059-02</a:t>
                      </a: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Size Module</a:t>
                      </a: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79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Fully certified AIROC™ CYW20820 Bluetooth</a:t>
                      </a:r>
                      <a:r>
                        <a:rPr lang="en-US" sz="8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® </a:t>
                      </a: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</a:t>
                      </a: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spc="-5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-30C  to  +85C</a:t>
                      </a:r>
                      <a:endParaRPr lang="en-US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x 11 x 1.70 mm SMT</a:t>
                      </a: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982936"/>
                  </a:ext>
                </a:extLst>
              </a:tr>
              <a:tr h="26407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CYBT-243068-02</a:t>
                      </a: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Extended temp Module</a:t>
                      </a: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796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Fully certified AIROC™ CYW89820 Bluetooth</a:t>
                      </a:r>
                      <a:r>
                        <a:rPr lang="en-US" sz="8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module with 256kB on chip and 512kB serial flash</a:t>
                      </a: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12700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spc="-5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-30C  to  +105C</a:t>
                      </a:r>
                      <a:endParaRPr 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12700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x 16.61 x 1.70 mm SMT</a:t>
                      </a:r>
                    </a:p>
                  </a:txBody>
                  <a:tcPr marL="0" marR="0" marT="20955" marB="0">
                    <a:lnL w="6350" cap="flat" cmpd="sng" algn="ctr">
                      <a:solidFill>
                        <a:srgbClr val="8777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12700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873047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525462" y="1733635"/>
            <a:ext cx="99123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Key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applications</a:t>
            </a:r>
            <a:endParaRPr sz="1100" dirty="0">
              <a:latin typeface="Arial"/>
              <a:cs typeface="Arial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864041"/>
              </p:ext>
            </p:extLst>
          </p:nvPr>
        </p:nvGraphicFramePr>
        <p:xfrm>
          <a:off x="538162" y="1976041"/>
          <a:ext cx="6480175" cy="6295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739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7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Smart</a:t>
                      </a:r>
                      <a:r>
                        <a:rPr sz="700" b="1" spc="-6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b="1" spc="-4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Home Automation</a:t>
                      </a:r>
                      <a:endParaRPr sz="7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6350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Residential Lighting, Household Appliances, Thermometer, Controller panel, Tools</a:t>
                      </a:r>
                      <a:endParaRPr sz="7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6350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40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7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Smart</a:t>
                      </a:r>
                      <a:r>
                        <a:rPr sz="700" b="1" spc="-6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endParaRPr sz="7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Access / Occupancy Control, Air Quality / Ambient Monitoring, Commercial Lighting </a:t>
                      </a:r>
                      <a:endParaRPr sz="7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39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Industrial</a:t>
                      </a:r>
                      <a:endParaRPr sz="7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Factory Automation, Industrial Lighting, Sensor nodes, Sensor Hub / Control, Industrial Robotics, Asset Tracking</a:t>
                      </a:r>
                      <a:endParaRPr sz="7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39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Medical / Healthcare</a:t>
                      </a:r>
                      <a:endParaRPr sz="7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Blood Pressure Monitors, Thermometer, Nebulizers, CPAP Machines, Fall-Detect Devices, Hospital Sensors</a:t>
                      </a:r>
                      <a:endParaRPr sz="7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6350">
                      <a:solidFill>
                        <a:srgbClr val="87777C"/>
                      </a:solidFill>
                      <a:prstDash val="solid"/>
                    </a:lnL>
                    <a:lnR w="6350">
                      <a:solidFill>
                        <a:srgbClr val="87777C"/>
                      </a:solidFill>
                      <a:prstDash val="solid"/>
                    </a:lnR>
                    <a:lnT w="3175">
                      <a:solidFill>
                        <a:srgbClr val="87777C"/>
                      </a:solidFill>
                      <a:prstDash val="solid"/>
                    </a:lnT>
                    <a:lnB w="3175">
                      <a:solidFill>
                        <a:srgbClr val="87777C"/>
                      </a:solidFill>
                      <a:prstDash val="solid"/>
                    </a:lnB>
                    <a:solidFill>
                      <a:srgbClr val="DED9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527300" y="8318893"/>
            <a:ext cx="828040" cy="33020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Published</a:t>
            </a:r>
            <a:r>
              <a:rPr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by</a:t>
            </a:r>
            <a:endParaRPr sz="600" dirty="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Infineon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Technologies</a:t>
            </a:r>
            <a:r>
              <a:rPr sz="6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95" dirty="0">
                <a:solidFill>
                  <a:srgbClr val="231F20"/>
                </a:solidFill>
                <a:latin typeface="Arial"/>
                <a:cs typeface="Arial"/>
              </a:rPr>
              <a:t>AG  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81726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Munich,</a:t>
            </a:r>
            <a:r>
              <a:rPr sz="6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Germany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7300" y="8725293"/>
            <a:ext cx="1085850" cy="209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©</a:t>
            </a:r>
            <a:r>
              <a:rPr sz="600" spc="-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40" dirty="0">
                <a:solidFill>
                  <a:srgbClr val="231F20"/>
                </a:solidFill>
                <a:latin typeface="Arial"/>
                <a:cs typeface="Arial"/>
              </a:rPr>
              <a:t>2022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Infineon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Technologies </a:t>
            </a:r>
            <a:r>
              <a:rPr sz="600" spc="-70" dirty="0">
                <a:solidFill>
                  <a:srgbClr val="231F20"/>
                </a:solidFill>
                <a:latin typeface="Arial"/>
                <a:cs typeface="Arial"/>
              </a:rPr>
              <a:t>AG. 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All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Rights</a:t>
            </a:r>
            <a:r>
              <a:rPr sz="6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Arial"/>
                <a:cs typeface="Arial"/>
              </a:rPr>
              <a:t>Reserved.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47302" y="8318893"/>
            <a:ext cx="2065655" cy="104140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80"/>
              </a:spcBef>
            </a:pPr>
            <a:r>
              <a:rPr sz="600" b="1" spc="-40" dirty="0">
                <a:solidFill>
                  <a:srgbClr val="231F20"/>
                </a:solidFill>
                <a:latin typeface="Arial"/>
                <a:cs typeface="Arial"/>
              </a:rPr>
              <a:t>Please</a:t>
            </a:r>
            <a:r>
              <a:rPr sz="600" b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b="1" spc="-25" dirty="0">
                <a:solidFill>
                  <a:srgbClr val="231F20"/>
                </a:solidFill>
                <a:latin typeface="Arial"/>
                <a:cs typeface="Arial"/>
              </a:rPr>
              <a:t>note!</a:t>
            </a:r>
            <a:endParaRPr sz="600">
              <a:latin typeface="Arial"/>
              <a:cs typeface="Arial"/>
            </a:endParaRPr>
          </a:p>
          <a:p>
            <a:pPr marL="12700" marR="5080" algn="just">
              <a:lnSpc>
                <a:spcPct val="111100"/>
              </a:lnSpc>
            </a:pP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Document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information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purposes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only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any 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information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given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herein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shall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no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event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be regarded 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a 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warranty,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guarantee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or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description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any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functionality, 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conditions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and/or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quality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our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products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any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suitability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a 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particular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purpose.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regard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technical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specifications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 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our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products,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we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kindly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ask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refer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relevant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product 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data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sheets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provided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us. Our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customers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their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technical  departments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are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required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evaluate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suitability of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our 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products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intended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application.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47302" y="9436493"/>
            <a:ext cx="2065655" cy="22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600" spc="-70" dirty="0">
                <a:solidFill>
                  <a:srgbClr val="231F20"/>
                </a:solidFill>
                <a:latin typeface="Arial"/>
                <a:cs typeface="Arial"/>
              </a:rPr>
              <a:t>We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reserve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right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change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document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and/or the 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information</a:t>
            </a:r>
            <a:r>
              <a:rPr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given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herein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any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time.</a:t>
            </a:r>
            <a:endParaRPr sz="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67300" y="8318893"/>
            <a:ext cx="2065655" cy="53340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80"/>
              </a:spcBef>
            </a:pPr>
            <a:r>
              <a:rPr sz="600" b="1" spc="-25" dirty="0">
                <a:solidFill>
                  <a:srgbClr val="231F20"/>
                </a:solidFill>
                <a:latin typeface="Arial"/>
                <a:cs typeface="Arial"/>
              </a:rPr>
              <a:t>Additional</a:t>
            </a:r>
            <a:r>
              <a:rPr sz="600" b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b="1" spc="-20" dirty="0">
                <a:solidFill>
                  <a:srgbClr val="231F20"/>
                </a:solidFill>
                <a:latin typeface="Arial"/>
                <a:cs typeface="Arial"/>
              </a:rPr>
              <a:t>information</a:t>
            </a:r>
            <a:endParaRPr sz="600">
              <a:latin typeface="Arial"/>
              <a:cs typeface="Arial"/>
            </a:endParaRPr>
          </a:p>
          <a:p>
            <a:pPr marL="12700" marR="5080" algn="just">
              <a:lnSpc>
                <a:spcPct val="111100"/>
              </a:lnSpc>
            </a:pP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further information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on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technologies,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our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products,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  application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our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products, delivery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terms and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conditions 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and/or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prices,</a:t>
            </a:r>
            <a:r>
              <a:rPr sz="6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please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contact</a:t>
            </a:r>
            <a:r>
              <a:rPr sz="6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nearest</a:t>
            </a:r>
            <a:r>
              <a:rPr sz="6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Infineon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Technologies 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office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(www.infineon.com).</a:t>
            </a:r>
            <a:endParaRPr sz="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67300" y="8928493"/>
            <a:ext cx="2065655" cy="43180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600" b="1" spc="-45" dirty="0">
                <a:solidFill>
                  <a:srgbClr val="231F20"/>
                </a:solidFill>
                <a:latin typeface="Arial"/>
                <a:cs typeface="Arial"/>
              </a:rPr>
              <a:t>Warnings</a:t>
            </a:r>
            <a:endParaRPr sz="600">
              <a:latin typeface="Arial"/>
              <a:cs typeface="Arial"/>
            </a:endParaRPr>
          </a:p>
          <a:p>
            <a:pPr marL="12700" marR="5080" algn="just">
              <a:lnSpc>
                <a:spcPct val="111100"/>
              </a:lnSpc>
            </a:pP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Due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technical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requirements,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our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products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may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contain 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dangerous</a:t>
            </a:r>
            <a:r>
              <a:rPr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substances.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information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types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question, 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please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contact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6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nearest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Infineon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Technologies</a:t>
            </a:r>
            <a:r>
              <a:rPr sz="6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office.</a:t>
            </a:r>
            <a:endParaRPr sz="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67300" y="9436493"/>
            <a:ext cx="2065655" cy="73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100"/>
              </a:lnSpc>
              <a:spcBef>
                <a:spcPts val="100"/>
              </a:spcBef>
            </a:pP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Except </a:t>
            </a:r>
            <a:r>
              <a:rPr sz="600" spc="-4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otherwise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explicitly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approved by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us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written 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document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signed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authorized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representatives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Infineon 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Technologies,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our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products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may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not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be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used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any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life- 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endangering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applications,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including </a:t>
            </a:r>
            <a:r>
              <a:rPr sz="600" spc="5" dirty="0">
                <a:solidFill>
                  <a:srgbClr val="231F20"/>
                </a:solidFill>
                <a:latin typeface="Arial"/>
                <a:cs typeface="Arial"/>
              </a:rPr>
              <a:t>but not limited to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medical, 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nuclear,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military, life-critical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or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any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other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applications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where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a 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failure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 product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or </a:t>
            </a:r>
            <a:r>
              <a:rPr sz="600" spc="-20" dirty="0">
                <a:solidFill>
                  <a:srgbClr val="231F20"/>
                </a:solidFill>
                <a:latin typeface="Arial"/>
                <a:cs typeface="Arial"/>
              </a:rPr>
              <a:t>any </a:t>
            </a:r>
            <a:r>
              <a:rPr sz="600" spc="-30" dirty="0">
                <a:solidFill>
                  <a:srgbClr val="231F20"/>
                </a:solidFill>
                <a:latin typeface="Arial"/>
                <a:cs typeface="Arial"/>
              </a:rPr>
              <a:t>consequences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600" spc="-35" dirty="0">
                <a:solidFill>
                  <a:srgbClr val="231F20"/>
                </a:solidFill>
                <a:latin typeface="Arial"/>
                <a:cs typeface="Arial"/>
              </a:rPr>
              <a:t>use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thereof  </a:t>
            </a:r>
            <a:r>
              <a:rPr sz="600" spc="-25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Arial"/>
                <a:cs typeface="Arial"/>
              </a:rPr>
              <a:t>result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Arial"/>
                <a:cs typeface="Arial"/>
              </a:rPr>
              <a:t>personal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injury.</a:t>
            </a:r>
            <a:endParaRPr sz="60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AFB3C01A-F4EE-4F1D-BE9F-C4783F27FE95}"/>
              </a:ext>
            </a:extLst>
          </p:cNvPr>
          <p:cNvSpPr txBox="1">
            <a:spLocks/>
          </p:cNvSpPr>
          <p:nvPr/>
        </p:nvSpPr>
        <p:spPr>
          <a:xfrm>
            <a:off x="501650" y="708317"/>
            <a:ext cx="7289550" cy="866263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lang="en-GB" sz="2400" spc="-170" dirty="0">
                <a:latin typeface="Arial" panose="020B0604020202020204" pitchFamily="34" charset="0"/>
                <a:cs typeface="Arial" panose="020B0604020202020204" pitchFamily="34" charset="0"/>
              </a:rPr>
              <a:t>AIROC™ CYW20820 Bluetooth</a:t>
            </a:r>
            <a:r>
              <a:rPr lang="en-GB" sz="2400" spc="-170" baseline="30000" dirty="0">
                <a:latin typeface="Arial" panose="020B0604020202020204" pitchFamily="34" charset="0"/>
                <a:cs typeface="Arial" panose="020B0604020202020204" pitchFamily="34" charset="0"/>
              </a:rPr>
              <a:t>® </a:t>
            </a:r>
            <a:r>
              <a:rPr lang="en-GB" sz="2400" spc="-170" dirty="0">
                <a:latin typeface="Arial" panose="020B0604020202020204" pitchFamily="34" charset="0"/>
                <a:cs typeface="Arial" panose="020B0604020202020204" pitchFamily="34" charset="0"/>
              </a:rPr>
              <a:t>and Bluetooth</a:t>
            </a:r>
            <a:r>
              <a:rPr lang="en-GB" sz="2400" spc="-170" baseline="30000" dirty="0">
                <a:latin typeface="Arial" panose="020B0604020202020204" pitchFamily="34" charset="0"/>
                <a:cs typeface="Arial" panose="020B0604020202020204" pitchFamily="34" charset="0"/>
              </a:rPr>
              <a:t>® </a:t>
            </a:r>
            <a:r>
              <a:rPr lang="en-GB" sz="2400" spc="-170" dirty="0">
                <a:latin typeface="Arial" panose="020B0604020202020204" pitchFamily="34" charset="0"/>
                <a:cs typeface="Arial" panose="020B0604020202020204" pitchFamily="34" charset="0"/>
              </a:rPr>
              <a:t>LE SoC</a:t>
            </a:r>
            <a:endParaRPr lang="en-GB" sz="2400" spc="-13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lang="en-GB" sz="1800" spc="-100" dirty="0">
                <a:latin typeface="Arial" panose="020B0604020202020204" pitchFamily="34" charset="0"/>
                <a:cs typeface="Arial" panose="020B0604020202020204" pitchFamily="34" charset="0"/>
              </a:rPr>
              <a:t>Reliable compute &amp; low power - Dual Mode Bluetooth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GB" sz="1800" spc="-100" dirty="0">
                <a:latin typeface="Arial" panose="020B0604020202020204" pitchFamily="34" charset="0"/>
                <a:cs typeface="Arial" panose="020B0604020202020204" pitchFamily="34" charset="0"/>
              </a:rPr>
              <a:t> for IoT applications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B0318B-A79A-4913-BA31-55093FE6A4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198" y="4656777"/>
            <a:ext cx="4980101" cy="314974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C9DF656-2570-48A4-8765-2AA5EBE38573}"/>
              </a:ext>
            </a:extLst>
          </p:cNvPr>
          <p:cNvSpPr/>
          <p:nvPr/>
        </p:nvSpPr>
        <p:spPr>
          <a:xfrm>
            <a:off x="152400" y="9550793"/>
            <a:ext cx="3778250" cy="30200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lang="en-US" sz="600" spc="-15" dirty="0">
                <a:solidFill>
                  <a:srgbClr val="231F20"/>
                </a:solidFill>
                <a:highlight>
                  <a:srgbClr val="FFFF00"/>
                </a:highlight>
                <a:latin typeface="Arial"/>
                <a:cs typeface="Arial"/>
              </a:rPr>
              <a:t>Document </a:t>
            </a:r>
            <a:r>
              <a:rPr lang="en-US" sz="600" spc="-10" dirty="0">
                <a:solidFill>
                  <a:srgbClr val="231F20"/>
                </a:solidFill>
                <a:highlight>
                  <a:srgbClr val="FFFF00"/>
                </a:highlight>
                <a:latin typeface="Arial"/>
                <a:cs typeface="Arial"/>
              </a:rPr>
              <a:t>number:</a:t>
            </a:r>
            <a:r>
              <a:rPr lang="en-US" sz="600" spc="-80" dirty="0">
                <a:solidFill>
                  <a:srgbClr val="231F20"/>
                </a:solidFill>
                <a:highlight>
                  <a:srgbClr val="FFFF00"/>
                </a:highlight>
                <a:latin typeface="Arial"/>
                <a:cs typeface="Arial"/>
              </a:rPr>
              <a:t> </a:t>
            </a:r>
            <a:endParaRPr lang="en-US" sz="600" spc="-45" dirty="0">
              <a:solidFill>
                <a:srgbClr val="231F20"/>
              </a:solidFill>
              <a:highlight>
                <a:srgbClr val="FFFF00"/>
              </a:highlight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lang="en-US" sz="600" spc="-25" dirty="0">
                <a:solidFill>
                  <a:srgbClr val="231F20"/>
                </a:solidFill>
                <a:latin typeface="Arial"/>
                <a:cs typeface="Arial"/>
              </a:rPr>
              <a:t>Date:</a:t>
            </a:r>
            <a:r>
              <a:rPr lang="en-US" sz="6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40" dirty="0">
                <a:solidFill>
                  <a:srgbClr val="231F20"/>
                </a:solidFill>
                <a:latin typeface="Arial"/>
                <a:cs typeface="Arial"/>
              </a:rPr>
              <a:t>07/2022</a:t>
            </a:r>
            <a:endParaRPr lang="en-US" sz="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FINEON_CATEGORY" val="{&quot;CategoryList&quot;:[],&quot;CategoryDictionary&quot;:{}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55A21D67FECF4D9355F2DED6098781" ma:contentTypeVersion="0" ma:contentTypeDescription="Create a new document." ma:contentTypeScope="" ma:versionID="67423cb5b4914119a87e6d2ad761de0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ff03dde4259c08ff71d8d05c94e2e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21BC2-C641-4EB9-91D0-1E68BD7811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D11D0DA-454E-4A61-A563-988A2B93FD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78FD84-9FBA-4076-A1D9-1E59C71185E1}">
  <ds:schemaRefs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6899</TotalTime>
  <Words>949</Words>
  <Application>Microsoft Office PowerPoint</Application>
  <PresentationFormat>Custom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Office Theme</vt:lpstr>
      <vt:lpstr>Office Theme</vt:lpstr>
      <vt:lpstr>AIROC™ CYW20820 Bluetooth® and Bluetooth® LE SoC Reliable compute &amp; low power - Dual Mode Bluetooth® for IoT applications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AIROC™ CYW20835 Bluetooth® LE system on chip Reliable Bluetooth LE connectivity with High-Performance Compute</dc:title>
  <dc:creator>Salmanpour Matthew (CYSC CSS SMD AMR ITS)</dc:creator>
  <cp:lastModifiedBy>Ahmed Nabiha (CYSC CSS ICW AM PART)</cp:lastModifiedBy>
  <cp:revision>81</cp:revision>
  <dcterms:created xsi:type="dcterms:W3CDTF">2021-07-26T06:32:09Z</dcterms:created>
  <dcterms:modified xsi:type="dcterms:W3CDTF">2022-07-26T23:02:43Z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2020-09-04T00:00:00Z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2021-07-26T00:00:00Z</vt:filetime>
  </property>
  <property fmtid="{D5CDD505-2E9C-101B-9397-08002B2CF9AE}" pid="5" name="ContentTypeId">
    <vt:lpwstr>0x0101000B55A21D67FECF4D9355F2DED6098781</vt:lpwstr>
  </property>
  <property fmtid="{D5CDD505-2E9C-101B-9397-08002B2CF9AE}" pid="6" name="empower.integration.Classification.DocumentId">
    <vt:lpwstr/>
  </property>
  <property fmtid="{D5CDD505-2E9C-101B-9397-08002B2CF9AE}" pid="7" name="empower.integration.Classification.DocumentVersion">
    <vt:lpwstr/>
  </property>
  <property fmtid="{D5CDD505-2E9C-101B-9397-08002B2CF9AE}" pid="8" name="empower.integration.Classification.DocumentOwner">
    <vt:lpwstr/>
  </property>
  <property fmtid="{D5CDD505-2E9C-101B-9397-08002B2CF9AE}" pid="9" name="empower.integration.Classification.ShowFooter">
    <vt:bool>true</vt:bool>
  </property>
  <property fmtid="{D5CDD505-2E9C-101B-9397-08002B2CF9AE}" pid="10" name="empower.integration.Classification.RestrictionLevel">
    <vt:i4>0</vt:i4>
  </property>
  <property fmtid="{D5CDD505-2E9C-101B-9397-08002B2CF9AE}" pid="11" name="empower.integration.Classification.FooterDate">
    <vt:filetime>2022-07-26T22:59:53Z</vt:filetime>
  </property>
  <property fmtid="{D5CDD505-2E9C-101B-9397-08002B2CF9AE}" pid="12" name="empower.integration.Classification.DateFormat">
    <vt:lpwstr/>
  </property>
  <property fmtid="{D5CDD505-2E9C-101B-9397-08002B2CF9AE}" pid="13" name="empower.integration.Classification.IsDraft">
    <vt:bool>false</vt:bool>
  </property>
  <property fmtid="{D5CDD505-2E9C-101B-9397-08002B2CF9AE}" pid="14" name="empower.integration.Classification.IsProprietary">
    <vt:bool>false</vt:bool>
  </property>
  <property fmtid="{D5CDD505-2E9C-101B-9397-08002B2CF9AE}" pid="15" name="empower.integration.Classification.HasAdditionalMarking">
    <vt:bool>false</vt:bool>
  </property>
  <property fmtid="{D5CDD505-2E9C-101B-9397-08002B2CF9AE}" pid="16" name="empower.integration.Classification.AdditionalMarking">
    <vt:lpwstr/>
  </property>
  <property fmtid="{D5CDD505-2E9C-101B-9397-08002B2CF9AE}" pid="17" name="empower.integration.Classification.IsEmpowerClassified">
    <vt:bool>false</vt:bool>
  </property>
</Properties>
</file>