
<file path=[Content_Types].xml><?xml version="1.0" encoding="utf-8"?>
<Types xmlns="http://schemas.openxmlformats.org/package/2006/content-types">
  <Default Extension="bin" ContentType="image/pn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heme/theme2.xml" ContentType="application/vnd.openxmlformats-officedocument.them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heme/theme3.xml" ContentType="application/vnd.openxmlformats-officedocument.theme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notesSlides/notesSlide1.xml" ContentType="application/vnd.openxmlformats-officedocument.presentationml.notesSlide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notesSlides/notesSlide2.xml" ContentType="application/vnd.openxmlformats-officedocument.presentationml.notesSlide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3.xml" ContentType="application/vnd.openxmlformats-officedocument.presentationml.notesSlid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notesSlides/notesSlide4.xml" ContentType="application/vnd.openxmlformats-officedocument.presentationml.notesSlide+xml"/>
  <Override PartName="/ppt/media/image18.bin" ContentType="image/svg+xml"/>
  <Override PartName="/ppt/media/image19.bin" ContentType="image/svg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notesSlides/notesSlide5.xml" ContentType="application/vnd.openxmlformats-officedocument.presentationml.notesSlide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notesSlides/notesSlide6.xml" ContentType="application/vnd.openxmlformats-officedocument.presentationml.notesSlide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notesSlides/notesSlide7.xml" ContentType="application/vnd.openxmlformats-officedocument.presentationml.notesSlide+xml"/>
  <Override PartName="/ppt/embeddings/oleObject1.bin" ContentType="application/vnd.openxmlformats-officedocument.oleObject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notesSlides/notesSlide8.xml" ContentType="application/vnd.openxmlformats-officedocument.presentationml.notesSlide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9.xml" ContentType="application/vnd.openxmlformats-officedocument.presentationml.notesSlide+xml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5" r:id="rId4"/>
  </p:sldMasterIdLst>
  <p:notesMasterIdLst>
    <p:notesMasterId r:id="rId22"/>
  </p:notesMasterIdLst>
  <p:handoutMasterIdLst>
    <p:handoutMasterId r:id="rId23"/>
  </p:handoutMasterIdLst>
  <p:sldIdLst>
    <p:sldId id="2147483474" r:id="rId5"/>
    <p:sldId id="2147474825" r:id="rId6"/>
    <p:sldId id="2147483472" r:id="rId7"/>
    <p:sldId id="289" r:id="rId8"/>
    <p:sldId id="290" r:id="rId9"/>
    <p:sldId id="2147483477" r:id="rId10"/>
    <p:sldId id="2147483473" r:id="rId11"/>
    <p:sldId id="2147483478" r:id="rId12"/>
    <p:sldId id="292" r:id="rId13"/>
    <p:sldId id="2147483502" r:id="rId14"/>
    <p:sldId id="271" r:id="rId15"/>
    <p:sldId id="2147475638" r:id="rId16"/>
    <p:sldId id="275" r:id="rId17"/>
    <p:sldId id="296" r:id="rId18"/>
    <p:sldId id="280" r:id="rId19"/>
    <p:sldId id="261" r:id="rId20"/>
    <p:sldId id="260" r:id="rId21"/>
  </p:sldIdLst>
  <p:sldSz cx="12192000" cy="6858000"/>
  <p:notesSz cx="7099300" cy="10234613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3657509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4267093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4876678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0C83D4C-CB4F-471A-9DA3-0D0C6BEEE065}">
          <p14:sldIdLst>
            <p14:sldId id="2147483474"/>
          </p14:sldIdLst>
        </p14:section>
        <p14:section name="Overview" id="{F1283916-077E-47BF-9898-D3D3A0F92B2B}">
          <p14:sldIdLst>
            <p14:sldId id="2147474825"/>
            <p14:sldId id="2147483472"/>
            <p14:sldId id="289"/>
            <p14:sldId id="290"/>
            <p14:sldId id="2147483477"/>
            <p14:sldId id="2147483473"/>
          </p14:sldIdLst>
        </p14:section>
        <p14:section name="ISOFACE Digital Inputs/ Outputs" id="{79F55377-1D60-4024-A305-CE95D4A75AF4}">
          <p14:sldIdLst>
            <p14:sldId id="2147483478"/>
            <p14:sldId id="292"/>
          </p14:sldIdLst>
        </p14:section>
        <p14:section name="ISOFACE Digital Inputs" id="{533C17A1-F9B1-414E-A571-9DC7C4331802}">
          <p14:sldIdLst>
            <p14:sldId id="2147483502"/>
            <p14:sldId id="271"/>
            <p14:sldId id="2147475638"/>
            <p14:sldId id="275"/>
            <p14:sldId id="296"/>
            <p14:sldId id="280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7">
          <p15:clr>
            <a:srgbClr val="A4A3A4"/>
          </p15:clr>
        </p15:guide>
        <p15:guide id="2" orient="horz" pos="638">
          <p15:clr>
            <a:srgbClr val="A4A3A4"/>
          </p15:clr>
        </p15:guide>
        <p15:guide id="3" orient="horz" pos="453">
          <p15:clr>
            <a:srgbClr val="A4A3A4"/>
          </p15:clr>
        </p15:guide>
        <p15:guide id="4" orient="horz" pos="6262">
          <p15:clr>
            <a:srgbClr val="A4A3A4"/>
          </p15:clr>
        </p15:guide>
        <p15:guide id="5" pos="4186">
          <p15:clr>
            <a:srgbClr val="A4A3A4"/>
          </p15:clr>
        </p15:guide>
        <p15:guide id="6" pos="286">
          <p15:clr>
            <a:srgbClr val="A4A3A4"/>
          </p15:clr>
        </p15:guide>
        <p15:guide id="7" pos="830">
          <p15:clr>
            <a:srgbClr val="A4A3A4"/>
          </p15:clr>
        </p15:guide>
        <p15:guide id="8" pos="38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9525" cmpd="sng">
              <a:solidFill>
                <a:schemeClr val="lt1"/>
              </a:solidFill>
            </a:ln>
          </a:left>
          <a:right>
            <a:ln w="9525" cmpd="sng">
              <a:solidFill>
                <a:srgbClr val="FFFFFF"/>
              </a:solidFill>
            </a:ln>
          </a:right>
          <a:top>
            <a:ln w="9525" cmpd="sng">
              <a:solidFill>
                <a:srgbClr val="FFFFFF"/>
              </a:solidFill>
            </a:ln>
          </a:top>
          <a:bottom>
            <a:ln w="9525" cmpd="sng">
              <a:solidFill>
                <a:srgbClr val="FFFFFF"/>
              </a:solidFill>
            </a:ln>
          </a:bottom>
          <a:insideH>
            <a:ln w="9525" cmpd="sng">
              <a:solidFill>
                <a:srgbClr val="FFFFFF"/>
              </a:solidFill>
            </a:ln>
          </a:insideH>
          <a:insideV>
            <a:ln w="9525" cmpd="sng">
              <a:solidFill>
                <a:srgbClr val="FFFFFF"/>
              </a:solidFill>
            </a:ln>
          </a:insideV>
        </a:tcBdr>
        <a:fill>
          <a:solidFill>
            <a:schemeClr val="lt2"/>
          </a:solidFill>
        </a:fill>
      </a:tcStyle>
    </a:wholeTbl>
    <a:band1H>
      <a:tcStyle>
        <a:tcBdr/>
      </a:tcStyle>
    </a:band1H>
    <a:band2H>
      <a:tcTxStyle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band2H>
    <a:band1V>
      <a:tcStyle>
        <a:tcBdr/>
      </a:tcStyle>
    </a:band1V>
    <a:band2V>
      <a:tcTxStyle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band2V>
    <a:lastCol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lastRow>
    <a:firstRow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7386" autoAdjust="0"/>
  </p:normalViewPr>
  <p:slideViewPr>
    <p:cSldViewPr snapToObjects="1" showGuides="1">
      <p:cViewPr varScale="1">
        <p:scale>
          <a:sx n="159" d="100"/>
          <a:sy n="159" d="100"/>
        </p:scale>
        <p:origin x="582" y="13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 showGuides="1">
      <p:cViewPr varScale="1">
        <p:scale>
          <a:sx n="70" d="100"/>
          <a:sy n="70" d="100"/>
        </p:scale>
        <p:origin x="2268" y="42"/>
      </p:cViewPr>
      <p:guideLst>
        <p:guide orient="horz" pos="187"/>
        <p:guide orient="horz" pos="638"/>
        <p:guide orient="horz" pos="453"/>
        <p:guide orient="horz" pos="6262"/>
        <p:guide pos="4186"/>
        <p:guide pos="286"/>
        <p:guide pos="830"/>
        <p:guide pos="38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image" Target="../media/image5.png"/><Relationship Id="rId2" Type="http://schemas.openxmlformats.org/officeDocument/2006/relationships/tags" Target="../tags/tag191.xml"/><Relationship Id="rId1" Type="http://schemas.openxmlformats.org/officeDocument/2006/relationships/theme" Target="../theme/theme3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5" Type="http://schemas.openxmlformats.org/officeDocument/2006/relationships/tags" Target="../tags/tag194.xml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Header Placeholder" hidden="1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709930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55819">
              <a:defRPr sz="1200">
                <a:latin typeface="Tahoma" pitchFamily="34" charset="0"/>
              </a:defRPr>
            </a:lvl1pPr>
          </a:lstStyle>
          <a:p>
            <a:endParaRPr lang="en-US" sz="100" dirty="0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" hidden="1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 algn="ctr"/>
            <a:r>
              <a:rPr lang="en-US" sz="100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pPr algn="ctr"/>
            <a:r>
              <a:rPr lang="en-US" sz="100" b="1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</a:p>
        </p:txBody>
      </p:sp>
      <p:sp>
        <p:nvSpPr>
          <p:cNvPr id="9" name="Date Placeholder" hidden="1"/>
          <p:cNvSpPr>
            <a:spLocks noGrp="1"/>
          </p:cNvSpPr>
          <p:nvPr>
            <p:ph type="dt" sz="quarter" idx="1"/>
            <p:custDataLst>
              <p:tags r:id="rId4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 algn="l"/>
            <a:r>
              <a:rPr lang="en-US" sz="100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2020-09-28</a:t>
            </a:r>
          </a:p>
          <a:p>
            <a:pPr algn="l"/>
            <a:endParaRPr lang="en-US" sz="100" dirty="0">
              <a:noFill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3"/>
          </p:nvPr>
        </p:nvSpPr>
        <p:spPr>
          <a:xfrm>
            <a:off x="5997922" y="9833798"/>
            <a:ext cx="612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/>
            </a:lvl1pPr>
          </a:lstStyle>
          <a:p>
            <a:fld id="{4F5EA4BF-E9AE-43AF-B3B0-E8B2B4D213BF}" type="slidenum">
              <a:rPr lang="en-US" sz="80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‹#›</a:t>
            </a:fld>
            <a:endParaRPr lang="en-US" sz="80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" name="empower_document_placeholder" hidden="1">
            <a:extLst>
              <a:ext uri="{FF2B5EF4-FFF2-40B4-BE49-F238E27FC236}">
                <a16:creationId xmlns:a16="http://schemas.microsoft.com/office/drawing/2014/main" id="{AB77BC53-8E05-4977-B193-6A6AD69A870A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489310" y="426585"/>
            <a:ext cx="259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[Owner:   Doc ID:   Vers.: ]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empower_proprietary_placeholder" hidden="1">
            <a:extLst>
              <a:ext uri="{FF2B5EF4-FFF2-40B4-BE49-F238E27FC236}">
                <a16:creationId xmlns:a16="http://schemas.microsoft.com/office/drawing/2014/main" id="{8A3F532B-9233-4B6C-A1AE-20F78C1A46B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5637922" y="9545798"/>
            <a:ext cx="97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Infineon Proprietary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" name="empower_draft_placeholder" hidden="1">
            <a:extLst>
              <a:ext uri="{FF2B5EF4-FFF2-40B4-BE49-F238E27FC236}">
                <a16:creationId xmlns:a16="http://schemas.microsoft.com/office/drawing/2014/main" id="{707F235E-2AB2-45AA-AAE4-3CA5D9E6B283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 bwMode="auto">
          <a:xfrm>
            <a:off x="489310" y="9545798"/>
            <a:ext cx="360362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DRAFT -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empower_footer_placeholder">
            <a:extLst>
              <a:ext uri="{FF2B5EF4-FFF2-40B4-BE49-F238E27FC236}">
                <a16:creationId xmlns:a16="http://schemas.microsoft.com/office/drawing/2014/main" id="{5B6337D7-EF4A-437B-98C9-7A76CBDDE79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 bwMode="auto">
          <a:xfrm>
            <a:off x="2001479" y="9833798"/>
            <a:ext cx="3096343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2026. All rights reserved.</a:t>
            </a:r>
            <a:endParaRPr lang="en-US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6" name="empower_classification_attention_placeholder" hidden="1">
            <a:extLst>
              <a:ext uri="{FF2B5EF4-FFF2-40B4-BE49-F238E27FC236}">
                <a16:creationId xmlns:a16="http://schemas.microsoft.com/office/drawing/2014/main" id="{07AA87B6-2D72-4228-A7D0-DDCA437050BF}"/>
              </a:ext>
            </a:extLst>
          </p:cNvPr>
          <p:cNvSpPr txBox="1"/>
          <p:nvPr userDrawn="1">
            <p:custDataLst>
              <p:tags r:id="rId9"/>
            </p:custDataLst>
          </p:nvPr>
        </p:nvSpPr>
        <p:spPr bwMode="auto">
          <a:xfrm>
            <a:off x="3063723" y="426585"/>
            <a:ext cx="971855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empower_classification_placeholder">
            <a:extLst>
              <a:ext uri="{FF2B5EF4-FFF2-40B4-BE49-F238E27FC236}">
                <a16:creationId xmlns:a16="http://schemas.microsoft.com/office/drawing/2014/main" id="{162FD7ED-CC36-4F26-ADD4-95B9EFF2AE3D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auto">
          <a:xfrm>
            <a:off x="3062327" y="426585"/>
            <a:ext cx="973251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empower_date_placeholder">
            <a:extLst>
              <a:ext uri="{FF2B5EF4-FFF2-40B4-BE49-F238E27FC236}">
                <a16:creationId xmlns:a16="http://schemas.microsoft.com/office/drawing/2014/main" id="{17C46F5C-5E8F-4CC2-80E6-B88261E13B5B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auto">
          <a:xfrm>
            <a:off x="489309" y="9833798"/>
            <a:ext cx="61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2026-05-15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26" name="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7072" y="295163"/>
            <a:ext cx="880886" cy="41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9428692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image" Target="../media/image5.png"/><Relationship Id="rId2" Type="http://schemas.openxmlformats.org/officeDocument/2006/relationships/tags" Target="../tags/tag181.xml"/><Relationship Id="rId1" Type="http://schemas.openxmlformats.org/officeDocument/2006/relationships/theme" Target="../theme/theme2.xml"/><Relationship Id="rId6" Type="http://schemas.openxmlformats.org/officeDocument/2006/relationships/tags" Target="../tags/tag185.xml"/><Relationship Id="rId11" Type="http://schemas.openxmlformats.org/officeDocument/2006/relationships/tags" Target="../tags/tag190.xml"/><Relationship Id="rId5" Type="http://schemas.openxmlformats.org/officeDocument/2006/relationships/tags" Target="../tags/tag184.xml"/><Relationship Id="rId10" Type="http://schemas.openxmlformats.org/officeDocument/2006/relationships/tags" Target="../tags/tag189.xml"/><Relationship Id="rId4" Type="http://schemas.openxmlformats.org/officeDocument/2006/relationships/tags" Target="../tags/tag183.xml"/><Relationship Id="rId9" Type="http://schemas.openxmlformats.org/officeDocument/2006/relationships/tags" Target="../tags/tag18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Slide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1012825"/>
            <a:ext cx="6191250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4997" name="Notes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53306" y="4757266"/>
            <a:ext cx="6191968" cy="478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Enter Notes</a:t>
            </a:r>
          </a:p>
        </p:txBody>
      </p:sp>
      <p:sp>
        <p:nvSpPr>
          <p:cNvPr id="28" name="Header Placeholder" hidden="1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709930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55819">
              <a:defRPr sz="1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100" dirty="0"/>
          </a:p>
        </p:txBody>
      </p:sp>
      <p:sp>
        <p:nvSpPr>
          <p:cNvPr id="10" name="Footer Placeholder" hidden="1"/>
          <p:cNvSpPr>
            <a:spLocks noGrp="1"/>
          </p:cNvSpPr>
          <p:nvPr>
            <p:ph type="ftr" sz="quarter" idx="4"/>
            <p:custDataLst>
              <p:tags r:id="rId3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">
                <a:noFill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restricted</a:t>
            </a:r>
          </a:p>
        </p:txBody>
      </p:sp>
      <p:sp>
        <p:nvSpPr>
          <p:cNvPr id="11" name="Date Placeholder" hidden="1"/>
          <p:cNvSpPr>
            <a:spLocks noGrp="1"/>
          </p:cNvSpPr>
          <p:nvPr>
            <p:ph type="dt" idx="1"/>
            <p:custDataLst>
              <p:tags r:id="rId4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2020-09-28</a:t>
            </a:r>
          </a:p>
          <a:p>
            <a:endParaRPr lang="en-US" dirty="0"/>
          </a:p>
        </p:txBody>
      </p:sp>
      <p:sp>
        <p:nvSpPr>
          <p:cNvPr id="12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033274" y="9833798"/>
            <a:ext cx="612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92828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165D906-55BD-49C5-997D-27A40DB53D15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mpower_document_placeholder" hidden="1">
            <a:extLst>
              <a:ext uri="{FF2B5EF4-FFF2-40B4-BE49-F238E27FC236}">
                <a16:creationId xmlns:a16="http://schemas.microsoft.com/office/drawing/2014/main" id="{E8AE2277-2635-47CE-8461-F921E010AD6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453306" y="426585"/>
            <a:ext cx="259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[Owner:   Doc ID:   Vers.: ]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empower_proprietary_placeholder" hidden="1">
            <a:extLst>
              <a:ext uri="{FF2B5EF4-FFF2-40B4-BE49-F238E27FC236}">
                <a16:creationId xmlns:a16="http://schemas.microsoft.com/office/drawing/2014/main" id="{1ED6373F-3656-4DFD-9B9C-BC0ABABA2CB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5673274" y="9545798"/>
            <a:ext cx="97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Infineon Proprietary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" name="empower_draft_placeholder" hidden="1">
            <a:extLst>
              <a:ext uri="{FF2B5EF4-FFF2-40B4-BE49-F238E27FC236}">
                <a16:creationId xmlns:a16="http://schemas.microsoft.com/office/drawing/2014/main" id="{3D3123B4-E08C-4CCD-9703-AD1F689F1FB7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 bwMode="auto">
          <a:xfrm>
            <a:off x="453306" y="9545798"/>
            <a:ext cx="360362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DRAFT -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empower_footer_placeholder">
            <a:extLst>
              <a:ext uri="{FF2B5EF4-FFF2-40B4-BE49-F238E27FC236}">
                <a16:creationId xmlns:a16="http://schemas.microsoft.com/office/drawing/2014/main" id="{7E51E007-F5B3-45C7-900F-9B0FFE9F37F6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 bwMode="auto">
          <a:xfrm>
            <a:off x="2001479" y="9833798"/>
            <a:ext cx="3096343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2026. All rights reserved.</a:t>
            </a:r>
            <a:endParaRPr lang="en-US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empower_classification_attention_placeholder" hidden="1">
            <a:extLst>
              <a:ext uri="{FF2B5EF4-FFF2-40B4-BE49-F238E27FC236}">
                <a16:creationId xmlns:a16="http://schemas.microsoft.com/office/drawing/2014/main" id="{CD1E0C77-9862-4B96-A3C1-8F3320EB5330}"/>
              </a:ext>
            </a:extLst>
          </p:cNvPr>
          <p:cNvSpPr txBox="1"/>
          <p:nvPr userDrawn="1">
            <p:custDataLst>
              <p:tags r:id="rId9"/>
            </p:custDataLst>
          </p:nvPr>
        </p:nvSpPr>
        <p:spPr bwMode="auto">
          <a:xfrm>
            <a:off x="3063723" y="426585"/>
            <a:ext cx="971855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empower_classification_placeholder">
            <a:extLst>
              <a:ext uri="{FF2B5EF4-FFF2-40B4-BE49-F238E27FC236}">
                <a16:creationId xmlns:a16="http://schemas.microsoft.com/office/drawing/2014/main" id="{9F464BB7-63C3-4B8A-A50E-5FC32FA6A18F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auto">
          <a:xfrm>
            <a:off x="3062327" y="426585"/>
            <a:ext cx="973251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8" name="empower_date_placeholder">
            <a:extLst>
              <a:ext uri="{FF2B5EF4-FFF2-40B4-BE49-F238E27FC236}">
                <a16:creationId xmlns:a16="http://schemas.microsoft.com/office/drawing/2014/main" id="{7E930412-6BBA-43BF-B0D5-11DDE46E471E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auto">
          <a:xfrm>
            <a:off x="453306" y="9833798"/>
            <a:ext cx="61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2026-05-15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32" name="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7072" y="295163"/>
            <a:ext cx="880886" cy="41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00418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09585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2pPr>
    <a:lvl3pPr marL="1219170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3pPr>
    <a:lvl4pPr marL="1828754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4pPr>
    <a:lvl5pPr marL="2438339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sz="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5D906-55BD-49C5-997D-27A40DB53D15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36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8088E-6928-7A6C-A9A9-FFF9FD48F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70CF19-51B0-6F5C-F7FC-AFAB04773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9B17DA-7645-DA30-E123-D7D8C6F52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Kopfzeilenplatzhalter 3">
            <a:extLst>
              <a:ext uri="{FF2B5EF4-FFF2-40B4-BE49-F238E27FC236}">
                <a16:creationId xmlns:a16="http://schemas.microsoft.com/office/drawing/2014/main" id="{B94F53F6-4A20-4A77-C0E6-DD9846826E7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sz="1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39DD4F-D8C8-8B76-802C-1E47B226E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5D906-55BD-49C5-997D-27A40DB53D15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55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0A793-1CAB-1ECD-1DE9-0ED6E733E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665B71-A0CA-16A9-BB56-2EC934FB3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515009-E12B-8BAD-485A-197F86212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Kopfzeilenplatzhalter 3">
            <a:extLst>
              <a:ext uri="{FF2B5EF4-FFF2-40B4-BE49-F238E27FC236}">
                <a16:creationId xmlns:a16="http://schemas.microsoft.com/office/drawing/2014/main" id="{F2C4EB66-24EE-46C7-72D0-2F23C29682D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sz="1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7DB7B9-E83E-2ABB-7892-4133D2422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5D906-55BD-49C5-997D-27A40DB53D15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4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sz="1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restricted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2020-09-28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5D906-55BD-49C5-997D-27A40DB53D1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98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sz="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5D906-55BD-49C5-997D-27A40DB53D15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832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BD149-08D5-C387-3E01-779CD22BF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FXSHAPE">
            <a:extLst>
              <a:ext uri="{FF2B5EF4-FFF2-40B4-BE49-F238E27FC236}">
                <a16:creationId xmlns:a16="http://schemas.microsoft.com/office/drawing/2014/main" id="{909FA1C9-CAA0-1D93-EAAC-3E957D022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4025" y="1012825"/>
            <a:ext cx="6191250" cy="3482975"/>
          </a:xfrm>
        </p:spPr>
      </p:sp>
      <p:sp>
        <p:nvSpPr>
          <p:cNvPr id="8" name="IFXSHAPE">
            <a:extLst>
              <a:ext uri="{FF2B5EF4-FFF2-40B4-BE49-F238E27FC236}">
                <a16:creationId xmlns:a16="http://schemas.microsoft.com/office/drawing/2014/main" id="{6CB1C6C0-A347-3D94-23A3-C8B243855C3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53306" y="4708042"/>
            <a:ext cx="6191968" cy="4832456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IFXSHAPE">
            <a:extLst>
              <a:ext uri="{FF2B5EF4-FFF2-40B4-BE49-F238E27FC236}">
                <a16:creationId xmlns:a16="http://schemas.microsoft.com/office/drawing/2014/main" id="{C7CFF21E-48E9-378B-F50C-19B8F08C1A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54025" y="295163"/>
            <a:ext cx="4422857" cy="41942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IFXSHAPE">
            <a:extLst>
              <a:ext uri="{FF2B5EF4-FFF2-40B4-BE49-F238E27FC236}">
                <a16:creationId xmlns:a16="http://schemas.microsoft.com/office/drawing/2014/main" id="{5B6F0339-CC0F-9D9B-7EFF-48D49D9DC0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317625" y="9940925"/>
            <a:ext cx="4824411" cy="144933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restricted</a:t>
            </a:r>
            <a:endParaRPr lang="en-US" b="1" dirty="0">
              <a:solidFill>
                <a:srgbClr val="E300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IFXSHAPE">
            <a:extLst>
              <a:ext uri="{FF2B5EF4-FFF2-40B4-BE49-F238E27FC236}">
                <a16:creationId xmlns:a16="http://schemas.microsoft.com/office/drawing/2014/main" id="{02CFDFC8-855F-9135-6721-AF85A08E31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53306" y="9940925"/>
            <a:ext cx="864320" cy="144933"/>
          </a:xfrm>
        </p:spPr>
        <p:txBody>
          <a:bodyPr/>
          <a:lstStyle/>
          <a:p>
            <a:r>
              <a:rPr lang="en-US"/>
              <a:t>2020-09-29</a:t>
            </a:r>
          </a:p>
          <a:p>
            <a:endParaRPr lang="en-US" dirty="0"/>
          </a:p>
        </p:txBody>
      </p:sp>
      <p:sp>
        <p:nvSpPr>
          <p:cNvPr id="12" name="IFXSHAPE">
            <a:extLst>
              <a:ext uri="{FF2B5EF4-FFF2-40B4-BE49-F238E27FC236}">
                <a16:creationId xmlns:a16="http://schemas.microsoft.com/office/drawing/2014/main" id="{F5580392-EBB0-3973-02B0-ADA3C7DB3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142037" y="9940925"/>
            <a:ext cx="503237" cy="144933"/>
          </a:xfrm>
        </p:spPr>
        <p:txBody>
          <a:bodyPr/>
          <a:lstStyle/>
          <a:p>
            <a:fld id="{4165D906-55BD-49C5-997D-27A40DB53D1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413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90F9D-1BE2-DA62-FA2D-8BA6C3E40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FXSHAPE">
            <a:extLst>
              <a:ext uri="{FF2B5EF4-FFF2-40B4-BE49-F238E27FC236}">
                <a16:creationId xmlns:a16="http://schemas.microsoft.com/office/drawing/2014/main" id="{15D8C18B-8949-F0EE-E7FE-BAB9DF214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577850" y="1012825"/>
            <a:ext cx="8255000" cy="4643438"/>
          </a:xfrm>
        </p:spPr>
      </p:sp>
      <p:sp>
        <p:nvSpPr>
          <p:cNvPr id="3" name="IFXSHAPE">
            <a:extLst>
              <a:ext uri="{FF2B5EF4-FFF2-40B4-BE49-F238E27FC236}">
                <a16:creationId xmlns:a16="http://schemas.microsoft.com/office/drawing/2014/main" id="{55D038FF-E4D7-E147-57ED-2214EC702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IFXSHAPE">
            <a:extLst>
              <a:ext uri="{FF2B5EF4-FFF2-40B4-BE49-F238E27FC236}">
                <a16:creationId xmlns:a16="http://schemas.microsoft.com/office/drawing/2014/main" id="{E19E39DA-D942-6ED8-28C8-11645BAF74E2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>
              <a:solidFill>
                <a:srgbClr val="00214A"/>
              </a:solidFill>
            </a:endParaRPr>
          </a:p>
        </p:txBody>
      </p:sp>
      <p:sp>
        <p:nvSpPr>
          <p:cNvPr id="5" name="IFXSHAPE">
            <a:extLst>
              <a:ext uri="{FF2B5EF4-FFF2-40B4-BE49-F238E27FC236}">
                <a16:creationId xmlns:a16="http://schemas.microsoft.com/office/drawing/2014/main" id="{9DB97A04-77AD-08FE-5665-57810514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Infineon Technologies AG 2021. All rights reserved.</a:t>
            </a:r>
          </a:p>
          <a:p>
            <a:r>
              <a:rPr lang="en-US" b="1"/>
              <a:t>restricted</a:t>
            </a:r>
            <a:endParaRPr lang="en-US" b="1" dirty="0"/>
          </a:p>
        </p:txBody>
      </p:sp>
      <p:sp>
        <p:nvSpPr>
          <p:cNvPr id="6" name="IFXSHAPE">
            <a:extLst>
              <a:ext uri="{FF2B5EF4-FFF2-40B4-BE49-F238E27FC236}">
                <a16:creationId xmlns:a16="http://schemas.microsoft.com/office/drawing/2014/main" id="{9499234E-D2CA-0E93-F5CD-09C648442046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2021-12-17</a:t>
            </a:r>
          </a:p>
          <a:p>
            <a:endParaRPr lang="en-US"/>
          </a:p>
        </p:txBody>
      </p:sp>
      <p:sp>
        <p:nvSpPr>
          <p:cNvPr id="7" name="IFXSHAPE">
            <a:extLst>
              <a:ext uri="{FF2B5EF4-FFF2-40B4-BE49-F238E27FC236}">
                <a16:creationId xmlns:a16="http://schemas.microsoft.com/office/drawing/2014/main" id="{BE314771-7D3E-B694-BE4B-94C7FC9D53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8F174E-89E1-4325-8666-A24A22745D98}" type="slidenum">
              <a:rPr lang="en-US" smtClean="0"/>
              <a:t>12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41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125C0-BD1C-64F8-3094-57A6C4D99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55E337-F76E-670A-59AC-720BC745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BA7522-207D-EA33-8318-0FA1EE2C8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8A5CA71-CC73-A0D7-12EE-DB214343A0C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sz="1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3D109-76CF-73C9-63EE-567180AAB5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restricted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6A0B856-AEA7-E13E-3E8F-D9ACE2245DE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2020-09-28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D5162-0C9A-F17C-1B33-263915C69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5D906-55BD-49C5-997D-27A40DB53D1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207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FA6D5-96D5-56E8-B076-0236FCF57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FXSHAPE">
            <a:extLst>
              <a:ext uri="{FF2B5EF4-FFF2-40B4-BE49-F238E27FC236}">
                <a16:creationId xmlns:a16="http://schemas.microsoft.com/office/drawing/2014/main" id="{76E42D5F-4F73-9FAE-207B-3360E64D9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577850" y="1012825"/>
            <a:ext cx="8255000" cy="4643438"/>
          </a:xfrm>
        </p:spPr>
      </p:sp>
      <p:sp>
        <p:nvSpPr>
          <p:cNvPr id="3" name="IFXSHAPE">
            <a:extLst>
              <a:ext uri="{FF2B5EF4-FFF2-40B4-BE49-F238E27FC236}">
                <a16:creationId xmlns:a16="http://schemas.microsoft.com/office/drawing/2014/main" id="{4D512D24-489A-97FE-ACD6-B08126C8C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FXSHAPE">
            <a:extLst>
              <a:ext uri="{FF2B5EF4-FFF2-40B4-BE49-F238E27FC236}">
                <a16:creationId xmlns:a16="http://schemas.microsoft.com/office/drawing/2014/main" id="{7386E24D-BCBB-CEC1-E612-EA50EE7A985D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5581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14A"/>
              </a:solidFill>
              <a:effectLst/>
              <a:uLnTx/>
              <a:uFillTx/>
              <a:latin typeface="Verdana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IFXSHAPE">
            <a:extLst>
              <a:ext uri="{FF2B5EF4-FFF2-40B4-BE49-F238E27FC236}">
                <a16:creationId xmlns:a16="http://schemas.microsoft.com/office/drawing/2014/main" id="{16322703-BC4A-4637-7776-FE398F6F1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Copyright © Infineon Technologies AG 2021. All rights reserved.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E30034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confidential</a:t>
            </a:r>
          </a:p>
        </p:txBody>
      </p:sp>
      <p:sp>
        <p:nvSpPr>
          <p:cNvPr id="6" name="IFXSHAPE">
            <a:extLst>
              <a:ext uri="{FF2B5EF4-FFF2-40B4-BE49-F238E27FC236}">
                <a16:creationId xmlns:a16="http://schemas.microsoft.com/office/drawing/2014/main" id="{2B2BC48A-1CEB-9BE8-49B1-B32E00C624B6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Arial" panose="020B0604020202020204" pitchFamily="34" charset="0"/>
              </a:rPr>
              <a:t>2021-02-03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IFXSHAPE">
            <a:extLst>
              <a:ext uri="{FF2B5EF4-FFF2-40B4-BE49-F238E27FC236}">
                <a16:creationId xmlns:a16="http://schemas.microsoft.com/office/drawing/2014/main" id="{D3D91655-21BC-16EE-1A74-63AF7646F4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9B9657-EC61-4382-88ED-46FE1DA4F84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0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image" Target="../media/image1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2.jpg"/><Relationship Id="rId5" Type="http://schemas.openxmlformats.org/officeDocument/2006/relationships/tags" Target="../tags/tag1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.xml"/><Relationship Id="rId9" Type="http://schemas.openxmlformats.org/officeDocument/2006/relationships/tags" Target="../tags/tag14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0" Type="http://schemas.openxmlformats.org/officeDocument/2006/relationships/tags" Target="../tags/tag96.xml"/><Relationship Id="rId4" Type="http://schemas.openxmlformats.org/officeDocument/2006/relationships/tags" Target="../tags/tag90.xml"/><Relationship Id="rId9" Type="http://schemas.openxmlformats.org/officeDocument/2006/relationships/tags" Target="../tags/tag95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5" Type="http://schemas.openxmlformats.org/officeDocument/2006/relationships/tags" Target="../tags/tag103.xml"/><Relationship Id="rId10" Type="http://schemas.openxmlformats.org/officeDocument/2006/relationships/tags" Target="../tags/tag108.xml"/><Relationship Id="rId4" Type="http://schemas.openxmlformats.org/officeDocument/2006/relationships/tags" Target="../tags/tag102.xml"/><Relationship Id="rId9" Type="http://schemas.openxmlformats.org/officeDocument/2006/relationships/tags" Target="../tags/tag107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tags" Target="../tags/tag12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tags" Target="../tags/tag121.xml"/><Relationship Id="rId5" Type="http://schemas.openxmlformats.org/officeDocument/2006/relationships/tags" Target="../tags/tag115.xml"/><Relationship Id="rId10" Type="http://schemas.openxmlformats.org/officeDocument/2006/relationships/tags" Target="../tags/tag120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tags" Target="../tags/tag134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5" Type="http://schemas.openxmlformats.org/officeDocument/2006/relationships/tags" Target="../tags/tag127.xml"/><Relationship Id="rId10" Type="http://schemas.openxmlformats.org/officeDocument/2006/relationships/tags" Target="../tags/tag132.xml"/><Relationship Id="rId4" Type="http://schemas.openxmlformats.org/officeDocument/2006/relationships/tags" Target="../tags/tag126.xml"/><Relationship Id="rId9" Type="http://schemas.openxmlformats.org/officeDocument/2006/relationships/tags" Target="../tags/tag13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5" Type="http://schemas.openxmlformats.org/officeDocument/2006/relationships/tags" Target="../tags/tag139.xml"/><Relationship Id="rId10" Type="http://schemas.openxmlformats.org/officeDocument/2006/relationships/tags" Target="../tags/tag144.xml"/><Relationship Id="rId4" Type="http://schemas.openxmlformats.org/officeDocument/2006/relationships/tags" Target="../tags/tag138.xml"/><Relationship Id="rId9" Type="http://schemas.openxmlformats.org/officeDocument/2006/relationships/tags" Target="../tags/tag143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tags" Target="../tags/tag158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tags" Target="../tags/tag157.xml"/><Relationship Id="rId5" Type="http://schemas.openxmlformats.org/officeDocument/2006/relationships/tags" Target="../tags/tag151.xml"/><Relationship Id="rId10" Type="http://schemas.openxmlformats.org/officeDocument/2006/relationships/tags" Target="../tags/tag156.xml"/><Relationship Id="rId4" Type="http://schemas.openxmlformats.org/officeDocument/2006/relationships/tags" Target="../tags/tag150.xml"/><Relationship Id="rId9" Type="http://schemas.openxmlformats.org/officeDocument/2006/relationships/tags" Target="../tags/tag15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7" Type="http://schemas.openxmlformats.org/officeDocument/2006/relationships/image" Target="../media/image1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7.xml"/><Relationship Id="rId4" Type="http://schemas.openxmlformats.org/officeDocument/2006/relationships/tags" Target="../tags/tag176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1.png"/><Relationship Id="rId5" Type="http://schemas.openxmlformats.org/officeDocument/2006/relationships/tags" Target="../tags/tag19.xml"/><Relationship Id="rId10" Type="http://schemas.openxmlformats.org/officeDocument/2006/relationships/image" Target="../media/image3.jpg"/><Relationship Id="rId4" Type="http://schemas.openxmlformats.org/officeDocument/2006/relationships/tags" Target="../tags/tag18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.png"/><Relationship Id="rId5" Type="http://schemas.openxmlformats.org/officeDocument/2006/relationships/tags" Target="../tags/tag2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tags" Target="../tags/tag55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5" Type="http://schemas.openxmlformats.org/officeDocument/2006/relationships/tags" Target="../tags/tag48.xml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tags" Target="../tags/tag67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5" Type="http://schemas.openxmlformats.org/officeDocument/2006/relationships/tags" Target="../tags/tag79.xml"/><Relationship Id="rId10" Type="http://schemas.openxmlformats.org/officeDocument/2006/relationships/tags" Target="../tags/tag84.xml"/><Relationship Id="rId4" Type="http://schemas.openxmlformats.org/officeDocument/2006/relationships/tags" Target="../tags/tag78.xml"/><Relationship Id="rId9" Type="http://schemas.openxmlformats.org/officeDocument/2006/relationships/tags" Target="../tags/tag8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OGO PROTECTION" hidden="1">
            <a:extLst>
              <a:ext uri="{FF2B5EF4-FFF2-40B4-BE49-F238E27FC236}">
                <a16:creationId xmlns:a16="http://schemas.microsoft.com/office/drawing/2014/main" id="{193C101A-31DD-4FCB-8E69-ED3C115F16E0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Background White">
            <a:extLst>
              <a:ext uri="{FF2B5EF4-FFF2-40B4-BE49-F238E27FC236}">
                <a16:creationId xmlns:a16="http://schemas.microsoft.com/office/drawing/2014/main" id="{9FD1694A-5725-40E5-AC10-2A7A68B981E5}"/>
              </a:ext>
            </a:extLst>
          </p:cNvPr>
          <p:cNvSpPr/>
          <p:nvPr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Crystal Picture Placeholder">
            <a:extLst>
              <a:ext uri="{FF2B5EF4-FFF2-40B4-BE49-F238E27FC236}">
                <a16:creationId xmlns:a16="http://schemas.microsoft.com/office/drawing/2014/main" id="{5805FCC4-D045-0733-8C95-81CAFF9580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" y="2"/>
            <a:ext cx="12191999" cy="3743997"/>
          </a:xfrm>
          <a:custGeom>
            <a:avLst/>
            <a:gdLst>
              <a:gd name="connsiteX0" fmla="*/ 0 w 12191999"/>
              <a:gd name="connsiteY0" fmla="*/ 0 h 3743997"/>
              <a:gd name="connsiteX1" fmla="*/ 12191999 w 12191999"/>
              <a:gd name="connsiteY1" fmla="*/ 0 h 3743997"/>
              <a:gd name="connsiteX2" fmla="*/ 12191999 w 12191999"/>
              <a:gd name="connsiteY2" fmla="*/ 3726156 h 3743997"/>
              <a:gd name="connsiteX3" fmla="*/ 3063660 w 12191999"/>
              <a:gd name="connsiteY3" fmla="*/ 2179105 h 3743997"/>
              <a:gd name="connsiteX4" fmla="*/ 387 w 12191999"/>
              <a:gd name="connsiteY4" fmla="*/ 3726157 h 3743997"/>
              <a:gd name="connsiteX5" fmla="*/ 387 w 12191999"/>
              <a:gd name="connsiteY5" fmla="*/ 3743997 h 3743997"/>
              <a:gd name="connsiteX6" fmla="*/ 0 w 12191999"/>
              <a:gd name="connsiteY6" fmla="*/ 3743997 h 374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743997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743997"/>
                </a:lnTo>
                <a:lnTo>
                  <a:pt x="0" y="3743997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 wrap="square" tIns="1296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0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4000" y="5641951"/>
            <a:ext cx="828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26638A09-FAF0-40AC-917E-C2B12C875E5A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24000" y="4163051"/>
            <a:ext cx="8280000" cy="1118901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9" name="empower_classification_attention_placeholder" hidden="1">
            <a:extLst>
              <a:ext uri="{FF2B5EF4-FFF2-40B4-BE49-F238E27FC236}">
                <a16:creationId xmlns:a16="http://schemas.microsoft.com/office/drawing/2014/main" id="{542ADA73-329E-4D35-A040-712B75800F88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0314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classification_placeholder">
            <a:extLst>
              <a:ext uri="{FF2B5EF4-FFF2-40B4-BE49-F238E27FC236}">
                <a16:creationId xmlns:a16="http://schemas.microsoft.com/office/drawing/2014/main" id="{2D16A7B9-CA23-4C66-B2AF-3682EAAE8159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5412000" y="6500314"/>
            <a:ext cx="136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 hidden="1">
            <a:extLst>
              <a:ext uri="{FF2B5EF4-FFF2-40B4-BE49-F238E27FC236}">
                <a16:creationId xmlns:a16="http://schemas.microsoft.com/office/drawing/2014/main" id="{7FE25D73-2664-463A-AF80-DF3E4E2CB8B6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624000" y="6500314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raft_placeholder" hidden="1">
            <a:extLst>
              <a:ext uri="{FF2B5EF4-FFF2-40B4-BE49-F238E27FC236}">
                <a16:creationId xmlns:a16="http://schemas.microsoft.com/office/drawing/2014/main" id="{9769B1E2-E46B-4957-AEBB-2CD1EAF09328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MIO_AGENDA_IGNORE_NAVIGATION" hidden="1">
            <a:extLst>
              <a:ext uri="{FF2B5EF4-FFF2-40B4-BE49-F238E27FC236}">
                <a16:creationId xmlns:a16="http://schemas.microsoft.com/office/drawing/2014/main" id="{03AF05FD-8ED3-440D-B616-18664CA13DD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E0053FF2-2ADB-4CE0-850C-04ADE25DFF5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Date Placeholder 16" hidden="1">
            <a:extLst>
              <a:ext uri="{FF2B5EF4-FFF2-40B4-BE49-F238E27FC236}">
                <a16:creationId xmlns:a16="http://schemas.microsoft.com/office/drawing/2014/main" id="{B19EA23C-BCB4-4E72-A8B3-AFF05FD396B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Footer Placeholder 17" hidden="1">
            <a:extLst>
              <a:ext uri="{FF2B5EF4-FFF2-40B4-BE49-F238E27FC236}">
                <a16:creationId xmlns:a16="http://schemas.microsoft.com/office/drawing/2014/main" id="{271BB539-26D3-4B9C-9F13-4E382668BE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 hidden="1">
            <a:extLst>
              <a:ext uri="{FF2B5EF4-FFF2-40B4-BE49-F238E27FC236}">
                <a16:creationId xmlns:a16="http://schemas.microsoft.com/office/drawing/2014/main" id="{970E7400-5A78-4596-8A13-DC8308CA511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370ED20-2DD7-4652-95B4-6C73AD11EB7F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92DC6926-96FF-4BB1-823E-5F2FFE796E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61232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Row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ECAA0892-68E2-4E2E-9B18-4A8DC40F0E11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empower_document_placeholder" hidden="1">
            <a:extLst>
              <a:ext uri="{FF2B5EF4-FFF2-40B4-BE49-F238E27FC236}">
                <a16:creationId xmlns:a16="http://schemas.microsoft.com/office/drawing/2014/main" id="{D16A0514-897C-427C-A5CD-34FCB4F6BF11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5" name="empower_proprietary_placeholder" hidden="1">
            <a:extLst>
              <a:ext uri="{FF2B5EF4-FFF2-40B4-BE49-F238E27FC236}">
                <a16:creationId xmlns:a16="http://schemas.microsoft.com/office/drawing/2014/main" id="{A6FCF5E5-2935-4FDA-903C-EA43A699BD8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7" name="empower_draft_placeholder" hidden="1">
            <a:extLst>
              <a:ext uri="{FF2B5EF4-FFF2-40B4-BE49-F238E27FC236}">
                <a16:creationId xmlns:a16="http://schemas.microsoft.com/office/drawing/2014/main" id="{115A00C6-A501-466D-A34B-23C1071DA39E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footer_placeholder">
            <a:extLst>
              <a:ext uri="{FF2B5EF4-FFF2-40B4-BE49-F238E27FC236}">
                <a16:creationId xmlns:a16="http://schemas.microsoft.com/office/drawing/2014/main" id="{0C8DD3BC-73D2-4101-B037-359F1B42B434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empower_classification_attention_placeholder" hidden="1">
            <a:extLst>
              <a:ext uri="{FF2B5EF4-FFF2-40B4-BE49-F238E27FC236}">
                <a16:creationId xmlns:a16="http://schemas.microsoft.com/office/drawing/2014/main" id="{D39CEC28-75A6-43F3-9DE9-2436F3F4D9C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3" name="empower_classification_placeholder">
            <a:extLst>
              <a:ext uri="{FF2B5EF4-FFF2-40B4-BE49-F238E27FC236}">
                <a16:creationId xmlns:a16="http://schemas.microsoft.com/office/drawing/2014/main" id="{FC21F178-EFAA-49DE-A35E-72E2C0CA3B0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5" name="empower_date_placeholder">
            <a:extLst>
              <a:ext uri="{FF2B5EF4-FFF2-40B4-BE49-F238E27FC236}">
                <a16:creationId xmlns:a16="http://schemas.microsoft.com/office/drawing/2014/main" id="{43B2B732-8EC3-4F44-986D-B5DAC6EA77C1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2"/>
            <a:ext cx="11520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Bottom Left"/>
          <p:cNvSpPr>
            <a:spLocks noGrp="1"/>
          </p:cNvSpPr>
          <p:nvPr>
            <p:ph sz="quarter" idx="14" hasCustomPrompt="1"/>
          </p:nvPr>
        </p:nvSpPr>
        <p:spPr>
          <a:xfrm>
            <a:off x="334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Bottom Right"/>
          <p:cNvSpPr>
            <a:spLocks noGrp="1"/>
          </p:cNvSpPr>
          <p:nvPr>
            <p:ph sz="quarter" idx="15" hasCustomPrompt="1"/>
          </p:nvPr>
        </p:nvSpPr>
        <p:spPr>
          <a:xfrm>
            <a:off x="6166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ADACDEE-D42E-4EEF-8504-614B0FC9EF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9F595BB6-F050-434C-AF4B-533D75C5E5D3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3ABBB783-BFC3-406F-9AE2-14E6D55F43A3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2" name="Footer Placeholder 11" hidden="1">
            <a:extLst>
              <a:ext uri="{FF2B5EF4-FFF2-40B4-BE49-F238E27FC236}">
                <a16:creationId xmlns:a16="http://schemas.microsoft.com/office/drawing/2014/main" id="{7DAA9CDC-CAD4-4554-97D9-7059E95FE638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 hidden="1">
            <a:extLst>
              <a:ext uri="{FF2B5EF4-FFF2-40B4-BE49-F238E27FC236}">
                <a16:creationId xmlns:a16="http://schemas.microsoft.com/office/drawing/2014/main" id="{07C82FBB-C728-405A-8E31-DE02DA8D9177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03708507-303A-4696-8A49-D64DA70EAF1B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4020">
          <p15:clr>
            <a:srgbClr val="FBAE40"/>
          </p15:clr>
        </p15:guide>
        <p15:guide id="4" pos="7469">
          <p15:clr>
            <a:srgbClr val="FBAE40"/>
          </p15:clr>
        </p15:guide>
        <p15:guide id="5" pos="3885">
          <p15:clr>
            <a:srgbClr val="FBAE40"/>
          </p15:clr>
        </p15:guide>
        <p15:guide id="6" pos="3795">
          <p15:clr>
            <a:srgbClr val="FBAE40"/>
          </p15:clr>
        </p15:guide>
        <p15:guide id="7" pos="211">
          <p15:clr>
            <a:srgbClr val="FBAE40"/>
          </p15:clr>
        </p15:guide>
        <p15:guide id="8" orient="horz" pos="243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Row | 2 columns |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C812AE9A-81D7-4AE8-BC9F-85686450823C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BA8D3527-E357-41F9-99D1-BCEAEC88D70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6" name="empower_proprietary_placeholder" hidden="1">
            <a:extLst>
              <a:ext uri="{FF2B5EF4-FFF2-40B4-BE49-F238E27FC236}">
                <a16:creationId xmlns:a16="http://schemas.microsoft.com/office/drawing/2014/main" id="{3A1A2EC5-F603-4F90-ADD8-B8933F3B810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FA03A6F0-5545-409D-93A9-5E09698484A1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97E57A33-CDFD-4C72-B657-882682DACB1E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5A896D99-24DF-4F81-9EC3-37F5EF05FFE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4" name="empower_classification_placeholder">
            <a:extLst>
              <a:ext uri="{FF2B5EF4-FFF2-40B4-BE49-F238E27FC236}">
                <a16:creationId xmlns:a16="http://schemas.microsoft.com/office/drawing/2014/main" id="{F09BE8EF-EBD2-4B7A-9878-8440DC26C91A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99207B66-AFA5-4510-BF1D-29423C34CEF2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433" y="1268412"/>
            <a:ext cx="11521280" cy="126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Content Center Left"/>
          <p:cNvSpPr>
            <a:spLocks noGrp="1"/>
          </p:cNvSpPr>
          <p:nvPr>
            <p:ph sz="quarter" idx="14" hasCustomPrompt="1"/>
          </p:nvPr>
        </p:nvSpPr>
        <p:spPr>
          <a:xfrm>
            <a:off x="334800" y="2780913"/>
            <a:ext cx="5688000" cy="198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Center Right"/>
          <p:cNvSpPr>
            <a:spLocks noGrp="1"/>
          </p:cNvSpPr>
          <p:nvPr>
            <p:ph sz="quarter" idx="15" hasCustomPrompt="1"/>
          </p:nvPr>
        </p:nvSpPr>
        <p:spPr>
          <a:xfrm>
            <a:off x="6167437" y="2780913"/>
            <a:ext cx="5688000" cy="198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Bottom"/>
          <p:cNvSpPr>
            <a:spLocks noGrp="1"/>
          </p:cNvSpPr>
          <p:nvPr>
            <p:ph sz="quarter" idx="16" hasCustomPrompt="1"/>
          </p:nvPr>
        </p:nvSpPr>
        <p:spPr>
          <a:xfrm>
            <a:off x="334433" y="5085186"/>
            <a:ext cx="11521280" cy="1296567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42CB6C61-472A-4F78-8808-601D74D8D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878DF235-2AD8-4C82-A0BD-D1BDFC873704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A9104FB9-0912-4A0F-BBB7-DF055F829451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E424A36D-7777-4A82-B12F-96CE1F877678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E1CCD2B2-40D2-43D5-80C4-5322AD403334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1235F132-B0A2-4CF3-A146-5DF950DFB464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2" pos="3795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93">
          <p15:clr>
            <a:srgbClr val="FBAE40"/>
          </p15:clr>
        </p15:guide>
        <p15:guide id="7" orient="horz" pos="1752">
          <p15:clr>
            <a:srgbClr val="FBAE40"/>
          </p15:clr>
        </p15:guide>
        <p15:guide id="8" orient="horz" pos="2999">
          <p15:clr>
            <a:srgbClr val="FBAE40"/>
          </p15:clr>
        </p15:guide>
        <p15:guide id="9" orient="horz" pos="3203">
          <p15:clr>
            <a:srgbClr val="FBAE40"/>
          </p15:clr>
        </p15:guide>
        <p15:guide id="10" orient="horz" pos="40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7FB993A8-52D6-439E-9FD7-796FB137109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empower_document_placeholder" hidden="1">
            <a:extLst>
              <a:ext uri="{FF2B5EF4-FFF2-40B4-BE49-F238E27FC236}">
                <a16:creationId xmlns:a16="http://schemas.microsoft.com/office/drawing/2014/main" id="{112013B0-A00B-4A1F-90FB-E2E8B2F86D5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5" name="empower_proprietary_placeholder" hidden="1">
            <a:extLst>
              <a:ext uri="{FF2B5EF4-FFF2-40B4-BE49-F238E27FC236}">
                <a16:creationId xmlns:a16="http://schemas.microsoft.com/office/drawing/2014/main" id="{FC3769D5-91E6-43B0-BC4B-C0040A71CF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7" name="empower_draft_placeholder" hidden="1">
            <a:extLst>
              <a:ext uri="{FF2B5EF4-FFF2-40B4-BE49-F238E27FC236}">
                <a16:creationId xmlns:a16="http://schemas.microsoft.com/office/drawing/2014/main" id="{B0E0CB85-0435-4FEC-B2B6-D19200B62923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footer_placeholder">
            <a:extLst>
              <a:ext uri="{FF2B5EF4-FFF2-40B4-BE49-F238E27FC236}">
                <a16:creationId xmlns:a16="http://schemas.microsoft.com/office/drawing/2014/main" id="{557CA6BF-F2F9-417F-A2FD-035F1FC8569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empower_classification_attention_placeholder" hidden="1">
            <a:extLst>
              <a:ext uri="{FF2B5EF4-FFF2-40B4-BE49-F238E27FC236}">
                <a16:creationId xmlns:a16="http://schemas.microsoft.com/office/drawing/2014/main" id="{8C605CA2-9EAD-450F-BC1B-8D9AF92E5875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3" name="empower_classification_placeholder">
            <a:extLst>
              <a:ext uri="{FF2B5EF4-FFF2-40B4-BE49-F238E27FC236}">
                <a16:creationId xmlns:a16="http://schemas.microsoft.com/office/drawing/2014/main" id="{4E82CE8C-8E20-4C1A-B65C-F8A30CF5A153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5" name="empower_date_placeholder">
            <a:extLst>
              <a:ext uri="{FF2B5EF4-FFF2-40B4-BE49-F238E27FC236}">
                <a16:creationId xmlns:a16="http://schemas.microsoft.com/office/drawing/2014/main" id="{D96F0A90-37BC-4B0D-A29D-8711C51DD447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</a:p>
        </p:txBody>
      </p:sp>
      <p:sp>
        <p:nvSpPr>
          <p:cNvPr id="7" name="Content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3744384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Center"/>
          <p:cNvSpPr>
            <a:spLocks noGrp="1"/>
          </p:cNvSpPr>
          <p:nvPr>
            <p:ph sz="quarter" idx="14" hasCustomPrompt="1"/>
          </p:nvPr>
        </p:nvSpPr>
        <p:spPr>
          <a:xfrm>
            <a:off x="4262399" y="1268414"/>
            <a:ext cx="3672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Content Right"/>
          <p:cNvSpPr>
            <a:spLocks noGrp="1"/>
          </p:cNvSpPr>
          <p:nvPr>
            <p:ph sz="quarter" idx="15" hasCustomPrompt="1"/>
          </p:nvPr>
        </p:nvSpPr>
        <p:spPr>
          <a:xfrm>
            <a:off x="8113184" y="1268414"/>
            <a:ext cx="3744416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A635AE4-FE20-4282-BFFD-96EBDCED60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96E14A5B-9E91-4287-8D3D-9F9C469D8ECA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10BD89C-2BAC-459E-A79D-05B6C0B33362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2" name="Footer Placeholder 11" hidden="1">
            <a:extLst>
              <a:ext uri="{FF2B5EF4-FFF2-40B4-BE49-F238E27FC236}">
                <a16:creationId xmlns:a16="http://schemas.microsoft.com/office/drawing/2014/main" id="{13A018B2-30A4-435D-A599-2BE57EAB5CBC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 hidden="1">
            <a:extLst>
              <a:ext uri="{FF2B5EF4-FFF2-40B4-BE49-F238E27FC236}">
                <a16:creationId xmlns:a16="http://schemas.microsoft.com/office/drawing/2014/main" id="{B6CA23A5-CFDD-4B39-B853-6A18A878BFBF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226441E8-60EA-42A3-B978-BA612ACACF4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pos="4997">
          <p15:clr>
            <a:srgbClr val="FBAE40"/>
          </p15:clr>
        </p15:guide>
        <p15:guide id="4" pos="2683">
          <p15:clr>
            <a:srgbClr val="FBAE40"/>
          </p15:clr>
        </p15:guide>
        <p15:guide id="5" pos="2570">
          <p15:clr>
            <a:srgbClr val="FBAE40"/>
          </p15:clr>
        </p15:guide>
        <p15:guide id="6" pos="5110">
          <p15:clr>
            <a:srgbClr val="FBAE40"/>
          </p15:clr>
        </p15:guide>
        <p15:guide id="7" pos="211">
          <p15:clr>
            <a:srgbClr val="FBAE40"/>
          </p15:clr>
        </p15:guide>
        <p15:guide id="8" pos="746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Row |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488416C1-009C-4276-862C-859A39D89869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B192327F-A51B-41E2-B3F1-79934B28290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6" name="empower_proprietary_placeholder" hidden="1">
            <a:extLst>
              <a:ext uri="{FF2B5EF4-FFF2-40B4-BE49-F238E27FC236}">
                <a16:creationId xmlns:a16="http://schemas.microsoft.com/office/drawing/2014/main" id="{EE529511-279F-4E8D-B98F-7745CB480D7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7712C297-5B52-4E05-AEC3-8C81F2A74EE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C492E0D9-97C5-4A27-B585-4460769C4D6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EB4DD739-504C-48CA-BA98-DEE0B3A91EAB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4" name="empower_classification_placeholder">
            <a:extLst>
              <a:ext uri="{FF2B5EF4-FFF2-40B4-BE49-F238E27FC236}">
                <a16:creationId xmlns:a16="http://schemas.microsoft.com/office/drawing/2014/main" id="{D547197E-1EC3-47AA-B644-4B7771421A2B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5B4084F1-8114-4C22-84F5-3D14817A7904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11521280" cy="1368425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Content Left"/>
          <p:cNvSpPr>
            <a:spLocks noGrp="1"/>
          </p:cNvSpPr>
          <p:nvPr>
            <p:ph sz="quarter" idx="14" hasCustomPrompt="1"/>
          </p:nvPr>
        </p:nvSpPr>
        <p:spPr>
          <a:xfrm>
            <a:off x="334800" y="2781300"/>
            <a:ext cx="3744000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Center"/>
          <p:cNvSpPr>
            <a:spLocks noGrp="1"/>
          </p:cNvSpPr>
          <p:nvPr>
            <p:ph sz="quarter" idx="15" hasCustomPrompt="1"/>
          </p:nvPr>
        </p:nvSpPr>
        <p:spPr>
          <a:xfrm>
            <a:off x="4259262" y="2781300"/>
            <a:ext cx="3673475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Right"/>
          <p:cNvSpPr>
            <a:spLocks noGrp="1"/>
          </p:cNvSpPr>
          <p:nvPr>
            <p:ph sz="quarter" idx="16" hasCustomPrompt="1"/>
          </p:nvPr>
        </p:nvSpPr>
        <p:spPr>
          <a:xfrm>
            <a:off x="8113186" y="2781300"/>
            <a:ext cx="3744383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C581746-1B2C-4D98-9755-6221A3ED9E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7AAAECD1-71D2-46B6-BF2D-6007823BA888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A8AF054-4363-4E54-A605-8A5E7CD05422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C839DAF8-6F4C-441B-B45B-348B7EA8B4B3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0CBA086A-526B-43F0-BEDE-EC3219CC7834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F76E7CBE-7230-4110-85FB-3718D4B81343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4997">
          <p15:clr>
            <a:srgbClr val="FBAE40"/>
          </p15:clr>
        </p15:guide>
        <p15:guide id="2" pos="5110">
          <p15:clr>
            <a:srgbClr val="FBAE40"/>
          </p15:clr>
        </p15:guide>
        <p15:guide id="3" pos="7469">
          <p15:clr>
            <a:srgbClr val="FBAE40"/>
          </p15:clr>
        </p15:guide>
        <p15:guide id="4" pos="2683">
          <p15:clr>
            <a:srgbClr val="FBAE40"/>
          </p15:clr>
        </p15:guide>
        <p15:guide id="5" pos="2570">
          <p15:clr>
            <a:srgbClr val="FBAE40"/>
          </p15:clr>
        </p15:guide>
        <p15:guide id="6" pos="211">
          <p15:clr>
            <a:srgbClr val="FBAE40"/>
          </p15:clr>
        </p15:guide>
        <p15:guide id="7" orient="horz" pos="799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1661">
          <p15:clr>
            <a:srgbClr val="FBAE40"/>
          </p15:clr>
        </p15:guide>
        <p15:guide id="10" orient="horz" pos="175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mpower_additionalText_placeholder" hidden="1">
            <a:extLst>
              <a:ext uri="{FF2B5EF4-FFF2-40B4-BE49-F238E27FC236}">
                <a16:creationId xmlns:a16="http://schemas.microsoft.com/office/drawing/2014/main" id="{5BFFD0DD-DDFD-422B-86D9-F164E68C053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mpower_document_placeholder" hidden="1">
            <a:extLst>
              <a:ext uri="{FF2B5EF4-FFF2-40B4-BE49-F238E27FC236}">
                <a16:creationId xmlns:a16="http://schemas.microsoft.com/office/drawing/2014/main" id="{DF070F93-7F88-456A-894C-885F8AC591A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6" name="empower_proprietary_placeholder" hidden="1">
            <a:extLst>
              <a:ext uri="{FF2B5EF4-FFF2-40B4-BE49-F238E27FC236}">
                <a16:creationId xmlns:a16="http://schemas.microsoft.com/office/drawing/2014/main" id="{9A5FF993-F527-4569-A066-E8D346767DE0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7" name="empower_draft_placeholder" hidden="1">
            <a:extLst>
              <a:ext uri="{FF2B5EF4-FFF2-40B4-BE49-F238E27FC236}">
                <a16:creationId xmlns:a16="http://schemas.microsoft.com/office/drawing/2014/main" id="{709C3987-21ED-4B60-B90F-837FB1F2A7A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footer_placeholder">
            <a:extLst>
              <a:ext uri="{FF2B5EF4-FFF2-40B4-BE49-F238E27FC236}">
                <a16:creationId xmlns:a16="http://schemas.microsoft.com/office/drawing/2014/main" id="{C33D0117-4C9D-47FC-BBAF-7D90814DB7C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classification_attention_placeholder" hidden="1">
            <a:extLst>
              <a:ext uri="{FF2B5EF4-FFF2-40B4-BE49-F238E27FC236}">
                <a16:creationId xmlns:a16="http://schemas.microsoft.com/office/drawing/2014/main" id="{40F47B66-9156-4480-85AF-99EB0563F553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4" name="empower_classification_placeholder">
            <a:extLst>
              <a:ext uri="{FF2B5EF4-FFF2-40B4-BE49-F238E27FC236}">
                <a16:creationId xmlns:a16="http://schemas.microsoft.com/office/drawing/2014/main" id="{B1D76006-023D-437E-80D1-B8FC83CA1329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71DC81B7-1CCA-48F9-8AB9-34BBC16340CF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</a:p>
        </p:txBody>
      </p:sp>
      <p:sp>
        <p:nvSpPr>
          <p:cNvPr id="8" name="Content Left">
            <a:extLst>
              <a:ext uri="{FF2B5EF4-FFF2-40B4-BE49-F238E27FC236}">
                <a16:creationId xmlns:a16="http://schemas.microsoft.com/office/drawing/2014/main" id="{371B7856-37AA-4EBD-9A28-1045DC90A92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4799" y="1268414"/>
            <a:ext cx="2808000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Center Left">
            <a:extLst>
              <a:ext uri="{FF2B5EF4-FFF2-40B4-BE49-F238E27FC236}">
                <a16:creationId xmlns:a16="http://schemas.microsoft.com/office/drawing/2014/main" id="{AB4408A9-DF90-4D32-8AE8-9278539718C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24225" y="1268414"/>
            <a:ext cx="2663825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Center Right">
            <a:extLst>
              <a:ext uri="{FF2B5EF4-FFF2-40B4-BE49-F238E27FC236}">
                <a16:creationId xmlns:a16="http://schemas.microsoft.com/office/drawing/2014/main" id="{FFF96914-9970-46DB-82A4-AB1B8011037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203950" y="1268414"/>
            <a:ext cx="2663825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Content Right">
            <a:extLst>
              <a:ext uri="{FF2B5EF4-FFF2-40B4-BE49-F238E27FC236}">
                <a16:creationId xmlns:a16="http://schemas.microsoft.com/office/drawing/2014/main" id="{6803C6B1-D864-4BE6-AE1F-CA280F4DAB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048750" y="1268414"/>
            <a:ext cx="2807593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CDD773CC-FCEC-46C8-A75B-E70A26A7BF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LOGO PROTECTION" hidden="1">
            <a:extLst>
              <a:ext uri="{FF2B5EF4-FFF2-40B4-BE49-F238E27FC236}">
                <a16:creationId xmlns:a16="http://schemas.microsoft.com/office/drawing/2014/main" id="{FC67C23C-8514-4FAA-ABF5-040B63DA67C4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735BE885-8732-4220-942B-E6D8F286274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3" name="Footer Placeholder 12" hidden="1">
            <a:extLst>
              <a:ext uri="{FF2B5EF4-FFF2-40B4-BE49-F238E27FC236}">
                <a16:creationId xmlns:a16="http://schemas.microsoft.com/office/drawing/2014/main" id="{30570D12-AEFF-4406-B206-CB0D80D8FF49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 hidden="1">
            <a:extLst>
              <a:ext uri="{FF2B5EF4-FFF2-40B4-BE49-F238E27FC236}">
                <a16:creationId xmlns:a16="http://schemas.microsoft.com/office/drawing/2014/main" id="{C49E2653-C8D1-4594-B3A4-0606A88CBB62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8" name="MIO_Placeholder_Mapping" hidden="1">
            <a:extLst>
              <a:ext uri="{FF2B5EF4-FFF2-40B4-BE49-F238E27FC236}">
                <a16:creationId xmlns:a16="http://schemas.microsoft.com/office/drawing/2014/main" id="{12ADA7AE-DD1C-409A-B0A5-6D14FF7BF27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pos="3908">
          <p15:clr>
            <a:srgbClr val="FBAE40"/>
          </p15:clr>
        </p15:guide>
        <p15:guide id="6" pos="3772">
          <p15:clr>
            <a:srgbClr val="FBAE40"/>
          </p15:clr>
        </p15:guide>
        <p15:guide id="7" pos="5586">
          <p15:clr>
            <a:srgbClr val="FBAE40"/>
          </p15:clr>
        </p15:guide>
        <p15:guide id="8" pos="5700">
          <p15:clr>
            <a:srgbClr val="FBAE40"/>
          </p15:clr>
        </p15:guide>
        <p15:guide id="9" pos="1980">
          <p15:clr>
            <a:srgbClr val="FBAE40"/>
          </p15:clr>
        </p15:guide>
        <p15:guide id="10" pos="209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Row |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mpower_additionalText_placeholder" hidden="1">
            <a:extLst>
              <a:ext uri="{FF2B5EF4-FFF2-40B4-BE49-F238E27FC236}">
                <a16:creationId xmlns:a16="http://schemas.microsoft.com/office/drawing/2014/main" id="{598DE9EE-A198-41B5-9814-41C66F96D3B0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mpower_document_placeholder" hidden="1">
            <a:extLst>
              <a:ext uri="{FF2B5EF4-FFF2-40B4-BE49-F238E27FC236}">
                <a16:creationId xmlns:a16="http://schemas.microsoft.com/office/drawing/2014/main" id="{0AFB1D71-5FD7-446C-90B5-1DE68C513BD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6" name="empower_proprietary_placeholder" hidden="1">
            <a:extLst>
              <a:ext uri="{FF2B5EF4-FFF2-40B4-BE49-F238E27FC236}">
                <a16:creationId xmlns:a16="http://schemas.microsoft.com/office/drawing/2014/main" id="{57168C6C-B95E-4260-9301-8D1D5988F67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7" name="empower_draft_placeholder" hidden="1">
            <a:extLst>
              <a:ext uri="{FF2B5EF4-FFF2-40B4-BE49-F238E27FC236}">
                <a16:creationId xmlns:a16="http://schemas.microsoft.com/office/drawing/2014/main" id="{729E2230-F28C-4139-A2F7-536C0BDB8E99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footer_placeholder">
            <a:extLst>
              <a:ext uri="{FF2B5EF4-FFF2-40B4-BE49-F238E27FC236}">
                <a16:creationId xmlns:a16="http://schemas.microsoft.com/office/drawing/2014/main" id="{2A98BB16-D9CD-4785-A71C-21C57A55488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classification_attention_placeholder" hidden="1">
            <a:extLst>
              <a:ext uri="{FF2B5EF4-FFF2-40B4-BE49-F238E27FC236}">
                <a16:creationId xmlns:a16="http://schemas.microsoft.com/office/drawing/2014/main" id="{333A1F8F-A990-434A-92C1-D59A014E7AFF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1" name="empower_classification_placeholder">
            <a:extLst>
              <a:ext uri="{FF2B5EF4-FFF2-40B4-BE49-F238E27FC236}">
                <a16:creationId xmlns:a16="http://schemas.microsoft.com/office/drawing/2014/main" id="{DBAA7875-DC7B-4CB1-AFAA-A99AEDD01BF7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5" name="empower_date_placeholder">
            <a:extLst>
              <a:ext uri="{FF2B5EF4-FFF2-40B4-BE49-F238E27FC236}">
                <a16:creationId xmlns:a16="http://schemas.microsoft.com/office/drawing/2014/main" id="{5743D8EF-9336-4669-BBD9-501D062A3DB4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Content Top">
            <a:extLst>
              <a:ext uri="{FF2B5EF4-FFF2-40B4-BE49-F238E27FC236}">
                <a16:creationId xmlns:a16="http://schemas.microsoft.com/office/drawing/2014/main" id="{B528FDA5-64C4-4079-B7B7-97722BA3003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4800" y="1268414"/>
            <a:ext cx="11521280" cy="1368425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2" name="Content Left">
            <a:extLst>
              <a:ext uri="{FF2B5EF4-FFF2-40B4-BE49-F238E27FC236}">
                <a16:creationId xmlns:a16="http://schemas.microsoft.com/office/drawing/2014/main" id="{11455573-DB68-4634-9EB0-10FDA72EB09C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4800" y="2781300"/>
            <a:ext cx="2808000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" name="Content Center Left">
            <a:extLst>
              <a:ext uri="{FF2B5EF4-FFF2-40B4-BE49-F238E27FC236}">
                <a16:creationId xmlns:a16="http://schemas.microsoft.com/office/drawing/2014/main" id="{DF6A34C2-8D0D-4C18-BD01-86B1344A92D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24225" y="2781300"/>
            <a:ext cx="2663825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Center Right">
            <a:extLst>
              <a:ext uri="{FF2B5EF4-FFF2-40B4-BE49-F238E27FC236}">
                <a16:creationId xmlns:a16="http://schemas.microsoft.com/office/drawing/2014/main" id="{A331F240-D4BB-4096-BFB7-002D583A4FC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203950" y="2781300"/>
            <a:ext cx="2663825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" name="Content Right">
            <a:extLst>
              <a:ext uri="{FF2B5EF4-FFF2-40B4-BE49-F238E27FC236}">
                <a16:creationId xmlns:a16="http://schemas.microsoft.com/office/drawing/2014/main" id="{2BEB3BE2-22F6-4B6B-AB28-F38AB449DED5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048750" y="2781300"/>
            <a:ext cx="2807593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B9A27F18-A46A-4C29-AB62-7BEB5215C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4" name="LOGO PROTECTION" hidden="1">
            <a:extLst>
              <a:ext uri="{FF2B5EF4-FFF2-40B4-BE49-F238E27FC236}">
                <a16:creationId xmlns:a16="http://schemas.microsoft.com/office/drawing/2014/main" id="{DDE018F7-7CB9-4F69-872D-4609CBE453C0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80E7AAC-C545-4F05-8939-1B218CC948D8}"/>
              </a:ext>
            </a:extLst>
          </p:cNvPr>
          <p:cNvSpPr>
            <a:spLocks noGrp="1"/>
          </p:cNvSpPr>
          <p:nvPr>
            <p:ph type="dt" sz="half" idx="2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86E86CFC-21FB-497B-BD25-729619D70F13}"/>
              </a:ext>
            </a:extLst>
          </p:cNvPr>
          <p:cNvSpPr>
            <a:spLocks noGrp="1"/>
          </p:cNvSpPr>
          <p:nvPr>
            <p:ph type="ftr" sz="quarter" idx="27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Slide Number Placeholder 16" hidden="1">
            <a:extLst>
              <a:ext uri="{FF2B5EF4-FFF2-40B4-BE49-F238E27FC236}">
                <a16:creationId xmlns:a16="http://schemas.microsoft.com/office/drawing/2014/main" id="{C7A23CE7-AF5A-4245-A417-6A94DA58E485}"/>
              </a:ext>
            </a:extLst>
          </p:cNvPr>
          <p:cNvSpPr>
            <a:spLocks noGrp="1"/>
          </p:cNvSpPr>
          <p:nvPr>
            <p:ph type="sldNum" sz="quarter" idx="28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9" name="MIO_Placeholder_Mapping" hidden="1">
            <a:extLst>
              <a:ext uri="{FF2B5EF4-FFF2-40B4-BE49-F238E27FC236}">
                <a16:creationId xmlns:a16="http://schemas.microsoft.com/office/drawing/2014/main" id="{E3241B79-27A8-4873-89EC-D6F0564709E7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661">
          <p15:clr>
            <a:srgbClr val="FBAE40"/>
          </p15:clr>
        </p15:guide>
        <p15:guide id="3" orient="horz" pos="1752">
          <p15:clr>
            <a:srgbClr val="FBAE40"/>
          </p15:clr>
        </p15:guide>
        <p15:guide id="4" orient="horz" pos="4020">
          <p15:clr>
            <a:srgbClr val="FBAE40"/>
          </p15:clr>
        </p15:guide>
        <p15:guide id="5" pos="1980">
          <p15:clr>
            <a:srgbClr val="FBAE40"/>
          </p15:clr>
        </p15:guide>
        <p15:guide id="6" pos="211">
          <p15:clr>
            <a:srgbClr val="FBAE40"/>
          </p15:clr>
        </p15:guide>
        <p15:guide id="7" pos="2094">
          <p15:clr>
            <a:srgbClr val="FBAE40"/>
          </p15:clr>
        </p15:guide>
        <p15:guide id="8" pos="3772">
          <p15:clr>
            <a:srgbClr val="FBAE40"/>
          </p15:clr>
        </p15:guide>
        <p15:guide id="9" pos="3908">
          <p15:clr>
            <a:srgbClr val="FBAE40"/>
          </p15:clr>
        </p15:guide>
        <p15:guide id="10" pos="5586">
          <p15:clr>
            <a:srgbClr val="FBAE40"/>
          </p15:clr>
        </p15:guide>
        <p15:guide id="11" pos="5700">
          <p15:clr>
            <a:srgbClr val="FBAE40"/>
          </p15:clr>
        </p15:guide>
        <p15:guide id="12" pos="74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mpower_additionalText_placeholder" hidden="1">
            <a:extLst>
              <a:ext uri="{FF2B5EF4-FFF2-40B4-BE49-F238E27FC236}">
                <a16:creationId xmlns:a16="http://schemas.microsoft.com/office/drawing/2014/main" id="{8B492BE2-D2A2-481A-B24A-CDE1C12A85F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baseline="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C269EC22-FB11-4D33-A5AD-970FF7AE0E7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2" name="empower_proprietary_placeholder" hidden="1">
            <a:extLst>
              <a:ext uri="{FF2B5EF4-FFF2-40B4-BE49-F238E27FC236}">
                <a16:creationId xmlns:a16="http://schemas.microsoft.com/office/drawing/2014/main" id="{4B1BF6CA-DC2D-48CD-962D-066217BE39A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4" name="empower_draft_placeholder" hidden="1">
            <a:extLst>
              <a:ext uri="{FF2B5EF4-FFF2-40B4-BE49-F238E27FC236}">
                <a16:creationId xmlns:a16="http://schemas.microsoft.com/office/drawing/2014/main" id="{884DECEF-9719-4244-AEE1-2AEA4754457D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footer_placeholder">
            <a:extLst>
              <a:ext uri="{FF2B5EF4-FFF2-40B4-BE49-F238E27FC236}">
                <a16:creationId xmlns:a16="http://schemas.microsoft.com/office/drawing/2014/main" id="{4E03D739-7852-4964-A407-6FD3B0FC1EEE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classification_attention_placeholder" hidden="1">
            <a:extLst>
              <a:ext uri="{FF2B5EF4-FFF2-40B4-BE49-F238E27FC236}">
                <a16:creationId xmlns:a16="http://schemas.microsoft.com/office/drawing/2014/main" id="{8BB80B65-0382-459F-AC7F-F3D707F65045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0" name="empower_classification_placeholder">
            <a:extLst>
              <a:ext uri="{FF2B5EF4-FFF2-40B4-BE49-F238E27FC236}">
                <a16:creationId xmlns:a16="http://schemas.microsoft.com/office/drawing/2014/main" id="{35CA1B3C-86AD-43CD-94E9-5A2E81B7D24E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2" name="empower_date_placeholder">
            <a:extLst>
              <a:ext uri="{FF2B5EF4-FFF2-40B4-BE49-F238E27FC236}">
                <a16:creationId xmlns:a16="http://schemas.microsoft.com/office/drawing/2014/main" id="{8E11CE1F-6424-469C-8957-85A359561FBF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106A8C73-A6AF-4DF0-8894-BF2EC7AA230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8" name="Footer Placeholder 7" hidden="1">
            <a:extLst>
              <a:ext uri="{FF2B5EF4-FFF2-40B4-BE49-F238E27FC236}">
                <a16:creationId xmlns:a16="http://schemas.microsoft.com/office/drawing/2014/main" id="{AB7F0ADB-6E9B-485D-93FC-12BF83F0A67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688F703F-EAD1-4063-8445-95277BEEE9A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1AE06898-E172-4A77-BE61-DAD235E107B9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020" userDrawn="1">
          <p15:clr>
            <a:srgbClr val="FBAE40"/>
          </p15:clr>
        </p15:guide>
        <p15:guide id="4" orient="horz" pos="79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ullpi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C9A3C9F-7C21-45B3-9124-006DC5D0E6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12281 h 6858000"/>
              <a:gd name="connsiteX3" fmla="*/ 12192000 w 12192000"/>
              <a:gd name="connsiteY3" fmla="*/ 6823094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6823094 h 6858000"/>
              <a:gd name="connsiteX7" fmla="*/ 0 w 12192000"/>
              <a:gd name="connsiteY7" fmla="*/ 68122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12281"/>
                </a:lnTo>
                <a:lnTo>
                  <a:pt x="12192000" y="6823094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823094"/>
                </a:lnTo>
                <a:lnTo>
                  <a:pt x="0" y="6812281"/>
                </a:lnTo>
                <a:close/>
              </a:path>
            </a:pathLst>
          </a:custGeom>
          <a:solidFill>
            <a:srgbClr val="DCD5D7"/>
          </a:solidFill>
        </p:spPr>
        <p:txBody>
          <a:bodyPr wrap="square" tIns="2880000">
            <a:noAutofit/>
          </a:bodyPr>
          <a:lstStyle>
            <a:lvl1pPr algn="ctr">
              <a:buNone/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MIO_AGENDA_IGNORE_NAVIGATION" hidden="1">
            <a:extLst>
              <a:ext uri="{FF2B5EF4-FFF2-40B4-BE49-F238E27FC236}">
                <a16:creationId xmlns:a16="http://schemas.microsoft.com/office/drawing/2014/main" id="{298E6853-722D-4D8C-A4A5-A6FCEB4A06C0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4" name="MIO_AGENDA_IGNORE_CHAPTER_REFERENCE" hidden="1">
            <a:extLst>
              <a:ext uri="{FF2B5EF4-FFF2-40B4-BE49-F238E27FC236}">
                <a16:creationId xmlns:a16="http://schemas.microsoft.com/office/drawing/2014/main" id="{4C952A04-6CCB-455C-887C-1B9A3B0ACD0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7D6FAC8-11F4-4964-9B25-EE9D1E189D30}"/>
              </a:ext>
            </a:extLst>
          </p:cNvPr>
          <p:cNvSpPr>
            <a:spLocks noGrp="1"/>
          </p:cNvSpPr>
          <p:nvPr>
            <p:ph type="dt" sz="half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B6B82CD2-EA5C-4D03-98C1-175706CF32FC}"/>
              </a:ext>
            </a:extLst>
          </p:cNvPr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C4E2716-EC8F-40FC-B4F8-3418FB160B39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MIO_Placeholder_Mapping" hidden="1">
            <a:extLst>
              <a:ext uri="{FF2B5EF4-FFF2-40B4-BE49-F238E27FC236}">
                <a16:creationId xmlns:a16="http://schemas.microsoft.com/office/drawing/2014/main" id="{162DC542-CA6E-49F2-AE52-133D584ED71B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257007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 White">
            <a:extLst>
              <a:ext uri="{FF2B5EF4-FFF2-40B4-BE49-F238E27FC236}">
                <a16:creationId xmlns:a16="http://schemas.microsoft.com/office/drawing/2014/main" id="{8739B1C3-A1A6-48E1-B2C4-F4CE3C824436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LOGO PROTECTION" hidden="1">
            <a:extLst>
              <a:ext uri="{FF2B5EF4-FFF2-40B4-BE49-F238E27FC236}">
                <a16:creationId xmlns:a16="http://schemas.microsoft.com/office/drawing/2014/main" id="{8182E335-5A52-4E3C-BCEC-9507D81BA511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927650" y="1920766"/>
            <a:ext cx="6336702" cy="3088476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6" name="MIO_AGENDA_LAST_SLIDE" hidden="1">
            <a:extLst>
              <a:ext uri="{FF2B5EF4-FFF2-40B4-BE49-F238E27FC236}">
                <a16:creationId xmlns:a16="http://schemas.microsoft.com/office/drawing/2014/main" id="{45591D6F-6D52-44E5-B3AA-2575CCD45201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2" name="MIO_AGENDA_IGNORE_NAVIGATION" hidden="1">
            <a:extLst>
              <a:ext uri="{FF2B5EF4-FFF2-40B4-BE49-F238E27FC236}">
                <a16:creationId xmlns:a16="http://schemas.microsoft.com/office/drawing/2014/main" id="{C7038F66-C11F-4566-ADAF-A099AF957551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3" name="MIO_AGENDA_IGNORE_CHAPTER_REFERENCE" hidden="1">
            <a:extLst>
              <a:ext uri="{FF2B5EF4-FFF2-40B4-BE49-F238E27FC236}">
                <a16:creationId xmlns:a16="http://schemas.microsoft.com/office/drawing/2014/main" id="{E0318986-8EA2-446A-AFF2-E8441C3AF8A6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 hidden="1">
            <a:extLst>
              <a:ext uri="{FF2B5EF4-FFF2-40B4-BE49-F238E27FC236}">
                <a16:creationId xmlns:a16="http://schemas.microsoft.com/office/drawing/2014/main" id="{087EFA22-3F6E-4210-A8FC-0864CD1DE4E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BDF262C8-30D5-474A-BD81-CA14ACCE51B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3F1C5DF9-A781-4661-8C3B-816A398ADFD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77B07280-C452-41A8-A8A7-B816EB9C3C9E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1D664F82-C381-42D9-B168-31F6D4282D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46" y="2755984"/>
            <a:ext cx="3077814" cy="13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01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FX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FXSHAPE"/>
          <p:cNvSpPr>
            <a:spLocks noGrp="1"/>
          </p:cNvSpPr>
          <p:nvPr>
            <p:ph type="title" hasCustomPrompt="1"/>
          </p:nvPr>
        </p:nvSpPr>
        <p:spPr>
          <a:xfrm>
            <a:off x="335360" y="188720"/>
            <a:ext cx="9631680" cy="720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empower_footer_placeholder">
            <a:extLst>
              <a:ext uri="{FF2B5EF4-FFF2-40B4-BE49-F238E27FC236}">
                <a16:creationId xmlns:a16="http://schemas.microsoft.com/office/drawing/2014/main" id="{130531CE-02BE-4532-88D1-1CEA9458AB42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mpower_classification_placeholder">
            <a:extLst>
              <a:ext uri="{FF2B5EF4-FFF2-40B4-BE49-F238E27FC236}">
                <a16:creationId xmlns:a16="http://schemas.microsoft.com/office/drawing/2014/main" id="{DAD7354F-4CCF-4687-90EC-372D2AB1BB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b="1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date_placeholder">
            <a:extLst>
              <a:ext uri="{FF2B5EF4-FFF2-40B4-BE49-F238E27FC236}">
                <a16:creationId xmlns:a16="http://schemas.microsoft.com/office/drawing/2014/main" id="{355B0EC1-8F5A-4572-8381-D128E6AACF9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000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501C1CF0-6452-4D4E-9BC7-65EADBD5EEC4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Background White">
            <a:extLst>
              <a:ext uri="{FF2B5EF4-FFF2-40B4-BE49-F238E27FC236}">
                <a16:creationId xmlns:a16="http://schemas.microsoft.com/office/drawing/2014/main" id="{FBA286CB-2DB7-49EA-ABB9-E63BB6315EDB}"/>
              </a:ext>
            </a:extLst>
          </p:cNvPr>
          <p:cNvSpPr/>
          <p:nvPr userDrawn="1"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Crystal Picture Placeholder">
            <a:extLst>
              <a:ext uri="{FF2B5EF4-FFF2-40B4-BE49-F238E27FC236}">
                <a16:creationId xmlns:a16="http://schemas.microsoft.com/office/drawing/2014/main" id="{2B034C47-A659-3457-E1A7-79A7F521356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1" y="0"/>
            <a:ext cx="5205158" cy="6858000"/>
          </a:xfrm>
          <a:custGeom>
            <a:avLst/>
            <a:gdLst>
              <a:gd name="connsiteX0" fmla="*/ 0 w 5205158"/>
              <a:gd name="connsiteY0" fmla="*/ 0 h 6858000"/>
              <a:gd name="connsiteX1" fmla="*/ 4377139 w 5205158"/>
              <a:gd name="connsiteY1" fmla="*/ 0 h 6858000"/>
              <a:gd name="connsiteX2" fmla="*/ 5205158 w 5205158"/>
              <a:gd name="connsiteY2" fmla="*/ 1713978 h 6858000"/>
              <a:gd name="connsiteX3" fmla="*/ 4370092 w 5205158"/>
              <a:gd name="connsiteY3" fmla="*/ 6858000 h 6858000"/>
              <a:gd name="connsiteX4" fmla="*/ 0 w 520515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158" h="6858000">
                <a:moveTo>
                  <a:pt x="0" y="0"/>
                </a:moveTo>
                <a:lnTo>
                  <a:pt x="4377139" y="0"/>
                </a:lnTo>
                <a:lnTo>
                  <a:pt x="5205158" y="1713978"/>
                </a:lnTo>
                <a:lnTo>
                  <a:pt x="437009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 wrap="square" tIns="2700000">
            <a:noAutofit/>
          </a:bodyPr>
          <a:lstStyle>
            <a:lvl1pPr marL="0" indent="0" algn="ctr" rtl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5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808608" y="3790101"/>
            <a:ext cx="576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0926292C-4FD6-404F-8149-3EB0B4DF87B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08608" y="1757203"/>
            <a:ext cx="5760000" cy="1672899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275E4ACD-2699-4EB4-B72E-2EBE63C205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808608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9" name="empower_classification_placeholder">
            <a:extLst>
              <a:ext uri="{FF2B5EF4-FFF2-40B4-BE49-F238E27FC236}">
                <a16:creationId xmlns:a16="http://schemas.microsoft.com/office/drawing/2014/main" id="{2E1A11AC-1395-4E21-827C-BF03F1350E73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5808608" y="6501600"/>
            <a:ext cx="136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8A1DAB4F-0FA1-4116-AD11-2FAD7B4CA74A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8328521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6199DA7C-0CA0-4D66-B211-C7E7EAED824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7464565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77B7EDDE-B2BF-41DF-B12E-29C55B064D28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77CD087C-DFE1-43D5-AF8C-29BB0B90F67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8A2B950C-C584-4156-BAA9-284D4A5BB0F4}"/>
              </a:ext>
            </a:extLst>
          </p:cNvPr>
          <p:cNvSpPr>
            <a:spLocks noGrp="1"/>
          </p:cNvSpPr>
          <p:nvPr>
            <p:ph type="dt" sz="half" idx="19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237973C6-0D90-4AEE-BB6E-AE4A8B5BA26B}"/>
              </a:ext>
            </a:extLst>
          </p:cNvPr>
          <p:cNvSpPr>
            <a:spLocks noGrp="1"/>
          </p:cNvSpPr>
          <p:nvPr>
            <p:ph type="sldNum" sz="quarter" idx="21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D727B4D6-DF5E-49B7-A837-D207551F22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A2558C1A-A4CE-495C-941B-21CFE7DE6C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2328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D04A951B-0B3C-4A20-86D2-B3C8F8FB9563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4" name="Background White">
            <a:extLst>
              <a:ext uri="{FF2B5EF4-FFF2-40B4-BE49-F238E27FC236}">
                <a16:creationId xmlns:a16="http://schemas.microsoft.com/office/drawing/2014/main" id="{1FBC75BD-957B-1EC7-B3A9-8C67FC480706}"/>
              </a:ext>
            </a:extLst>
          </p:cNvPr>
          <p:cNvSpPr/>
          <p:nvPr userDrawn="1"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rtl="0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3" name="Crystal Shape">
            <a:extLst>
              <a:ext uri="{FF2B5EF4-FFF2-40B4-BE49-F238E27FC236}">
                <a16:creationId xmlns:a16="http://schemas.microsoft.com/office/drawing/2014/main" id="{2EA7ACC0-9174-0F6F-0B3E-9FE773D0A408}"/>
              </a:ext>
            </a:extLst>
          </p:cNvPr>
          <p:cNvSpPr/>
          <p:nvPr userDrawn="1"/>
        </p:nvSpPr>
        <p:spPr bwMode="auto">
          <a:xfrm>
            <a:off x="2" y="1"/>
            <a:ext cx="12191999" cy="3932241"/>
          </a:xfrm>
          <a:custGeom>
            <a:avLst/>
            <a:gdLst>
              <a:gd name="connsiteX0" fmla="*/ 0 w 12191999"/>
              <a:gd name="connsiteY0" fmla="*/ 0 h 3932241"/>
              <a:gd name="connsiteX1" fmla="*/ 12191999 w 12191999"/>
              <a:gd name="connsiteY1" fmla="*/ 0 h 3932241"/>
              <a:gd name="connsiteX2" fmla="*/ 12191999 w 12191999"/>
              <a:gd name="connsiteY2" fmla="*/ 3726156 h 3932241"/>
              <a:gd name="connsiteX3" fmla="*/ 3063660 w 12191999"/>
              <a:gd name="connsiteY3" fmla="*/ 2179105 h 3932241"/>
              <a:gd name="connsiteX4" fmla="*/ 387 w 12191999"/>
              <a:gd name="connsiteY4" fmla="*/ 3726157 h 3932241"/>
              <a:gd name="connsiteX5" fmla="*/ 387 w 12191999"/>
              <a:gd name="connsiteY5" fmla="*/ 3932241 h 3932241"/>
              <a:gd name="connsiteX6" fmla="*/ 0 w 12191999"/>
              <a:gd name="connsiteY6" fmla="*/ 3932241 h 39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932241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932241"/>
                </a:lnTo>
                <a:lnTo>
                  <a:pt x="0" y="3932241"/>
                </a:lnTo>
                <a:close/>
              </a:path>
            </a:pathLst>
          </a:custGeom>
          <a:solidFill>
            <a:srgbClr val="0A827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rtl="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4000" y="5641200"/>
            <a:ext cx="828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DDFB9099-E080-4657-A124-1583A7385081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24001" y="4161599"/>
            <a:ext cx="8280000" cy="1119600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597455C0-1C86-4D66-BC01-C39FC063630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9" name="empower_classification_placeholder">
            <a:extLst>
              <a:ext uri="{FF2B5EF4-FFF2-40B4-BE49-F238E27FC236}">
                <a16:creationId xmlns:a16="http://schemas.microsoft.com/office/drawing/2014/main" id="{F2A69E30-B66A-4640-A0FD-5D2C3EE160B0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5412000" y="6501600"/>
            <a:ext cx="136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96E39437-30C8-4D2C-BDE0-D743E3FA80DD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624000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4B8FCDCD-762A-43C6-901A-F85ED8B716C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E1EDD075-E4C7-4D42-B9EA-266CAA36278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5" name="MIO_AGENDA_IGNORE_CHAPTER_REFERENCE" hidden="1">
            <a:extLst>
              <a:ext uri="{FF2B5EF4-FFF2-40B4-BE49-F238E27FC236}">
                <a16:creationId xmlns:a16="http://schemas.microsoft.com/office/drawing/2014/main" id="{69714F47-DD62-4063-BF75-AE10B75ACD2F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4801112-C226-4D1B-8109-89A1EA6E6950}"/>
              </a:ext>
            </a:extLst>
          </p:cNvPr>
          <p:cNvSpPr>
            <a:spLocks noGrp="1"/>
          </p:cNvSpPr>
          <p:nvPr>
            <p:ph type="dt" sz="half" idx="15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7" name="Footer Placeholder 16" hidden="1">
            <a:extLst>
              <a:ext uri="{FF2B5EF4-FFF2-40B4-BE49-F238E27FC236}">
                <a16:creationId xmlns:a16="http://schemas.microsoft.com/office/drawing/2014/main" id="{4A132925-95FA-4753-A3A8-100A8B4A5840}"/>
              </a:ext>
            </a:extLst>
          </p:cNvPr>
          <p:cNvSpPr>
            <a:spLocks noGrp="1"/>
          </p:cNvSpPr>
          <p:nvPr>
            <p:ph type="ftr" sz="quarter" idx="16"/>
            <p:custDataLst>
              <p:tags r:id="rId8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90BC69B8-D726-4EBC-AE1A-053251677C8B}"/>
              </a:ext>
            </a:extLst>
          </p:cNvPr>
          <p:cNvSpPr>
            <a:spLocks noGrp="1"/>
          </p:cNvSpPr>
          <p:nvPr>
            <p:ph type="sldNum" sz="quarter" idx="17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3B046A58-B894-4C62-9312-C4EF9EDFF3F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0090C8BE-0F32-4CF4-BB5D-F435E6072DC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91533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mpower_additionalText_placeholder" hidden="1">
            <a:extLst>
              <a:ext uri="{FF2B5EF4-FFF2-40B4-BE49-F238E27FC236}">
                <a16:creationId xmlns:a16="http://schemas.microsoft.com/office/drawing/2014/main" id="{93F7048C-8316-453D-8883-8716B78B030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baseline="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19AD8A63-6441-49F3-BD90-8D4DF9E47EE1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2" name="empower_proprietary_placeholder" hidden="1">
            <a:extLst>
              <a:ext uri="{FF2B5EF4-FFF2-40B4-BE49-F238E27FC236}">
                <a16:creationId xmlns:a16="http://schemas.microsoft.com/office/drawing/2014/main" id="{47EE7D08-6A4F-4583-B0FB-2642238529C0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4" name="empower_draft_placeholder" hidden="1">
            <a:extLst>
              <a:ext uri="{FF2B5EF4-FFF2-40B4-BE49-F238E27FC236}">
                <a16:creationId xmlns:a16="http://schemas.microsoft.com/office/drawing/2014/main" id="{BBB3932D-D47B-4955-93EE-467AC52E4E27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footer_placeholder">
            <a:extLst>
              <a:ext uri="{FF2B5EF4-FFF2-40B4-BE49-F238E27FC236}">
                <a16:creationId xmlns:a16="http://schemas.microsoft.com/office/drawing/2014/main" id="{BB857729-3B9C-45BF-8F44-236D56EED406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classification_attention_placeholder" hidden="1">
            <a:extLst>
              <a:ext uri="{FF2B5EF4-FFF2-40B4-BE49-F238E27FC236}">
                <a16:creationId xmlns:a16="http://schemas.microsoft.com/office/drawing/2014/main" id="{ED12D396-6789-4220-B5FF-8F4E755A3C76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0" name="empower_classification_placeholder">
            <a:extLst>
              <a:ext uri="{FF2B5EF4-FFF2-40B4-BE49-F238E27FC236}">
                <a16:creationId xmlns:a16="http://schemas.microsoft.com/office/drawing/2014/main" id="{37C1E426-F34B-4FFB-A688-C9E251A8BC0B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2" name="empower_date_placeholder">
            <a:extLst>
              <a:ext uri="{FF2B5EF4-FFF2-40B4-BE49-F238E27FC236}">
                <a16:creationId xmlns:a16="http://schemas.microsoft.com/office/drawing/2014/main" id="{6976A686-032A-4DD8-ACB2-F6323D2BEB1D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4807386D-5007-41B0-8720-8A575EEBA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F5FE3C92-21D9-4EC7-8208-A5BA097E9D7D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D1F9AA12-4C8C-4488-AF38-E06943B19AA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971F8BAB-E178-4122-ADFD-FE4894CC864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F4BB077B-5178-4306-A596-17CDBFA21A5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E4D23B78-ED4D-4135-B16E-F5097554D30C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2" orient="horz" pos="402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15" orient="horz" pos="7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|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mpower_additionalText_placeholder" hidden="1">
            <a:extLst>
              <a:ext uri="{FF2B5EF4-FFF2-40B4-BE49-F238E27FC236}">
                <a16:creationId xmlns:a16="http://schemas.microsoft.com/office/drawing/2014/main" id="{9D9C4037-B0BC-4E62-B476-A41D0440655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 hidden="1">
            <a:extLst>
              <a:ext uri="{FF2B5EF4-FFF2-40B4-BE49-F238E27FC236}">
                <a16:creationId xmlns:a16="http://schemas.microsoft.com/office/drawing/2014/main" id="{7BEA6DD0-FBBB-494B-9C03-C447E71492A5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3" name="empower_proprietary_placeholder" hidden="1">
            <a:extLst>
              <a:ext uri="{FF2B5EF4-FFF2-40B4-BE49-F238E27FC236}">
                <a16:creationId xmlns:a16="http://schemas.microsoft.com/office/drawing/2014/main" id="{295E96AB-B6AB-4A8B-A097-6438B2DA5C5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5" name="empower_draft_placeholder" hidden="1">
            <a:extLst>
              <a:ext uri="{FF2B5EF4-FFF2-40B4-BE49-F238E27FC236}">
                <a16:creationId xmlns:a16="http://schemas.microsoft.com/office/drawing/2014/main" id="{0B3EC6CF-5868-40BD-BF1B-882B13F49F5C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empower_footer_placeholder">
            <a:extLst>
              <a:ext uri="{FF2B5EF4-FFF2-40B4-BE49-F238E27FC236}">
                <a16:creationId xmlns:a16="http://schemas.microsoft.com/office/drawing/2014/main" id="{FE09BAC5-F3BC-4C51-A794-098F4099C052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classification_attention_placeholder" hidden="1">
            <a:extLst>
              <a:ext uri="{FF2B5EF4-FFF2-40B4-BE49-F238E27FC236}">
                <a16:creationId xmlns:a16="http://schemas.microsoft.com/office/drawing/2014/main" id="{E695FB18-B641-433F-A03A-D58B93F377B4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1" name="empower_classification_placeholder">
            <a:extLst>
              <a:ext uri="{FF2B5EF4-FFF2-40B4-BE49-F238E27FC236}">
                <a16:creationId xmlns:a16="http://schemas.microsoft.com/office/drawing/2014/main" id="{6F76DDB4-3F8E-4A82-B473-4784C9B20BC1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3" name="empower_date_placeholder">
            <a:extLst>
              <a:ext uri="{FF2B5EF4-FFF2-40B4-BE49-F238E27FC236}">
                <a16:creationId xmlns:a16="http://schemas.microsoft.com/office/drawing/2014/main" id="{2C326E6F-F54B-4E77-BCF5-73E6B02466B0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11520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2209D2CA-FDE2-4B12-9D75-213CCFE3FA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LOGO PROTECTION" hidden="1">
            <a:extLst>
              <a:ext uri="{FF2B5EF4-FFF2-40B4-BE49-F238E27FC236}">
                <a16:creationId xmlns:a16="http://schemas.microsoft.com/office/drawing/2014/main" id="{DF1FB678-4F92-45E5-9B25-2B5FE93A0952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7B8A1C3-E607-4E28-91A1-A973183FE78F}"/>
              </a:ext>
            </a:extLst>
          </p:cNvPr>
          <p:cNvSpPr>
            <a:spLocks noGrp="1"/>
          </p:cNvSpPr>
          <p:nvPr>
            <p:ph type="dt" sz="half" idx="14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0" name="Footer Placeholder 9" hidden="1">
            <a:extLst>
              <a:ext uri="{FF2B5EF4-FFF2-40B4-BE49-F238E27FC236}">
                <a16:creationId xmlns:a16="http://schemas.microsoft.com/office/drawing/2014/main" id="{6B901E0B-D453-4CEB-8C35-51C25A27F89D}"/>
              </a:ext>
            </a:extLst>
          </p:cNvPr>
          <p:cNvSpPr>
            <a:spLocks noGrp="1"/>
          </p:cNvSpPr>
          <p:nvPr>
            <p:ph type="ftr" sz="quarter" idx="15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 hidden="1">
            <a:extLst>
              <a:ext uri="{FF2B5EF4-FFF2-40B4-BE49-F238E27FC236}">
                <a16:creationId xmlns:a16="http://schemas.microsoft.com/office/drawing/2014/main" id="{212E0C1A-F772-4C8C-B2E7-03887DA46ED9}"/>
              </a:ext>
            </a:extLst>
          </p:cNvPr>
          <p:cNvSpPr>
            <a:spLocks noGrp="1"/>
          </p:cNvSpPr>
          <p:nvPr>
            <p:ph type="sldNum" sz="quarter" idx="16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0BE19B5-FA3E-481C-ACF3-046C2AA8A9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799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FD35C554-56A1-4651-98F3-FC19B8770A8A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ocument_placeholder" hidden="1">
            <a:extLst>
              <a:ext uri="{FF2B5EF4-FFF2-40B4-BE49-F238E27FC236}">
                <a16:creationId xmlns:a16="http://schemas.microsoft.com/office/drawing/2014/main" id="{4FA374A8-328C-4586-BEF8-CF0921FBF7D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4" name="empower_proprietary_placeholder" hidden="1">
            <a:extLst>
              <a:ext uri="{FF2B5EF4-FFF2-40B4-BE49-F238E27FC236}">
                <a16:creationId xmlns:a16="http://schemas.microsoft.com/office/drawing/2014/main" id="{AEB670C2-21D6-4210-BA37-DF3C9B9933BC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  <a:endParaRPr lang="en-US" sz="800" b="1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draft_placeholder" hidden="1">
            <a:extLst>
              <a:ext uri="{FF2B5EF4-FFF2-40B4-BE49-F238E27FC236}">
                <a16:creationId xmlns:a16="http://schemas.microsoft.com/office/drawing/2014/main" id="{21B71886-0324-4B36-AA82-C90CF46385B2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footer_placeholder">
            <a:extLst>
              <a:ext uri="{FF2B5EF4-FFF2-40B4-BE49-F238E27FC236}">
                <a16:creationId xmlns:a16="http://schemas.microsoft.com/office/drawing/2014/main" id="{DC9834AE-8B30-477E-8C87-5F8E7D7B17A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classification_attention_placeholder" hidden="1">
            <a:extLst>
              <a:ext uri="{FF2B5EF4-FFF2-40B4-BE49-F238E27FC236}">
                <a16:creationId xmlns:a16="http://schemas.microsoft.com/office/drawing/2014/main" id="{B5FD8F85-4CB3-489A-86B2-4ABCB308F30D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2" name="empower_classification_placeholder">
            <a:extLst>
              <a:ext uri="{FF2B5EF4-FFF2-40B4-BE49-F238E27FC236}">
                <a16:creationId xmlns:a16="http://schemas.microsoft.com/office/drawing/2014/main" id="{A254D557-505E-4B08-8C5B-DEA083728C5A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b="1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empower_date_placeholder">
            <a:extLst>
              <a:ext uri="{FF2B5EF4-FFF2-40B4-BE49-F238E27FC236}">
                <a16:creationId xmlns:a16="http://schemas.microsoft.com/office/drawing/2014/main" id="{6E3D16E2-B858-4F89-B7A0-119FBFC70810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5688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Right"/>
          <p:cNvSpPr>
            <a:spLocks noGrp="1"/>
          </p:cNvSpPr>
          <p:nvPr>
            <p:ph sz="quarter" idx="14" hasCustomPrompt="1"/>
          </p:nvPr>
        </p:nvSpPr>
        <p:spPr>
          <a:xfrm>
            <a:off x="6167439" y="1268414"/>
            <a:ext cx="5689202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73E7DFD-EB78-498B-97A4-CE06BA4BE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D623209F-EEBF-4451-AF99-363F6EA35F67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850AB63-C5F5-4BA2-A73E-BB668324B70F}"/>
              </a:ext>
            </a:extLst>
          </p:cNvPr>
          <p:cNvSpPr>
            <a:spLocks noGrp="1"/>
          </p:cNvSpPr>
          <p:nvPr>
            <p:ph type="dt" sz="half" idx="15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1" name="Footer Placeholder 10" hidden="1">
            <a:extLst>
              <a:ext uri="{FF2B5EF4-FFF2-40B4-BE49-F238E27FC236}">
                <a16:creationId xmlns:a16="http://schemas.microsoft.com/office/drawing/2014/main" id="{ED18627F-EDFA-45CA-A572-C60F0E37473A}"/>
              </a:ext>
            </a:extLst>
          </p:cNvPr>
          <p:cNvSpPr>
            <a:spLocks noGrp="1"/>
          </p:cNvSpPr>
          <p:nvPr>
            <p:ph type="ftr" sz="quarter" idx="16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 hidden="1">
            <a:extLst>
              <a:ext uri="{FF2B5EF4-FFF2-40B4-BE49-F238E27FC236}">
                <a16:creationId xmlns:a16="http://schemas.microsoft.com/office/drawing/2014/main" id="{E2FA0071-6D08-45B0-AF4E-22BFCF09E76B}"/>
              </a:ext>
            </a:extLst>
          </p:cNvPr>
          <p:cNvSpPr>
            <a:spLocks noGrp="1"/>
          </p:cNvSpPr>
          <p:nvPr>
            <p:ph type="sldNum" sz="quarter" idx="17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673026AB-61DE-4BDA-8F8E-CCC68BAAE095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2" pos="7469">
          <p15:clr>
            <a:srgbClr val="FBAE40"/>
          </p15:clr>
        </p15:guide>
        <p15:guide id="3" pos="3795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White"/>
          <p:cNvSpPr/>
          <p:nvPr/>
        </p:nvSpPr>
        <p:spPr bwMode="auto">
          <a:xfrm>
            <a:off x="0" y="810000"/>
            <a:ext cx="12191998" cy="604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Crystal Shape">
            <a:extLst>
              <a:ext uri="{FF2B5EF4-FFF2-40B4-BE49-F238E27FC236}">
                <a16:creationId xmlns:a16="http://schemas.microsoft.com/office/drawing/2014/main" id="{3FBBF7BF-BA7F-647C-39AB-CEDA0092AA91}"/>
              </a:ext>
            </a:extLst>
          </p:cNvPr>
          <p:cNvSpPr/>
          <p:nvPr userDrawn="1"/>
        </p:nvSpPr>
        <p:spPr>
          <a:xfrm rot="5400000">
            <a:off x="1207129" y="-1234005"/>
            <a:ext cx="6878637" cy="9330464"/>
          </a:xfrm>
          <a:custGeom>
            <a:avLst/>
            <a:gdLst>
              <a:gd name="connsiteX0" fmla="*/ 0 w 6870543"/>
              <a:gd name="connsiteY0" fmla="*/ 727877 h 5591944"/>
              <a:gd name="connsiteX1" fmla="*/ 1726296 w 6870543"/>
              <a:gd name="connsiteY1" fmla="*/ 0 h 5591944"/>
              <a:gd name="connsiteX2" fmla="*/ 6870543 w 6870543"/>
              <a:gd name="connsiteY2" fmla="*/ 1136853 h 5591944"/>
              <a:gd name="connsiteX3" fmla="*/ 6870543 w 6870543"/>
              <a:gd name="connsiteY3" fmla="*/ 5591944 h 5591944"/>
              <a:gd name="connsiteX4" fmla="*/ 0 w 6870543"/>
              <a:gd name="connsiteY4" fmla="*/ 5591944 h 5591944"/>
              <a:gd name="connsiteX5" fmla="*/ 0 w 6870543"/>
              <a:gd name="connsiteY5" fmla="*/ 727877 h 5591944"/>
              <a:gd name="connsiteX0" fmla="*/ 0 w 6870545"/>
              <a:gd name="connsiteY0" fmla="*/ 727877 h 9322375"/>
              <a:gd name="connsiteX1" fmla="*/ 1726296 w 6870545"/>
              <a:gd name="connsiteY1" fmla="*/ 0 h 9322375"/>
              <a:gd name="connsiteX2" fmla="*/ 6870543 w 6870545"/>
              <a:gd name="connsiteY2" fmla="*/ 1136853 h 9322375"/>
              <a:gd name="connsiteX3" fmla="*/ 6870545 w 6870545"/>
              <a:gd name="connsiteY3" fmla="*/ 9322375 h 9322375"/>
              <a:gd name="connsiteX4" fmla="*/ 0 w 6870545"/>
              <a:gd name="connsiteY4" fmla="*/ 5591944 h 9322375"/>
              <a:gd name="connsiteX5" fmla="*/ 0 w 6870545"/>
              <a:gd name="connsiteY5" fmla="*/ 727877 h 9322375"/>
              <a:gd name="connsiteX0" fmla="*/ 8092 w 6878637"/>
              <a:gd name="connsiteY0" fmla="*/ 727877 h 9330464"/>
              <a:gd name="connsiteX1" fmla="*/ 1734388 w 6878637"/>
              <a:gd name="connsiteY1" fmla="*/ 0 h 9330464"/>
              <a:gd name="connsiteX2" fmla="*/ 6878635 w 6878637"/>
              <a:gd name="connsiteY2" fmla="*/ 1136853 h 9330464"/>
              <a:gd name="connsiteX3" fmla="*/ 6878637 w 6878637"/>
              <a:gd name="connsiteY3" fmla="*/ 9322375 h 9330464"/>
              <a:gd name="connsiteX4" fmla="*/ 0 w 6878637"/>
              <a:gd name="connsiteY4" fmla="*/ 9330464 h 9330464"/>
              <a:gd name="connsiteX5" fmla="*/ 8092 w 6878637"/>
              <a:gd name="connsiteY5" fmla="*/ 727877 h 9330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8637" h="9330464">
                <a:moveTo>
                  <a:pt x="8092" y="727877"/>
                </a:moveTo>
                <a:lnTo>
                  <a:pt x="1734388" y="0"/>
                </a:lnTo>
                <a:lnTo>
                  <a:pt x="6878635" y="1136853"/>
                </a:lnTo>
                <a:cubicBezTo>
                  <a:pt x="6878636" y="3865360"/>
                  <a:pt x="6878636" y="6593868"/>
                  <a:pt x="6878637" y="9322375"/>
                </a:cubicBezTo>
                <a:lnTo>
                  <a:pt x="0" y="9330464"/>
                </a:lnTo>
                <a:cubicBezTo>
                  <a:pt x="2697" y="6462935"/>
                  <a:pt x="5395" y="3595406"/>
                  <a:pt x="8092" y="727877"/>
                </a:cubicBezTo>
                <a:close/>
              </a:path>
            </a:pathLst>
          </a:custGeom>
          <a:solidFill>
            <a:srgbClr val="0A8276"/>
          </a:solidFill>
          <a:ln w="115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95C3DD4-2582-4776-B0CC-687FF543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134800"/>
            <a:ext cx="8137525" cy="683369"/>
          </a:xfrm>
        </p:spPr>
        <p:txBody>
          <a:bodyPr bIns="0"/>
          <a:lstStyle>
            <a:lvl1pPr>
              <a:defRPr sz="36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Section</a:t>
            </a:r>
          </a:p>
        </p:txBody>
      </p:sp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D0048F1C-4756-47EC-8B66-DB56E576453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5" name="MIO_AGENDA_IGNORE_NAVIGATION" hidden="1">
            <a:extLst>
              <a:ext uri="{FF2B5EF4-FFF2-40B4-BE49-F238E27FC236}">
                <a16:creationId xmlns:a16="http://schemas.microsoft.com/office/drawing/2014/main" id="{33FB814B-5214-4193-99B5-0E31D6690784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9" name="MIO_AGENDA_IGNORE_CHAPTER_REFERENCE" hidden="1">
            <a:extLst>
              <a:ext uri="{FF2B5EF4-FFF2-40B4-BE49-F238E27FC236}">
                <a16:creationId xmlns:a16="http://schemas.microsoft.com/office/drawing/2014/main" id="{524067FF-9067-40E5-ABF5-E79653E2B17D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0949F6EC-C7FD-4272-87A0-1C0174E093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ED5823-C4CB-420B-B80B-942E31DCE16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4B1B9C5C-1639-4FEF-865D-BFEAD6451E8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E4554E90-4FD5-45B2-A49A-214245B7F6D7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074326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5337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344">
          <p15:clr>
            <a:srgbClr val="FBAE40"/>
          </p15:clr>
        </p15:guide>
        <p15:guide id="4" orient="horz" pos="177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White"/>
          <p:cNvSpPr/>
          <p:nvPr/>
        </p:nvSpPr>
        <p:spPr bwMode="auto">
          <a:xfrm>
            <a:off x="0" y="810000"/>
            <a:ext cx="12191998" cy="604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Crystal Shape">
            <a:extLst>
              <a:ext uri="{FF2B5EF4-FFF2-40B4-BE49-F238E27FC236}">
                <a16:creationId xmlns:a16="http://schemas.microsoft.com/office/drawing/2014/main" id="{63F28C96-D1D9-271E-B326-A1C4DC6BC78F}"/>
              </a:ext>
            </a:extLst>
          </p:cNvPr>
          <p:cNvSpPr/>
          <p:nvPr userDrawn="1"/>
        </p:nvSpPr>
        <p:spPr>
          <a:xfrm rot="16200000">
            <a:off x="6866258" y="1532259"/>
            <a:ext cx="6857999" cy="3793483"/>
          </a:xfrm>
          <a:custGeom>
            <a:avLst/>
            <a:gdLst>
              <a:gd name="connsiteX0" fmla="*/ 6857999 w 6857999"/>
              <a:gd name="connsiteY0" fmla="*/ 1129077 h 3793483"/>
              <a:gd name="connsiteX1" fmla="*/ 6857999 w 6857999"/>
              <a:gd name="connsiteY1" fmla="*/ 3792536 h 3793483"/>
              <a:gd name="connsiteX2" fmla="*/ 0 w 6857999"/>
              <a:gd name="connsiteY2" fmla="*/ 3793483 h 3793483"/>
              <a:gd name="connsiteX3" fmla="*/ 0 w 6857999"/>
              <a:gd name="connsiteY3" fmla="*/ 729579 h 3793483"/>
              <a:gd name="connsiteX4" fmla="*/ 1748945 w 6857999"/>
              <a:gd name="connsiteY4" fmla="*/ 0 h 3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999" h="3793483">
                <a:moveTo>
                  <a:pt x="6857999" y="1129077"/>
                </a:moveTo>
                <a:lnTo>
                  <a:pt x="6857999" y="3792536"/>
                </a:lnTo>
                <a:lnTo>
                  <a:pt x="0" y="3793483"/>
                </a:lnTo>
                <a:lnTo>
                  <a:pt x="0" y="729579"/>
                </a:lnTo>
                <a:lnTo>
                  <a:pt x="1748945" y="0"/>
                </a:lnTo>
                <a:close/>
              </a:path>
            </a:pathLst>
          </a:custGeom>
          <a:solidFill>
            <a:srgbClr val="0A8276"/>
          </a:solidFill>
          <a:ln w="1154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de-DE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95C3DD4-2582-4776-B0CC-687FF543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134800"/>
            <a:ext cx="8137525" cy="683369"/>
          </a:xfrm>
        </p:spPr>
        <p:txBody>
          <a:bodyPr bIns="0"/>
          <a:lstStyle>
            <a:lvl1pPr>
              <a:defRPr sz="36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Section</a:t>
            </a:r>
          </a:p>
        </p:txBody>
      </p:sp>
      <p:sp>
        <p:nvSpPr>
          <p:cNvPr id="15" name="MIO_AGENDA_IGNORE_NAVIGATION" hidden="1">
            <a:extLst>
              <a:ext uri="{FF2B5EF4-FFF2-40B4-BE49-F238E27FC236}">
                <a16:creationId xmlns:a16="http://schemas.microsoft.com/office/drawing/2014/main" id="{33FB814B-5214-4193-99B5-0E31D6690784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9" name="MIO_AGENDA_IGNORE_CHAPTER_REFERENCE" hidden="1">
            <a:extLst>
              <a:ext uri="{FF2B5EF4-FFF2-40B4-BE49-F238E27FC236}">
                <a16:creationId xmlns:a16="http://schemas.microsoft.com/office/drawing/2014/main" id="{524067FF-9067-40E5-ABF5-E79653E2B17D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0949F6EC-C7FD-4272-87A0-1C0174E093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ED5823-C4CB-420B-B80B-942E31DCE16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4B1B9C5C-1639-4FEF-865D-BFEAD6451E8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E2919660-0784-4B00-9836-7A69515909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7271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5337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344">
          <p15:clr>
            <a:srgbClr val="FBAE40"/>
          </p15:clr>
        </p15:guide>
        <p15:guide id="4" orient="horz" pos="177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8B1B7AE2-264A-4900-9F60-CC5615C90F03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F2DD26D5-8427-4844-992F-AA5F995450F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6" name="empower_proprietary_placeholder" hidden="1">
            <a:extLst>
              <a:ext uri="{FF2B5EF4-FFF2-40B4-BE49-F238E27FC236}">
                <a16:creationId xmlns:a16="http://schemas.microsoft.com/office/drawing/2014/main" id="{879A7BCC-64D2-4276-855E-685546620EF5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B8FD1BFA-BD00-4A1A-9BEE-984BDA7A138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rtl="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C0C951CC-CB9B-43AC-8395-FB2751814E0F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0FDEE340-AE14-4EB2-8F0B-840A5F5E2FB9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rtl="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4" name="empower_classification_placeholder">
            <a:extLst>
              <a:ext uri="{FF2B5EF4-FFF2-40B4-BE49-F238E27FC236}">
                <a16:creationId xmlns:a16="http://schemas.microsoft.com/office/drawing/2014/main" id="{3F4900C8-0A39-4B02-8E0A-398AAC4831BF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A1158698-11CA-4310-AAEA-81BFB74C7A4D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2026-05-15</a:t>
            </a:r>
          </a:p>
        </p:txBody>
      </p:sp>
      <p:sp>
        <p:nvSpPr>
          <p:cNvPr id="7" name="Content Top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2"/>
            <a:ext cx="5688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Top Right"/>
          <p:cNvSpPr>
            <a:spLocks noGrp="1"/>
          </p:cNvSpPr>
          <p:nvPr>
            <p:ph sz="quarter" idx="14" hasCustomPrompt="1"/>
          </p:nvPr>
        </p:nvSpPr>
        <p:spPr>
          <a:xfrm>
            <a:off x="6166799" y="1268412"/>
            <a:ext cx="5688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Bottom Left"/>
          <p:cNvSpPr>
            <a:spLocks noGrp="1"/>
          </p:cNvSpPr>
          <p:nvPr>
            <p:ph sz="quarter" idx="15" hasCustomPrompt="1"/>
          </p:nvPr>
        </p:nvSpPr>
        <p:spPr>
          <a:xfrm>
            <a:off x="334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Content Bottom Right"/>
          <p:cNvSpPr>
            <a:spLocks noGrp="1"/>
          </p:cNvSpPr>
          <p:nvPr>
            <p:ph sz="quarter" idx="16" hasCustomPrompt="1"/>
          </p:nvPr>
        </p:nvSpPr>
        <p:spPr>
          <a:xfrm>
            <a:off x="6166799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4034893-5E9F-45A3-8C16-98C9F6C02B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4ED1F400-5A94-4F05-84F8-53C80E7C434C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7C8E721-6FC1-4A4E-9559-945024071571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89885E48-72F6-4042-BF62-A49ACDF10504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0242B527-F278-4C5E-9E24-C19CDFEB73B1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4E976BE-C7DE-4FCF-9535-07568046A13E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795">
          <p15:clr>
            <a:srgbClr val="FBAE40"/>
          </p15:clr>
        </p15:guide>
        <p15:guide id="2" pos="211">
          <p15:clr>
            <a:srgbClr val="FBAE40"/>
          </p15:clr>
        </p15:guide>
        <p15:guide id="3" pos="3885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4020">
          <p15:clr>
            <a:srgbClr val="FBAE40"/>
          </p15:clr>
        </p15:guide>
        <p15:guide id="7" orient="horz" pos="2273">
          <p15:clr>
            <a:srgbClr val="FBAE40"/>
          </p15:clr>
        </p15:guide>
        <p15:guide id="8" orient="horz" pos="243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 hidden="1">
            <a:extLst>
              <a:ext uri="{FF2B5EF4-FFF2-40B4-BE49-F238E27FC236}">
                <a16:creationId xmlns:a16="http://schemas.microsoft.com/office/drawing/2014/main" id="{372AE43B-8F10-43C8-8785-1E1CB85CFAD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rgbClr val="928285"/>
              </a:buClr>
              <a:defRPr sz="100" b="0">
                <a:noFill/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Footer Placeholder" hidden="1">
            <a:extLst>
              <a:ext uri="{FF2B5EF4-FFF2-40B4-BE49-F238E27FC236}">
                <a16:creationId xmlns:a16="http://schemas.microsoft.com/office/drawing/2014/main" id="{4D268FD3-4056-49DC-8C79-D4C201EED6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chemeClr val="accent2"/>
              </a:buClr>
              <a:defRPr sz="100" b="0">
                <a:noFill/>
                <a:latin typeface="+mn-lt"/>
                <a:ea typeface="+mn-ea"/>
              </a:defRPr>
            </a:lvl1pPr>
          </a:lstStyle>
          <a:p>
            <a:endParaRPr lang="en-US" dirty="0"/>
          </a:p>
        </p:txBody>
      </p:sp>
      <p:sp>
        <p:nvSpPr>
          <p:cNvPr id="6" name="Date Placeholder" hidden="1">
            <a:extLst>
              <a:ext uri="{FF2B5EF4-FFF2-40B4-BE49-F238E27FC236}">
                <a16:creationId xmlns:a16="http://schemas.microsoft.com/office/drawing/2014/main" id="{59032602-9911-40B1-9BF6-AFD731868C0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3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chemeClr val="accent2"/>
              </a:buClr>
              <a:defRPr sz="100" b="0">
                <a:noFill/>
                <a:latin typeface="+mn-lt"/>
                <a:ea typeface="+mn-ea"/>
              </a:defRPr>
            </a:lvl1pPr>
          </a:lstStyle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335360" y="188720"/>
            <a:ext cx="9613068" cy="720000"/>
          </a:xfrm>
          <a:prstGeom prst="rect">
            <a:avLst/>
          </a:prstGeom>
        </p:spPr>
        <p:txBody>
          <a:bodyPr vert="horz" lIns="0" tIns="0" rIns="0" bIns="10800" rtlCol="0" anchor="b" anchorCtr="0">
            <a:noAutofit/>
          </a:bodyPr>
          <a:lstStyle/>
          <a:p>
            <a:r>
              <a:rPr lang="en-US" noProof="0" dirty="0"/>
              <a:t>Click to edit title</a:t>
            </a:r>
          </a:p>
        </p:txBody>
      </p:sp>
      <p:sp>
        <p:nvSpPr>
          <p:cNvPr id="16" name="Content"/>
          <p:cNvSpPr>
            <a:spLocks noGrp="1"/>
          </p:cNvSpPr>
          <p:nvPr>
            <p:ph type="body" idx="1"/>
          </p:nvPr>
        </p:nvSpPr>
        <p:spPr>
          <a:xfrm>
            <a:off x="334434" y="1268414"/>
            <a:ext cx="11521017" cy="5113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3" name="empower - DO NOT DELETE!!!" hidden="1"/>
          <p:cNvSpPr/>
          <p:nvPr userDrawn="1">
            <p:custDataLst>
              <p:tags r:id="rId24"/>
            </p:custDataLst>
          </p:nvPr>
        </p:nvSpPr>
        <p:spPr bwMode="auto">
          <a:xfrm>
            <a:off x="0" y="0"/>
            <a:ext cx="0" cy="0"/>
          </a:xfrm>
          <a:prstGeom prst="ellipse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lvl="0"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Fixed Page Placeholder">
            <a:extLst>
              <a:ext uri="{FF2B5EF4-FFF2-40B4-BE49-F238E27FC236}">
                <a16:creationId xmlns:a16="http://schemas.microsoft.com/office/drawing/2014/main" id="{E361B9A9-2219-4F44-982D-701D7F2A6185}"/>
              </a:ext>
            </a:extLst>
          </p:cNvPr>
          <p:cNvSpPr txBox="1"/>
          <p:nvPr userDrawn="1"/>
        </p:nvSpPr>
        <p:spPr bwMode="auto">
          <a:xfrm>
            <a:off x="11471403" y="6489341"/>
            <a:ext cx="384048" cy="36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r" defTabSz="576000" eaLnBrk="0" fontAlgn="auto" latinLnBrk="0" hangingPunc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</a:pPr>
            <a:fld id="{AE05A9AF-4D70-4052-9354-7E4D957B036D}" type="slidenum">
              <a:rPr lang="en-US" sz="800" b="1" kern="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marL="0" marR="0" indent="0" algn="r" defTabSz="576000" eaLnBrk="0" fontAlgn="auto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Tx/>
                <a:buNone/>
                <a:tabLst/>
              </a:pPr>
              <a:t>‹#›</a:t>
            </a:fld>
            <a:endParaRPr lang="en-US" sz="800" b="1" kern="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F0C8D1F1-BA28-4973-A394-021D3C969BE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80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55" r:id="rId2"/>
    <p:sldLayoutId id="2147483751" r:id="rId3"/>
    <p:sldLayoutId id="2147483729" r:id="rId4"/>
    <p:sldLayoutId id="2147483730" r:id="rId5"/>
    <p:sldLayoutId id="2147483731" r:id="rId6"/>
    <p:sldLayoutId id="2147483747" r:id="rId7"/>
    <p:sldLayoutId id="2147483756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54" r:id="rId17"/>
    <p:sldLayoutId id="2147483753" r:id="rId18"/>
    <p:sldLayoutId id="2147483778" r:id="rId19"/>
  </p:sldLayoutIdLst>
  <p:hf sldNum="0" hdr="0"/>
  <p:txStyles>
    <p:titleStyle>
      <a:lvl1pPr algn="l" defTabSz="57600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Tx/>
        <a:buNone/>
        <a:defRPr sz="24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9pPr>
    </p:titleStyle>
    <p:bodyStyle>
      <a:lvl1pPr marL="252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8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600">
          <a:solidFill>
            <a:schemeClr val="tx1"/>
          </a:solidFill>
          <a:latin typeface="+mn-lt"/>
          <a:cs typeface="+mn-cs"/>
        </a:defRPr>
      </a:lvl2pPr>
      <a:lvl3pPr marL="756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3pPr>
      <a:lvl4pPr marL="1008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4pPr>
      <a:lvl5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5pPr>
      <a:lvl6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6pPr>
      <a:lvl7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7pPr>
      <a:lvl8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8pPr>
      <a:lvl9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tags" Target="../tags/tag295.xml"/><Relationship Id="rId18" Type="http://schemas.openxmlformats.org/officeDocument/2006/relationships/tags" Target="../tags/tag300.xml"/><Relationship Id="rId3" Type="http://schemas.openxmlformats.org/officeDocument/2006/relationships/tags" Target="../tags/tag285.xml"/><Relationship Id="rId21" Type="http://schemas.openxmlformats.org/officeDocument/2006/relationships/tags" Target="../tags/tag303.xml"/><Relationship Id="rId7" Type="http://schemas.openxmlformats.org/officeDocument/2006/relationships/tags" Target="../tags/tag289.xml"/><Relationship Id="rId12" Type="http://schemas.openxmlformats.org/officeDocument/2006/relationships/tags" Target="../tags/tag294.xml"/><Relationship Id="rId17" Type="http://schemas.openxmlformats.org/officeDocument/2006/relationships/tags" Target="../tags/tag299.xml"/><Relationship Id="rId25" Type="http://schemas.openxmlformats.org/officeDocument/2006/relationships/image" Target="../media/image8.png"/><Relationship Id="rId2" Type="http://schemas.openxmlformats.org/officeDocument/2006/relationships/tags" Target="../tags/tag284.xml"/><Relationship Id="rId16" Type="http://schemas.openxmlformats.org/officeDocument/2006/relationships/tags" Target="../tags/tag298.xml"/><Relationship Id="rId20" Type="http://schemas.openxmlformats.org/officeDocument/2006/relationships/tags" Target="../tags/tag302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tags" Target="../tags/tag293.xml"/><Relationship Id="rId24" Type="http://schemas.openxmlformats.org/officeDocument/2006/relationships/image" Target="../media/image21.png"/><Relationship Id="rId5" Type="http://schemas.openxmlformats.org/officeDocument/2006/relationships/tags" Target="../tags/tag287.xml"/><Relationship Id="rId15" Type="http://schemas.openxmlformats.org/officeDocument/2006/relationships/tags" Target="../tags/tag297.xml"/><Relationship Id="rId23" Type="http://schemas.openxmlformats.org/officeDocument/2006/relationships/notesSlide" Target="../notesSlides/notesSlide6.xml"/><Relationship Id="rId10" Type="http://schemas.openxmlformats.org/officeDocument/2006/relationships/tags" Target="../tags/tag292.xml"/><Relationship Id="rId19" Type="http://schemas.openxmlformats.org/officeDocument/2006/relationships/tags" Target="../tags/tag301.xml"/><Relationship Id="rId4" Type="http://schemas.openxmlformats.org/officeDocument/2006/relationships/tags" Target="../tags/tag286.xml"/><Relationship Id="rId9" Type="http://schemas.openxmlformats.org/officeDocument/2006/relationships/tags" Target="../tags/tag291.xml"/><Relationship Id="rId14" Type="http://schemas.openxmlformats.org/officeDocument/2006/relationships/tags" Target="../tags/tag296.xml"/><Relationship Id="rId22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11.xml"/><Relationship Id="rId13" Type="http://schemas.openxmlformats.org/officeDocument/2006/relationships/tags" Target="../tags/tag316.xml"/><Relationship Id="rId18" Type="http://schemas.openxmlformats.org/officeDocument/2006/relationships/tags" Target="../tags/tag321.xml"/><Relationship Id="rId26" Type="http://schemas.openxmlformats.org/officeDocument/2006/relationships/image" Target="../media/image23.png"/><Relationship Id="rId3" Type="http://schemas.openxmlformats.org/officeDocument/2006/relationships/tags" Target="../tags/tag306.xml"/><Relationship Id="rId21" Type="http://schemas.openxmlformats.org/officeDocument/2006/relationships/tags" Target="../tags/tag324.xml"/><Relationship Id="rId7" Type="http://schemas.openxmlformats.org/officeDocument/2006/relationships/tags" Target="../tags/tag310.xml"/><Relationship Id="rId12" Type="http://schemas.openxmlformats.org/officeDocument/2006/relationships/tags" Target="../tags/tag315.xml"/><Relationship Id="rId17" Type="http://schemas.openxmlformats.org/officeDocument/2006/relationships/tags" Target="../tags/tag320.xml"/><Relationship Id="rId25" Type="http://schemas.openxmlformats.org/officeDocument/2006/relationships/image" Target="../media/image22.emf"/><Relationship Id="rId2" Type="http://schemas.openxmlformats.org/officeDocument/2006/relationships/tags" Target="../tags/tag305.xml"/><Relationship Id="rId16" Type="http://schemas.openxmlformats.org/officeDocument/2006/relationships/tags" Target="../tags/tag319.xml"/><Relationship Id="rId20" Type="http://schemas.openxmlformats.org/officeDocument/2006/relationships/tags" Target="../tags/tag323.xml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11" Type="http://schemas.openxmlformats.org/officeDocument/2006/relationships/tags" Target="../tags/tag314.xml"/><Relationship Id="rId24" Type="http://schemas.openxmlformats.org/officeDocument/2006/relationships/oleObject" Target="../embeddings/oleObject1.bin"/><Relationship Id="rId5" Type="http://schemas.openxmlformats.org/officeDocument/2006/relationships/tags" Target="../tags/tag308.xml"/><Relationship Id="rId15" Type="http://schemas.openxmlformats.org/officeDocument/2006/relationships/tags" Target="../tags/tag318.xml"/><Relationship Id="rId23" Type="http://schemas.openxmlformats.org/officeDocument/2006/relationships/notesSlide" Target="../notesSlides/notesSlide7.xml"/><Relationship Id="rId10" Type="http://schemas.openxmlformats.org/officeDocument/2006/relationships/tags" Target="../tags/tag313.xml"/><Relationship Id="rId19" Type="http://schemas.openxmlformats.org/officeDocument/2006/relationships/tags" Target="../tags/tag322.xml"/><Relationship Id="rId4" Type="http://schemas.openxmlformats.org/officeDocument/2006/relationships/tags" Target="../tags/tag307.xml"/><Relationship Id="rId9" Type="http://schemas.openxmlformats.org/officeDocument/2006/relationships/tags" Target="../tags/tag312.xml"/><Relationship Id="rId14" Type="http://schemas.openxmlformats.org/officeDocument/2006/relationships/tags" Target="../tags/tag317.xml"/><Relationship Id="rId22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32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327.xml"/><Relationship Id="rId7" Type="http://schemas.openxmlformats.org/officeDocument/2006/relationships/tags" Target="../tags/tag331.xml"/><Relationship Id="rId12" Type="http://schemas.openxmlformats.org/officeDocument/2006/relationships/tags" Target="../tags/tag336.xml"/><Relationship Id="rId2" Type="http://schemas.openxmlformats.org/officeDocument/2006/relationships/tags" Target="../tags/tag326.xml"/><Relationship Id="rId16" Type="http://schemas.openxmlformats.org/officeDocument/2006/relationships/image" Target="../media/image12.jpeg"/><Relationship Id="rId1" Type="http://schemas.openxmlformats.org/officeDocument/2006/relationships/tags" Target="../tags/tag325.xml"/><Relationship Id="rId6" Type="http://schemas.openxmlformats.org/officeDocument/2006/relationships/tags" Target="../tags/tag330.xml"/><Relationship Id="rId11" Type="http://schemas.openxmlformats.org/officeDocument/2006/relationships/tags" Target="../tags/tag335.xml"/><Relationship Id="rId5" Type="http://schemas.openxmlformats.org/officeDocument/2006/relationships/tags" Target="../tags/tag329.xml"/><Relationship Id="rId15" Type="http://schemas.openxmlformats.org/officeDocument/2006/relationships/image" Target="../media/image8.png"/><Relationship Id="rId10" Type="http://schemas.openxmlformats.org/officeDocument/2006/relationships/tags" Target="../tags/tag334.xml"/><Relationship Id="rId4" Type="http://schemas.openxmlformats.org/officeDocument/2006/relationships/tags" Target="../tags/tag328.xml"/><Relationship Id="rId9" Type="http://schemas.openxmlformats.org/officeDocument/2006/relationships/tags" Target="../tags/tag333.xml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41.xml"/><Relationship Id="rId1" Type="http://schemas.openxmlformats.org/officeDocument/2006/relationships/tags" Target="../tags/tag3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8.sv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1.jpe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image" Target="../media/image30.sv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image" Target="../media/image29.emf"/><Relationship Id="rId5" Type="http://schemas.openxmlformats.org/officeDocument/2006/relationships/tags" Target="../tags/tag348.xml"/><Relationship Id="rId15" Type="http://schemas.openxmlformats.org/officeDocument/2006/relationships/image" Target="../media/image32.png"/><Relationship Id="rId10" Type="http://schemas.openxmlformats.org/officeDocument/2006/relationships/oleObject" Target="../embeddings/oleObject2.bin"/><Relationship Id="rId4" Type="http://schemas.openxmlformats.org/officeDocument/2006/relationships/tags" Target="../tags/tag347.xml"/><Relationship Id="rId9" Type="http://schemas.openxmlformats.org/officeDocument/2006/relationships/notesSlide" Target="../notesSlides/notesSlide9.xml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2" Type="http://schemas.openxmlformats.org/officeDocument/2006/relationships/tags" Target="../tags/tag202.xml"/><Relationship Id="rId16" Type="http://schemas.openxmlformats.org/officeDocument/2006/relationships/slide" Target="slide15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5" Type="http://schemas.openxmlformats.org/officeDocument/2006/relationships/tags" Target="../tags/tag205.xml"/><Relationship Id="rId15" Type="http://schemas.openxmlformats.org/officeDocument/2006/relationships/slide" Target="slide3.xml"/><Relationship Id="rId10" Type="http://schemas.openxmlformats.org/officeDocument/2006/relationships/tags" Target="../tags/tag210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13" Type="http://schemas.openxmlformats.org/officeDocument/2006/relationships/image" Target="../media/image10.bin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214.xml"/><Relationship Id="rId16" Type="http://schemas.openxmlformats.org/officeDocument/2006/relationships/image" Target="../media/image13.jpeg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slideLayout" Target="../slideLayouts/slideLayout4.xml"/><Relationship Id="rId5" Type="http://schemas.openxmlformats.org/officeDocument/2006/relationships/tags" Target="../tags/tag217.xml"/><Relationship Id="rId15" Type="http://schemas.openxmlformats.org/officeDocument/2006/relationships/image" Target="../media/image12.jpeg"/><Relationship Id="rId10" Type="http://schemas.openxmlformats.org/officeDocument/2006/relationships/tags" Target="../tags/tag222.xml"/><Relationship Id="rId4" Type="http://schemas.openxmlformats.org/officeDocument/2006/relationships/tags" Target="../tags/tag216.xml"/><Relationship Id="rId9" Type="http://schemas.openxmlformats.org/officeDocument/2006/relationships/tags" Target="../tags/tag221.xml"/><Relationship Id="rId1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16.pn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image" Target="../media/image15.png"/><Relationship Id="rId5" Type="http://schemas.openxmlformats.org/officeDocument/2006/relationships/tags" Target="../tags/tag227.xml"/><Relationship Id="rId10" Type="http://schemas.openxmlformats.org/officeDocument/2006/relationships/image" Target="../media/image14.png"/><Relationship Id="rId4" Type="http://schemas.openxmlformats.org/officeDocument/2006/relationships/tags" Target="../tags/tag226.xml"/><Relationship Id="rId9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13" Type="http://schemas.openxmlformats.org/officeDocument/2006/relationships/image" Target="../media/image19.bin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image" Target="../media/image18.bin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microsoft.com/office/2007/relationships/hdphoto" Target="../media/hdphoto1.wdp"/><Relationship Id="rId5" Type="http://schemas.openxmlformats.org/officeDocument/2006/relationships/tags" Target="../tags/tag234.xml"/><Relationship Id="rId10" Type="http://schemas.openxmlformats.org/officeDocument/2006/relationships/image" Target="../media/image17.png"/><Relationship Id="rId4" Type="http://schemas.openxmlformats.org/officeDocument/2006/relationships/tags" Target="../tags/tag233.xml"/><Relationship Id="rId9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tags" Target="../tags/tag249.xml"/><Relationship Id="rId18" Type="http://schemas.openxmlformats.org/officeDocument/2006/relationships/tags" Target="../tags/tag254.xml"/><Relationship Id="rId26" Type="http://schemas.openxmlformats.org/officeDocument/2006/relationships/tags" Target="../tags/tag262.xml"/><Relationship Id="rId3" Type="http://schemas.openxmlformats.org/officeDocument/2006/relationships/tags" Target="../tags/tag239.xml"/><Relationship Id="rId21" Type="http://schemas.openxmlformats.org/officeDocument/2006/relationships/tags" Target="../tags/tag257.xml"/><Relationship Id="rId7" Type="http://schemas.openxmlformats.org/officeDocument/2006/relationships/tags" Target="../tags/tag243.xml"/><Relationship Id="rId12" Type="http://schemas.openxmlformats.org/officeDocument/2006/relationships/tags" Target="../tags/tag248.xml"/><Relationship Id="rId17" Type="http://schemas.openxmlformats.org/officeDocument/2006/relationships/tags" Target="../tags/tag253.xml"/><Relationship Id="rId25" Type="http://schemas.openxmlformats.org/officeDocument/2006/relationships/tags" Target="../tags/tag261.xml"/><Relationship Id="rId2" Type="http://schemas.openxmlformats.org/officeDocument/2006/relationships/tags" Target="../tags/tag238.xml"/><Relationship Id="rId16" Type="http://schemas.openxmlformats.org/officeDocument/2006/relationships/tags" Target="../tags/tag252.xml"/><Relationship Id="rId20" Type="http://schemas.openxmlformats.org/officeDocument/2006/relationships/tags" Target="../tags/tag256.xml"/><Relationship Id="rId29" Type="http://schemas.openxmlformats.org/officeDocument/2006/relationships/notesSlide" Target="../notesSlides/notesSlide5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24" Type="http://schemas.openxmlformats.org/officeDocument/2006/relationships/tags" Target="../tags/tag260.xml"/><Relationship Id="rId32" Type="http://schemas.openxmlformats.org/officeDocument/2006/relationships/slide" Target="slide15.xml"/><Relationship Id="rId5" Type="http://schemas.openxmlformats.org/officeDocument/2006/relationships/tags" Target="../tags/tag241.xml"/><Relationship Id="rId15" Type="http://schemas.openxmlformats.org/officeDocument/2006/relationships/tags" Target="../tags/tag251.xml"/><Relationship Id="rId23" Type="http://schemas.openxmlformats.org/officeDocument/2006/relationships/tags" Target="../tags/tag259.xml"/><Relationship Id="rId28" Type="http://schemas.openxmlformats.org/officeDocument/2006/relationships/slideLayout" Target="../slideLayouts/slideLayout4.xml"/><Relationship Id="rId10" Type="http://schemas.openxmlformats.org/officeDocument/2006/relationships/tags" Target="../tags/tag246.xml"/><Relationship Id="rId19" Type="http://schemas.openxmlformats.org/officeDocument/2006/relationships/tags" Target="../tags/tag255.xml"/><Relationship Id="rId31" Type="http://schemas.openxmlformats.org/officeDocument/2006/relationships/slide" Target="slide7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tags" Target="../tags/tag250.xml"/><Relationship Id="rId22" Type="http://schemas.openxmlformats.org/officeDocument/2006/relationships/tags" Target="../tags/tag258.xml"/><Relationship Id="rId27" Type="http://schemas.openxmlformats.org/officeDocument/2006/relationships/tags" Target="../tags/tag263.xml"/><Relationship Id="rId30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78.xml"/><Relationship Id="rId13" Type="http://schemas.openxmlformats.org/officeDocument/2006/relationships/image" Target="../media/image20.svg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tags" Target="../tags/tag281.xml"/><Relationship Id="rId5" Type="http://schemas.openxmlformats.org/officeDocument/2006/relationships/tags" Target="../tags/tag275.xml"/><Relationship Id="rId10" Type="http://schemas.openxmlformats.org/officeDocument/2006/relationships/tags" Target="../tags/tag280.xml"/><Relationship Id="rId4" Type="http://schemas.openxmlformats.org/officeDocument/2006/relationships/tags" Target="../tags/tag274.xml"/><Relationship Id="rId9" Type="http://schemas.openxmlformats.org/officeDocument/2006/relationships/tags" Target="../tags/tag2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ars in factory">
            <a:extLst>
              <a:ext uri="{FF2B5EF4-FFF2-40B4-BE49-F238E27FC236}">
                <a16:creationId xmlns:a16="http://schemas.microsoft.com/office/drawing/2014/main" id="{6F2C05F3-CDA1-BBAF-C4E9-B73F42AC761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8" b="22708"/>
          <a:stretch>
            <a:fillRect/>
          </a:stretch>
        </p:blipFill>
        <p:spPr/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75DD4B5-725E-F95A-C0CE-25C3BDD19D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June 2026</a:t>
            </a:r>
          </a:p>
        </p:txBody>
      </p:sp>
      <p:pic>
        <p:nvPicPr>
          <p:cNvPr id="8" name="Picture 7" descr="Businessperson on a computer">
            <a:extLst>
              <a:ext uri="{FF2B5EF4-FFF2-40B4-BE49-F238E27FC236}">
                <a16:creationId xmlns:a16="http://schemas.microsoft.com/office/drawing/2014/main" id="{70A86DB1-1859-3CD5-2EA0-040E6E769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34"/>
          <a:stretch>
            <a:fillRect/>
          </a:stretch>
        </p:blipFill>
        <p:spPr>
          <a:xfrm>
            <a:off x="6370730" y="-1"/>
            <a:ext cx="5845950" cy="38030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ACCC55-B160-5652-F83D-81751832A283}"/>
              </a:ext>
            </a:extLst>
          </p:cNvPr>
          <p:cNvSpPr/>
          <p:nvPr/>
        </p:nvSpPr>
        <p:spPr bwMode="auto">
          <a:xfrm rot="605438">
            <a:off x="2905727" y="2969308"/>
            <a:ext cx="9348054" cy="12160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BC2FBB-BBC1-D6A2-86D6-1864164CF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ISOFACE</a:t>
            </a:r>
            <a:r>
              <a:rPr lang="de-AT" baseline="30000" dirty="0"/>
              <a:t>™ </a:t>
            </a:r>
            <a:r>
              <a:rPr lang="de-AT" dirty="0"/>
              <a:t>Digital Input ICs – </a:t>
            </a:r>
            <a:br>
              <a:rPr lang="de-AT" dirty="0"/>
            </a:br>
            <a:r>
              <a:rPr lang="de-AT" dirty="0"/>
              <a:t>Product Presentation </a:t>
            </a:r>
            <a:br>
              <a:rPr lang="de-AT" dirty="0"/>
            </a:br>
            <a:r>
              <a:rPr lang="de-AT" sz="2800" dirty="0"/>
              <a:t>ISO2I828V</a:t>
            </a:r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E92F8-49B2-53FB-F939-5BE8F8C14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217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CC6F6-72D7-328E-3C01-BCB04B1C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ISOFACE™ Digital Input ICs</a:t>
            </a:r>
            <a:br>
              <a:rPr lang="en-US" dirty="0"/>
            </a:br>
            <a:r>
              <a:rPr lang="en-US" b="0" dirty="0"/>
              <a:t>Portfolio comparison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597DF24-A46D-5597-FFCA-FA18E9EE7C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5564455"/>
              </p:ext>
            </p:extLst>
          </p:nvPr>
        </p:nvGraphicFramePr>
        <p:xfrm>
          <a:off x="334962" y="1044187"/>
          <a:ext cx="11522075" cy="511788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40591">
                  <a:extLst>
                    <a:ext uri="{9D8B030D-6E8A-4147-A177-3AD203B41FA5}">
                      <a16:colId xmlns:a16="http://schemas.microsoft.com/office/drawing/2014/main" val="3963071434"/>
                    </a:ext>
                  </a:extLst>
                </a:gridCol>
                <a:gridCol w="2032215">
                  <a:extLst>
                    <a:ext uri="{9D8B030D-6E8A-4147-A177-3AD203B41FA5}">
                      <a16:colId xmlns:a16="http://schemas.microsoft.com/office/drawing/2014/main" val="2229554876"/>
                    </a:ext>
                  </a:extLst>
                </a:gridCol>
                <a:gridCol w="2616423">
                  <a:extLst>
                    <a:ext uri="{9D8B030D-6E8A-4147-A177-3AD203B41FA5}">
                      <a16:colId xmlns:a16="http://schemas.microsoft.com/office/drawing/2014/main" val="3950722669"/>
                    </a:ext>
                  </a:extLst>
                </a:gridCol>
                <a:gridCol w="2616423">
                  <a:extLst>
                    <a:ext uri="{9D8B030D-6E8A-4147-A177-3AD203B41FA5}">
                      <a16:colId xmlns:a16="http://schemas.microsoft.com/office/drawing/2014/main" val="287330334"/>
                    </a:ext>
                  </a:extLst>
                </a:gridCol>
                <a:gridCol w="2616423">
                  <a:extLst>
                    <a:ext uri="{9D8B030D-6E8A-4147-A177-3AD203B41FA5}">
                      <a16:colId xmlns:a16="http://schemas.microsoft.com/office/drawing/2014/main" val="1023024091"/>
                    </a:ext>
                  </a:extLst>
                </a:gridCol>
              </a:tblGrid>
              <a:tr h="225658"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Gen-1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B9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6CB4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CB4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CB4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CB4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Gen-2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40874"/>
                  </a:ext>
                </a:extLst>
              </a:tr>
              <a:tr h="407536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Feature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+mn-lt"/>
                        </a:rPr>
                        <a:t>ISO1I811T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9B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+mn-lt"/>
                        </a:rPr>
                        <a:t>ISO1I813T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9B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+mn-lt"/>
                        </a:rPr>
                        <a:t>ISO2I828V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688034"/>
                  </a:ext>
                </a:extLst>
              </a:tr>
              <a:tr h="366694">
                <a:tc rowSpan="7"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en-US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Input characteristics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IEC type: I, II, III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I,II,III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I,II,III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I, 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859870"/>
                  </a:ext>
                </a:extLst>
              </a:tr>
              <a:tr h="287949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en-US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Max. field supply &amp; sensor voltage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45 V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45 V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60 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032854"/>
                  </a:ext>
                </a:extLst>
              </a:tr>
              <a:tr h="234047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Input status LED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926899"/>
                  </a:ext>
                </a:extLst>
              </a:tr>
              <a:tr h="234047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Max. sampling frequency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125 kHz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 kHz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 kHz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264418"/>
                  </a:ext>
                </a:extLst>
              </a:tr>
              <a:tr h="145490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Sink current regulation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2.3mA – 3.4mA (24V)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2.3mA – 3.4mA (24V)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2.1mA – 2.5mA (24V/ 48V)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652189"/>
                  </a:ext>
                </a:extLst>
              </a:tr>
              <a:tr h="189682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Deglitching filter setting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Hardwired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latin typeface="+mn-lt"/>
                        </a:rPr>
                        <a:t>Configurable </a:t>
                      </a:r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solidFill>
                            <a:schemeClr val="tx1"/>
                          </a:solidFill>
                          <a:latin typeface="+mn-lt"/>
                        </a:rPr>
                        <a:t>Configurable</a:t>
                      </a:r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637947"/>
                  </a:ext>
                </a:extLst>
              </a:tr>
              <a:tr h="225658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Synchronous data acquisition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183253"/>
                  </a:ext>
                </a:extLst>
              </a:tr>
              <a:tr h="225658">
                <a:tc rowSpan="3"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+mn-lt"/>
                        </a:rPr>
                        <a:t>µC interface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3.3 V/ 5 V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3.3 V/ 5 V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3.3 V/ 5 V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3.3 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206752"/>
                  </a:ext>
                </a:extLst>
              </a:tr>
              <a:tr h="234047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SPI and parallel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438040"/>
                  </a:ext>
                </a:extLst>
              </a:tr>
              <a:tr h="234047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Event-based interrupt flag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063612"/>
                  </a:ext>
                </a:extLst>
              </a:tr>
              <a:tr h="22565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+mn-lt"/>
                        </a:rPr>
                        <a:t>Safety features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Isolation voltage (VISO)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 V</a:t>
                      </a:r>
                      <a:r>
                        <a:rPr lang="en-US" sz="1000" kern="1200" baseline="-250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RMS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 V</a:t>
                      </a:r>
                      <a:r>
                        <a:rPr lang="en-US" sz="1000" kern="1200" baseline="-250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RMS</a:t>
                      </a:r>
                      <a:endParaRPr lang="en-US" sz="10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2.5 kV</a:t>
                      </a:r>
                      <a:r>
                        <a:rPr lang="en-US" sz="1000" kern="1200" baseline="-250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RMS</a:t>
                      </a:r>
                      <a:endParaRPr lang="en-US" sz="10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46435"/>
                  </a:ext>
                </a:extLst>
              </a:tr>
              <a:tr h="366694">
                <a:tc rowSpan="3"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+mn-lt"/>
                        </a:rPr>
                        <a:t>Diagnostic feedback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Wire-break, channel-specific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615975"/>
                  </a:ext>
                </a:extLst>
              </a:tr>
              <a:tr h="234047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VBB low level detection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level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levels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levels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075"/>
                  </a:ext>
                </a:extLst>
              </a:tr>
              <a:tr h="366694">
                <a:tc vMerge="1">
                  <a:txBody>
                    <a:bodyPr/>
                    <a:lstStyle/>
                    <a:p>
                      <a:endParaRPr sz="1000" dirty="0"/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219170" rtl="0" eaLnBrk="1" fontAlgn="b" latinLnBrk="0" hangingPunct="1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Further diagnostics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overtemperature, overvoltage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47616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VBB self-supply (integrated DC-DC)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82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827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9080"/>
                  </a:ext>
                </a:extLst>
              </a:tr>
              <a:tr h="366694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Package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 sz="1000" kern="0" baseline="30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TSSOP-48 </a:t>
                      </a: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(8x12.5 mm)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TSSOP-48 </a:t>
                      </a: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(8x12.5 mm)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+mn-lt"/>
                        </a:rPr>
                        <a:t>VQFN-40 (8x8 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935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702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C6D08-BB35-CC35-AD1F-41ED1773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3">
            <a:extLst>
              <a:ext uri="{FF2B5EF4-FFF2-40B4-BE49-F238E27FC236}">
                <a16:creationId xmlns:a16="http://schemas.microsoft.com/office/drawing/2014/main" id="{FC6A502F-4845-B99F-163F-3E87BC14DE1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5829" y="4371399"/>
            <a:ext cx="2088369" cy="290063"/>
          </a:xfrm>
          <a:custGeom>
            <a:avLst/>
            <a:gdLst/>
            <a:ahLst/>
            <a:cxnLst/>
            <a:rect l="l" t="t" r="r" b="b"/>
            <a:pathLst>
              <a:path w="1849754" h="1849754">
                <a:moveTo>
                  <a:pt x="924864" y="0"/>
                </a:moveTo>
                <a:lnTo>
                  <a:pt x="877272" y="1203"/>
                </a:lnTo>
                <a:lnTo>
                  <a:pt x="830303" y="4774"/>
                </a:lnTo>
                <a:lnTo>
                  <a:pt x="784018" y="10656"/>
                </a:lnTo>
                <a:lnTo>
                  <a:pt x="738474" y="18789"/>
                </a:lnTo>
                <a:lnTo>
                  <a:pt x="693729" y="29116"/>
                </a:lnTo>
                <a:lnTo>
                  <a:pt x="649841" y="41579"/>
                </a:lnTo>
                <a:lnTo>
                  <a:pt x="606868" y="56119"/>
                </a:lnTo>
                <a:lnTo>
                  <a:pt x="564868" y="72679"/>
                </a:lnTo>
                <a:lnTo>
                  <a:pt x="523900" y="91200"/>
                </a:lnTo>
                <a:lnTo>
                  <a:pt x="484022" y="111624"/>
                </a:lnTo>
                <a:lnTo>
                  <a:pt x="445292" y="133894"/>
                </a:lnTo>
                <a:lnTo>
                  <a:pt x="407767" y="157950"/>
                </a:lnTo>
                <a:lnTo>
                  <a:pt x="371506" y="183735"/>
                </a:lnTo>
                <a:lnTo>
                  <a:pt x="336567" y="211191"/>
                </a:lnTo>
                <a:lnTo>
                  <a:pt x="303009" y="240259"/>
                </a:lnTo>
                <a:lnTo>
                  <a:pt x="270889" y="270883"/>
                </a:lnTo>
                <a:lnTo>
                  <a:pt x="240265" y="303002"/>
                </a:lnTo>
                <a:lnTo>
                  <a:pt x="211196" y="336560"/>
                </a:lnTo>
                <a:lnTo>
                  <a:pt x="183740" y="371498"/>
                </a:lnTo>
                <a:lnTo>
                  <a:pt x="157954" y="407758"/>
                </a:lnTo>
                <a:lnTo>
                  <a:pt x="133897" y="445282"/>
                </a:lnTo>
                <a:lnTo>
                  <a:pt x="111627" y="484012"/>
                </a:lnTo>
                <a:lnTo>
                  <a:pt x="91202" y="523890"/>
                </a:lnTo>
                <a:lnTo>
                  <a:pt x="72681" y="564858"/>
                </a:lnTo>
                <a:lnTo>
                  <a:pt x="56121" y="606857"/>
                </a:lnTo>
                <a:lnTo>
                  <a:pt x="41580" y="649829"/>
                </a:lnTo>
                <a:lnTo>
                  <a:pt x="29117" y="693717"/>
                </a:lnTo>
                <a:lnTo>
                  <a:pt x="18790" y="738462"/>
                </a:lnTo>
                <a:lnTo>
                  <a:pt x="10656" y="784006"/>
                </a:lnTo>
                <a:lnTo>
                  <a:pt x="4775" y="830291"/>
                </a:lnTo>
                <a:lnTo>
                  <a:pt x="1203" y="877259"/>
                </a:lnTo>
                <a:lnTo>
                  <a:pt x="0" y="924852"/>
                </a:lnTo>
                <a:lnTo>
                  <a:pt x="1203" y="972444"/>
                </a:lnTo>
                <a:lnTo>
                  <a:pt x="4775" y="1019412"/>
                </a:lnTo>
                <a:lnTo>
                  <a:pt x="10656" y="1065697"/>
                </a:lnTo>
                <a:lnTo>
                  <a:pt x="18790" y="1111241"/>
                </a:lnTo>
                <a:lnTo>
                  <a:pt x="29117" y="1155986"/>
                </a:lnTo>
                <a:lnTo>
                  <a:pt x="41580" y="1199874"/>
                </a:lnTo>
                <a:lnTo>
                  <a:pt x="56121" y="1242847"/>
                </a:lnTo>
                <a:lnTo>
                  <a:pt x="72681" y="1284846"/>
                </a:lnTo>
                <a:lnTo>
                  <a:pt x="91202" y="1325813"/>
                </a:lnTo>
                <a:lnTo>
                  <a:pt x="111627" y="1365691"/>
                </a:lnTo>
                <a:lnTo>
                  <a:pt x="133897" y="1404421"/>
                </a:lnTo>
                <a:lnTo>
                  <a:pt x="157954" y="1441945"/>
                </a:lnTo>
                <a:lnTo>
                  <a:pt x="183740" y="1478205"/>
                </a:lnTo>
                <a:lnTo>
                  <a:pt x="211196" y="1513143"/>
                </a:lnTo>
                <a:lnTo>
                  <a:pt x="240265" y="1546701"/>
                </a:lnTo>
                <a:lnTo>
                  <a:pt x="270889" y="1578821"/>
                </a:lnTo>
                <a:lnTo>
                  <a:pt x="303009" y="1609444"/>
                </a:lnTo>
                <a:lnTo>
                  <a:pt x="336567" y="1638512"/>
                </a:lnTo>
                <a:lnTo>
                  <a:pt x="371506" y="1665968"/>
                </a:lnTo>
                <a:lnTo>
                  <a:pt x="407767" y="1691753"/>
                </a:lnTo>
                <a:lnTo>
                  <a:pt x="445292" y="1715810"/>
                </a:lnTo>
                <a:lnTo>
                  <a:pt x="484022" y="1738079"/>
                </a:lnTo>
                <a:lnTo>
                  <a:pt x="523900" y="1758503"/>
                </a:lnTo>
                <a:lnTo>
                  <a:pt x="564868" y="1777024"/>
                </a:lnTo>
                <a:lnTo>
                  <a:pt x="606868" y="1793584"/>
                </a:lnTo>
                <a:lnTo>
                  <a:pt x="649841" y="1808124"/>
                </a:lnTo>
                <a:lnTo>
                  <a:pt x="693729" y="1820587"/>
                </a:lnTo>
                <a:lnTo>
                  <a:pt x="738474" y="1830914"/>
                </a:lnTo>
                <a:lnTo>
                  <a:pt x="784018" y="1839047"/>
                </a:lnTo>
                <a:lnTo>
                  <a:pt x="830303" y="1844929"/>
                </a:lnTo>
                <a:lnTo>
                  <a:pt x="877272" y="1848500"/>
                </a:lnTo>
                <a:lnTo>
                  <a:pt x="924864" y="1849704"/>
                </a:lnTo>
                <a:lnTo>
                  <a:pt x="972457" y="1848500"/>
                </a:lnTo>
                <a:lnTo>
                  <a:pt x="1019425" y="1844929"/>
                </a:lnTo>
                <a:lnTo>
                  <a:pt x="1065710" y="1839047"/>
                </a:lnTo>
                <a:lnTo>
                  <a:pt x="1111254" y="1830914"/>
                </a:lnTo>
                <a:lnTo>
                  <a:pt x="1155999" y="1820587"/>
                </a:lnTo>
                <a:lnTo>
                  <a:pt x="1199887" y="1808124"/>
                </a:lnTo>
                <a:lnTo>
                  <a:pt x="1242859" y="1793584"/>
                </a:lnTo>
                <a:lnTo>
                  <a:pt x="1284858" y="1777024"/>
                </a:lnTo>
                <a:lnTo>
                  <a:pt x="1325826" y="1758503"/>
                </a:lnTo>
                <a:lnTo>
                  <a:pt x="1365704" y="1738079"/>
                </a:lnTo>
                <a:lnTo>
                  <a:pt x="1404434" y="1715810"/>
                </a:lnTo>
                <a:lnTo>
                  <a:pt x="1441958" y="1691753"/>
                </a:lnTo>
                <a:lnTo>
                  <a:pt x="1478218" y="1665968"/>
                </a:lnTo>
                <a:lnTo>
                  <a:pt x="1513156" y="1638512"/>
                </a:lnTo>
                <a:lnTo>
                  <a:pt x="1546714" y="1609444"/>
                </a:lnTo>
                <a:lnTo>
                  <a:pt x="1578833" y="1578821"/>
                </a:lnTo>
                <a:lnTo>
                  <a:pt x="1609456" y="1546701"/>
                </a:lnTo>
                <a:lnTo>
                  <a:pt x="1638525" y="1513143"/>
                </a:lnTo>
                <a:lnTo>
                  <a:pt x="1665981" y="1478205"/>
                </a:lnTo>
                <a:lnTo>
                  <a:pt x="1691766" y="1441945"/>
                </a:lnTo>
                <a:lnTo>
                  <a:pt x="1715822" y="1404421"/>
                </a:lnTo>
                <a:lnTo>
                  <a:pt x="1738092" y="1365691"/>
                </a:lnTo>
                <a:lnTo>
                  <a:pt x="1758516" y="1325813"/>
                </a:lnTo>
                <a:lnTo>
                  <a:pt x="1777037" y="1284846"/>
                </a:lnTo>
                <a:lnTo>
                  <a:pt x="1793597" y="1242847"/>
                </a:lnTo>
                <a:lnTo>
                  <a:pt x="1808137" y="1199874"/>
                </a:lnTo>
                <a:lnTo>
                  <a:pt x="1820600" y="1155986"/>
                </a:lnTo>
                <a:lnTo>
                  <a:pt x="1830927" y="1111241"/>
                </a:lnTo>
                <a:lnTo>
                  <a:pt x="1839060" y="1065697"/>
                </a:lnTo>
                <a:lnTo>
                  <a:pt x="1844941" y="1019412"/>
                </a:lnTo>
                <a:lnTo>
                  <a:pt x="1848513" y="972444"/>
                </a:lnTo>
                <a:lnTo>
                  <a:pt x="1849716" y="924852"/>
                </a:lnTo>
                <a:lnTo>
                  <a:pt x="1848513" y="877259"/>
                </a:lnTo>
                <a:lnTo>
                  <a:pt x="1844941" y="830291"/>
                </a:lnTo>
                <a:lnTo>
                  <a:pt x="1839060" y="784006"/>
                </a:lnTo>
                <a:lnTo>
                  <a:pt x="1830927" y="738462"/>
                </a:lnTo>
                <a:lnTo>
                  <a:pt x="1820600" y="693717"/>
                </a:lnTo>
                <a:lnTo>
                  <a:pt x="1808137" y="649829"/>
                </a:lnTo>
                <a:lnTo>
                  <a:pt x="1793597" y="606857"/>
                </a:lnTo>
                <a:lnTo>
                  <a:pt x="1777037" y="564858"/>
                </a:lnTo>
                <a:lnTo>
                  <a:pt x="1758516" y="523890"/>
                </a:lnTo>
                <a:lnTo>
                  <a:pt x="1738092" y="484012"/>
                </a:lnTo>
                <a:lnTo>
                  <a:pt x="1715822" y="445282"/>
                </a:lnTo>
                <a:lnTo>
                  <a:pt x="1691766" y="407758"/>
                </a:lnTo>
                <a:lnTo>
                  <a:pt x="1665981" y="371498"/>
                </a:lnTo>
                <a:lnTo>
                  <a:pt x="1638525" y="336560"/>
                </a:lnTo>
                <a:lnTo>
                  <a:pt x="1609456" y="303002"/>
                </a:lnTo>
                <a:lnTo>
                  <a:pt x="1578833" y="270883"/>
                </a:lnTo>
                <a:lnTo>
                  <a:pt x="1546714" y="240259"/>
                </a:lnTo>
                <a:lnTo>
                  <a:pt x="1513156" y="211191"/>
                </a:lnTo>
                <a:lnTo>
                  <a:pt x="1478218" y="183735"/>
                </a:lnTo>
                <a:lnTo>
                  <a:pt x="1441958" y="157950"/>
                </a:lnTo>
                <a:lnTo>
                  <a:pt x="1404434" y="133894"/>
                </a:lnTo>
                <a:lnTo>
                  <a:pt x="1365704" y="111624"/>
                </a:lnTo>
                <a:lnTo>
                  <a:pt x="1325826" y="91200"/>
                </a:lnTo>
                <a:lnTo>
                  <a:pt x="1284858" y="72679"/>
                </a:lnTo>
                <a:lnTo>
                  <a:pt x="1242859" y="56119"/>
                </a:lnTo>
                <a:lnTo>
                  <a:pt x="1199887" y="41579"/>
                </a:lnTo>
                <a:lnTo>
                  <a:pt x="1155999" y="29116"/>
                </a:lnTo>
                <a:lnTo>
                  <a:pt x="1111254" y="18789"/>
                </a:lnTo>
                <a:lnTo>
                  <a:pt x="1065710" y="10656"/>
                </a:lnTo>
                <a:lnTo>
                  <a:pt x="1019425" y="4774"/>
                </a:lnTo>
                <a:lnTo>
                  <a:pt x="972457" y="1203"/>
                </a:lnTo>
                <a:lnTo>
                  <a:pt x="924864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1800" b="1" dirty="0">
                <a:solidFill>
                  <a:srgbClr val="0A82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ISO1I8xxT</a:t>
            </a:r>
          </a:p>
          <a:p>
            <a:pPr algn="ctr"/>
            <a:r>
              <a:rPr lang="en-US" sz="1800" b="1" dirty="0">
                <a:solidFill>
                  <a:srgbClr val="0A82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ISO2I8xxV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66E91A3-4F79-531E-D4CB-747C10F7B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ISOFACE™ Digital Input ICs</a:t>
            </a:r>
            <a:br>
              <a:rPr lang="en-US" dirty="0"/>
            </a:br>
            <a:r>
              <a:rPr lang="en-US" b="0" dirty="0"/>
              <a:t>Key differentiations vs. discrete Digital Inputs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0A9E4FFB-3174-03B6-6CC5-7431FC84BF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329170">
            <a:off x="2612448" y="4645958"/>
            <a:ext cx="423697" cy="316928"/>
          </a:xfrm>
          <a:custGeom>
            <a:avLst/>
            <a:gdLst/>
            <a:ahLst/>
            <a:cxnLst/>
            <a:rect l="l" t="t" r="r" b="b"/>
            <a:pathLst>
              <a:path w="375284" h="279400">
                <a:moveTo>
                  <a:pt x="0" y="0"/>
                </a:moveTo>
                <a:lnTo>
                  <a:pt x="374738" y="279018"/>
                </a:lnTo>
              </a:path>
            </a:pathLst>
          </a:custGeom>
          <a:ln w="25400">
            <a:solidFill>
              <a:srgbClr val="0A8276"/>
            </a:solidFill>
          </a:ln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4DE23EE6-5D1B-BCD7-0163-1ADA85158B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64635" y="3717032"/>
            <a:ext cx="692539" cy="0"/>
          </a:xfrm>
          <a:custGeom>
            <a:avLst/>
            <a:gdLst/>
            <a:ahLst/>
            <a:cxnLst/>
            <a:rect l="l" t="t" r="r" b="b"/>
            <a:pathLst>
              <a:path w="613409">
                <a:moveTo>
                  <a:pt x="0" y="0"/>
                </a:moveTo>
                <a:lnTo>
                  <a:pt x="613168" y="0"/>
                </a:lnTo>
              </a:path>
            </a:pathLst>
          </a:custGeom>
          <a:ln w="25400">
            <a:solidFill>
              <a:srgbClr val="0A8276"/>
            </a:solidFill>
          </a:ln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E4AD01D9-61A8-1CD2-5E8D-C5DADE07102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5360" y="2343034"/>
            <a:ext cx="2729290" cy="2742150"/>
          </a:xfrm>
          <a:custGeom>
            <a:avLst/>
            <a:gdLst/>
            <a:ahLst/>
            <a:cxnLst/>
            <a:rect l="l" t="t" r="r" b="b"/>
            <a:pathLst>
              <a:path w="2417445" h="2417445">
                <a:moveTo>
                  <a:pt x="2417432" y="1208722"/>
                </a:moveTo>
                <a:lnTo>
                  <a:pt x="2416472" y="1257336"/>
                </a:lnTo>
                <a:lnTo>
                  <a:pt x="2413617" y="1305462"/>
                </a:lnTo>
                <a:lnTo>
                  <a:pt x="2408902" y="1353065"/>
                </a:lnTo>
                <a:lnTo>
                  <a:pt x="2402364" y="1400109"/>
                </a:lnTo>
                <a:lnTo>
                  <a:pt x="2394039" y="1446557"/>
                </a:lnTo>
                <a:lnTo>
                  <a:pt x="2383964" y="1492373"/>
                </a:lnTo>
                <a:lnTo>
                  <a:pt x="2372173" y="1537522"/>
                </a:lnTo>
                <a:lnTo>
                  <a:pt x="2358703" y="1581967"/>
                </a:lnTo>
                <a:lnTo>
                  <a:pt x="2343590" y="1625672"/>
                </a:lnTo>
                <a:lnTo>
                  <a:pt x="2326871" y="1668601"/>
                </a:lnTo>
                <a:lnTo>
                  <a:pt x="2308582" y="1710718"/>
                </a:lnTo>
                <a:lnTo>
                  <a:pt x="2288758" y="1751986"/>
                </a:lnTo>
                <a:lnTo>
                  <a:pt x="2267436" y="1792370"/>
                </a:lnTo>
                <a:lnTo>
                  <a:pt x="2244652" y="1831833"/>
                </a:lnTo>
                <a:lnTo>
                  <a:pt x="2220441" y="1870340"/>
                </a:lnTo>
                <a:lnTo>
                  <a:pt x="2194841" y="1907854"/>
                </a:lnTo>
                <a:lnTo>
                  <a:pt x="2167887" y="1944340"/>
                </a:lnTo>
                <a:lnTo>
                  <a:pt x="2139615" y="1979760"/>
                </a:lnTo>
                <a:lnTo>
                  <a:pt x="2110061" y="2014079"/>
                </a:lnTo>
                <a:lnTo>
                  <a:pt x="2079262" y="2047261"/>
                </a:lnTo>
                <a:lnTo>
                  <a:pt x="2047253" y="2079270"/>
                </a:lnTo>
                <a:lnTo>
                  <a:pt x="2014072" y="2110069"/>
                </a:lnTo>
                <a:lnTo>
                  <a:pt x="1979753" y="2139623"/>
                </a:lnTo>
                <a:lnTo>
                  <a:pt x="1944332" y="2167895"/>
                </a:lnTo>
                <a:lnTo>
                  <a:pt x="1907847" y="2194850"/>
                </a:lnTo>
                <a:lnTo>
                  <a:pt x="1870333" y="2220451"/>
                </a:lnTo>
                <a:lnTo>
                  <a:pt x="1831826" y="2244661"/>
                </a:lnTo>
                <a:lnTo>
                  <a:pt x="1792363" y="2267446"/>
                </a:lnTo>
                <a:lnTo>
                  <a:pt x="1751979" y="2288768"/>
                </a:lnTo>
                <a:lnTo>
                  <a:pt x="1710710" y="2308593"/>
                </a:lnTo>
                <a:lnTo>
                  <a:pt x="1668593" y="2326882"/>
                </a:lnTo>
                <a:lnTo>
                  <a:pt x="1625664" y="2343602"/>
                </a:lnTo>
                <a:lnTo>
                  <a:pt x="1581959" y="2358714"/>
                </a:lnTo>
                <a:lnTo>
                  <a:pt x="1537514" y="2372184"/>
                </a:lnTo>
                <a:lnTo>
                  <a:pt x="1492365" y="2383976"/>
                </a:lnTo>
                <a:lnTo>
                  <a:pt x="1446548" y="2394052"/>
                </a:lnTo>
                <a:lnTo>
                  <a:pt x="1400099" y="2402377"/>
                </a:lnTo>
                <a:lnTo>
                  <a:pt x="1353055" y="2408915"/>
                </a:lnTo>
                <a:lnTo>
                  <a:pt x="1305451" y="2413629"/>
                </a:lnTo>
                <a:lnTo>
                  <a:pt x="1257324" y="2416485"/>
                </a:lnTo>
                <a:lnTo>
                  <a:pt x="1208709" y="2417445"/>
                </a:lnTo>
                <a:lnTo>
                  <a:pt x="1160096" y="2416485"/>
                </a:lnTo>
                <a:lnTo>
                  <a:pt x="1111969" y="2413629"/>
                </a:lnTo>
                <a:lnTo>
                  <a:pt x="1064366" y="2408915"/>
                </a:lnTo>
                <a:lnTo>
                  <a:pt x="1017323" y="2402377"/>
                </a:lnTo>
                <a:lnTo>
                  <a:pt x="970875" y="2394052"/>
                </a:lnTo>
                <a:lnTo>
                  <a:pt x="925059" y="2383976"/>
                </a:lnTo>
                <a:lnTo>
                  <a:pt x="879910" y="2372184"/>
                </a:lnTo>
                <a:lnTo>
                  <a:pt x="835466" y="2358714"/>
                </a:lnTo>
                <a:lnTo>
                  <a:pt x="791761" y="2343602"/>
                </a:lnTo>
                <a:lnTo>
                  <a:pt x="748832" y="2326882"/>
                </a:lnTo>
                <a:lnTo>
                  <a:pt x="706716" y="2308593"/>
                </a:lnTo>
                <a:lnTo>
                  <a:pt x="665448" y="2288768"/>
                </a:lnTo>
                <a:lnTo>
                  <a:pt x="625064" y="2267446"/>
                </a:lnTo>
                <a:lnTo>
                  <a:pt x="585601" y="2244661"/>
                </a:lnTo>
                <a:lnTo>
                  <a:pt x="547095" y="2220451"/>
                </a:lnTo>
                <a:lnTo>
                  <a:pt x="509581" y="2194850"/>
                </a:lnTo>
                <a:lnTo>
                  <a:pt x="473096" y="2167895"/>
                </a:lnTo>
                <a:lnTo>
                  <a:pt x="437677" y="2139623"/>
                </a:lnTo>
                <a:lnTo>
                  <a:pt x="403358" y="2110069"/>
                </a:lnTo>
                <a:lnTo>
                  <a:pt x="370176" y="2079270"/>
                </a:lnTo>
                <a:lnTo>
                  <a:pt x="338168" y="2047261"/>
                </a:lnTo>
                <a:lnTo>
                  <a:pt x="307369" y="2014079"/>
                </a:lnTo>
                <a:lnTo>
                  <a:pt x="277816" y="1979760"/>
                </a:lnTo>
                <a:lnTo>
                  <a:pt x="249544" y="1944340"/>
                </a:lnTo>
                <a:lnTo>
                  <a:pt x="222590" y="1907854"/>
                </a:lnTo>
                <a:lnTo>
                  <a:pt x="196990" y="1870340"/>
                </a:lnTo>
                <a:lnTo>
                  <a:pt x="172779" y="1831833"/>
                </a:lnTo>
                <a:lnTo>
                  <a:pt x="149995" y="1792370"/>
                </a:lnTo>
                <a:lnTo>
                  <a:pt x="128673" y="1751986"/>
                </a:lnTo>
                <a:lnTo>
                  <a:pt x="108849" y="1710718"/>
                </a:lnTo>
                <a:lnTo>
                  <a:pt x="90560" y="1668601"/>
                </a:lnTo>
                <a:lnTo>
                  <a:pt x="73841" y="1625672"/>
                </a:lnTo>
                <a:lnTo>
                  <a:pt x="58728" y="1581967"/>
                </a:lnTo>
                <a:lnTo>
                  <a:pt x="45259" y="1537522"/>
                </a:lnTo>
                <a:lnTo>
                  <a:pt x="33468" y="1492373"/>
                </a:lnTo>
                <a:lnTo>
                  <a:pt x="23392" y="1446557"/>
                </a:lnTo>
                <a:lnTo>
                  <a:pt x="15067" y="1400109"/>
                </a:lnTo>
                <a:lnTo>
                  <a:pt x="8529" y="1353065"/>
                </a:lnTo>
                <a:lnTo>
                  <a:pt x="3814" y="1305462"/>
                </a:lnTo>
                <a:lnTo>
                  <a:pt x="959" y="1257336"/>
                </a:lnTo>
                <a:lnTo>
                  <a:pt x="0" y="1208722"/>
                </a:lnTo>
                <a:lnTo>
                  <a:pt x="959" y="1160108"/>
                </a:lnTo>
                <a:lnTo>
                  <a:pt x="3814" y="1111980"/>
                </a:lnTo>
                <a:lnTo>
                  <a:pt x="8529" y="1064377"/>
                </a:lnTo>
                <a:lnTo>
                  <a:pt x="15067" y="1017332"/>
                </a:lnTo>
                <a:lnTo>
                  <a:pt x="23392" y="970884"/>
                </a:lnTo>
                <a:lnTo>
                  <a:pt x="33468" y="925067"/>
                </a:lnTo>
                <a:lnTo>
                  <a:pt x="45259" y="879917"/>
                </a:lnTo>
                <a:lnTo>
                  <a:pt x="58728" y="835472"/>
                </a:lnTo>
                <a:lnTo>
                  <a:pt x="73841" y="791767"/>
                </a:lnTo>
                <a:lnTo>
                  <a:pt x="90560" y="748838"/>
                </a:lnTo>
                <a:lnTo>
                  <a:pt x="108849" y="706721"/>
                </a:lnTo>
                <a:lnTo>
                  <a:pt x="128673" y="665452"/>
                </a:lnTo>
                <a:lnTo>
                  <a:pt x="149995" y="625068"/>
                </a:lnTo>
                <a:lnTo>
                  <a:pt x="172779" y="585605"/>
                </a:lnTo>
                <a:lnTo>
                  <a:pt x="196990" y="547098"/>
                </a:lnTo>
                <a:lnTo>
                  <a:pt x="222590" y="509584"/>
                </a:lnTo>
                <a:lnTo>
                  <a:pt x="249544" y="473099"/>
                </a:lnTo>
                <a:lnTo>
                  <a:pt x="277816" y="437679"/>
                </a:lnTo>
                <a:lnTo>
                  <a:pt x="307369" y="403360"/>
                </a:lnTo>
                <a:lnTo>
                  <a:pt x="338168" y="370178"/>
                </a:lnTo>
                <a:lnTo>
                  <a:pt x="370176" y="338169"/>
                </a:lnTo>
                <a:lnTo>
                  <a:pt x="403358" y="307370"/>
                </a:lnTo>
                <a:lnTo>
                  <a:pt x="437677" y="277817"/>
                </a:lnTo>
                <a:lnTo>
                  <a:pt x="473096" y="249545"/>
                </a:lnTo>
                <a:lnTo>
                  <a:pt x="509581" y="222590"/>
                </a:lnTo>
                <a:lnTo>
                  <a:pt x="547095" y="196990"/>
                </a:lnTo>
                <a:lnTo>
                  <a:pt x="585601" y="172780"/>
                </a:lnTo>
                <a:lnTo>
                  <a:pt x="625064" y="149995"/>
                </a:lnTo>
                <a:lnTo>
                  <a:pt x="665448" y="128673"/>
                </a:lnTo>
                <a:lnTo>
                  <a:pt x="706716" y="108849"/>
                </a:lnTo>
                <a:lnTo>
                  <a:pt x="748832" y="90560"/>
                </a:lnTo>
                <a:lnTo>
                  <a:pt x="791761" y="73841"/>
                </a:lnTo>
                <a:lnTo>
                  <a:pt x="835466" y="58728"/>
                </a:lnTo>
                <a:lnTo>
                  <a:pt x="879910" y="45259"/>
                </a:lnTo>
                <a:lnTo>
                  <a:pt x="925059" y="33468"/>
                </a:lnTo>
                <a:lnTo>
                  <a:pt x="970875" y="23392"/>
                </a:lnTo>
                <a:lnTo>
                  <a:pt x="1017323" y="15067"/>
                </a:lnTo>
                <a:lnTo>
                  <a:pt x="1064366" y="8529"/>
                </a:lnTo>
                <a:lnTo>
                  <a:pt x="1111969" y="3814"/>
                </a:lnTo>
                <a:lnTo>
                  <a:pt x="1160096" y="959"/>
                </a:lnTo>
                <a:lnTo>
                  <a:pt x="1208709" y="0"/>
                </a:lnTo>
                <a:lnTo>
                  <a:pt x="1257324" y="959"/>
                </a:lnTo>
                <a:lnTo>
                  <a:pt x="1305451" y="3814"/>
                </a:lnTo>
                <a:lnTo>
                  <a:pt x="1353055" y="8529"/>
                </a:lnTo>
                <a:lnTo>
                  <a:pt x="1400099" y="15067"/>
                </a:lnTo>
                <a:lnTo>
                  <a:pt x="1446548" y="23392"/>
                </a:lnTo>
                <a:lnTo>
                  <a:pt x="1492365" y="33468"/>
                </a:lnTo>
                <a:lnTo>
                  <a:pt x="1537514" y="45259"/>
                </a:lnTo>
                <a:lnTo>
                  <a:pt x="1581959" y="58728"/>
                </a:lnTo>
                <a:lnTo>
                  <a:pt x="1625664" y="73841"/>
                </a:lnTo>
                <a:lnTo>
                  <a:pt x="1668593" y="90560"/>
                </a:lnTo>
                <a:lnTo>
                  <a:pt x="1710710" y="108849"/>
                </a:lnTo>
                <a:lnTo>
                  <a:pt x="1751979" y="128673"/>
                </a:lnTo>
                <a:lnTo>
                  <a:pt x="1792363" y="149995"/>
                </a:lnTo>
                <a:lnTo>
                  <a:pt x="1831826" y="172780"/>
                </a:lnTo>
                <a:lnTo>
                  <a:pt x="1870333" y="196990"/>
                </a:lnTo>
                <a:lnTo>
                  <a:pt x="1907847" y="222590"/>
                </a:lnTo>
                <a:lnTo>
                  <a:pt x="1944332" y="249545"/>
                </a:lnTo>
                <a:lnTo>
                  <a:pt x="1979753" y="277817"/>
                </a:lnTo>
                <a:lnTo>
                  <a:pt x="2014072" y="307370"/>
                </a:lnTo>
                <a:lnTo>
                  <a:pt x="2047253" y="338169"/>
                </a:lnTo>
                <a:lnTo>
                  <a:pt x="2079262" y="370178"/>
                </a:lnTo>
                <a:lnTo>
                  <a:pt x="2110061" y="403360"/>
                </a:lnTo>
                <a:lnTo>
                  <a:pt x="2139615" y="437679"/>
                </a:lnTo>
                <a:lnTo>
                  <a:pt x="2167887" y="473099"/>
                </a:lnTo>
                <a:lnTo>
                  <a:pt x="2194841" y="509584"/>
                </a:lnTo>
                <a:lnTo>
                  <a:pt x="2220441" y="547098"/>
                </a:lnTo>
                <a:lnTo>
                  <a:pt x="2244652" y="585605"/>
                </a:lnTo>
                <a:lnTo>
                  <a:pt x="2267436" y="625068"/>
                </a:lnTo>
                <a:lnTo>
                  <a:pt x="2288758" y="665452"/>
                </a:lnTo>
                <a:lnTo>
                  <a:pt x="2308582" y="706721"/>
                </a:lnTo>
                <a:lnTo>
                  <a:pt x="2326871" y="748838"/>
                </a:lnTo>
                <a:lnTo>
                  <a:pt x="2343590" y="791767"/>
                </a:lnTo>
                <a:lnTo>
                  <a:pt x="2358703" y="835472"/>
                </a:lnTo>
                <a:lnTo>
                  <a:pt x="2372173" y="879917"/>
                </a:lnTo>
                <a:lnTo>
                  <a:pt x="2383964" y="925067"/>
                </a:lnTo>
                <a:lnTo>
                  <a:pt x="2394039" y="970884"/>
                </a:lnTo>
                <a:lnTo>
                  <a:pt x="2402364" y="1017332"/>
                </a:lnTo>
                <a:lnTo>
                  <a:pt x="2408902" y="1064377"/>
                </a:lnTo>
                <a:lnTo>
                  <a:pt x="2413617" y="1111980"/>
                </a:lnTo>
                <a:lnTo>
                  <a:pt x="2416472" y="1160108"/>
                </a:lnTo>
                <a:lnTo>
                  <a:pt x="2417432" y="1208722"/>
                </a:lnTo>
                <a:close/>
              </a:path>
            </a:pathLst>
          </a:custGeom>
          <a:ln w="25400" cap="flat" cmpd="sng" algn="ctr">
            <a:solidFill>
              <a:srgbClr val="0A827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0E59DB6E-B36E-175F-AF34-E7AE880116F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688071" y="2519467"/>
            <a:ext cx="377096" cy="249942"/>
          </a:xfrm>
          <a:custGeom>
            <a:avLst/>
            <a:gdLst/>
            <a:ahLst/>
            <a:cxnLst/>
            <a:rect l="l" t="t" r="r" b="b"/>
            <a:pathLst>
              <a:path w="334009" h="220344">
                <a:moveTo>
                  <a:pt x="0" y="220345"/>
                </a:moveTo>
                <a:lnTo>
                  <a:pt x="333540" y="0"/>
                </a:lnTo>
              </a:path>
            </a:pathLst>
          </a:custGeom>
          <a:ln w="25400">
            <a:solidFill>
              <a:srgbClr val="0A8276"/>
            </a:solidFill>
          </a:ln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8">
            <a:extLst>
              <a:ext uri="{FF2B5EF4-FFF2-40B4-BE49-F238E27FC236}">
                <a16:creationId xmlns:a16="http://schemas.microsoft.com/office/drawing/2014/main" id="{69DBD491-CDDB-7253-22C7-C8C30ECDCAA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957676" y="3606212"/>
            <a:ext cx="214981" cy="215994"/>
          </a:xfrm>
          <a:custGeom>
            <a:avLst/>
            <a:gdLst/>
            <a:ahLst/>
            <a:cxnLst/>
            <a:rect l="l" t="t" r="r" b="b"/>
            <a:pathLst>
              <a:path w="701675" h="701675">
                <a:moveTo>
                  <a:pt x="350735" y="0"/>
                </a:moveTo>
                <a:lnTo>
                  <a:pt x="303144" y="3201"/>
                </a:lnTo>
                <a:lnTo>
                  <a:pt x="257498" y="12529"/>
                </a:lnTo>
                <a:lnTo>
                  <a:pt x="214216" y="27563"/>
                </a:lnTo>
                <a:lnTo>
                  <a:pt x="173715" y="47887"/>
                </a:lnTo>
                <a:lnTo>
                  <a:pt x="136414" y="73082"/>
                </a:lnTo>
                <a:lnTo>
                  <a:pt x="102730" y="102731"/>
                </a:lnTo>
                <a:lnTo>
                  <a:pt x="73081" y="136416"/>
                </a:lnTo>
                <a:lnTo>
                  <a:pt x="47886" y="173719"/>
                </a:lnTo>
                <a:lnTo>
                  <a:pt x="27563" y="214221"/>
                </a:lnTo>
                <a:lnTo>
                  <a:pt x="12529" y="257505"/>
                </a:lnTo>
                <a:lnTo>
                  <a:pt x="3201" y="303154"/>
                </a:lnTo>
                <a:lnTo>
                  <a:pt x="0" y="350748"/>
                </a:lnTo>
                <a:lnTo>
                  <a:pt x="3201" y="398343"/>
                </a:lnTo>
                <a:lnTo>
                  <a:pt x="12529" y="443991"/>
                </a:lnTo>
                <a:lnTo>
                  <a:pt x="27563" y="487275"/>
                </a:lnTo>
                <a:lnTo>
                  <a:pt x="47886" y="527778"/>
                </a:lnTo>
                <a:lnTo>
                  <a:pt x="73081" y="565080"/>
                </a:lnTo>
                <a:lnTo>
                  <a:pt x="102730" y="598765"/>
                </a:lnTo>
                <a:lnTo>
                  <a:pt x="136414" y="628414"/>
                </a:lnTo>
                <a:lnTo>
                  <a:pt x="173715" y="653609"/>
                </a:lnTo>
                <a:lnTo>
                  <a:pt x="214216" y="673933"/>
                </a:lnTo>
                <a:lnTo>
                  <a:pt x="257498" y="688968"/>
                </a:lnTo>
                <a:lnTo>
                  <a:pt x="303144" y="698295"/>
                </a:lnTo>
                <a:lnTo>
                  <a:pt x="350735" y="701497"/>
                </a:lnTo>
                <a:lnTo>
                  <a:pt x="398330" y="698295"/>
                </a:lnTo>
                <a:lnTo>
                  <a:pt x="443978" y="688968"/>
                </a:lnTo>
                <a:lnTo>
                  <a:pt x="487263" y="673933"/>
                </a:lnTo>
                <a:lnTo>
                  <a:pt x="527765" y="653609"/>
                </a:lnTo>
                <a:lnTo>
                  <a:pt x="565067" y="628414"/>
                </a:lnTo>
                <a:lnTo>
                  <a:pt x="598752" y="598765"/>
                </a:lnTo>
                <a:lnTo>
                  <a:pt x="628401" y="565080"/>
                </a:lnTo>
                <a:lnTo>
                  <a:pt x="653597" y="527778"/>
                </a:lnTo>
                <a:lnTo>
                  <a:pt x="673920" y="487275"/>
                </a:lnTo>
                <a:lnTo>
                  <a:pt x="688955" y="443991"/>
                </a:lnTo>
                <a:lnTo>
                  <a:pt x="698282" y="398343"/>
                </a:lnTo>
                <a:lnTo>
                  <a:pt x="701484" y="350748"/>
                </a:lnTo>
                <a:lnTo>
                  <a:pt x="698282" y="303154"/>
                </a:lnTo>
                <a:lnTo>
                  <a:pt x="688955" y="257505"/>
                </a:lnTo>
                <a:lnTo>
                  <a:pt x="673920" y="214221"/>
                </a:lnTo>
                <a:lnTo>
                  <a:pt x="653597" y="173719"/>
                </a:lnTo>
                <a:lnTo>
                  <a:pt x="628401" y="136416"/>
                </a:lnTo>
                <a:lnTo>
                  <a:pt x="598752" y="102731"/>
                </a:lnTo>
                <a:lnTo>
                  <a:pt x="565067" y="73082"/>
                </a:lnTo>
                <a:lnTo>
                  <a:pt x="527765" y="47887"/>
                </a:lnTo>
                <a:lnTo>
                  <a:pt x="487263" y="27563"/>
                </a:lnTo>
                <a:lnTo>
                  <a:pt x="443978" y="12529"/>
                </a:lnTo>
                <a:lnTo>
                  <a:pt x="398330" y="3201"/>
                </a:lnTo>
                <a:lnTo>
                  <a:pt x="350735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8">
            <a:extLst>
              <a:ext uri="{FF2B5EF4-FFF2-40B4-BE49-F238E27FC236}">
                <a16:creationId xmlns:a16="http://schemas.microsoft.com/office/drawing/2014/main" id="{3BA2C046-5275-B9EC-C53D-91850E78CD6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567608" y="4551449"/>
            <a:ext cx="214981" cy="215994"/>
          </a:xfrm>
          <a:custGeom>
            <a:avLst/>
            <a:gdLst/>
            <a:ahLst/>
            <a:cxnLst/>
            <a:rect l="l" t="t" r="r" b="b"/>
            <a:pathLst>
              <a:path w="701675" h="701675">
                <a:moveTo>
                  <a:pt x="350735" y="0"/>
                </a:moveTo>
                <a:lnTo>
                  <a:pt x="303144" y="3201"/>
                </a:lnTo>
                <a:lnTo>
                  <a:pt x="257498" y="12529"/>
                </a:lnTo>
                <a:lnTo>
                  <a:pt x="214216" y="27563"/>
                </a:lnTo>
                <a:lnTo>
                  <a:pt x="173715" y="47887"/>
                </a:lnTo>
                <a:lnTo>
                  <a:pt x="136414" y="73082"/>
                </a:lnTo>
                <a:lnTo>
                  <a:pt x="102730" y="102731"/>
                </a:lnTo>
                <a:lnTo>
                  <a:pt x="73081" y="136416"/>
                </a:lnTo>
                <a:lnTo>
                  <a:pt x="47886" y="173719"/>
                </a:lnTo>
                <a:lnTo>
                  <a:pt x="27563" y="214221"/>
                </a:lnTo>
                <a:lnTo>
                  <a:pt x="12529" y="257505"/>
                </a:lnTo>
                <a:lnTo>
                  <a:pt x="3201" y="303154"/>
                </a:lnTo>
                <a:lnTo>
                  <a:pt x="0" y="350748"/>
                </a:lnTo>
                <a:lnTo>
                  <a:pt x="3201" y="398343"/>
                </a:lnTo>
                <a:lnTo>
                  <a:pt x="12529" y="443991"/>
                </a:lnTo>
                <a:lnTo>
                  <a:pt x="27563" y="487275"/>
                </a:lnTo>
                <a:lnTo>
                  <a:pt x="47886" y="527778"/>
                </a:lnTo>
                <a:lnTo>
                  <a:pt x="73081" y="565080"/>
                </a:lnTo>
                <a:lnTo>
                  <a:pt x="102730" y="598765"/>
                </a:lnTo>
                <a:lnTo>
                  <a:pt x="136414" y="628414"/>
                </a:lnTo>
                <a:lnTo>
                  <a:pt x="173715" y="653609"/>
                </a:lnTo>
                <a:lnTo>
                  <a:pt x="214216" y="673933"/>
                </a:lnTo>
                <a:lnTo>
                  <a:pt x="257498" y="688968"/>
                </a:lnTo>
                <a:lnTo>
                  <a:pt x="303144" y="698295"/>
                </a:lnTo>
                <a:lnTo>
                  <a:pt x="350735" y="701497"/>
                </a:lnTo>
                <a:lnTo>
                  <a:pt x="398330" y="698295"/>
                </a:lnTo>
                <a:lnTo>
                  <a:pt x="443978" y="688968"/>
                </a:lnTo>
                <a:lnTo>
                  <a:pt x="487263" y="673933"/>
                </a:lnTo>
                <a:lnTo>
                  <a:pt x="527765" y="653609"/>
                </a:lnTo>
                <a:lnTo>
                  <a:pt x="565067" y="628414"/>
                </a:lnTo>
                <a:lnTo>
                  <a:pt x="598752" y="598765"/>
                </a:lnTo>
                <a:lnTo>
                  <a:pt x="628401" y="565080"/>
                </a:lnTo>
                <a:lnTo>
                  <a:pt x="653597" y="527778"/>
                </a:lnTo>
                <a:lnTo>
                  <a:pt x="673920" y="487275"/>
                </a:lnTo>
                <a:lnTo>
                  <a:pt x="688955" y="443991"/>
                </a:lnTo>
                <a:lnTo>
                  <a:pt x="698282" y="398343"/>
                </a:lnTo>
                <a:lnTo>
                  <a:pt x="701484" y="350748"/>
                </a:lnTo>
                <a:lnTo>
                  <a:pt x="698282" y="303154"/>
                </a:lnTo>
                <a:lnTo>
                  <a:pt x="688955" y="257505"/>
                </a:lnTo>
                <a:lnTo>
                  <a:pt x="673920" y="214221"/>
                </a:lnTo>
                <a:lnTo>
                  <a:pt x="653597" y="173719"/>
                </a:lnTo>
                <a:lnTo>
                  <a:pt x="628401" y="136416"/>
                </a:lnTo>
                <a:lnTo>
                  <a:pt x="598752" y="102731"/>
                </a:lnTo>
                <a:lnTo>
                  <a:pt x="565067" y="73082"/>
                </a:lnTo>
                <a:lnTo>
                  <a:pt x="527765" y="47887"/>
                </a:lnTo>
                <a:lnTo>
                  <a:pt x="487263" y="27563"/>
                </a:lnTo>
                <a:lnTo>
                  <a:pt x="443978" y="12529"/>
                </a:lnTo>
                <a:lnTo>
                  <a:pt x="398330" y="3201"/>
                </a:lnTo>
                <a:lnTo>
                  <a:pt x="350735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28">
            <a:extLst>
              <a:ext uri="{FF2B5EF4-FFF2-40B4-BE49-F238E27FC236}">
                <a16:creationId xmlns:a16="http://schemas.microsoft.com/office/drawing/2014/main" id="{365220A4-00A4-C234-3E58-897C03048F8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588487" y="2660939"/>
            <a:ext cx="214981" cy="215994"/>
          </a:xfrm>
          <a:custGeom>
            <a:avLst/>
            <a:gdLst/>
            <a:ahLst/>
            <a:cxnLst/>
            <a:rect l="l" t="t" r="r" b="b"/>
            <a:pathLst>
              <a:path w="701675" h="701675">
                <a:moveTo>
                  <a:pt x="350735" y="0"/>
                </a:moveTo>
                <a:lnTo>
                  <a:pt x="303144" y="3201"/>
                </a:lnTo>
                <a:lnTo>
                  <a:pt x="257498" y="12529"/>
                </a:lnTo>
                <a:lnTo>
                  <a:pt x="214216" y="27563"/>
                </a:lnTo>
                <a:lnTo>
                  <a:pt x="173715" y="47887"/>
                </a:lnTo>
                <a:lnTo>
                  <a:pt x="136414" y="73082"/>
                </a:lnTo>
                <a:lnTo>
                  <a:pt x="102730" y="102731"/>
                </a:lnTo>
                <a:lnTo>
                  <a:pt x="73081" y="136416"/>
                </a:lnTo>
                <a:lnTo>
                  <a:pt x="47886" y="173719"/>
                </a:lnTo>
                <a:lnTo>
                  <a:pt x="27563" y="214221"/>
                </a:lnTo>
                <a:lnTo>
                  <a:pt x="12529" y="257505"/>
                </a:lnTo>
                <a:lnTo>
                  <a:pt x="3201" y="303154"/>
                </a:lnTo>
                <a:lnTo>
                  <a:pt x="0" y="350748"/>
                </a:lnTo>
                <a:lnTo>
                  <a:pt x="3201" y="398343"/>
                </a:lnTo>
                <a:lnTo>
                  <a:pt x="12529" y="443991"/>
                </a:lnTo>
                <a:lnTo>
                  <a:pt x="27563" y="487275"/>
                </a:lnTo>
                <a:lnTo>
                  <a:pt x="47886" y="527778"/>
                </a:lnTo>
                <a:lnTo>
                  <a:pt x="73081" y="565080"/>
                </a:lnTo>
                <a:lnTo>
                  <a:pt x="102730" y="598765"/>
                </a:lnTo>
                <a:lnTo>
                  <a:pt x="136414" y="628414"/>
                </a:lnTo>
                <a:lnTo>
                  <a:pt x="173715" y="653609"/>
                </a:lnTo>
                <a:lnTo>
                  <a:pt x="214216" y="673933"/>
                </a:lnTo>
                <a:lnTo>
                  <a:pt x="257498" y="688968"/>
                </a:lnTo>
                <a:lnTo>
                  <a:pt x="303144" y="698295"/>
                </a:lnTo>
                <a:lnTo>
                  <a:pt x="350735" y="701497"/>
                </a:lnTo>
                <a:lnTo>
                  <a:pt x="398330" y="698295"/>
                </a:lnTo>
                <a:lnTo>
                  <a:pt x="443978" y="688968"/>
                </a:lnTo>
                <a:lnTo>
                  <a:pt x="487263" y="673933"/>
                </a:lnTo>
                <a:lnTo>
                  <a:pt x="527765" y="653609"/>
                </a:lnTo>
                <a:lnTo>
                  <a:pt x="565067" y="628414"/>
                </a:lnTo>
                <a:lnTo>
                  <a:pt x="598752" y="598765"/>
                </a:lnTo>
                <a:lnTo>
                  <a:pt x="628401" y="565080"/>
                </a:lnTo>
                <a:lnTo>
                  <a:pt x="653597" y="527778"/>
                </a:lnTo>
                <a:lnTo>
                  <a:pt x="673920" y="487275"/>
                </a:lnTo>
                <a:lnTo>
                  <a:pt x="688955" y="443991"/>
                </a:lnTo>
                <a:lnTo>
                  <a:pt x="698282" y="398343"/>
                </a:lnTo>
                <a:lnTo>
                  <a:pt x="701484" y="350748"/>
                </a:lnTo>
                <a:lnTo>
                  <a:pt x="698282" y="303154"/>
                </a:lnTo>
                <a:lnTo>
                  <a:pt x="688955" y="257505"/>
                </a:lnTo>
                <a:lnTo>
                  <a:pt x="673920" y="214221"/>
                </a:lnTo>
                <a:lnTo>
                  <a:pt x="653597" y="173719"/>
                </a:lnTo>
                <a:lnTo>
                  <a:pt x="628401" y="136416"/>
                </a:lnTo>
                <a:lnTo>
                  <a:pt x="598752" y="102731"/>
                </a:lnTo>
                <a:lnTo>
                  <a:pt x="565067" y="73082"/>
                </a:lnTo>
                <a:lnTo>
                  <a:pt x="527765" y="47887"/>
                </a:lnTo>
                <a:lnTo>
                  <a:pt x="487263" y="27563"/>
                </a:lnTo>
                <a:lnTo>
                  <a:pt x="443978" y="12529"/>
                </a:lnTo>
                <a:lnTo>
                  <a:pt x="398330" y="3201"/>
                </a:lnTo>
                <a:lnTo>
                  <a:pt x="350735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/>
          <a:lstStyle/>
          <a:p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B5D80BC-F6AA-A94A-9714-A6FCB643A9C1}"/>
              </a:ext>
            </a:extLst>
          </p:cNvPr>
          <p:cNvGrpSpPr/>
          <p:nvPr/>
        </p:nvGrpSpPr>
        <p:grpSpPr>
          <a:xfrm>
            <a:off x="3215915" y="1268414"/>
            <a:ext cx="8669765" cy="1500995"/>
            <a:chOff x="3215915" y="1268414"/>
            <a:chExt cx="8669765" cy="1500995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FEAE357-8B94-B4A3-932C-63CE17DA8907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215915" y="1268415"/>
              <a:ext cx="8641123" cy="1500994"/>
            </a:xfrm>
            <a:custGeom>
              <a:avLst/>
              <a:gdLst>
                <a:gd name="connsiteX0" fmla="*/ 0 w 5509494"/>
                <a:gd name="connsiteY0" fmla="*/ 0 h 1780675"/>
                <a:gd name="connsiteX1" fmla="*/ 5509494 w 5509494"/>
                <a:gd name="connsiteY1" fmla="*/ 0 h 1780675"/>
                <a:gd name="connsiteX2" fmla="*/ 5509494 w 5509494"/>
                <a:gd name="connsiteY2" fmla="*/ 1780675 h 1780675"/>
                <a:gd name="connsiteX3" fmla="*/ 0 w 5509494"/>
                <a:gd name="connsiteY3" fmla="*/ 1780675 h 178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9494" h="1780675">
                  <a:moveTo>
                    <a:pt x="0" y="0"/>
                  </a:moveTo>
                  <a:lnTo>
                    <a:pt x="5509494" y="0"/>
                  </a:lnTo>
                  <a:lnTo>
                    <a:pt x="5509494" y="1780675"/>
                  </a:lnTo>
                  <a:lnTo>
                    <a:pt x="0" y="1780675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</a:ln>
          </p:spPr>
          <p:txBody>
            <a:bodyPr wrap="square" lIns="576000" tIns="96000" rIns="0" bIns="96000" anchor="t" anchorCtr="0">
              <a:noAutofit/>
            </a:bodyPr>
            <a:lstStyle/>
            <a:p>
              <a:pPr>
                <a:buClr>
                  <a:srgbClr val="0A8276"/>
                </a:buClr>
              </a:pPr>
              <a:endParaRPr lang="en-US" sz="1800" dirty="0">
                <a:solidFill>
                  <a:srgbClr val="000000"/>
                </a:solidFill>
                <a:latin typeface="Arial" panose="020B0604020202020204" pitchFamily="34" charset="0"/>
                <a:ea typeface="Helvetica Neue" charset="0"/>
                <a:cs typeface="Helvetica Neue" charset="0"/>
                <a:sym typeface="Helvetica Neue" charset="0"/>
              </a:endParaRPr>
            </a:p>
          </p:txBody>
        </p:sp>
        <p:sp>
          <p:nvSpPr>
            <p:cNvPr id="41" name="TextBox">
              <a:extLst>
                <a:ext uri="{FF2B5EF4-FFF2-40B4-BE49-F238E27FC236}">
                  <a16:creationId xmlns:a16="http://schemas.microsoft.com/office/drawing/2014/main" id="{6BACEAB9-A826-93FD-DB52-CC8996D23454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 bwMode="auto">
            <a:xfrm>
              <a:off x="3761592" y="1268414"/>
              <a:ext cx="7735008" cy="421200"/>
            </a:xfrm>
            <a:prstGeom prst="rect">
              <a:avLst/>
            </a:prstGeom>
          </p:spPr>
          <p:txBody>
            <a:bodyPr vert="horz" lIns="72000" tIns="72000" rIns="72000" bIns="72000" rtlCol="0" anchor="ctr">
              <a:noAutofit/>
            </a:bodyPr>
            <a:lstStyle>
              <a:lvl1pPr marL="216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800" baseline="0">
                  <a:latin typeface="+mn-lt"/>
                </a:defRPr>
              </a:lvl1pPr>
              <a:lvl2pPr marL="432000" lvl="1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600">
                  <a:latin typeface="+mn-lt"/>
                </a:defRPr>
              </a:lvl2pPr>
              <a:lvl3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3pPr>
              <a:lvl4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4pPr>
              <a:lvl5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5pPr>
              <a:lvl6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6pPr>
              <a:lvl7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7pPr>
              <a:lvl8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8pPr>
              <a:lvl9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2"/>
                  </a:solidFill>
                </a:rPr>
                <a:t>Complete system integration, for higher performance @ low BOM</a:t>
              </a:r>
            </a:p>
          </p:txBody>
        </p:sp>
        <p:sp>
          <p:nvSpPr>
            <p:cNvPr id="57" name="TextBox">
              <a:extLst>
                <a:ext uri="{FF2B5EF4-FFF2-40B4-BE49-F238E27FC236}">
                  <a16:creationId xmlns:a16="http://schemas.microsoft.com/office/drawing/2014/main" id="{926EC7D0-B2A5-AC78-244C-9A8F11D84A14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 bwMode="auto">
            <a:xfrm>
              <a:off x="3912908" y="1689614"/>
              <a:ext cx="7972772" cy="893022"/>
            </a:xfrm>
            <a:prstGeom prst="rect">
              <a:avLst/>
            </a:prstGeom>
          </p:spPr>
          <p:txBody>
            <a:bodyPr vert="horz" lIns="72000" tIns="0" rIns="72000" bIns="72000" rtlCol="0">
              <a:noAutofit/>
            </a:bodyPr>
            <a:lstStyle>
              <a:defPPr>
                <a:defRPr lang="en-US"/>
              </a:defPPr>
              <a:lvl1pPr marL="252000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800" baseline="0">
                  <a:latin typeface="+mn-lt"/>
                </a:defRPr>
              </a:lvl1pPr>
              <a:lvl2pPr marL="504000" lvl="1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600">
                  <a:latin typeface="+mn-lt"/>
                </a:defRPr>
              </a:lvl2pPr>
              <a:lvl3pPr marL="756000" lvl="2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3pPr>
              <a:lvl4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4pPr>
              <a:lvl5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5pPr>
              <a:lvl6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6pPr>
              <a:lvl7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7pPr>
              <a:lvl8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8pPr>
              <a:lvl9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9pPr>
            </a:lstStyle>
            <a:p>
              <a:pPr>
                <a:buFont typeface="Arial" panose="020B0604020202020204" pitchFamily="34" charset="0"/>
                <a:buChar char="•"/>
              </a:pPr>
              <a:r>
                <a:rPr lang="en-US" sz="1400" dirty="0"/>
                <a:t>Key functionalities are integrated into one IC (level detection, current limitation, galvanic isolation, diagnostic), reducing complexity and BOM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US" sz="1400" dirty="0"/>
                <a:t>An integrated SPI interface allows to </a:t>
              </a:r>
              <a:r>
                <a:rPr lang="en-US" sz="1400" b="1" dirty="0"/>
                <a:t>configure digital filters </a:t>
              </a:r>
              <a:r>
                <a:rPr lang="en-US" sz="1400" dirty="0"/>
                <a:t>and </a:t>
              </a:r>
              <a:r>
                <a:rPr lang="en-US" sz="1400" b="1" dirty="0"/>
                <a:t>diagnostics</a:t>
              </a:r>
              <a:r>
                <a:rPr lang="en-US" sz="1400" dirty="0"/>
                <a:t> </a:t>
              </a:r>
              <a:r>
                <a:rPr lang="en-US" sz="1400" b="1" dirty="0"/>
                <a:t>per channel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1400" b="1" kern="0" dirty="0"/>
                <a:t>Optimized current regulation </a:t>
              </a:r>
              <a:r>
                <a:rPr lang="de-DE" sz="1400" kern="0" dirty="0"/>
                <a:t>and channel matching </a:t>
              </a:r>
              <a:endParaRPr lang="en-US" sz="14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1DCF913-9FC6-EE61-9013-95F03C57AE14}"/>
              </a:ext>
            </a:extLst>
          </p:cNvPr>
          <p:cNvGrpSpPr/>
          <p:nvPr/>
        </p:nvGrpSpPr>
        <p:grpSpPr>
          <a:xfrm>
            <a:off x="3785817" y="3034629"/>
            <a:ext cx="8099863" cy="1580907"/>
            <a:chOff x="3785817" y="3034629"/>
            <a:chExt cx="8099863" cy="158090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F0ECDBB-FAD7-7DBF-37AC-4DD34F7205DA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785817" y="3034629"/>
              <a:ext cx="8071221" cy="1580907"/>
            </a:xfrm>
            <a:custGeom>
              <a:avLst/>
              <a:gdLst>
                <a:gd name="connsiteX0" fmla="*/ 0 w 5509494"/>
                <a:gd name="connsiteY0" fmla="*/ 0 h 1780675"/>
                <a:gd name="connsiteX1" fmla="*/ 5509494 w 5509494"/>
                <a:gd name="connsiteY1" fmla="*/ 0 h 1780675"/>
                <a:gd name="connsiteX2" fmla="*/ 5509494 w 5509494"/>
                <a:gd name="connsiteY2" fmla="*/ 1780675 h 1780675"/>
                <a:gd name="connsiteX3" fmla="*/ 0 w 5509494"/>
                <a:gd name="connsiteY3" fmla="*/ 1780675 h 178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9494" h="1780675">
                  <a:moveTo>
                    <a:pt x="0" y="0"/>
                  </a:moveTo>
                  <a:lnTo>
                    <a:pt x="5509494" y="0"/>
                  </a:lnTo>
                  <a:lnTo>
                    <a:pt x="5509494" y="1780675"/>
                  </a:lnTo>
                  <a:lnTo>
                    <a:pt x="0" y="1780675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</a:ln>
          </p:spPr>
          <p:txBody>
            <a:bodyPr wrap="square" lIns="576000" tIns="96000" rIns="0" bIns="96000" anchor="t" anchorCtr="0">
              <a:noAutofit/>
            </a:bodyPr>
            <a:lstStyle/>
            <a:p>
              <a:pPr>
                <a:buClr>
                  <a:srgbClr val="0A8276"/>
                </a:buClr>
              </a:pPr>
              <a:endParaRPr lang="en-US" sz="1800" dirty="0">
                <a:solidFill>
                  <a:srgbClr val="000000"/>
                </a:solidFill>
                <a:latin typeface="Arial" panose="020B0604020202020204" pitchFamily="34" charset="0"/>
                <a:ea typeface="Helvetica Neue" charset="0"/>
                <a:cs typeface="Helvetica Neue" charset="0"/>
                <a:sym typeface="Helvetica Neue" charset="0"/>
              </a:endParaRPr>
            </a:p>
          </p:txBody>
        </p:sp>
        <p:sp>
          <p:nvSpPr>
            <p:cNvPr id="59" name="TextBox">
              <a:extLst>
                <a:ext uri="{FF2B5EF4-FFF2-40B4-BE49-F238E27FC236}">
                  <a16:creationId xmlns:a16="http://schemas.microsoft.com/office/drawing/2014/main" id="{11EE5673-C072-04E9-A577-235820FC7613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 bwMode="auto">
            <a:xfrm>
              <a:off x="4331493" y="3039183"/>
              <a:ext cx="7554187" cy="421200"/>
            </a:xfrm>
            <a:prstGeom prst="rect">
              <a:avLst/>
            </a:prstGeom>
          </p:spPr>
          <p:txBody>
            <a:bodyPr vert="horz" lIns="72000" tIns="72000" rIns="72000" bIns="72000" rtlCol="0" anchor="ctr">
              <a:noAutofit/>
            </a:bodyPr>
            <a:lstStyle>
              <a:lvl1pPr marL="216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800" baseline="0">
                  <a:latin typeface="+mn-lt"/>
                </a:defRPr>
              </a:lvl1pPr>
              <a:lvl2pPr marL="432000" lvl="1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600">
                  <a:latin typeface="+mn-lt"/>
                </a:defRPr>
              </a:lvl2pPr>
              <a:lvl3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3pPr>
              <a:lvl4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4pPr>
              <a:lvl5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5pPr>
              <a:lvl6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6pPr>
              <a:lvl7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7pPr>
              <a:lvl8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8pPr>
              <a:lvl9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2"/>
                  </a:solidFill>
                </a:rPr>
                <a:t>Comprehensive diagnostics for predictive &amp; efficient maintenance</a:t>
              </a:r>
            </a:p>
          </p:txBody>
        </p:sp>
        <p:sp>
          <p:nvSpPr>
            <p:cNvPr id="64" name="TextBox">
              <a:extLst>
                <a:ext uri="{FF2B5EF4-FFF2-40B4-BE49-F238E27FC236}">
                  <a16:creationId xmlns:a16="http://schemas.microsoft.com/office/drawing/2014/main" id="{FC6E92EB-9252-D270-2D56-C6042049BB68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 bwMode="auto">
            <a:xfrm>
              <a:off x="4478340" y="3460383"/>
              <a:ext cx="7378299" cy="1152000"/>
            </a:xfrm>
            <a:prstGeom prst="rect">
              <a:avLst/>
            </a:prstGeom>
          </p:spPr>
          <p:txBody>
            <a:bodyPr vert="horz" lIns="72000" tIns="0" rIns="72000" bIns="72000" rtlCol="0">
              <a:noAutofit/>
            </a:bodyPr>
            <a:lstStyle>
              <a:defPPr>
                <a:defRPr lang="en-US"/>
              </a:defPPr>
              <a:lvl1pPr marL="252000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1pPr>
              <a:lvl2pPr marL="504000" lvl="1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600">
                  <a:latin typeface="+mn-lt"/>
                </a:defRPr>
              </a:lvl2pPr>
              <a:lvl3pPr marL="756000" lvl="2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3pPr>
              <a:lvl4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4pPr>
              <a:lvl5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5pPr>
              <a:lvl6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6pPr>
              <a:lvl7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7pPr>
              <a:lvl8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8pPr>
              <a:lvl9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9pPr>
            </a:lstStyle>
            <a:p>
              <a:pPr>
                <a:buFont typeface="Arial" panose="020B0604020202020204" pitchFamily="34" charset="0"/>
                <a:buChar char="•"/>
              </a:pPr>
              <a:r>
                <a:rPr lang="en-US" b="1" dirty="0"/>
                <a:t>Warning flags </a:t>
              </a:r>
              <a:r>
                <a:rPr lang="en-US" dirty="0"/>
                <a:t>signal the deviation of key system parameters (voltage, temperature) and help to detect failures before they occur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b="1" dirty="0"/>
                <a:t>Defective sensor wiring is detected </a:t>
              </a:r>
              <a:r>
                <a:rPr lang="de-DE" dirty="0"/>
                <a:t>per channel, leading to more efficient maintenance</a:t>
              </a:r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586B5D-8168-CDA6-E278-2333D485EEC3}"/>
              </a:ext>
            </a:extLst>
          </p:cNvPr>
          <p:cNvGrpSpPr/>
          <p:nvPr/>
        </p:nvGrpSpPr>
        <p:grpSpPr>
          <a:xfrm>
            <a:off x="3206652" y="5052873"/>
            <a:ext cx="8650386" cy="1328455"/>
            <a:chOff x="3206652" y="5052873"/>
            <a:chExt cx="8650386" cy="1328455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3579EC6-110D-3644-78F6-37CAE4951ECD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206652" y="5052873"/>
              <a:ext cx="8650386" cy="1328455"/>
            </a:xfrm>
            <a:custGeom>
              <a:avLst/>
              <a:gdLst>
                <a:gd name="connsiteX0" fmla="*/ 0 w 5509494"/>
                <a:gd name="connsiteY0" fmla="*/ 0 h 1780675"/>
                <a:gd name="connsiteX1" fmla="*/ 5509494 w 5509494"/>
                <a:gd name="connsiteY1" fmla="*/ 0 h 1780675"/>
                <a:gd name="connsiteX2" fmla="*/ 5509494 w 5509494"/>
                <a:gd name="connsiteY2" fmla="*/ 1780675 h 1780675"/>
                <a:gd name="connsiteX3" fmla="*/ 0 w 5509494"/>
                <a:gd name="connsiteY3" fmla="*/ 1780675 h 178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9494" h="1780675">
                  <a:moveTo>
                    <a:pt x="0" y="0"/>
                  </a:moveTo>
                  <a:lnTo>
                    <a:pt x="5509494" y="0"/>
                  </a:lnTo>
                  <a:lnTo>
                    <a:pt x="5509494" y="1780675"/>
                  </a:lnTo>
                  <a:lnTo>
                    <a:pt x="0" y="1780675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</a:ln>
          </p:spPr>
          <p:txBody>
            <a:bodyPr wrap="square" lIns="576000" tIns="96000" rIns="0" bIns="96000" anchor="t" anchorCtr="0">
              <a:noAutofit/>
            </a:bodyPr>
            <a:lstStyle/>
            <a:p>
              <a:pPr>
                <a:buClr>
                  <a:srgbClr val="0A8276"/>
                </a:buClr>
              </a:pPr>
              <a:endParaRPr lang="en-US" sz="1800" dirty="0">
                <a:solidFill>
                  <a:srgbClr val="000000"/>
                </a:solidFill>
                <a:latin typeface="Arial" panose="020B0604020202020204" pitchFamily="34" charset="0"/>
                <a:ea typeface="Helvetica Neue" charset="0"/>
                <a:cs typeface="Helvetica Neue" charset="0"/>
                <a:sym typeface="Helvetica Neue" charset="0"/>
              </a:endParaRPr>
            </a:p>
          </p:txBody>
        </p:sp>
        <p:sp>
          <p:nvSpPr>
            <p:cNvPr id="69" name="TextBox">
              <a:extLst>
                <a:ext uri="{FF2B5EF4-FFF2-40B4-BE49-F238E27FC236}">
                  <a16:creationId xmlns:a16="http://schemas.microsoft.com/office/drawing/2014/main" id="{A7E2BAE6-65BD-CAF5-2D74-3158E7E1108C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 bwMode="auto">
            <a:xfrm>
              <a:off x="3740804" y="5060579"/>
              <a:ext cx="8115835" cy="421200"/>
            </a:xfrm>
            <a:prstGeom prst="rect">
              <a:avLst/>
            </a:prstGeom>
          </p:spPr>
          <p:txBody>
            <a:bodyPr vert="horz" lIns="72000" tIns="72000" rIns="72000" bIns="72000" rtlCol="0" anchor="ctr">
              <a:noAutofit/>
            </a:bodyPr>
            <a:lstStyle>
              <a:lvl1pPr marL="216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800" baseline="0">
                  <a:latin typeface="+mn-lt"/>
                </a:defRPr>
              </a:lvl1pPr>
              <a:lvl2pPr marL="432000" lvl="1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600">
                  <a:latin typeface="+mn-lt"/>
                </a:defRPr>
              </a:lvl2pPr>
              <a:lvl3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3pPr>
              <a:lvl4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4pPr>
              <a:lvl5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5pPr>
              <a:lvl6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6pPr>
              <a:lvl7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7pPr>
              <a:lvl8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8pPr>
              <a:lvl9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2"/>
                  </a:solidFill>
                </a:rPr>
                <a:t>Improved production throughput</a:t>
              </a:r>
            </a:p>
          </p:txBody>
        </p:sp>
        <p:sp>
          <p:nvSpPr>
            <p:cNvPr id="70" name="TextBox">
              <a:extLst>
                <a:ext uri="{FF2B5EF4-FFF2-40B4-BE49-F238E27FC236}">
                  <a16:creationId xmlns:a16="http://schemas.microsoft.com/office/drawing/2014/main" id="{45FDC0A4-952D-7F88-1C2C-862B27385071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 bwMode="auto">
            <a:xfrm>
              <a:off x="3833202" y="5481780"/>
              <a:ext cx="8023437" cy="795923"/>
            </a:xfrm>
            <a:prstGeom prst="rect">
              <a:avLst/>
            </a:prstGeom>
          </p:spPr>
          <p:txBody>
            <a:bodyPr vert="horz" lIns="72000" tIns="0" rIns="72000" bIns="72000" rtlCol="0">
              <a:noAutofit/>
            </a:bodyPr>
            <a:lstStyle>
              <a:defPPr>
                <a:defRPr lang="en-US"/>
              </a:defPPr>
              <a:lvl1pPr marL="252000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1pPr>
              <a:lvl2pPr marL="504000" lvl="1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600">
                  <a:latin typeface="+mn-lt"/>
                </a:defRPr>
              </a:lvl2pPr>
              <a:lvl3pPr marL="756000" lvl="2" indent="-252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3pPr>
              <a:lvl4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4pPr>
              <a:lvl5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5pPr>
              <a:lvl6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6pPr>
              <a:lvl7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7pPr>
              <a:lvl8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8pPr>
              <a:lvl9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9pPr>
            </a:lstStyle>
            <a:p>
              <a:pPr>
                <a:buFont typeface="Arial" panose="020B0604020202020204" pitchFamily="34" charset="0"/>
                <a:buChar char="•"/>
              </a:pPr>
              <a:r>
                <a:rPr lang="en-US" b="1" dirty="0"/>
                <a:t>Speed</a:t>
              </a:r>
              <a:r>
                <a:rPr lang="en-US" dirty="0"/>
                <a:t> is not limited by an Optocoupler. The integrated Coreless transformer (CT) is faster.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US" b="1" dirty="0"/>
                <a:t>Synchronized communication </a:t>
              </a:r>
              <a:r>
                <a:rPr lang="en-US" dirty="0"/>
                <a:t>to the µC between different modules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object 18">
            <a:extLst>
              <a:ext uri="{FF2B5EF4-FFF2-40B4-BE49-F238E27FC236}">
                <a16:creationId xmlns:a16="http://schemas.microsoft.com/office/drawing/2014/main" id="{B128E7ED-2A1B-E5F4-C1A8-D4E308F3CE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405049" y="3320988"/>
            <a:ext cx="792190" cy="795923"/>
          </a:xfrm>
          <a:custGeom>
            <a:avLst/>
            <a:gdLst/>
            <a:ahLst/>
            <a:cxnLst/>
            <a:rect l="l" t="t" r="r" b="b"/>
            <a:pathLst>
              <a:path w="701675" h="701675">
                <a:moveTo>
                  <a:pt x="350748" y="0"/>
                </a:moveTo>
                <a:lnTo>
                  <a:pt x="303154" y="3201"/>
                </a:lnTo>
                <a:lnTo>
                  <a:pt x="257505" y="12529"/>
                </a:lnTo>
                <a:lnTo>
                  <a:pt x="214221" y="27563"/>
                </a:lnTo>
                <a:lnTo>
                  <a:pt x="173719" y="47887"/>
                </a:lnTo>
                <a:lnTo>
                  <a:pt x="136416" y="73082"/>
                </a:lnTo>
                <a:lnTo>
                  <a:pt x="102731" y="102731"/>
                </a:lnTo>
                <a:lnTo>
                  <a:pt x="73082" y="136416"/>
                </a:lnTo>
                <a:lnTo>
                  <a:pt x="47887" y="173719"/>
                </a:lnTo>
                <a:lnTo>
                  <a:pt x="27563" y="214221"/>
                </a:lnTo>
                <a:lnTo>
                  <a:pt x="12529" y="257505"/>
                </a:lnTo>
                <a:lnTo>
                  <a:pt x="3201" y="303154"/>
                </a:lnTo>
                <a:lnTo>
                  <a:pt x="0" y="350748"/>
                </a:lnTo>
                <a:lnTo>
                  <a:pt x="3201" y="398343"/>
                </a:lnTo>
                <a:lnTo>
                  <a:pt x="12529" y="443991"/>
                </a:lnTo>
                <a:lnTo>
                  <a:pt x="27563" y="487275"/>
                </a:lnTo>
                <a:lnTo>
                  <a:pt x="47887" y="527778"/>
                </a:lnTo>
                <a:lnTo>
                  <a:pt x="73082" y="565080"/>
                </a:lnTo>
                <a:lnTo>
                  <a:pt x="102731" y="598765"/>
                </a:lnTo>
                <a:lnTo>
                  <a:pt x="136416" y="628414"/>
                </a:lnTo>
                <a:lnTo>
                  <a:pt x="173719" y="653609"/>
                </a:lnTo>
                <a:lnTo>
                  <a:pt x="214221" y="673933"/>
                </a:lnTo>
                <a:lnTo>
                  <a:pt x="257505" y="688968"/>
                </a:lnTo>
                <a:lnTo>
                  <a:pt x="303154" y="698295"/>
                </a:lnTo>
                <a:lnTo>
                  <a:pt x="350748" y="701497"/>
                </a:lnTo>
                <a:lnTo>
                  <a:pt x="398340" y="698295"/>
                </a:lnTo>
                <a:lnTo>
                  <a:pt x="443986" y="688968"/>
                </a:lnTo>
                <a:lnTo>
                  <a:pt x="487268" y="673933"/>
                </a:lnTo>
                <a:lnTo>
                  <a:pt x="527769" y="653609"/>
                </a:lnTo>
                <a:lnTo>
                  <a:pt x="565070" y="628414"/>
                </a:lnTo>
                <a:lnTo>
                  <a:pt x="598754" y="598765"/>
                </a:lnTo>
                <a:lnTo>
                  <a:pt x="628402" y="565080"/>
                </a:lnTo>
                <a:lnTo>
                  <a:pt x="653597" y="527778"/>
                </a:lnTo>
                <a:lnTo>
                  <a:pt x="673921" y="487275"/>
                </a:lnTo>
                <a:lnTo>
                  <a:pt x="688955" y="443991"/>
                </a:lnTo>
                <a:lnTo>
                  <a:pt x="698282" y="398343"/>
                </a:lnTo>
                <a:lnTo>
                  <a:pt x="701484" y="350748"/>
                </a:lnTo>
                <a:lnTo>
                  <a:pt x="698282" y="303154"/>
                </a:lnTo>
                <a:lnTo>
                  <a:pt x="688955" y="257505"/>
                </a:lnTo>
                <a:lnTo>
                  <a:pt x="673921" y="214221"/>
                </a:lnTo>
                <a:lnTo>
                  <a:pt x="653597" y="173719"/>
                </a:lnTo>
                <a:lnTo>
                  <a:pt x="628402" y="136416"/>
                </a:lnTo>
                <a:lnTo>
                  <a:pt x="598754" y="102731"/>
                </a:lnTo>
                <a:lnTo>
                  <a:pt x="565070" y="73082"/>
                </a:lnTo>
                <a:lnTo>
                  <a:pt x="527769" y="47887"/>
                </a:lnTo>
                <a:lnTo>
                  <a:pt x="487268" y="27563"/>
                </a:lnTo>
                <a:lnTo>
                  <a:pt x="443986" y="12529"/>
                </a:lnTo>
                <a:lnTo>
                  <a:pt x="398340" y="3201"/>
                </a:lnTo>
                <a:lnTo>
                  <a:pt x="350748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2BD96217-C7B8-1C28-EBD2-1F2B773D524B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2963550" y="1895387"/>
            <a:ext cx="792190" cy="795923"/>
          </a:xfrm>
          <a:custGeom>
            <a:avLst/>
            <a:gdLst/>
            <a:ahLst/>
            <a:cxnLst/>
            <a:rect l="l" t="t" r="r" b="b"/>
            <a:pathLst>
              <a:path w="701675" h="701675">
                <a:moveTo>
                  <a:pt x="350748" y="0"/>
                </a:moveTo>
                <a:lnTo>
                  <a:pt x="303154" y="3201"/>
                </a:lnTo>
                <a:lnTo>
                  <a:pt x="257505" y="12529"/>
                </a:lnTo>
                <a:lnTo>
                  <a:pt x="214221" y="27563"/>
                </a:lnTo>
                <a:lnTo>
                  <a:pt x="173719" y="47887"/>
                </a:lnTo>
                <a:lnTo>
                  <a:pt x="136416" y="73082"/>
                </a:lnTo>
                <a:lnTo>
                  <a:pt x="102731" y="102731"/>
                </a:lnTo>
                <a:lnTo>
                  <a:pt x="73082" y="136416"/>
                </a:lnTo>
                <a:lnTo>
                  <a:pt x="47887" y="173719"/>
                </a:lnTo>
                <a:lnTo>
                  <a:pt x="27563" y="214221"/>
                </a:lnTo>
                <a:lnTo>
                  <a:pt x="12529" y="257505"/>
                </a:lnTo>
                <a:lnTo>
                  <a:pt x="3201" y="303154"/>
                </a:lnTo>
                <a:lnTo>
                  <a:pt x="0" y="350748"/>
                </a:lnTo>
                <a:lnTo>
                  <a:pt x="3201" y="398343"/>
                </a:lnTo>
                <a:lnTo>
                  <a:pt x="12529" y="443991"/>
                </a:lnTo>
                <a:lnTo>
                  <a:pt x="27563" y="487275"/>
                </a:lnTo>
                <a:lnTo>
                  <a:pt x="47887" y="527778"/>
                </a:lnTo>
                <a:lnTo>
                  <a:pt x="73082" y="565080"/>
                </a:lnTo>
                <a:lnTo>
                  <a:pt x="102731" y="598765"/>
                </a:lnTo>
                <a:lnTo>
                  <a:pt x="136416" y="628414"/>
                </a:lnTo>
                <a:lnTo>
                  <a:pt x="173719" y="653609"/>
                </a:lnTo>
                <a:lnTo>
                  <a:pt x="214221" y="673933"/>
                </a:lnTo>
                <a:lnTo>
                  <a:pt x="257505" y="688968"/>
                </a:lnTo>
                <a:lnTo>
                  <a:pt x="303154" y="698295"/>
                </a:lnTo>
                <a:lnTo>
                  <a:pt x="350748" y="701497"/>
                </a:lnTo>
                <a:lnTo>
                  <a:pt x="398340" y="698295"/>
                </a:lnTo>
                <a:lnTo>
                  <a:pt x="443986" y="688968"/>
                </a:lnTo>
                <a:lnTo>
                  <a:pt x="487268" y="673933"/>
                </a:lnTo>
                <a:lnTo>
                  <a:pt x="527769" y="653609"/>
                </a:lnTo>
                <a:lnTo>
                  <a:pt x="565070" y="628414"/>
                </a:lnTo>
                <a:lnTo>
                  <a:pt x="598754" y="598765"/>
                </a:lnTo>
                <a:lnTo>
                  <a:pt x="628402" y="565080"/>
                </a:lnTo>
                <a:lnTo>
                  <a:pt x="653597" y="527778"/>
                </a:lnTo>
                <a:lnTo>
                  <a:pt x="673921" y="487275"/>
                </a:lnTo>
                <a:lnTo>
                  <a:pt x="688955" y="443991"/>
                </a:lnTo>
                <a:lnTo>
                  <a:pt x="698282" y="398343"/>
                </a:lnTo>
                <a:lnTo>
                  <a:pt x="701484" y="350748"/>
                </a:lnTo>
                <a:lnTo>
                  <a:pt x="698282" y="303154"/>
                </a:lnTo>
                <a:lnTo>
                  <a:pt x="688955" y="257505"/>
                </a:lnTo>
                <a:lnTo>
                  <a:pt x="673921" y="214221"/>
                </a:lnTo>
                <a:lnTo>
                  <a:pt x="653597" y="173719"/>
                </a:lnTo>
                <a:lnTo>
                  <a:pt x="628402" y="136416"/>
                </a:lnTo>
                <a:lnTo>
                  <a:pt x="598754" y="102731"/>
                </a:lnTo>
                <a:lnTo>
                  <a:pt x="565070" y="73082"/>
                </a:lnTo>
                <a:lnTo>
                  <a:pt x="527769" y="47887"/>
                </a:lnTo>
                <a:lnTo>
                  <a:pt x="487268" y="27563"/>
                </a:lnTo>
                <a:lnTo>
                  <a:pt x="443986" y="12529"/>
                </a:lnTo>
                <a:lnTo>
                  <a:pt x="398340" y="3201"/>
                </a:lnTo>
                <a:lnTo>
                  <a:pt x="350748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EC8CAFA7-634C-0775-9BDA-E0D506EC9542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2904395" y="4757313"/>
            <a:ext cx="792190" cy="795923"/>
          </a:xfrm>
          <a:custGeom>
            <a:avLst/>
            <a:gdLst/>
            <a:ahLst/>
            <a:cxnLst/>
            <a:rect l="l" t="t" r="r" b="b"/>
            <a:pathLst>
              <a:path w="701675" h="701675">
                <a:moveTo>
                  <a:pt x="350748" y="0"/>
                </a:moveTo>
                <a:lnTo>
                  <a:pt x="303154" y="3201"/>
                </a:lnTo>
                <a:lnTo>
                  <a:pt x="257505" y="12529"/>
                </a:lnTo>
                <a:lnTo>
                  <a:pt x="214221" y="27563"/>
                </a:lnTo>
                <a:lnTo>
                  <a:pt x="173719" y="47887"/>
                </a:lnTo>
                <a:lnTo>
                  <a:pt x="136416" y="73082"/>
                </a:lnTo>
                <a:lnTo>
                  <a:pt x="102731" y="102731"/>
                </a:lnTo>
                <a:lnTo>
                  <a:pt x="73082" y="136416"/>
                </a:lnTo>
                <a:lnTo>
                  <a:pt x="47887" y="173719"/>
                </a:lnTo>
                <a:lnTo>
                  <a:pt x="27563" y="214221"/>
                </a:lnTo>
                <a:lnTo>
                  <a:pt x="12529" y="257505"/>
                </a:lnTo>
                <a:lnTo>
                  <a:pt x="3201" y="303154"/>
                </a:lnTo>
                <a:lnTo>
                  <a:pt x="0" y="350748"/>
                </a:lnTo>
                <a:lnTo>
                  <a:pt x="3201" y="398343"/>
                </a:lnTo>
                <a:lnTo>
                  <a:pt x="12529" y="443991"/>
                </a:lnTo>
                <a:lnTo>
                  <a:pt x="27563" y="487275"/>
                </a:lnTo>
                <a:lnTo>
                  <a:pt x="47887" y="527778"/>
                </a:lnTo>
                <a:lnTo>
                  <a:pt x="73082" y="565080"/>
                </a:lnTo>
                <a:lnTo>
                  <a:pt x="102731" y="598765"/>
                </a:lnTo>
                <a:lnTo>
                  <a:pt x="136416" y="628414"/>
                </a:lnTo>
                <a:lnTo>
                  <a:pt x="173719" y="653609"/>
                </a:lnTo>
                <a:lnTo>
                  <a:pt x="214221" y="673933"/>
                </a:lnTo>
                <a:lnTo>
                  <a:pt x="257505" y="688968"/>
                </a:lnTo>
                <a:lnTo>
                  <a:pt x="303154" y="698295"/>
                </a:lnTo>
                <a:lnTo>
                  <a:pt x="350748" y="701497"/>
                </a:lnTo>
                <a:lnTo>
                  <a:pt x="398340" y="698295"/>
                </a:lnTo>
                <a:lnTo>
                  <a:pt x="443986" y="688968"/>
                </a:lnTo>
                <a:lnTo>
                  <a:pt x="487268" y="673933"/>
                </a:lnTo>
                <a:lnTo>
                  <a:pt x="527769" y="653609"/>
                </a:lnTo>
                <a:lnTo>
                  <a:pt x="565070" y="628414"/>
                </a:lnTo>
                <a:lnTo>
                  <a:pt x="598754" y="598765"/>
                </a:lnTo>
                <a:lnTo>
                  <a:pt x="628402" y="565080"/>
                </a:lnTo>
                <a:lnTo>
                  <a:pt x="653597" y="527778"/>
                </a:lnTo>
                <a:lnTo>
                  <a:pt x="673921" y="487275"/>
                </a:lnTo>
                <a:lnTo>
                  <a:pt x="688955" y="443991"/>
                </a:lnTo>
                <a:lnTo>
                  <a:pt x="698282" y="398343"/>
                </a:lnTo>
                <a:lnTo>
                  <a:pt x="701484" y="350748"/>
                </a:lnTo>
                <a:lnTo>
                  <a:pt x="698282" y="303154"/>
                </a:lnTo>
                <a:lnTo>
                  <a:pt x="688955" y="257505"/>
                </a:lnTo>
                <a:lnTo>
                  <a:pt x="673921" y="214221"/>
                </a:lnTo>
                <a:lnTo>
                  <a:pt x="653597" y="173719"/>
                </a:lnTo>
                <a:lnTo>
                  <a:pt x="628402" y="136416"/>
                </a:lnTo>
                <a:lnTo>
                  <a:pt x="598754" y="102731"/>
                </a:lnTo>
                <a:lnTo>
                  <a:pt x="565070" y="73082"/>
                </a:lnTo>
                <a:lnTo>
                  <a:pt x="527769" y="47887"/>
                </a:lnTo>
                <a:lnTo>
                  <a:pt x="487268" y="27563"/>
                </a:lnTo>
                <a:lnTo>
                  <a:pt x="443986" y="12529"/>
                </a:lnTo>
                <a:lnTo>
                  <a:pt x="398340" y="3201"/>
                </a:lnTo>
                <a:lnTo>
                  <a:pt x="350748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8F7DC8-3D1C-8444-936C-E159EDE0B11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3619" y="2387789"/>
            <a:ext cx="1341956" cy="1072594"/>
          </a:xfrm>
          <a:prstGeom prst="ellipse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D04DEC9-D08F-F3F1-E6DC-78AC62601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07" y="3179068"/>
            <a:ext cx="1430795" cy="119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0772102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20333-5A7D-7A8C-07BE-7DAC9B04E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hink-cell data - do not delete" hidden="1">
            <a:extLst>
              <a:ext uri="{FF2B5EF4-FFF2-40B4-BE49-F238E27FC236}">
                <a16:creationId xmlns:a16="http://schemas.microsoft.com/office/drawing/2014/main" id="{FB51BF93-5138-F5C7-3A2F-5FB7B7AB14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426" imgH="426" progId="TCLayout.ActiveDocument.1">
                  <p:embed/>
                </p:oleObj>
              </mc:Choice>
              <mc:Fallback>
                <p:oleObj name="think-cell Slide" r:id="rId24" imgW="426" imgH="426" progId="TCLayout.ActiveDocument.1">
                  <p:embed/>
                  <p:pic>
                    <p:nvPicPr>
                      <p:cNvPr id="2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51BF93-5138-F5C7-3A2F-5FB7B7AB14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Abgerundetes Rechteck 15">
            <a:extLst>
              <a:ext uri="{FF2B5EF4-FFF2-40B4-BE49-F238E27FC236}">
                <a16:creationId xmlns:a16="http://schemas.microsoft.com/office/drawing/2014/main" id="{AB5541A3-0672-41E2-8EF4-2A230B4062B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4688769" y="5502077"/>
            <a:ext cx="3868736" cy="878852"/>
          </a:xfrm>
          <a:prstGeom prst="chevron">
            <a:avLst>
              <a:gd name="adj" fmla="val 33868"/>
            </a:avLst>
          </a:prstGeom>
          <a:solidFill>
            <a:srgbClr val="B8DEDA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1200" dirty="0">
              <a:solidFill>
                <a:schemeClr val="tx1"/>
              </a:solidFill>
              <a:ea typeface="Verdana" pitchFamily="34" charset="0"/>
            </a:endParaRPr>
          </a:p>
        </p:txBody>
      </p:sp>
      <p:sp>
        <p:nvSpPr>
          <p:cNvPr id="21" name="Abgerundetes Rechteck 15">
            <a:extLst>
              <a:ext uri="{FF2B5EF4-FFF2-40B4-BE49-F238E27FC236}">
                <a16:creationId xmlns:a16="http://schemas.microsoft.com/office/drawing/2014/main" id="{219BEB6B-A061-60E6-3BED-93E799A6E7F1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4675187" y="3756545"/>
            <a:ext cx="3882317" cy="1653655"/>
          </a:xfrm>
          <a:prstGeom prst="chevron">
            <a:avLst>
              <a:gd name="adj" fmla="val 21029"/>
            </a:avLst>
          </a:prstGeom>
          <a:solidFill>
            <a:srgbClr val="B8DEDA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1200" dirty="0">
              <a:solidFill>
                <a:schemeClr val="tx1"/>
              </a:solidFill>
              <a:ea typeface="Verdana" pitchFamily="34" charset="0"/>
            </a:endParaRPr>
          </a:p>
        </p:txBody>
      </p:sp>
      <p:sp>
        <p:nvSpPr>
          <p:cNvPr id="7" name="Abgerundetes Rechteck 12">
            <a:extLst>
              <a:ext uri="{FF2B5EF4-FFF2-40B4-BE49-F238E27FC236}">
                <a16:creationId xmlns:a16="http://schemas.microsoft.com/office/drawing/2014/main" id="{F7B0340A-7B87-7BBC-F5FD-D1F704281437}"/>
              </a:ext>
            </a:extLst>
          </p:cNvPr>
          <p:cNvSpPr/>
          <p:nvPr/>
        </p:nvSpPr>
        <p:spPr bwMode="auto">
          <a:xfrm>
            <a:off x="328306" y="2173629"/>
            <a:ext cx="4522526" cy="1488413"/>
          </a:xfrm>
          <a:prstGeom prst="homePlate">
            <a:avLst>
              <a:gd name="adj" fmla="val 15317"/>
            </a:avLst>
          </a:prstGeom>
          <a:solidFill>
            <a:srgbClr val="E6F0E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dirty="0">
                <a:solidFill>
                  <a:schemeClr val="tx1"/>
                </a:solidFill>
                <a:ea typeface="Verdana" pitchFamily="34" charset="0"/>
              </a:rPr>
              <a:t> </a:t>
            </a:r>
          </a:p>
        </p:txBody>
      </p:sp>
      <p:sp>
        <p:nvSpPr>
          <p:cNvPr id="5" name="Abgerundetes Rechteck 15">
            <a:extLst>
              <a:ext uri="{FF2B5EF4-FFF2-40B4-BE49-F238E27FC236}">
                <a16:creationId xmlns:a16="http://schemas.microsoft.com/office/drawing/2014/main" id="{B1D3E646-4BB9-27E5-7DEB-8D536E82A967}"/>
              </a:ext>
            </a:extLst>
          </p:cNvPr>
          <p:cNvSpPr/>
          <p:nvPr/>
        </p:nvSpPr>
        <p:spPr bwMode="auto">
          <a:xfrm>
            <a:off x="4688769" y="2173629"/>
            <a:ext cx="3855155" cy="1488413"/>
          </a:xfrm>
          <a:prstGeom prst="chevron">
            <a:avLst>
              <a:gd name="adj" fmla="val 14363"/>
            </a:avLst>
          </a:prstGeom>
          <a:solidFill>
            <a:srgbClr val="B8DEDA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1200" dirty="0">
              <a:solidFill>
                <a:schemeClr val="tx1"/>
              </a:solidFill>
              <a:ea typeface="Verdan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2C857-301C-3E91-0ABD-D2BE1C73B6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10800" rtlCol="0" anchor="b" anchorCtr="0">
            <a:noAutofit/>
          </a:bodyPr>
          <a:lstStyle/>
          <a:p>
            <a:r>
              <a:rPr lang="en-US" dirty="0"/>
              <a:t>ISOFACE</a:t>
            </a:r>
            <a:r>
              <a:rPr lang="en-US" baseline="30000" dirty="0"/>
              <a:t>TM</a:t>
            </a:r>
            <a:r>
              <a:rPr lang="en-US" dirty="0">
                <a:latin typeface="+mn-lt"/>
              </a:rPr>
              <a:t> Digital Input IC ISO2I828V offers reliable operation in harsh industrial environments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472610-E822-5CFE-F5D0-35894AC80ED8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8638291" y="2150660"/>
            <a:ext cx="3178135" cy="1480068"/>
          </a:xfrm>
          <a:prstGeom prst="rect">
            <a:avLst/>
          </a:prstGeom>
          <a:solidFill>
            <a:srgbClr val="F1D4E5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/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1400" b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Abgerundetes Rechteck 15">
            <a:extLst>
              <a:ext uri="{FF2B5EF4-FFF2-40B4-BE49-F238E27FC236}">
                <a16:creationId xmlns:a16="http://schemas.microsoft.com/office/drawing/2014/main" id="{C3B472EE-6E01-4816-1B64-FCEBA1FD0443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8628806" y="1237099"/>
            <a:ext cx="3178135" cy="805541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30034"/>
              </a:buClr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</a:rPr>
              <a:t>Value Proposition to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30034"/>
              </a:buClr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</a:rPr>
              <a:t>Customer</a:t>
            </a:r>
          </a:p>
        </p:txBody>
      </p:sp>
      <p:sp>
        <p:nvSpPr>
          <p:cNvPr id="9" name="Abgerundetes Rechteck 15">
            <a:extLst>
              <a:ext uri="{FF2B5EF4-FFF2-40B4-BE49-F238E27FC236}">
                <a16:creationId xmlns:a16="http://schemas.microsoft.com/office/drawing/2014/main" id="{67FC50E8-6213-6A04-9BF9-B8C65E8BD7A9}"/>
              </a:ext>
            </a:extLst>
          </p:cNvPr>
          <p:cNvSpPr/>
          <p:nvPr/>
        </p:nvSpPr>
        <p:spPr bwMode="auto">
          <a:xfrm>
            <a:off x="4700336" y="1282623"/>
            <a:ext cx="3852767" cy="793879"/>
          </a:xfrm>
          <a:prstGeom prst="chevron">
            <a:avLst>
              <a:gd name="adj" fmla="val 33397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30034"/>
              </a:buClr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</a:rPr>
              <a:t> Key Benefits</a:t>
            </a:r>
          </a:p>
        </p:txBody>
      </p:sp>
      <p:sp>
        <p:nvSpPr>
          <p:cNvPr id="11" name="Abgerundetes Rechteck 12">
            <a:extLst>
              <a:ext uri="{FF2B5EF4-FFF2-40B4-BE49-F238E27FC236}">
                <a16:creationId xmlns:a16="http://schemas.microsoft.com/office/drawing/2014/main" id="{01182369-80FE-D513-F374-32C9302B1D43}"/>
              </a:ext>
            </a:extLst>
          </p:cNvPr>
          <p:cNvSpPr/>
          <p:nvPr/>
        </p:nvSpPr>
        <p:spPr bwMode="auto">
          <a:xfrm>
            <a:off x="334434" y="1280077"/>
            <a:ext cx="4516398" cy="793879"/>
          </a:xfrm>
          <a:prstGeom prst="homePlate">
            <a:avLst>
              <a:gd name="adj" fmla="val 32360"/>
            </a:avLst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marL="93663" indent="-93663">
              <a:spcBef>
                <a:spcPts val="0"/>
              </a:spcBef>
              <a:spcAft>
                <a:spcPts val="0"/>
              </a:spcAft>
              <a:buClr>
                <a:srgbClr val="E30034"/>
              </a:buClr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</a:rPr>
              <a:t>                Key Features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414204-1346-4AAF-B98E-D37D7050033E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349035" y="2277776"/>
            <a:ext cx="4438641" cy="167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0" rIns="0" bIns="0" rtlCol="0" anchor="ctr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b="1" kern="0" dirty="0">
                <a:latin typeface="+mn-lt"/>
              </a:rPr>
              <a:t>Robust Coreless Transformer </a:t>
            </a:r>
            <a:r>
              <a:rPr lang="en-US" sz="1300" kern="0" dirty="0">
                <a:latin typeface="+mn-lt"/>
              </a:rPr>
              <a:t>technology with       </a:t>
            </a:r>
            <a:r>
              <a:rPr lang="de-DE" sz="1300" u="none" strike="noStrike" kern="1200" dirty="0">
                <a:solidFill>
                  <a:schemeClr val="dk1"/>
                </a:solidFill>
                <a:effectLst/>
                <a:latin typeface="+mn-lt"/>
              </a:rPr>
              <a:t>2500 </a:t>
            </a:r>
            <a:r>
              <a:rPr lang="en-US" dirty="0"/>
              <a:t>V</a:t>
            </a:r>
            <a:r>
              <a:rPr lang="en-US" baseline="-25000" dirty="0"/>
              <a:t>RMS</a:t>
            </a:r>
            <a:r>
              <a:rPr lang="de-DE" sz="1300" u="none" strike="noStrike" kern="1200" dirty="0">
                <a:solidFill>
                  <a:schemeClr val="dk1"/>
                </a:solidFill>
                <a:effectLst/>
                <a:latin typeface="+mn-lt"/>
              </a:rPr>
              <a:t> isolation voltage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kern="0" dirty="0">
                <a:latin typeface="+mn-lt"/>
              </a:rPr>
              <a:t>Optimized </a:t>
            </a:r>
            <a:r>
              <a:rPr lang="en-US" sz="1300" b="1" kern="0" dirty="0">
                <a:latin typeface="+mn-lt"/>
              </a:rPr>
              <a:t>heat dissipation </a:t>
            </a:r>
            <a:r>
              <a:rPr lang="en-US" sz="1300" kern="0" dirty="0">
                <a:latin typeface="+mn-lt"/>
              </a:rPr>
              <a:t>of IC on PCB level       (</a:t>
            </a:r>
            <a:r>
              <a:rPr lang="en-GB" sz="1300" kern="0" dirty="0" err="1">
                <a:latin typeface="+mn-lt"/>
              </a:rPr>
              <a:t>R</a:t>
            </a:r>
            <a:r>
              <a:rPr lang="en-GB" sz="1300" kern="0" baseline="-25000" dirty="0" err="1">
                <a:latin typeface="+mn-lt"/>
              </a:rPr>
              <a:t>thJB</a:t>
            </a:r>
            <a:r>
              <a:rPr lang="en-GB" sz="1300" kern="0" dirty="0">
                <a:latin typeface="+mn-lt"/>
              </a:rPr>
              <a:t> 8K/W)</a:t>
            </a:r>
            <a:r>
              <a:rPr lang="en-US" sz="1300" kern="0" dirty="0">
                <a:latin typeface="+mn-lt"/>
              </a:rPr>
              <a:t> 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kern="0" dirty="0">
                <a:latin typeface="+mn-lt"/>
              </a:rPr>
              <a:t>Supply voltage V</a:t>
            </a:r>
            <a:r>
              <a:rPr lang="en-US" sz="1300" kern="0" baseline="-25000" dirty="0">
                <a:latin typeface="+mn-lt"/>
              </a:rPr>
              <a:t>BB</a:t>
            </a:r>
            <a:r>
              <a:rPr lang="en-US" sz="1300" kern="0" dirty="0">
                <a:latin typeface="+mn-lt"/>
              </a:rPr>
              <a:t> (field chip) </a:t>
            </a:r>
            <a:r>
              <a:rPr lang="en-US" sz="1300" b="1" kern="0" dirty="0">
                <a:latin typeface="+mn-lt"/>
              </a:rPr>
              <a:t>up to 60V </a:t>
            </a:r>
            <a:r>
              <a:rPr lang="en-US" sz="1300" kern="0" dirty="0">
                <a:latin typeface="+mn-lt"/>
              </a:rPr>
              <a:t>abs. max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endParaRPr lang="en-US" sz="1300" kern="0" dirty="0">
              <a:latin typeface="+mn-lt"/>
            </a:endParaRP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endParaRPr lang="en-US" sz="1300" kern="0" dirty="0">
              <a:latin typeface="+mn-lt"/>
            </a:endParaRPr>
          </a:p>
        </p:txBody>
      </p:sp>
      <p:sp>
        <p:nvSpPr>
          <p:cNvPr id="28" name="Pentagon 27">
            <a:extLst>
              <a:ext uri="{FF2B5EF4-FFF2-40B4-BE49-F238E27FC236}">
                <a16:creationId xmlns:a16="http://schemas.microsoft.com/office/drawing/2014/main" id="{53267F6C-E231-D7F0-1450-A44D2C574D96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335360" y="5504702"/>
            <a:ext cx="4543556" cy="876625"/>
          </a:xfrm>
          <a:prstGeom prst="homePlate">
            <a:avLst>
              <a:gd name="adj" fmla="val 31749"/>
            </a:avLst>
          </a:prstGeom>
          <a:solidFill>
            <a:srgbClr val="E6F0E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1200" dirty="0">
              <a:latin typeface="+mn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155E82-64CA-5E3D-5D17-5DF3035A07AD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61050" y="5744496"/>
            <a:ext cx="4287152" cy="458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0" rIns="0" bIns="0" rtlCol="0" anchor="ctr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b="1" kern="0" dirty="0">
                <a:latin typeface="+mn-lt"/>
                <a:cs typeface="Calibri" panose="020F0502020204030204" pitchFamily="34" charset="0"/>
              </a:rPr>
              <a:t>Comprehensive channel-resolved diagnostics </a:t>
            </a:r>
            <a:r>
              <a:rPr lang="en-US" sz="1300" kern="0" dirty="0">
                <a:latin typeface="+mn-lt"/>
                <a:cs typeface="Calibri" panose="020F0502020204030204" pitchFamily="34" charset="0"/>
              </a:rPr>
              <a:t>including</a:t>
            </a:r>
            <a:r>
              <a:rPr lang="en-US" sz="1300" b="1" kern="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1300" kern="0" dirty="0">
                <a:latin typeface="+mn-lt"/>
                <a:cs typeface="Calibri" panose="020F0502020204030204" pitchFamily="34" charset="0"/>
              </a:rPr>
              <a:t>overtemperature and over-voltage alarm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1BD05E-B51D-B972-7EFF-27C4B05F5BCB}"/>
              </a:ext>
            </a:extLst>
          </p:cNvPr>
          <p:cNvSpPr txBox="1"/>
          <p:nvPr>
            <p:custDataLst>
              <p:tags r:id="rId9"/>
            </p:custDataLst>
          </p:nvPr>
        </p:nvSpPr>
        <p:spPr bwMode="auto">
          <a:xfrm>
            <a:off x="5040592" y="2326223"/>
            <a:ext cx="3217453" cy="117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0" rIns="0" bIns="0" rtlCol="0" anchor="ctr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kern="0" dirty="0">
                <a:latin typeface="+mn-lt"/>
              </a:rPr>
              <a:t>High </a:t>
            </a:r>
            <a:r>
              <a:rPr lang="en-US" sz="1300" b="1" kern="0" dirty="0">
                <a:latin typeface="+mn-lt"/>
              </a:rPr>
              <a:t>system robustness even in corner cases:</a:t>
            </a:r>
          </a:p>
          <a:p>
            <a:pPr marL="449263" lvl="1" indent="-250825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kern="0" dirty="0"/>
              <a:t>No degradation of isolation from aging or temperature</a:t>
            </a:r>
            <a:endParaRPr lang="en-US" sz="1300" kern="0" dirty="0">
              <a:latin typeface="+mn-lt"/>
            </a:endParaRPr>
          </a:p>
          <a:p>
            <a:pPr marL="449263" lvl="1" indent="-250825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kern="0" dirty="0">
                <a:latin typeface="+mn-lt"/>
              </a:rPr>
              <a:t>Proven lowest field failure rates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41F89B-B5DB-4A51-EA92-D2051B46FFDA}"/>
              </a:ext>
            </a:extLst>
          </p:cNvPr>
          <p:cNvSpPr txBox="1"/>
          <p:nvPr>
            <p:custDataLst>
              <p:tags r:id="rId10"/>
            </p:custDataLst>
          </p:nvPr>
        </p:nvSpPr>
        <p:spPr bwMode="auto">
          <a:xfrm>
            <a:off x="5040592" y="4310698"/>
            <a:ext cx="3135715" cy="458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0" rIns="0" bIns="0" rtlCol="0" anchor="ctr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kern="0" dirty="0">
                <a:latin typeface="+mn-lt"/>
              </a:rPr>
              <a:t>Small </a:t>
            </a:r>
            <a:r>
              <a:rPr lang="en-US" sz="1300" b="1" kern="0" dirty="0">
                <a:latin typeface="+mn-lt"/>
              </a:rPr>
              <a:t>PCB size &amp; low BOM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de-DE" sz="1300" b="1" kern="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Ease of</a:t>
            </a:r>
            <a:r>
              <a:rPr kumimoji="0" lang="de-DE" sz="13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 </a:t>
            </a:r>
            <a:r>
              <a:rPr kumimoji="0" lang="de-DE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design-in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82A8E8E-CB55-522D-8741-DAD0566618B5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8653116" y="3716738"/>
            <a:ext cx="3155413" cy="1662147"/>
          </a:xfrm>
          <a:prstGeom prst="rect">
            <a:avLst/>
          </a:prstGeom>
          <a:solidFill>
            <a:srgbClr val="F1D4E5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/>
          <a:lstStyle/>
          <a:p>
            <a:pPr marL="85725" algn="ctr" eaLnBrk="0" hangingPunct="0">
              <a:spcBef>
                <a:spcPts val="0"/>
              </a:spcBef>
              <a:spcAft>
                <a:spcPts val="600"/>
              </a:spcAft>
              <a:buClr>
                <a:srgbClr val="E30034"/>
              </a:buClr>
            </a:pPr>
            <a:endParaRPr lang="en-US" sz="1400" b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BC47C33-C399-590D-9000-9FA632C46AD4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8653116" y="5470761"/>
            <a:ext cx="3153825" cy="879673"/>
          </a:xfrm>
          <a:prstGeom prst="rect">
            <a:avLst/>
          </a:prstGeom>
          <a:solidFill>
            <a:srgbClr val="F1D4E5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/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1400" b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3" name="Statistic Round">
            <a:extLst>
              <a:ext uri="{FF2B5EF4-FFF2-40B4-BE49-F238E27FC236}">
                <a16:creationId xmlns:a16="http://schemas.microsoft.com/office/drawing/2014/main" id="{92614651-9587-AB4A-6414-4A889FDA5C90}"/>
              </a:ext>
            </a:extLst>
          </p:cNvPr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8800481" y="5617275"/>
            <a:ext cx="599810" cy="599810"/>
            <a:chOff x="3216275" y="1268414"/>
            <a:chExt cx="1080508" cy="1080508"/>
          </a:xfrm>
        </p:grpSpPr>
        <p:sp>
          <p:nvSpPr>
            <p:cNvPr id="14" name="Freihandform: Form 60">
              <a:extLst>
                <a:ext uri="{FF2B5EF4-FFF2-40B4-BE49-F238E27FC236}">
                  <a16:creationId xmlns:a16="http://schemas.microsoft.com/office/drawing/2014/main" id="{80FFDCB6-EDD8-30F6-D177-9FCE04A3BB03}"/>
                </a:ext>
              </a:extLst>
            </p:cNvPr>
            <p:cNvSpPr/>
            <p:nvPr/>
          </p:nvSpPr>
          <p:spPr>
            <a:xfrm>
              <a:off x="3216275" y="1268414"/>
              <a:ext cx="1080508" cy="1080508"/>
            </a:xfrm>
            <a:custGeom>
              <a:avLst/>
              <a:gdLst>
                <a:gd name="connsiteX0" fmla="*/ 1080508 w 1080508"/>
                <a:gd name="connsiteY0" fmla="*/ 540254 h 1080508"/>
                <a:gd name="connsiteX1" fmla="*/ 540254 w 1080508"/>
                <a:gd name="connsiteY1" fmla="*/ 1080508 h 1080508"/>
                <a:gd name="connsiteX2" fmla="*/ 0 w 1080508"/>
                <a:gd name="connsiteY2" fmla="*/ 540254 h 1080508"/>
                <a:gd name="connsiteX3" fmla="*/ 540254 w 1080508"/>
                <a:gd name="connsiteY3" fmla="*/ 0 h 1080508"/>
                <a:gd name="connsiteX4" fmla="*/ 1080508 w 1080508"/>
                <a:gd name="connsiteY4" fmla="*/ 540254 h 108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508" h="1080508">
                  <a:moveTo>
                    <a:pt x="1080508" y="540254"/>
                  </a:moveTo>
                  <a:cubicBezTo>
                    <a:pt x="1080508" y="838628"/>
                    <a:pt x="838628" y="1080508"/>
                    <a:pt x="540254" y="1080508"/>
                  </a:cubicBezTo>
                  <a:cubicBezTo>
                    <a:pt x="241880" y="1080508"/>
                    <a:pt x="0" y="838628"/>
                    <a:pt x="0" y="540254"/>
                  </a:cubicBezTo>
                  <a:cubicBezTo>
                    <a:pt x="0" y="241880"/>
                    <a:pt x="241880" y="0"/>
                    <a:pt x="540254" y="0"/>
                  </a:cubicBezTo>
                  <a:cubicBezTo>
                    <a:pt x="838628" y="0"/>
                    <a:pt x="1080508" y="241880"/>
                    <a:pt x="1080508" y="540254"/>
                  </a:cubicBezTo>
                  <a:close/>
                </a:path>
              </a:pathLst>
            </a:custGeom>
            <a:solidFill>
              <a:schemeClr val="bg2"/>
            </a:solidFill>
            <a:ln w="1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ihandform: Form 61">
              <a:extLst>
                <a:ext uri="{FF2B5EF4-FFF2-40B4-BE49-F238E27FC236}">
                  <a16:creationId xmlns:a16="http://schemas.microsoft.com/office/drawing/2014/main" id="{F57271C0-087A-3E9F-771D-1CD4ED8619D3}"/>
                </a:ext>
              </a:extLst>
            </p:cNvPr>
            <p:cNvSpPr/>
            <p:nvPr/>
          </p:nvSpPr>
          <p:spPr>
            <a:xfrm>
              <a:off x="3470392" y="1522531"/>
              <a:ext cx="571764" cy="571764"/>
            </a:xfrm>
            <a:custGeom>
              <a:avLst/>
              <a:gdLst>
                <a:gd name="connsiteX0" fmla="*/ 139765 w 571764"/>
                <a:gd name="connsiteY0" fmla="*/ 571765 h 571764"/>
                <a:gd name="connsiteX1" fmla="*/ 219049 w 571764"/>
                <a:gd name="connsiteY1" fmla="*/ 571765 h 571764"/>
                <a:gd name="connsiteX2" fmla="*/ 219049 w 571764"/>
                <a:gd name="connsiteY2" fmla="*/ 368471 h 571764"/>
                <a:gd name="connsiteX3" fmla="*/ 139765 w 571764"/>
                <a:gd name="connsiteY3" fmla="*/ 288805 h 571764"/>
                <a:gd name="connsiteX4" fmla="*/ 0 w 571764"/>
                <a:gd name="connsiteY4" fmla="*/ 571765 h 571764"/>
                <a:gd name="connsiteX5" fmla="*/ 79285 w 571764"/>
                <a:gd name="connsiteY5" fmla="*/ 571765 h 571764"/>
                <a:gd name="connsiteX6" fmla="*/ 79285 w 571764"/>
                <a:gd name="connsiteY6" fmla="*/ 347252 h 571764"/>
                <a:gd name="connsiteX7" fmla="*/ 0 w 571764"/>
                <a:gd name="connsiteY7" fmla="*/ 426536 h 571764"/>
                <a:gd name="connsiteX8" fmla="*/ 417769 w 571764"/>
                <a:gd name="connsiteY8" fmla="*/ 571765 h 571764"/>
                <a:gd name="connsiteX9" fmla="*/ 497181 w 571764"/>
                <a:gd name="connsiteY9" fmla="*/ 571765 h 571764"/>
                <a:gd name="connsiteX10" fmla="*/ 497181 w 571764"/>
                <a:gd name="connsiteY10" fmla="*/ 201388 h 571764"/>
                <a:gd name="connsiteX11" fmla="*/ 417769 w 571764"/>
                <a:gd name="connsiteY11" fmla="*/ 280673 h 571764"/>
                <a:gd name="connsiteX12" fmla="*/ 279529 w 571764"/>
                <a:gd name="connsiteY12" fmla="*/ 571765 h 571764"/>
                <a:gd name="connsiteX13" fmla="*/ 358941 w 571764"/>
                <a:gd name="connsiteY13" fmla="*/ 571765 h 571764"/>
                <a:gd name="connsiteX14" fmla="*/ 358941 w 571764"/>
                <a:gd name="connsiteY14" fmla="*/ 340645 h 571764"/>
                <a:gd name="connsiteX15" fmla="*/ 279529 w 571764"/>
                <a:gd name="connsiteY15" fmla="*/ 419929 h 571764"/>
                <a:gd name="connsiteX16" fmla="*/ 395026 w 571764"/>
                <a:gd name="connsiteY16" fmla="*/ 0 h 571764"/>
                <a:gd name="connsiteX17" fmla="*/ 461478 w 571764"/>
                <a:gd name="connsiteY17" fmla="*/ 66452 h 571764"/>
                <a:gd name="connsiteX18" fmla="*/ 275591 w 571764"/>
                <a:gd name="connsiteY18" fmla="*/ 252466 h 571764"/>
                <a:gd name="connsiteX19" fmla="*/ 139765 w 571764"/>
                <a:gd name="connsiteY19" fmla="*/ 116513 h 571764"/>
                <a:gd name="connsiteX20" fmla="*/ 0 w 571764"/>
                <a:gd name="connsiteY20" fmla="*/ 255642 h 571764"/>
                <a:gd name="connsiteX21" fmla="*/ 0 w 571764"/>
                <a:gd name="connsiteY21" fmla="*/ 345346 h 571764"/>
                <a:gd name="connsiteX22" fmla="*/ 139765 w 571764"/>
                <a:gd name="connsiteY22" fmla="*/ 206216 h 571764"/>
                <a:gd name="connsiteX23" fmla="*/ 275591 w 571764"/>
                <a:gd name="connsiteY23" fmla="*/ 342296 h 571764"/>
                <a:gd name="connsiteX24" fmla="*/ 505948 w 571764"/>
                <a:gd name="connsiteY24" fmla="*/ 111812 h 571764"/>
                <a:gd name="connsiteX25" fmla="*/ 571765 w 571764"/>
                <a:gd name="connsiteY25" fmla="*/ 177882 h 571764"/>
                <a:gd name="connsiteX26" fmla="*/ 571765 w 571764"/>
                <a:gd name="connsiteY26" fmla="*/ 0 h 57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1764" h="571764">
                  <a:moveTo>
                    <a:pt x="139765" y="571765"/>
                  </a:moveTo>
                  <a:lnTo>
                    <a:pt x="219049" y="571765"/>
                  </a:lnTo>
                  <a:lnTo>
                    <a:pt x="219049" y="368471"/>
                  </a:lnTo>
                  <a:lnTo>
                    <a:pt x="139765" y="288805"/>
                  </a:lnTo>
                  <a:close/>
                  <a:moveTo>
                    <a:pt x="0" y="571765"/>
                  </a:moveTo>
                  <a:lnTo>
                    <a:pt x="79285" y="571765"/>
                  </a:lnTo>
                  <a:lnTo>
                    <a:pt x="79285" y="347252"/>
                  </a:lnTo>
                  <a:lnTo>
                    <a:pt x="0" y="426536"/>
                  </a:lnTo>
                  <a:close/>
                  <a:moveTo>
                    <a:pt x="417769" y="571765"/>
                  </a:moveTo>
                  <a:lnTo>
                    <a:pt x="497181" y="571765"/>
                  </a:lnTo>
                  <a:lnTo>
                    <a:pt x="497181" y="201388"/>
                  </a:lnTo>
                  <a:lnTo>
                    <a:pt x="417769" y="280673"/>
                  </a:lnTo>
                  <a:close/>
                  <a:moveTo>
                    <a:pt x="279529" y="571765"/>
                  </a:moveTo>
                  <a:lnTo>
                    <a:pt x="358941" y="571765"/>
                  </a:lnTo>
                  <a:lnTo>
                    <a:pt x="358941" y="340645"/>
                  </a:lnTo>
                  <a:lnTo>
                    <a:pt x="279529" y="419929"/>
                  </a:lnTo>
                  <a:close/>
                  <a:moveTo>
                    <a:pt x="395026" y="0"/>
                  </a:moveTo>
                  <a:lnTo>
                    <a:pt x="461478" y="66452"/>
                  </a:lnTo>
                  <a:lnTo>
                    <a:pt x="275591" y="252466"/>
                  </a:lnTo>
                  <a:lnTo>
                    <a:pt x="139765" y="116513"/>
                  </a:lnTo>
                  <a:lnTo>
                    <a:pt x="0" y="255642"/>
                  </a:lnTo>
                  <a:lnTo>
                    <a:pt x="0" y="345346"/>
                  </a:lnTo>
                  <a:lnTo>
                    <a:pt x="139765" y="206216"/>
                  </a:lnTo>
                  <a:lnTo>
                    <a:pt x="275591" y="342296"/>
                  </a:lnTo>
                  <a:lnTo>
                    <a:pt x="505948" y="111812"/>
                  </a:lnTo>
                  <a:lnTo>
                    <a:pt x="571765" y="177882"/>
                  </a:lnTo>
                  <a:lnTo>
                    <a:pt x="571765" y="0"/>
                  </a:lnTo>
                  <a:close/>
                </a:path>
              </a:pathLst>
            </a:custGeom>
            <a:solidFill>
              <a:srgbClr val="FFFFFF"/>
            </a:solidFill>
            <a:ln w="1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Target Round">
            <a:extLst>
              <a:ext uri="{FF2B5EF4-FFF2-40B4-BE49-F238E27FC236}">
                <a16:creationId xmlns:a16="http://schemas.microsoft.com/office/drawing/2014/main" id="{F8D5284C-A26B-B9CC-9AEA-2A9EE0633088}"/>
              </a:ext>
            </a:extLst>
          </p:cNvPr>
          <p:cNvGrpSpPr>
            <a:grpSpLocks noChangeAspect="1"/>
          </p:cNvGrpSpPr>
          <p:nvPr>
            <p:custDataLst>
              <p:tags r:id="rId14"/>
            </p:custDataLst>
          </p:nvPr>
        </p:nvGrpSpPr>
        <p:grpSpPr>
          <a:xfrm>
            <a:off x="8746840" y="4211110"/>
            <a:ext cx="579722" cy="579722"/>
            <a:chOff x="3216275" y="1268414"/>
            <a:chExt cx="1080508" cy="1080508"/>
          </a:xfrm>
        </p:grpSpPr>
        <p:sp>
          <p:nvSpPr>
            <p:cNvPr id="17" name="Freihandform: Form 50">
              <a:extLst>
                <a:ext uri="{FF2B5EF4-FFF2-40B4-BE49-F238E27FC236}">
                  <a16:creationId xmlns:a16="http://schemas.microsoft.com/office/drawing/2014/main" id="{BA1CF2B8-E76C-5570-6C54-4D7887CCAE09}"/>
                </a:ext>
              </a:extLst>
            </p:cNvPr>
            <p:cNvSpPr/>
            <p:nvPr/>
          </p:nvSpPr>
          <p:spPr>
            <a:xfrm>
              <a:off x="3216275" y="1268414"/>
              <a:ext cx="1080508" cy="1080508"/>
            </a:xfrm>
            <a:custGeom>
              <a:avLst/>
              <a:gdLst>
                <a:gd name="connsiteX0" fmla="*/ 1080508 w 1080508"/>
                <a:gd name="connsiteY0" fmla="*/ 540254 h 1080508"/>
                <a:gd name="connsiteX1" fmla="*/ 540254 w 1080508"/>
                <a:gd name="connsiteY1" fmla="*/ 1080508 h 1080508"/>
                <a:gd name="connsiteX2" fmla="*/ 0 w 1080508"/>
                <a:gd name="connsiteY2" fmla="*/ 540254 h 1080508"/>
                <a:gd name="connsiteX3" fmla="*/ 540254 w 1080508"/>
                <a:gd name="connsiteY3" fmla="*/ 0 h 1080508"/>
                <a:gd name="connsiteX4" fmla="*/ 1080508 w 1080508"/>
                <a:gd name="connsiteY4" fmla="*/ 540254 h 108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508" h="1080508">
                  <a:moveTo>
                    <a:pt x="1080508" y="540254"/>
                  </a:moveTo>
                  <a:cubicBezTo>
                    <a:pt x="1080508" y="838628"/>
                    <a:pt x="838628" y="1080508"/>
                    <a:pt x="540254" y="1080508"/>
                  </a:cubicBezTo>
                  <a:cubicBezTo>
                    <a:pt x="241880" y="1080508"/>
                    <a:pt x="0" y="838628"/>
                    <a:pt x="0" y="540254"/>
                  </a:cubicBezTo>
                  <a:cubicBezTo>
                    <a:pt x="0" y="241880"/>
                    <a:pt x="241880" y="0"/>
                    <a:pt x="540254" y="0"/>
                  </a:cubicBezTo>
                  <a:cubicBezTo>
                    <a:pt x="838628" y="0"/>
                    <a:pt x="1080508" y="241880"/>
                    <a:pt x="1080508" y="540254"/>
                  </a:cubicBezTo>
                  <a:close/>
                </a:path>
              </a:pathLst>
            </a:custGeom>
            <a:solidFill>
              <a:schemeClr val="bg2"/>
            </a:solidFill>
            <a:ln w="1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ihandform: Form 51">
              <a:extLst>
                <a:ext uri="{FF2B5EF4-FFF2-40B4-BE49-F238E27FC236}">
                  <a16:creationId xmlns:a16="http://schemas.microsoft.com/office/drawing/2014/main" id="{EF3C2A8C-8308-19E6-BFAD-61A5FDD223E3}"/>
                </a:ext>
              </a:extLst>
            </p:cNvPr>
            <p:cNvSpPr/>
            <p:nvPr/>
          </p:nvSpPr>
          <p:spPr>
            <a:xfrm>
              <a:off x="3380383" y="1432727"/>
              <a:ext cx="751716" cy="751753"/>
            </a:xfrm>
            <a:custGeom>
              <a:avLst/>
              <a:gdLst>
                <a:gd name="connsiteX0" fmla="*/ 684772 w 751716"/>
                <a:gd name="connsiteY0" fmla="*/ 161592 h 751753"/>
                <a:gd name="connsiteX1" fmla="*/ 631661 w 751716"/>
                <a:gd name="connsiteY1" fmla="*/ 214703 h 751753"/>
                <a:gd name="connsiteX2" fmla="*/ 623275 w 751716"/>
                <a:gd name="connsiteY2" fmla="*/ 223088 h 751753"/>
                <a:gd name="connsiteX3" fmla="*/ 611586 w 751716"/>
                <a:gd name="connsiteY3" fmla="*/ 221564 h 751753"/>
                <a:gd name="connsiteX4" fmla="*/ 602692 w 751716"/>
                <a:gd name="connsiteY4" fmla="*/ 220293 h 751753"/>
                <a:gd name="connsiteX5" fmla="*/ 531628 w 751716"/>
                <a:gd name="connsiteY5" fmla="*/ 603138 h 751753"/>
                <a:gd name="connsiteX6" fmla="*/ 148783 w 751716"/>
                <a:gd name="connsiteY6" fmla="*/ 532075 h 751753"/>
                <a:gd name="connsiteX7" fmla="*/ 219847 w 751716"/>
                <a:gd name="connsiteY7" fmla="*/ 149230 h 751753"/>
                <a:gd name="connsiteX8" fmla="*/ 529252 w 751716"/>
                <a:gd name="connsiteY8" fmla="*/ 147615 h 751753"/>
                <a:gd name="connsiteX9" fmla="*/ 527981 w 751716"/>
                <a:gd name="connsiteY9" fmla="*/ 137959 h 751753"/>
                <a:gd name="connsiteX10" fmla="*/ 526457 w 751716"/>
                <a:gd name="connsiteY10" fmla="*/ 126143 h 751753"/>
                <a:gd name="connsiteX11" fmla="*/ 534715 w 751716"/>
                <a:gd name="connsiteY11" fmla="*/ 117757 h 751753"/>
                <a:gd name="connsiteX12" fmla="*/ 587318 w 751716"/>
                <a:gd name="connsiteY12" fmla="*/ 65154 h 751753"/>
                <a:gd name="connsiteX13" fmla="*/ 65154 w 751716"/>
                <a:gd name="connsiteY13" fmla="*/ 164436 h 751753"/>
                <a:gd name="connsiteX14" fmla="*/ 164436 w 751716"/>
                <a:gd name="connsiteY14" fmla="*/ 686599 h 751753"/>
                <a:gd name="connsiteX15" fmla="*/ 686599 w 751716"/>
                <a:gd name="connsiteY15" fmla="*/ 587318 h 751753"/>
                <a:gd name="connsiteX16" fmla="*/ 684645 w 751716"/>
                <a:gd name="connsiteY16" fmla="*/ 161592 h 751753"/>
                <a:gd name="connsiteX17" fmla="*/ 375892 w 751716"/>
                <a:gd name="connsiteY17" fmla="*/ 305804 h 751753"/>
                <a:gd name="connsiteX18" fmla="*/ 390631 w 751716"/>
                <a:gd name="connsiteY18" fmla="*/ 307455 h 751753"/>
                <a:gd name="connsiteX19" fmla="*/ 465214 w 751716"/>
                <a:gd name="connsiteY19" fmla="*/ 232872 h 751753"/>
                <a:gd name="connsiteX20" fmla="*/ 376273 w 751716"/>
                <a:gd name="connsiteY20" fmla="*/ 207460 h 751753"/>
                <a:gd name="connsiteX21" fmla="*/ 207521 w 751716"/>
                <a:gd name="connsiteY21" fmla="*/ 375922 h 751753"/>
                <a:gd name="connsiteX22" fmla="*/ 375985 w 751716"/>
                <a:gd name="connsiteY22" fmla="*/ 544674 h 751753"/>
                <a:gd name="connsiteX23" fmla="*/ 544735 w 751716"/>
                <a:gd name="connsiteY23" fmla="*/ 376212 h 751753"/>
                <a:gd name="connsiteX24" fmla="*/ 517181 w 751716"/>
                <a:gd name="connsiteY24" fmla="*/ 283695 h 751753"/>
                <a:gd name="connsiteX25" fmla="*/ 443233 w 751716"/>
                <a:gd name="connsiteY25" fmla="*/ 357390 h 751753"/>
                <a:gd name="connsiteX26" fmla="*/ 445774 w 751716"/>
                <a:gd name="connsiteY26" fmla="*/ 375940 h 751753"/>
                <a:gd name="connsiteX27" fmla="*/ 375638 w 751716"/>
                <a:gd name="connsiteY27" fmla="*/ 445568 h 751753"/>
                <a:gd name="connsiteX28" fmla="*/ 306011 w 751716"/>
                <a:gd name="connsiteY28" fmla="*/ 375432 h 751753"/>
                <a:gd name="connsiteX29" fmla="*/ 375892 w 751716"/>
                <a:gd name="connsiteY29" fmla="*/ 305804 h 751753"/>
                <a:gd name="connsiteX30" fmla="*/ 557078 w 751716"/>
                <a:gd name="connsiteY30" fmla="*/ 175314 h 751753"/>
                <a:gd name="connsiteX31" fmla="*/ 394951 w 751716"/>
                <a:gd name="connsiteY31" fmla="*/ 337950 h 751753"/>
                <a:gd name="connsiteX32" fmla="*/ 379577 w 751716"/>
                <a:gd name="connsiteY32" fmla="*/ 370858 h 751753"/>
                <a:gd name="connsiteX33" fmla="*/ 411977 w 751716"/>
                <a:gd name="connsiteY33" fmla="*/ 354975 h 751753"/>
                <a:gd name="connsiteX34" fmla="*/ 574612 w 751716"/>
                <a:gd name="connsiteY34" fmla="*/ 192340 h 751753"/>
                <a:gd name="connsiteX35" fmla="*/ 615017 w 751716"/>
                <a:gd name="connsiteY35" fmla="*/ 197550 h 751753"/>
                <a:gd name="connsiteX36" fmla="*/ 711581 w 751716"/>
                <a:gd name="connsiteY36" fmla="*/ 100985 h 751753"/>
                <a:gd name="connsiteX37" fmla="*/ 656057 w 751716"/>
                <a:gd name="connsiteY37" fmla="*/ 93743 h 751753"/>
                <a:gd name="connsiteX38" fmla="*/ 649068 w 751716"/>
                <a:gd name="connsiteY38" fmla="*/ 38218 h 751753"/>
                <a:gd name="connsiteX39" fmla="*/ 552504 w 751716"/>
                <a:gd name="connsiteY39" fmla="*/ 134783 h 75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51716" h="751753">
                  <a:moveTo>
                    <a:pt x="684772" y="161592"/>
                  </a:moveTo>
                  <a:lnTo>
                    <a:pt x="631661" y="214703"/>
                  </a:lnTo>
                  <a:lnTo>
                    <a:pt x="623275" y="223088"/>
                  </a:lnTo>
                  <a:lnTo>
                    <a:pt x="611586" y="221564"/>
                  </a:lnTo>
                  <a:lnTo>
                    <a:pt x="602692" y="220293"/>
                  </a:lnTo>
                  <a:cubicBezTo>
                    <a:pt x="688788" y="345637"/>
                    <a:pt x="656971" y="517042"/>
                    <a:pt x="531628" y="603138"/>
                  </a:cubicBezTo>
                  <a:cubicBezTo>
                    <a:pt x="406286" y="689234"/>
                    <a:pt x="234879" y="657419"/>
                    <a:pt x="148783" y="532075"/>
                  </a:cubicBezTo>
                  <a:cubicBezTo>
                    <a:pt x="62687" y="406732"/>
                    <a:pt x="94504" y="235325"/>
                    <a:pt x="219847" y="149230"/>
                  </a:cubicBezTo>
                  <a:cubicBezTo>
                    <a:pt x="312899" y="85313"/>
                    <a:pt x="435538" y="84674"/>
                    <a:pt x="529252" y="147615"/>
                  </a:cubicBezTo>
                  <a:lnTo>
                    <a:pt x="527981" y="137959"/>
                  </a:lnTo>
                  <a:lnTo>
                    <a:pt x="526457" y="126143"/>
                  </a:lnTo>
                  <a:lnTo>
                    <a:pt x="534715" y="117757"/>
                  </a:lnTo>
                  <a:lnTo>
                    <a:pt x="587318" y="65154"/>
                  </a:lnTo>
                  <a:cubicBezTo>
                    <a:pt x="415711" y="-51621"/>
                    <a:pt x="181930" y="-7171"/>
                    <a:pt x="65154" y="164436"/>
                  </a:cubicBezTo>
                  <a:cubicBezTo>
                    <a:pt x="-51621" y="336042"/>
                    <a:pt x="-7171" y="569823"/>
                    <a:pt x="164436" y="686599"/>
                  </a:cubicBezTo>
                  <a:cubicBezTo>
                    <a:pt x="336042" y="803375"/>
                    <a:pt x="569823" y="758925"/>
                    <a:pt x="686599" y="587318"/>
                  </a:cubicBezTo>
                  <a:cubicBezTo>
                    <a:pt x="774131" y="458685"/>
                    <a:pt x="773355" y="289416"/>
                    <a:pt x="684645" y="161592"/>
                  </a:cubicBezTo>
                  <a:close/>
                  <a:moveTo>
                    <a:pt x="375892" y="305804"/>
                  </a:moveTo>
                  <a:cubicBezTo>
                    <a:pt x="380850" y="305830"/>
                    <a:pt x="385790" y="306383"/>
                    <a:pt x="390631" y="307455"/>
                  </a:cubicBezTo>
                  <a:lnTo>
                    <a:pt x="465214" y="232872"/>
                  </a:lnTo>
                  <a:cubicBezTo>
                    <a:pt x="438564" y="216168"/>
                    <a:pt x="407725" y="207357"/>
                    <a:pt x="376273" y="207460"/>
                  </a:cubicBezTo>
                  <a:cubicBezTo>
                    <a:pt x="283154" y="207380"/>
                    <a:pt x="207601" y="282804"/>
                    <a:pt x="207521" y="375922"/>
                  </a:cubicBezTo>
                  <a:cubicBezTo>
                    <a:pt x="207442" y="469043"/>
                    <a:pt x="282866" y="544594"/>
                    <a:pt x="375985" y="544674"/>
                  </a:cubicBezTo>
                  <a:cubicBezTo>
                    <a:pt x="469104" y="544754"/>
                    <a:pt x="544657" y="469331"/>
                    <a:pt x="544735" y="376212"/>
                  </a:cubicBezTo>
                  <a:cubicBezTo>
                    <a:pt x="544765" y="343347"/>
                    <a:pt x="535187" y="311190"/>
                    <a:pt x="517181" y="283695"/>
                  </a:cubicBezTo>
                  <a:lnTo>
                    <a:pt x="443233" y="357390"/>
                  </a:lnTo>
                  <a:cubicBezTo>
                    <a:pt x="444858" y="363441"/>
                    <a:pt x="445712" y="369675"/>
                    <a:pt x="445774" y="375940"/>
                  </a:cubicBezTo>
                  <a:cubicBezTo>
                    <a:pt x="445634" y="414534"/>
                    <a:pt x="414233" y="445708"/>
                    <a:pt x="375638" y="445568"/>
                  </a:cubicBezTo>
                  <a:cubicBezTo>
                    <a:pt x="337044" y="445427"/>
                    <a:pt x="305870" y="414026"/>
                    <a:pt x="306011" y="375432"/>
                  </a:cubicBezTo>
                  <a:cubicBezTo>
                    <a:pt x="306151" y="336937"/>
                    <a:pt x="337397" y="305804"/>
                    <a:pt x="375892" y="305804"/>
                  </a:cubicBezTo>
                  <a:close/>
                  <a:moveTo>
                    <a:pt x="557078" y="175314"/>
                  </a:moveTo>
                  <a:lnTo>
                    <a:pt x="394951" y="337950"/>
                  </a:lnTo>
                  <a:lnTo>
                    <a:pt x="379577" y="370858"/>
                  </a:lnTo>
                  <a:lnTo>
                    <a:pt x="411977" y="354975"/>
                  </a:lnTo>
                  <a:lnTo>
                    <a:pt x="574612" y="192340"/>
                  </a:lnTo>
                  <a:lnTo>
                    <a:pt x="615017" y="197550"/>
                  </a:lnTo>
                  <a:lnTo>
                    <a:pt x="711581" y="100985"/>
                  </a:lnTo>
                  <a:lnTo>
                    <a:pt x="656057" y="93743"/>
                  </a:lnTo>
                  <a:lnTo>
                    <a:pt x="649068" y="38218"/>
                  </a:lnTo>
                  <a:lnTo>
                    <a:pt x="552504" y="134783"/>
                  </a:lnTo>
                  <a:close/>
                </a:path>
              </a:pathLst>
            </a:custGeom>
            <a:solidFill>
              <a:srgbClr val="FFFFFF"/>
            </a:solidFill>
            <a:ln w="1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6A49A6E1-DB8E-FB2A-3006-FD90404C949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91" y="2711885"/>
            <a:ext cx="573029" cy="573029"/>
          </a:xfrm>
          <a:prstGeom prst="rect">
            <a:avLst/>
          </a:prstGeom>
        </p:spPr>
      </p:pic>
      <p:sp>
        <p:nvSpPr>
          <p:cNvPr id="12" name="Abgerundetes Rechteck 12">
            <a:extLst>
              <a:ext uri="{FF2B5EF4-FFF2-40B4-BE49-F238E27FC236}">
                <a16:creationId xmlns:a16="http://schemas.microsoft.com/office/drawing/2014/main" id="{C9CE3D0F-D02A-0394-3811-8FA2B83C2991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339127" y="3748053"/>
            <a:ext cx="4528043" cy="1659521"/>
          </a:xfrm>
          <a:prstGeom prst="homePlate">
            <a:avLst>
              <a:gd name="adj" fmla="val 20786"/>
            </a:avLst>
          </a:prstGeom>
          <a:solidFill>
            <a:srgbClr val="E6F0E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dirty="0">
                <a:solidFill>
                  <a:schemeClr val="tx1"/>
                </a:solidFill>
                <a:ea typeface="Verdana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68659-7A95-86C7-0213-B0BE46253EEE}"/>
              </a:ext>
            </a:extLst>
          </p:cNvPr>
          <p:cNvSpPr txBox="1"/>
          <p:nvPr>
            <p:custDataLst>
              <p:tags r:id="rId16"/>
            </p:custDataLst>
          </p:nvPr>
        </p:nvSpPr>
        <p:spPr bwMode="auto">
          <a:xfrm>
            <a:off x="341707" y="3862108"/>
            <a:ext cx="4306495" cy="141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0" rIns="0" bIns="0" rtlCol="0" anchor="ctr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Complete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Calibri" panose="020F0502020204030204" pitchFamily="34" charset="0"/>
              </a:rPr>
              <a:t>system integration </a:t>
            </a:r>
            <a:r>
              <a:rPr lang="en-US" sz="1300" kern="0" dirty="0">
                <a:latin typeface="+mn-lt"/>
                <a:cs typeface="Calibri" panose="020F0502020204030204" pitchFamily="34" charset="0"/>
              </a:rPr>
              <a:t>in a 35% smaller package versus Gen 1 (</a:t>
            </a:r>
            <a:r>
              <a:rPr lang="en-US" sz="1300" kern="0" dirty="0">
                <a:solidFill>
                  <a:srgbClr val="000000"/>
                </a:solidFill>
                <a:cs typeface="Calibri" panose="020F0502020204030204" pitchFamily="34" charset="0"/>
              </a:rPr>
              <a:t>8x8 mm VQFN-40-24)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Calibri" panose="020F0502020204030204" pitchFamily="34" charset="0"/>
            </a:endParaRP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b="1" kern="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Tailored to different </a:t>
            </a:r>
            <a:r>
              <a:rPr lang="en-US" sz="1300" b="1" kern="0" dirty="0">
                <a:latin typeface="+mn-lt"/>
                <a:cs typeface="Calibri" panose="020F0502020204030204" pitchFamily="34" charset="0"/>
              </a:rPr>
              <a:t>applications </a:t>
            </a:r>
            <a:r>
              <a:rPr lang="en-US" sz="1300" kern="0" dirty="0">
                <a:latin typeface="+mn-lt"/>
                <a:cs typeface="Calibri" panose="020F0502020204030204" pitchFamily="34" charset="0"/>
              </a:rPr>
              <a:t>due to configurability of IC </a:t>
            </a:r>
            <a:r>
              <a:rPr lang="en-US" sz="1300" kern="0" dirty="0">
                <a:cs typeface="Calibri" panose="020F0502020204030204" pitchFamily="34" charset="0"/>
              </a:rPr>
              <a:t>(including 48V sensors)</a:t>
            </a:r>
            <a:endParaRPr lang="en-US" sz="1300" kern="0" dirty="0">
              <a:latin typeface="+mn-lt"/>
              <a:cs typeface="Calibri" panose="020F0502020204030204" pitchFamily="34" charset="0"/>
            </a:endParaRP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b="1" kern="0" dirty="0">
                <a:latin typeface="+mn-lt"/>
                <a:cs typeface="Calibri" panose="020F0502020204030204" pitchFamily="34" charset="0"/>
              </a:rPr>
              <a:t>Optimized power dissipation</a:t>
            </a:r>
            <a:r>
              <a:rPr lang="en-US" sz="1300" kern="0" dirty="0">
                <a:latin typeface="+mn-lt"/>
                <a:cs typeface="Calibri" panose="020F0502020204030204" pitchFamily="34" charset="0"/>
              </a:rPr>
              <a:t> (low sensor input current 2.1 to 2.5mA/ </a:t>
            </a:r>
            <a:r>
              <a:rPr lang="de-DE" sz="1300" dirty="0"/>
              <a:t>power consumption ≤ 648mW)</a:t>
            </a:r>
            <a:endParaRPr lang="en-US" sz="1300" kern="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ADC96E-1533-BBC6-FAC7-CD4027CEE6E5}"/>
              </a:ext>
            </a:extLst>
          </p:cNvPr>
          <p:cNvSpPr txBox="1"/>
          <p:nvPr>
            <p:custDataLst>
              <p:tags r:id="rId17"/>
            </p:custDataLst>
          </p:nvPr>
        </p:nvSpPr>
        <p:spPr bwMode="auto">
          <a:xfrm>
            <a:off x="5040592" y="5601328"/>
            <a:ext cx="3216469" cy="69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0" rIns="0" bIns="0" rtlCol="0" anchor="ctr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b="1" kern="0" dirty="0">
                <a:latin typeface="+mn-lt"/>
              </a:rPr>
              <a:t>Reduced</a:t>
            </a:r>
            <a:r>
              <a:rPr lang="en-US" sz="1300" kern="0" dirty="0">
                <a:latin typeface="+mn-lt"/>
              </a:rPr>
              <a:t> factory </a:t>
            </a:r>
            <a:r>
              <a:rPr lang="en-US" sz="1300" b="1" kern="0" dirty="0">
                <a:latin typeface="+mn-lt"/>
              </a:rPr>
              <a:t>installation times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</a:pPr>
            <a:r>
              <a:rPr lang="en-US" sz="1300" b="1" kern="0" dirty="0">
                <a:latin typeface="+mn-lt"/>
              </a:rPr>
              <a:t>Efficient maintenance </a:t>
            </a:r>
            <a:r>
              <a:rPr lang="en-US" sz="1300" kern="0" dirty="0">
                <a:latin typeface="+mn-lt"/>
              </a:rPr>
              <a:t>due to accurate system feedback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278DD-4412-DDBA-55E4-49774007AB1A}"/>
              </a:ext>
            </a:extLst>
          </p:cNvPr>
          <p:cNvSpPr txBox="1"/>
          <p:nvPr>
            <p:custDataLst>
              <p:tags r:id="rId18"/>
            </p:custDataLst>
          </p:nvPr>
        </p:nvSpPr>
        <p:spPr bwMode="auto">
          <a:xfrm>
            <a:off x="9531661" y="5572997"/>
            <a:ext cx="221122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1300" b="1" dirty="0">
                <a:ea typeface="Verdana" pitchFamily="34" charset="0"/>
                <a:cs typeface="Verdana" pitchFamily="34" charset="0"/>
              </a:rPr>
              <a:t>High Production Throughput</a:t>
            </a:r>
          </a:p>
          <a:p>
            <a:pPr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sz="500" b="1" dirty="0">
              <a:ea typeface="Verdana" pitchFamily="34" charset="0"/>
              <a:cs typeface="Verdana" pitchFamily="34" charset="0"/>
            </a:endParaRPr>
          </a:p>
          <a:p>
            <a:pPr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1300" b="1" dirty="0">
                <a:ea typeface="Verdana" pitchFamily="34" charset="0"/>
                <a:cs typeface="Verdana" pitchFamily="34" charset="0"/>
              </a:rPr>
              <a:t>Reduced Down-Times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F6513D-E016-6924-CD49-FCD02C8371CC}"/>
              </a:ext>
            </a:extLst>
          </p:cNvPr>
          <p:cNvSpPr txBox="1"/>
          <p:nvPr>
            <p:custDataLst>
              <p:tags r:id="rId19"/>
            </p:custDataLst>
          </p:nvPr>
        </p:nvSpPr>
        <p:spPr bwMode="auto">
          <a:xfrm>
            <a:off x="9408248" y="4019425"/>
            <a:ext cx="2318594" cy="124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85725" eaLnBrk="0" hangingPunct="0">
              <a:spcBef>
                <a:spcPts val="0"/>
              </a:spcBef>
              <a:spcAft>
                <a:spcPts val="600"/>
              </a:spcAft>
              <a:buClr>
                <a:srgbClr val="E30034"/>
              </a:buClr>
            </a:pPr>
            <a:r>
              <a:rPr lang="en-US" sz="1300" b="1" dirty="0">
                <a:ea typeface="Verdana" pitchFamily="34" charset="0"/>
                <a:cs typeface="Verdana" pitchFamily="34" charset="0"/>
              </a:rPr>
              <a:t>Small module size at high channel density</a:t>
            </a:r>
          </a:p>
          <a:p>
            <a:pPr marL="85725" eaLnBrk="0" hangingPunct="0">
              <a:spcBef>
                <a:spcPts val="0"/>
              </a:spcBef>
              <a:spcAft>
                <a:spcPts val="600"/>
              </a:spcAft>
              <a:buClr>
                <a:srgbClr val="E30034"/>
              </a:buClr>
            </a:pPr>
            <a:r>
              <a:rPr lang="en-US" sz="1300" b="1" dirty="0">
                <a:ea typeface="Verdana" pitchFamily="34" charset="0"/>
                <a:cs typeface="Verdana" pitchFamily="34" charset="0"/>
              </a:rPr>
              <a:t>Less complexity</a:t>
            </a:r>
          </a:p>
          <a:p>
            <a:pPr marL="85725" eaLnBrk="0" hangingPunct="0">
              <a:spcBef>
                <a:spcPts val="0"/>
              </a:spcBef>
              <a:spcAft>
                <a:spcPts val="600"/>
              </a:spcAft>
              <a:buClr>
                <a:srgbClr val="E30034"/>
              </a:buClr>
            </a:pPr>
            <a:r>
              <a:rPr lang="en-US" sz="1300" b="1" dirty="0">
                <a:ea typeface="Verdana" pitchFamily="34" charset="0"/>
                <a:cs typeface="Verdana" pitchFamily="34" charset="0"/>
              </a:rPr>
              <a:t>Lower system cost</a:t>
            </a:r>
          </a:p>
          <a:p>
            <a:pPr marR="0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endParaRPr lang="de-DE" sz="1300" kern="0" baseline="0" dirty="0">
              <a:latin typeface="+mn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4C62A39-67F4-0755-520F-14FA444E52F0}"/>
              </a:ext>
            </a:extLst>
          </p:cNvPr>
          <p:cNvSpPr txBox="1"/>
          <p:nvPr>
            <p:custDataLst>
              <p:tags r:id="rId20"/>
            </p:custDataLst>
          </p:nvPr>
        </p:nvSpPr>
        <p:spPr bwMode="auto">
          <a:xfrm>
            <a:off x="9483190" y="2816327"/>
            <a:ext cx="1152560" cy="21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300" b="1" dirty="0">
                <a:ea typeface="Verdana" pitchFamily="34" charset="0"/>
                <a:cs typeface="Verdana" pitchFamily="34" charset="0"/>
              </a:rPr>
              <a:t>High reliability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A51ED6-B204-AE60-5DEC-56D4E0A82771}"/>
              </a:ext>
            </a:extLst>
          </p:cNvPr>
          <p:cNvSpPr txBox="1"/>
          <p:nvPr/>
        </p:nvSpPr>
        <p:spPr bwMode="auto">
          <a:xfrm>
            <a:off x="364634" y="6397620"/>
            <a:ext cx="6529031" cy="1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de-DE" sz="900" kern="0" baseline="0" dirty="0">
                <a:latin typeface="+mn-lt"/>
                <a:ea typeface="+mn-ea"/>
                <a:cs typeface="+mn-cs"/>
              </a:rPr>
              <a:t>1)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648 </a:t>
            </a:r>
            <a:r>
              <a:rPr kumimoji="0" lang="en-US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mW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(all 8 channels @ 24V, 2.5 mA, 500 kHz); </a:t>
            </a:r>
            <a:r>
              <a:rPr lang="en-US" sz="900" dirty="0"/>
              <a:t>Including IC consumption, external components and VBB and VDD supply</a:t>
            </a:r>
            <a:endParaRPr lang="de-DE" sz="900" kern="0" baseline="0" dirty="0"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1BFB89E-C6E7-7438-E8C2-671321728EBD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8598071" y="1196613"/>
            <a:ext cx="3266864" cy="520100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31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1" grpId="0" animBg="1"/>
      <p:bldP spid="28" grpId="0" animBg="1"/>
      <p:bldP spid="29" grpId="0"/>
      <p:bldP spid="38" grpId="0"/>
      <p:bldP spid="45" grpId="0" animBg="1"/>
      <p:bldP spid="46" grpId="0" animBg="1"/>
      <p:bldP spid="12" grpId="0" animBg="1"/>
      <p:bldP spid="3" grpId="0"/>
      <p:bldP spid="41" grpId="0"/>
      <p:bldP spid="8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eck 43">
            <a:extLst>
              <a:ext uri="{FF2B5EF4-FFF2-40B4-BE49-F238E27FC236}">
                <a16:creationId xmlns:a16="http://schemas.microsoft.com/office/drawing/2014/main" id="{5EFDC99B-2152-463C-14ED-2CA19EA35D2B}"/>
              </a:ext>
            </a:extLst>
          </p:cNvPr>
          <p:cNvSpPr/>
          <p:nvPr/>
        </p:nvSpPr>
        <p:spPr bwMode="auto">
          <a:xfrm>
            <a:off x="334434" y="3969080"/>
            <a:ext cx="5616509" cy="3608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Typical connection diagram/application diagram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1DCFD16-9B3B-40DE-84C7-8B69A82F1B8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24000" y="0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noAutofit/>
          </a:bodyPr>
          <a:lstStyle>
            <a:lvl1pPr eaLnBrk="0" hangingPunct="0">
              <a:spcBef>
                <a:spcPct val="50000"/>
              </a:spcBef>
              <a:buClr>
                <a:srgbClr val="004686"/>
              </a:buClr>
              <a:buSzPct val="110000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40" eaLnBrk="1" hangingPunct="1">
              <a:spcBef>
                <a:spcPct val="0"/>
              </a:spcBef>
              <a:buClr>
                <a:srgbClr val="000000"/>
              </a:buClr>
              <a:buSzTx/>
            </a:pPr>
            <a:endParaRPr lang="en-US" altLang="zh-CN" sz="2400" b="0" dirty="0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766E240-F11C-40F8-B25C-ED4C45887CD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24000" y="0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noAutofit/>
          </a:bodyPr>
          <a:lstStyle>
            <a:lvl1pPr eaLnBrk="0" hangingPunct="0">
              <a:spcBef>
                <a:spcPct val="50000"/>
              </a:spcBef>
              <a:buClr>
                <a:srgbClr val="004686"/>
              </a:buClr>
              <a:buSzPct val="110000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40" eaLnBrk="1" hangingPunct="1">
              <a:spcBef>
                <a:spcPct val="0"/>
              </a:spcBef>
              <a:buClr>
                <a:srgbClr val="000000"/>
              </a:buClr>
              <a:buSzTx/>
            </a:pPr>
            <a:endParaRPr lang="en-US" altLang="zh-CN" sz="2400" b="0" dirty="0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1127D44-C77C-49AA-A632-671ED45BE9E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4000" y="0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noAutofit/>
          </a:bodyPr>
          <a:lstStyle>
            <a:lvl1pPr eaLnBrk="0" hangingPunct="0">
              <a:spcBef>
                <a:spcPct val="50000"/>
              </a:spcBef>
              <a:buClr>
                <a:srgbClr val="004686"/>
              </a:buClr>
              <a:buSzPct val="110000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40" eaLnBrk="1" hangingPunct="1">
              <a:spcBef>
                <a:spcPct val="0"/>
              </a:spcBef>
              <a:buClr>
                <a:srgbClr val="000000"/>
              </a:buClr>
              <a:buSzTx/>
            </a:pPr>
            <a:endParaRPr lang="en-US" altLang="zh-CN" sz="2400" b="0" dirty="0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2CE9593-FEE7-49CF-8A64-08DC2F063FF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24000" y="0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noAutofit/>
          </a:bodyPr>
          <a:lstStyle>
            <a:lvl1pPr eaLnBrk="0" hangingPunct="0">
              <a:spcBef>
                <a:spcPct val="50000"/>
              </a:spcBef>
              <a:buClr>
                <a:srgbClr val="004686"/>
              </a:buClr>
              <a:buSzPct val="110000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5000"/>
              </a:spcBef>
              <a:buSzPct val="12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12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40" eaLnBrk="1" hangingPunct="1">
              <a:spcBef>
                <a:spcPct val="0"/>
              </a:spcBef>
              <a:buClr>
                <a:srgbClr val="000000"/>
              </a:buClr>
              <a:buSzTx/>
            </a:pPr>
            <a:endParaRPr lang="en-US" altLang="zh-CN" sz="2400" b="0" dirty="0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CAFC7F-5DD3-4733-9949-13C528C4599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24000" y="0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defTabSz="1219140">
              <a:buClr>
                <a:srgbClr val="000000"/>
              </a:buClr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2">
            <a:extLst>
              <a:ext uri="{FF2B5EF4-FFF2-40B4-BE49-F238E27FC236}">
                <a16:creationId xmlns:a16="http://schemas.microsoft.com/office/drawing/2014/main" id="{5FC42D52-EB8A-4089-A011-217E471BDA33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35360" y="188720"/>
            <a:ext cx="9613068" cy="720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lIns="0" tIns="0" rIns="0" bIns="10800" anchor="b">
            <a:noAutofit/>
          </a:bodyPr>
          <a:lstStyle/>
          <a:p>
            <a:r>
              <a:rPr lang="en-US" dirty="0">
                <a:solidFill>
                  <a:srgbClr val="0A8276"/>
                </a:solidFill>
                <a:latin typeface="Arial" panose="020B0604020202020204" pitchFamily="34" charset="0"/>
              </a:rPr>
              <a:t>ISOFACE™ ISO2I828V Digital Input IC overview</a:t>
            </a:r>
          </a:p>
        </p:txBody>
      </p:sp>
      <p:graphicFrame>
        <p:nvGraphicFramePr>
          <p:cNvPr id="16" name="05 Banded Rows">
            <a:extLst>
              <a:ext uri="{FF2B5EF4-FFF2-40B4-BE49-F238E27FC236}">
                <a16:creationId xmlns:a16="http://schemas.microsoft.com/office/drawing/2014/main" id="{781BC700-3125-4F55-A8A8-19C5F6C85426}"/>
              </a:ext>
            </a:extLst>
          </p:cNvPr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26972883"/>
              </p:ext>
            </p:extLst>
          </p:nvPr>
        </p:nvGraphicFramePr>
        <p:xfrm>
          <a:off x="6240016" y="1678224"/>
          <a:ext cx="5614925" cy="1493520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403855191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92548533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8493392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44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65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bg1"/>
                          </a:solidFill>
                        </a:rPr>
                        <a:t>Part number</a:t>
                      </a:r>
                    </a:p>
                  </a:txBody>
                  <a:tcPr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bg1"/>
                          </a:solidFill>
                        </a:rPr>
                        <a:t>µC interface</a:t>
                      </a:r>
                    </a:p>
                  </a:txBody>
                  <a:tcPr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bg1"/>
                          </a:solidFill>
                        </a:rPr>
                        <a:t>Isolation voltage (VISO)</a:t>
                      </a:r>
                    </a:p>
                  </a:txBody>
                  <a:tcPr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bg1"/>
                          </a:solidFill>
                        </a:rPr>
                        <a:t>Field supply &amp; sensor voltage</a:t>
                      </a:r>
                    </a:p>
                  </a:txBody>
                  <a:tcPr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bg1"/>
                          </a:solidFill>
                        </a:rPr>
                        <a:t>Diagnostics</a:t>
                      </a:r>
                    </a:p>
                  </a:txBody>
                  <a:tcPr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bg1"/>
                          </a:solidFill>
                        </a:rPr>
                        <a:t>Package</a:t>
                      </a:r>
                    </a:p>
                  </a:txBody>
                  <a:tcPr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010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Gen-2:</a:t>
                      </a:r>
                    </a:p>
                    <a:p>
                      <a:pPr algn="ctr"/>
                      <a:r>
                        <a:rPr lang="en-US" sz="1000" dirty="0"/>
                        <a:t>ISO2I828V</a:t>
                      </a:r>
                      <a:endParaRPr lang="en-US" sz="1000" dirty="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E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3.3V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E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2.5 </a:t>
                      </a:r>
                      <a:r>
                        <a:rPr lang="en-US" sz="1000" dirty="0" err="1"/>
                        <a:t>kV</a:t>
                      </a:r>
                      <a:r>
                        <a:rPr lang="en-US" sz="1000" baseline="-25000" dirty="0" err="1"/>
                        <a:t>RMS</a:t>
                      </a:r>
                      <a:endParaRPr lang="en-US" sz="1000" baseline="-25000" dirty="0"/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E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60V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E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Wire-break, overtemperature, V</a:t>
                      </a:r>
                      <a:r>
                        <a:rPr lang="en-US" sz="1000" baseline="-25000" dirty="0"/>
                        <a:t>BB</a:t>
                      </a:r>
                      <a:r>
                        <a:rPr lang="en-US" sz="1000" dirty="0"/>
                        <a:t> monitoring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E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+mn-lt"/>
                        </a:rPr>
                        <a:t>VQFN-40 (8x8 mm)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E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331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Gen-1: ISO1I813T</a:t>
                      </a:r>
                      <a:endParaRPr lang="en-US" sz="500" dirty="0"/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3.3V/5V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500 V</a:t>
                      </a:r>
                      <a:r>
                        <a:rPr lang="en-US" sz="1000" baseline="-25000" dirty="0"/>
                        <a:t>RMS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45V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Wire-break, </a:t>
                      </a:r>
                    </a:p>
                    <a:p>
                      <a:pPr algn="ctr"/>
                      <a:r>
                        <a:rPr lang="en-US" sz="1000" dirty="0"/>
                        <a:t>V</a:t>
                      </a:r>
                      <a:r>
                        <a:rPr lang="en-US" sz="1000" baseline="-25000" dirty="0"/>
                        <a:t>BB</a:t>
                      </a:r>
                      <a:r>
                        <a:rPr lang="en-US" sz="1000" dirty="0"/>
                        <a:t> monitoring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TSSOP-48 </a:t>
                      </a: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(8x12.5 mm)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75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816871"/>
                  </a:ext>
                </a:extLst>
              </a:tr>
            </a:tbl>
          </a:graphicData>
        </a:graphic>
      </p:graphicFrame>
      <p:sp>
        <p:nvSpPr>
          <p:cNvPr id="30" name="Textfeld 29">
            <a:extLst>
              <a:ext uri="{FF2B5EF4-FFF2-40B4-BE49-F238E27FC236}">
                <a16:creationId xmlns:a16="http://schemas.microsoft.com/office/drawing/2014/main" id="{EC7963C2-474A-278F-DED2-3AB3565EAA3C}"/>
              </a:ext>
            </a:extLst>
          </p:cNvPr>
          <p:cNvSpPr txBox="1"/>
          <p:nvPr/>
        </p:nvSpPr>
        <p:spPr bwMode="auto">
          <a:xfrm>
            <a:off x="334435" y="4329930"/>
            <a:ext cx="5616509" cy="2051821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endParaRPr lang="de-DE" sz="1000" dirty="0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457B00C-3A1A-F809-A62A-FC1317758E1A}"/>
              </a:ext>
            </a:extLst>
          </p:cNvPr>
          <p:cNvSpPr/>
          <p:nvPr/>
        </p:nvSpPr>
        <p:spPr bwMode="auto">
          <a:xfrm>
            <a:off x="334434" y="1268414"/>
            <a:ext cx="5616509" cy="3608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Product highlights and benefits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0E104C2-CE64-0E49-2B0E-5D9156295289}"/>
              </a:ext>
            </a:extLst>
          </p:cNvPr>
          <p:cNvSpPr txBox="1"/>
          <p:nvPr/>
        </p:nvSpPr>
        <p:spPr bwMode="auto">
          <a:xfrm>
            <a:off x="334434" y="1629264"/>
            <a:ext cx="5616509" cy="2231784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endParaRPr lang="de-DE" sz="1000" dirty="0"/>
          </a:p>
        </p:txBody>
      </p:sp>
      <p:sp>
        <p:nvSpPr>
          <p:cNvPr id="42" name="TextBox">
            <a:extLst>
              <a:ext uri="{FF2B5EF4-FFF2-40B4-BE49-F238E27FC236}">
                <a16:creationId xmlns:a16="http://schemas.microsoft.com/office/drawing/2014/main" id="{01038CE1-4ACF-002A-5F8C-7F53699B73B3}"/>
              </a:ext>
            </a:extLst>
          </p:cNvPr>
          <p:cNvSpPr txBox="1"/>
          <p:nvPr>
            <p:custDataLst>
              <p:tags r:id="rId9"/>
            </p:custDataLst>
          </p:nvPr>
        </p:nvSpPr>
        <p:spPr bwMode="auto">
          <a:xfrm>
            <a:off x="334433" y="1629264"/>
            <a:ext cx="5616509" cy="1826017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000" dirty="0"/>
              <a:t>8 digital input channels </a:t>
            </a:r>
            <a:r>
              <a:rPr lang="en-US" sz="1000" b="1" dirty="0"/>
              <a:t>compliant with IEC 61131-2 </a:t>
            </a:r>
            <a:r>
              <a:rPr lang="en-US" sz="1000" dirty="0"/>
              <a:t>Type 1 and Type 3 </a:t>
            </a:r>
          </a:p>
          <a:p>
            <a:pPr>
              <a:lnSpc>
                <a:spcPct val="150000"/>
              </a:lnSpc>
            </a:pPr>
            <a:r>
              <a:rPr lang="en-US" sz="1000" dirty="0"/>
              <a:t>3.3V microcontroller interface with 8/16/24 bit SPI, parallel and optocoupler emulation mode</a:t>
            </a:r>
          </a:p>
          <a:p>
            <a:pPr>
              <a:lnSpc>
                <a:spcPct val="150000"/>
              </a:lnSpc>
            </a:pPr>
            <a:r>
              <a:rPr lang="en-US" sz="1000" dirty="0"/>
              <a:t>Robust </a:t>
            </a:r>
            <a:r>
              <a:rPr lang="en-US" sz="1000" b="1" dirty="0"/>
              <a:t>2.5 kV</a:t>
            </a:r>
            <a:r>
              <a:rPr lang="en-US" sz="1000" b="1" baseline="-25000" dirty="0"/>
              <a:t>RMS</a:t>
            </a:r>
            <a:r>
              <a:rPr lang="en-US" sz="1000" b="1" dirty="0"/>
              <a:t> galvanic isolation </a:t>
            </a:r>
            <a:r>
              <a:rPr lang="en-US" sz="1000" dirty="0"/>
              <a:t>(UL1577 pending)</a:t>
            </a:r>
          </a:p>
          <a:p>
            <a:pPr>
              <a:lnSpc>
                <a:spcPct val="150000"/>
              </a:lnSpc>
            </a:pPr>
            <a:r>
              <a:rPr lang="en-US" sz="1000" b="1" dirty="0"/>
              <a:t>Optimized</a:t>
            </a:r>
            <a:r>
              <a:rPr lang="en-US" sz="1000" dirty="0"/>
              <a:t> </a:t>
            </a:r>
            <a:r>
              <a:rPr lang="en-US" sz="1000" b="1" dirty="0"/>
              <a:t>power dissipation </a:t>
            </a:r>
            <a:r>
              <a:rPr lang="en-US" sz="1000" dirty="0"/>
              <a:t>due to precisely regulated sensor input current (2.1-2.5mA)</a:t>
            </a:r>
          </a:p>
          <a:p>
            <a:pPr>
              <a:lnSpc>
                <a:spcPct val="150000"/>
              </a:lnSpc>
            </a:pPr>
            <a:r>
              <a:rPr lang="en-US" sz="1000" dirty="0"/>
              <a:t>Supply and sensor voltage </a:t>
            </a:r>
            <a:r>
              <a:rPr lang="en-US" sz="1000" b="1" dirty="0"/>
              <a:t>V</a:t>
            </a:r>
            <a:r>
              <a:rPr lang="en-US" sz="1000" b="1" baseline="-25000" dirty="0"/>
              <a:t>BB</a:t>
            </a:r>
            <a:r>
              <a:rPr lang="en-US" sz="1000" b="1" dirty="0"/>
              <a:t> up to 60V </a:t>
            </a:r>
            <a:r>
              <a:rPr lang="en-US" sz="1000" dirty="0"/>
              <a:t>max for high system robustness</a:t>
            </a:r>
          </a:p>
          <a:p>
            <a:pPr>
              <a:lnSpc>
                <a:spcPct val="150000"/>
              </a:lnSpc>
            </a:pPr>
            <a:r>
              <a:rPr lang="en-US" sz="1000" b="1" dirty="0"/>
              <a:t>Comprehensive Diagnostics: </a:t>
            </a:r>
            <a:r>
              <a:rPr lang="en-US" sz="1000" dirty="0"/>
              <a:t>sensor wire-break, overtemperature, V</a:t>
            </a:r>
            <a:r>
              <a:rPr lang="en-US" sz="1000" baseline="-25000" dirty="0"/>
              <a:t>BB</a:t>
            </a:r>
            <a:r>
              <a:rPr lang="en-US" sz="1000" dirty="0"/>
              <a:t> level monitoring</a:t>
            </a:r>
          </a:p>
          <a:p>
            <a:pPr>
              <a:lnSpc>
                <a:spcPct val="150000"/>
              </a:lnSpc>
            </a:pPr>
            <a:r>
              <a:rPr lang="en-US" sz="1000" dirty="0"/>
              <a:t>Configurable sampling frequency: 20 kHz, 200 kHz or 500 kHz</a:t>
            </a:r>
          </a:p>
          <a:p>
            <a:pPr>
              <a:lnSpc>
                <a:spcPct val="150000"/>
              </a:lnSpc>
            </a:pPr>
            <a:r>
              <a:rPr lang="en-US" sz="1000" b="1" dirty="0"/>
              <a:t>Event-based interrupt flag </a:t>
            </a:r>
            <a:r>
              <a:rPr lang="en-US" sz="1000" dirty="0"/>
              <a:t>supports optimized microcontroller data traffic</a:t>
            </a:r>
          </a:p>
          <a:p>
            <a:pPr>
              <a:lnSpc>
                <a:spcPct val="150000"/>
              </a:lnSpc>
            </a:pPr>
            <a:r>
              <a:rPr lang="de-DE" sz="1000" b="1" dirty="0"/>
              <a:t>Small footprint </a:t>
            </a:r>
            <a:r>
              <a:rPr lang="de-DE" sz="1000" dirty="0"/>
              <a:t>VQFN-40 (8x8 mm)</a:t>
            </a:r>
            <a:endParaRPr lang="en-US" sz="1000" dirty="0"/>
          </a:p>
          <a:p>
            <a:endParaRPr lang="en-US" sz="1000" dirty="0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BA803530-D2EC-5A1F-9AFF-0526EE0255CA}"/>
              </a:ext>
            </a:extLst>
          </p:cNvPr>
          <p:cNvSpPr/>
          <p:nvPr/>
        </p:nvSpPr>
        <p:spPr bwMode="auto">
          <a:xfrm>
            <a:off x="6238942" y="5338488"/>
            <a:ext cx="5616509" cy="3608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Product information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EAD51C38-B839-6B84-A5DD-D3DC7BF5D7EE}"/>
              </a:ext>
            </a:extLst>
          </p:cNvPr>
          <p:cNvSpPr txBox="1"/>
          <p:nvPr/>
        </p:nvSpPr>
        <p:spPr bwMode="auto">
          <a:xfrm>
            <a:off x="6238942" y="5699338"/>
            <a:ext cx="5616509" cy="682413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endParaRPr lang="de-DE" sz="1000" dirty="0"/>
          </a:p>
        </p:txBody>
      </p:sp>
      <p:sp>
        <p:nvSpPr>
          <p:cNvPr id="47" name="TextBox">
            <a:extLst>
              <a:ext uri="{FF2B5EF4-FFF2-40B4-BE49-F238E27FC236}">
                <a16:creationId xmlns:a16="http://schemas.microsoft.com/office/drawing/2014/main" id="{7BFC3168-6116-6A89-A398-6E627E1E16E6}"/>
              </a:ext>
            </a:extLst>
          </p:cNvPr>
          <p:cNvSpPr txBox="1"/>
          <p:nvPr>
            <p:custDataLst>
              <p:tags r:id="rId10"/>
            </p:custDataLst>
          </p:nvPr>
        </p:nvSpPr>
        <p:spPr bwMode="auto">
          <a:xfrm>
            <a:off x="6238942" y="5699338"/>
            <a:ext cx="5616509" cy="682413"/>
          </a:xfrm>
          <a:prstGeom prst="rect">
            <a:avLst/>
          </a:prstGeom>
          <a:solidFill>
            <a:srgbClr val="DCD5D7"/>
          </a:solidFill>
          <a:ln>
            <a:solidFill>
              <a:schemeClr val="bg2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r>
              <a:rPr lang="en-US" sz="1000" dirty="0"/>
              <a:t>Link to data sheet</a:t>
            </a:r>
          </a:p>
          <a:p>
            <a:r>
              <a:rPr lang="en-US" sz="1000" dirty="0"/>
              <a:t>Link to product/product family web page</a:t>
            </a:r>
          </a:p>
          <a:p>
            <a:r>
              <a:rPr lang="en-US" sz="1000" dirty="0"/>
              <a:t>Reference Board (~September 2026)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982E3D95-A5C7-946D-7C09-AF0C6B815134}"/>
              </a:ext>
            </a:extLst>
          </p:cNvPr>
          <p:cNvSpPr/>
          <p:nvPr/>
        </p:nvSpPr>
        <p:spPr bwMode="auto">
          <a:xfrm>
            <a:off x="6238942" y="3294970"/>
            <a:ext cx="5616509" cy="3608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Typical applications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FD8B7D8E-1471-4753-E3BB-F8245706FFA4}"/>
              </a:ext>
            </a:extLst>
          </p:cNvPr>
          <p:cNvSpPr txBox="1"/>
          <p:nvPr/>
        </p:nvSpPr>
        <p:spPr bwMode="auto">
          <a:xfrm>
            <a:off x="6238942" y="3655820"/>
            <a:ext cx="5616509" cy="1421075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endParaRPr lang="de-DE" sz="1000" dirty="0"/>
          </a:p>
        </p:txBody>
      </p:sp>
      <p:sp>
        <p:nvSpPr>
          <p:cNvPr id="50" name="TextBox">
            <a:extLst>
              <a:ext uri="{FF2B5EF4-FFF2-40B4-BE49-F238E27FC236}">
                <a16:creationId xmlns:a16="http://schemas.microsoft.com/office/drawing/2014/main" id="{7E3FBEDD-17AF-ABC9-F134-9A8797671786}"/>
              </a:ext>
            </a:extLst>
          </p:cNvPr>
          <p:cNvSpPr txBox="1"/>
          <p:nvPr>
            <p:custDataLst>
              <p:tags r:id="rId11"/>
            </p:custDataLst>
          </p:nvPr>
        </p:nvSpPr>
        <p:spPr bwMode="auto">
          <a:xfrm>
            <a:off x="6238942" y="3655819"/>
            <a:ext cx="5616509" cy="1421075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r>
              <a:rPr lang="en-US" sz="1000" dirty="0"/>
              <a:t>PLC</a:t>
            </a:r>
          </a:p>
          <a:p>
            <a:r>
              <a:rPr lang="en-US" sz="1000" dirty="0"/>
              <a:t>Industrial automation</a:t>
            </a:r>
          </a:p>
          <a:p>
            <a:r>
              <a:rPr lang="en-US" sz="1000" dirty="0"/>
              <a:t>Robotics</a:t>
            </a:r>
          </a:p>
          <a:p>
            <a:r>
              <a:rPr lang="en-US" sz="1000" dirty="0"/>
              <a:t>Wind power</a:t>
            </a:r>
          </a:p>
          <a:p>
            <a:r>
              <a:rPr lang="en-US" sz="1000" dirty="0"/>
              <a:t>CNC machinery </a:t>
            </a:r>
          </a:p>
          <a:p>
            <a:r>
              <a:rPr lang="en-US" sz="1000" dirty="0"/>
              <a:t>Cobots</a:t>
            </a:r>
          </a:p>
          <a:p>
            <a:r>
              <a:rPr lang="en-US" sz="1000" dirty="0"/>
              <a:t>Industrial drives</a:t>
            </a:r>
          </a:p>
          <a:p>
            <a:endParaRPr lang="en-US" sz="1000" dirty="0"/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80634ACB-D667-3E4F-BBA6-F9E7A88078E2}"/>
              </a:ext>
            </a:extLst>
          </p:cNvPr>
          <p:cNvSpPr/>
          <p:nvPr/>
        </p:nvSpPr>
        <p:spPr bwMode="auto">
          <a:xfrm>
            <a:off x="6238941" y="1268414"/>
            <a:ext cx="5616509" cy="360850"/>
          </a:xfrm>
          <a:prstGeom prst="rect">
            <a:avLst/>
          </a:prstGeom>
          <a:solidFill>
            <a:schemeClr val="tx2"/>
          </a:solidFill>
          <a:ln w="9525">
            <a:solidFill>
              <a:srgbClr val="0A8276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Key specifications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2BDDC6-280D-1225-B3D8-78C3904724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9376" y="4393688"/>
            <a:ext cx="3935760" cy="1954041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8C32FE09-FB8E-576F-BE6D-12491389E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73" y="4843729"/>
            <a:ext cx="1430795" cy="119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B49B1B-6612-7C81-7EF6-4121402685DE}"/>
              </a:ext>
            </a:extLst>
          </p:cNvPr>
          <p:cNvSpPr txBox="1"/>
          <p:nvPr>
            <p:custDataLst>
              <p:tags r:id="rId12"/>
            </p:custDataLst>
          </p:nvPr>
        </p:nvSpPr>
        <p:spPr bwMode="auto">
          <a:xfrm>
            <a:off x="4560077" y="5945576"/>
            <a:ext cx="1099660" cy="16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lvl="0"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/>
              <a:t>VQFN-40 </a:t>
            </a:r>
          </a:p>
          <a:p>
            <a:pPr lvl="0"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/>
              <a:t>(8x8 mm)</a:t>
            </a:r>
          </a:p>
        </p:txBody>
      </p:sp>
      <p:pic>
        <p:nvPicPr>
          <p:cNvPr id="13" name="Picture 12" descr="Engineer programming robot in robotics research facility">
            <a:extLst>
              <a:ext uri="{FF2B5EF4-FFF2-40B4-BE49-F238E27FC236}">
                <a16:creationId xmlns:a16="http://schemas.microsoft.com/office/drawing/2014/main" id="{A6BC6E53-04AB-F0A2-6AA2-587FB8811B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5" b="18332"/>
          <a:stretch>
            <a:fillRect/>
          </a:stretch>
        </p:blipFill>
        <p:spPr>
          <a:xfrm>
            <a:off x="8791148" y="3650503"/>
            <a:ext cx="3058853" cy="14210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2D3B4C-1941-5223-C10F-9777ED4C0883}"/>
              </a:ext>
            </a:extLst>
          </p:cNvPr>
          <p:cNvSpPr/>
          <p:nvPr/>
        </p:nvSpPr>
        <p:spPr bwMode="auto">
          <a:xfrm>
            <a:off x="10236184" y="6042045"/>
            <a:ext cx="1449328" cy="228600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sz="105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Status: Coming soon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0FD6CF-5659-3213-6A39-0D2E0E337CE3}"/>
              </a:ext>
            </a:extLst>
          </p:cNvPr>
          <p:cNvSpPr txBox="1"/>
          <p:nvPr/>
        </p:nvSpPr>
        <p:spPr bwMode="auto">
          <a:xfrm>
            <a:off x="8791148" y="931544"/>
            <a:ext cx="3065890" cy="216982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 defTabSz="822960" eaLnBrk="0" hangingPunct="0">
              <a:defRPr/>
            </a:pPr>
            <a:r>
              <a:rPr lang="en-US" sz="810" b="1" dirty="0">
                <a:solidFill>
                  <a:schemeClr val="bg1"/>
                </a:solidFill>
                <a:latin typeface="Arial"/>
                <a:ea typeface="Verdana" pitchFamily="34" charset="0"/>
                <a:cs typeface="Arial"/>
              </a:rPr>
              <a:t>Availability Samples: ES 08/26  | Production start: 11/26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5163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9FC04-E680-E29E-8489-59FB3E8E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5FBCACF-F9EB-92B2-EA5B-2E819C3A3A08}"/>
              </a:ext>
            </a:extLst>
          </p:cNvPr>
          <p:cNvGrpSpPr/>
          <p:nvPr/>
        </p:nvGrpSpPr>
        <p:grpSpPr>
          <a:xfrm>
            <a:off x="334963" y="1143000"/>
            <a:ext cx="11522073" cy="632697"/>
            <a:chOff x="78461" y="970757"/>
            <a:chExt cx="12489140" cy="685800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0789675-31E2-75D5-4FDD-16E8C79D9F9D}"/>
                </a:ext>
              </a:extLst>
            </p:cNvPr>
            <p:cNvSpPr/>
            <p:nvPr/>
          </p:nvSpPr>
          <p:spPr bwMode="auto">
            <a:xfrm>
              <a:off x="78461" y="970757"/>
              <a:ext cx="4895930" cy="685800"/>
            </a:xfrm>
            <a:prstGeom prst="homePlate">
              <a:avLst>
                <a:gd name="adj" fmla="val 0"/>
              </a:avLst>
            </a:prstGeom>
            <a:ln>
              <a:solidFill>
                <a:srgbClr val="6CB4AD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6018" eaLnBrk="0" hangingPunct="0">
                <a:lnSpc>
                  <a:spcPct val="1200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+mn-lt"/>
                </a:rPr>
                <a:t>ISO1I8xxT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8FF86D9-1AB6-1D65-94B9-C225287B60F3}"/>
                </a:ext>
              </a:extLst>
            </p:cNvPr>
            <p:cNvSpPr/>
            <p:nvPr/>
          </p:nvSpPr>
          <p:spPr bwMode="auto">
            <a:xfrm>
              <a:off x="6716840" y="970757"/>
              <a:ext cx="5850761" cy="685800"/>
            </a:xfrm>
            <a:prstGeom prst="rect">
              <a:avLst/>
            </a:prstGeom>
            <a:ln>
              <a:solidFill>
                <a:schemeClr val="accent6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6018" eaLnBrk="0" hangingPunct="0">
                <a:lnSpc>
                  <a:spcPct val="1200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+mn-lt"/>
                </a:rPr>
                <a:t>ISO2I828V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28C3D37-10CC-422C-E9BC-64B14742A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Pinout diagram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ISO1I8xxT vs. ISO2I828V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A41458E-A0E9-A434-FD2F-EAEDA12622CC}"/>
              </a:ext>
            </a:extLst>
          </p:cNvPr>
          <p:cNvCxnSpPr/>
          <p:nvPr/>
        </p:nvCxnSpPr>
        <p:spPr>
          <a:xfrm>
            <a:off x="7870102" y="2170083"/>
            <a:ext cx="3880" cy="4200194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9E4E71-5C39-171C-9EFC-70AAA494319F}"/>
              </a:ext>
            </a:extLst>
          </p:cNvPr>
          <p:cNvGrpSpPr/>
          <p:nvPr/>
        </p:nvGrpSpPr>
        <p:grpSpPr>
          <a:xfrm>
            <a:off x="5521903" y="1014507"/>
            <a:ext cx="279418" cy="889682"/>
            <a:chOff x="9713493" y="3339615"/>
            <a:chExt cx="209821" cy="6041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9095C8F-5424-237C-5BD1-21889D4846DA}"/>
                </a:ext>
              </a:extLst>
            </p:cNvPr>
            <p:cNvSpPr/>
            <p:nvPr/>
          </p:nvSpPr>
          <p:spPr bwMode="auto">
            <a:xfrm>
              <a:off x="9713493" y="3339615"/>
              <a:ext cx="209821" cy="6041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72000" rIns="72000" bIns="72000" rtlCol="0" anchor="ctr"/>
            <a:lstStyle/>
            <a:p>
              <a:pPr algn="ctr" defTabSz="576000" eaLnBrk="0" hangingPunct="0">
                <a:lnSpc>
                  <a:spcPct val="120000"/>
                </a:lnSpc>
              </a:pPr>
              <a:endParaRPr lang="en-US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0" name="Arrow">
              <a:extLst>
                <a:ext uri="{FF2B5EF4-FFF2-40B4-BE49-F238E27FC236}">
                  <a16:creationId xmlns:a16="http://schemas.microsoft.com/office/drawing/2014/main" id="{162574C4-3F5C-FBA5-C4D8-63DD1AD34B5C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9751932" y="3478722"/>
              <a:ext cx="171382" cy="336156"/>
              <a:chOff x="9758693" y="5365038"/>
              <a:chExt cx="361504" cy="660818"/>
            </a:xfrm>
            <a:solidFill>
              <a:schemeClr val="tx2"/>
            </a:solidFill>
          </p:grpSpPr>
          <p:sp>
            <p:nvSpPr>
              <p:cNvPr id="31" name="MIO_OBJECT1">
                <a:extLst>
                  <a:ext uri="{FF2B5EF4-FFF2-40B4-BE49-F238E27FC236}">
                    <a16:creationId xmlns:a16="http://schemas.microsoft.com/office/drawing/2014/main" id="{53CCA20D-ACB0-5BD0-E329-C7E42EF3E328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gray">
              <a:xfrm>
                <a:off x="9758693" y="5365038"/>
                <a:ext cx="215147" cy="660818"/>
              </a:xfrm>
              <a:prstGeom prst="chevron">
                <a:avLst>
                  <a:gd name="adj" fmla="val 84727"/>
                </a:avLst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628531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defTabSz="1218616" eaLnBrk="0" fontAlgn="base" hangingPunct="0">
                  <a:lnSpc>
                    <a:spcPts val="2933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de-DE" sz="21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32" name="MIO_OBJECT1">
                <a:extLst>
                  <a:ext uri="{FF2B5EF4-FFF2-40B4-BE49-F238E27FC236}">
                    <a16:creationId xmlns:a16="http://schemas.microsoft.com/office/drawing/2014/main" id="{49821A2E-C2A3-6E81-5951-DF0B213FCD93}"/>
                  </a:ext>
                </a:extLst>
              </p:cNvPr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9905050" y="5365038"/>
                <a:ext cx="215147" cy="660818"/>
              </a:xfrm>
              <a:prstGeom prst="chevron">
                <a:avLst>
                  <a:gd name="adj" fmla="val 84727"/>
                </a:avLst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628531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defTabSz="1218616" eaLnBrk="0" fontAlgn="base" hangingPunct="0">
                  <a:lnSpc>
                    <a:spcPts val="2933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de-DE" sz="2100" dirty="0">
                  <a:solidFill>
                    <a:srgbClr val="595959"/>
                  </a:solidFill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6C325A-339E-686F-046D-BD2A66F07D40}"/>
              </a:ext>
            </a:extLst>
          </p:cNvPr>
          <p:cNvGrpSpPr>
            <a:grpSpLocks noChangeAspect="1"/>
          </p:cNvGrpSpPr>
          <p:nvPr/>
        </p:nvGrpSpPr>
        <p:grpSpPr>
          <a:xfrm>
            <a:off x="1355301" y="1977911"/>
            <a:ext cx="2563316" cy="4132548"/>
            <a:chOff x="2107529" y="1256259"/>
            <a:chExt cx="2853200" cy="50996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E12229D-EE29-0D5A-C6C5-E62DE2625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7529" y="1256259"/>
              <a:ext cx="2640151" cy="4920000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24D5369-D5B6-40A4-1CAE-75314D6323D3}"/>
                </a:ext>
              </a:extLst>
            </p:cNvPr>
            <p:cNvGrpSpPr/>
            <p:nvPr/>
          </p:nvGrpSpPr>
          <p:grpSpPr>
            <a:xfrm rot="5400000" flipV="1">
              <a:off x="2188486" y="3321243"/>
              <a:ext cx="4824485" cy="720000"/>
              <a:chOff x="5427000" y="3921750"/>
              <a:chExt cx="1980000" cy="540000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00C7E27-34AC-9397-DAAB-9B007D6DEBA2}"/>
                  </a:ext>
                </a:extLst>
              </p:cNvPr>
              <p:cNvCxnSpPr/>
              <p:nvPr/>
            </p:nvCxnSpPr>
            <p:spPr>
              <a:xfrm>
                <a:off x="5427000" y="4416750"/>
                <a:ext cx="1980000" cy="0"/>
              </a:xfrm>
              <a:prstGeom prst="straightConnector1">
                <a:avLst/>
              </a:prstGeom>
              <a:ln w="3175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B90B3C7-3849-BF9A-9180-42E926ADD6C1}"/>
                  </a:ext>
                </a:extLst>
              </p:cNvPr>
              <p:cNvCxnSpPr/>
              <p:nvPr/>
            </p:nvCxnSpPr>
            <p:spPr>
              <a:xfrm flipV="1">
                <a:off x="5427000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74D19018-D82A-A4CC-EBF3-204A416B2730}"/>
                  </a:ext>
                </a:extLst>
              </p:cNvPr>
              <p:cNvCxnSpPr/>
              <p:nvPr/>
            </p:nvCxnSpPr>
            <p:spPr>
              <a:xfrm flipV="1">
                <a:off x="7407000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BFF4D97-65D0-AA5C-34E4-4416D2222BF0}"/>
                </a:ext>
              </a:extLst>
            </p:cNvPr>
            <p:cNvGrpSpPr/>
            <p:nvPr/>
          </p:nvGrpSpPr>
          <p:grpSpPr>
            <a:xfrm>
              <a:off x="2227529" y="6068999"/>
              <a:ext cx="2400000" cy="286908"/>
              <a:chOff x="5427000" y="3921750"/>
              <a:chExt cx="2003245" cy="540000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D1CD8A3-70B8-F66D-91D8-00E86BE769BF}"/>
                  </a:ext>
                </a:extLst>
              </p:cNvPr>
              <p:cNvCxnSpPr/>
              <p:nvPr/>
            </p:nvCxnSpPr>
            <p:spPr>
              <a:xfrm>
                <a:off x="5427000" y="4416749"/>
                <a:ext cx="2003245" cy="0"/>
              </a:xfrm>
              <a:prstGeom prst="straightConnector1">
                <a:avLst/>
              </a:prstGeom>
              <a:ln w="3175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B5696099-8EEF-C0C2-1AE9-9624F1ED0D8B}"/>
                  </a:ext>
                </a:extLst>
              </p:cNvPr>
              <p:cNvCxnSpPr/>
              <p:nvPr/>
            </p:nvCxnSpPr>
            <p:spPr>
              <a:xfrm flipV="1">
                <a:off x="5427000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A000E07-E9D8-824B-7D0E-CC5055268C27}"/>
                  </a:ext>
                </a:extLst>
              </p:cNvPr>
              <p:cNvCxnSpPr/>
              <p:nvPr/>
            </p:nvCxnSpPr>
            <p:spPr>
              <a:xfrm flipV="1">
                <a:off x="7430245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FBA45CC-1C82-09C5-6E7D-7BF4F3576D79}"/>
              </a:ext>
            </a:extLst>
          </p:cNvPr>
          <p:cNvSpPr txBox="1"/>
          <p:nvPr/>
        </p:nvSpPr>
        <p:spPr bwMode="auto">
          <a:xfrm>
            <a:off x="2370469" y="6167094"/>
            <a:ext cx="341440" cy="20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200" kern="0" baseline="0" dirty="0">
                <a:latin typeface="+mn-lt"/>
                <a:ea typeface="+mn-ea"/>
                <a:cs typeface="+mn-cs"/>
              </a:rPr>
              <a:t>8mm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6FFF29-AA45-D129-96E7-B3E5DEEA26DB}"/>
              </a:ext>
            </a:extLst>
          </p:cNvPr>
          <p:cNvSpPr txBox="1"/>
          <p:nvPr/>
        </p:nvSpPr>
        <p:spPr bwMode="auto">
          <a:xfrm>
            <a:off x="3932593" y="3870758"/>
            <a:ext cx="554639" cy="20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200" kern="0" dirty="0">
                <a:latin typeface="+mn-lt"/>
              </a:rPr>
              <a:t>12.5</a:t>
            </a:r>
            <a:r>
              <a:rPr lang="en-US" sz="1200" kern="0" baseline="0" dirty="0">
                <a:latin typeface="+mn-lt"/>
                <a:ea typeface="+mn-ea"/>
                <a:cs typeface="+mn-cs"/>
              </a:rPr>
              <a:t>mm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C87435E-1DF7-9562-FFF0-7E97BA23C7C7}"/>
              </a:ext>
            </a:extLst>
          </p:cNvPr>
          <p:cNvGrpSpPr>
            <a:grpSpLocks noChangeAspect="1"/>
          </p:cNvGrpSpPr>
          <p:nvPr/>
        </p:nvGrpSpPr>
        <p:grpSpPr>
          <a:xfrm>
            <a:off x="6666961" y="1904189"/>
            <a:ext cx="3982462" cy="3865765"/>
            <a:chOff x="4686747" y="1382752"/>
            <a:chExt cx="3619264" cy="334237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C369301-966B-B883-A9E5-E37233B4E4B0}"/>
                </a:ext>
              </a:extLst>
            </p:cNvPr>
            <p:cNvSpPr txBox="1"/>
            <p:nvPr/>
          </p:nvSpPr>
          <p:spPr bwMode="auto">
            <a:xfrm>
              <a:off x="4686747" y="2361822"/>
              <a:ext cx="919467" cy="37742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 anchorCtr="0">
              <a:spAutoFit/>
            </a:bodyPr>
            <a:lstStyle/>
            <a:p>
              <a:pPr defTabSz="1219170" eaLnBrk="0" fontAlgn="auto" hangingPunct="0">
                <a:spcBef>
                  <a:spcPts val="0"/>
                </a:spcBef>
                <a:spcAft>
                  <a:spcPts val="400"/>
                </a:spcAft>
                <a:buClr>
                  <a:srgbClr val="E30034"/>
                </a:buClr>
                <a:defRPr/>
              </a:pPr>
              <a:r>
                <a:rPr lang="en-GB" sz="1200" kern="0" dirty="0">
                  <a:solidFill>
                    <a:srgbClr val="000000"/>
                  </a:solidFill>
                  <a:latin typeface="Arial"/>
                  <a:ea typeface="Verdana" pitchFamily="34" charset="0"/>
                  <a:cs typeface="Courier New" panose="02070309020205020404" pitchFamily="49" charset="0"/>
                </a:rPr>
                <a:t>8 mm </a:t>
              </a: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F087049-0154-6057-C96E-93203F23F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60848" y="1382752"/>
              <a:ext cx="2845163" cy="2707848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7B691E3-4477-5C2F-4DF7-29641BEDF1B5}"/>
                </a:ext>
              </a:extLst>
            </p:cNvPr>
            <p:cNvGrpSpPr/>
            <p:nvPr/>
          </p:nvGrpSpPr>
          <p:grpSpPr>
            <a:xfrm>
              <a:off x="5740096" y="3852705"/>
              <a:ext cx="2219970" cy="540000"/>
              <a:chOff x="5427000" y="3921750"/>
              <a:chExt cx="2007348" cy="540000"/>
            </a:xfrm>
          </p:grpSpPr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52024600-3BCA-0858-F064-2405755A1299}"/>
                  </a:ext>
                </a:extLst>
              </p:cNvPr>
              <p:cNvCxnSpPr/>
              <p:nvPr/>
            </p:nvCxnSpPr>
            <p:spPr>
              <a:xfrm>
                <a:off x="5427000" y="4416750"/>
                <a:ext cx="2007348" cy="0"/>
              </a:xfrm>
              <a:prstGeom prst="straightConnector1">
                <a:avLst/>
              </a:prstGeom>
              <a:ln w="3175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6BA93F2F-71C5-F124-D83A-BCDD1C50703A}"/>
                  </a:ext>
                </a:extLst>
              </p:cNvPr>
              <p:cNvCxnSpPr/>
              <p:nvPr/>
            </p:nvCxnSpPr>
            <p:spPr>
              <a:xfrm flipV="1">
                <a:off x="5434211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457CAC8-62AB-AA2B-1303-B2EEC385AC6E}"/>
                  </a:ext>
                </a:extLst>
              </p:cNvPr>
              <p:cNvCxnSpPr/>
              <p:nvPr/>
            </p:nvCxnSpPr>
            <p:spPr>
              <a:xfrm flipV="1">
                <a:off x="7434348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2C1C9FE-34FE-13F4-F0C3-84827DAD8126}"/>
                </a:ext>
              </a:extLst>
            </p:cNvPr>
            <p:cNvSpPr txBox="1"/>
            <p:nvPr/>
          </p:nvSpPr>
          <p:spPr bwMode="auto">
            <a:xfrm>
              <a:off x="6749479" y="4347705"/>
              <a:ext cx="919467" cy="37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 anchorCtr="0">
              <a:spAutoFit/>
            </a:bodyPr>
            <a:lstStyle/>
            <a:p>
              <a:pPr defTabSz="1219170" eaLnBrk="0" fontAlgn="auto" hangingPunct="0">
                <a:spcBef>
                  <a:spcPts val="0"/>
                </a:spcBef>
                <a:spcAft>
                  <a:spcPts val="400"/>
                </a:spcAft>
                <a:buClr>
                  <a:srgbClr val="E30034"/>
                </a:buClr>
                <a:defRPr/>
              </a:pPr>
              <a:r>
                <a:rPr lang="en-GB" sz="1200" kern="0" dirty="0">
                  <a:solidFill>
                    <a:srgbClr val="000000"/>
                  </a:solidFill>
                  <a:latin typeface="Arial"/>
                  <a:ea typeface="Verdana" pitchFamily="34" charset="0"/>
                  <a:cs typeface="Courier New" panose="02070309020205020404" pitchFamily="49" charset="0"/>
                </a:rPr>
                <a:t>8 mm 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E6FACA1-F23B-5814-C94C-3AB4C656AFC5}"/>
                </a:ext>
              </a:extLst>
            </p:cNvPr>
            <p:cNvGrpSpPr/>
            <p:nvPr/>
          </p:nvGrpSpPr>
          <p:grpSpPr>
            <a:xfrm rot="5400000">
              <a:off x="4384952" y="2485532"/>
              <a:ext cx="2141520" cy="507424"/>
              <a:chOff x="5427000" y="3921750"/>
              <a:chExt cx="1980000" cy="540000"/>
            </a:xfrm>
          </p:grpSpPr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2DD9EC88-3851-2C9C-C411-DAEDC526B073}"/>
                  </a:ext>
                </a:extLst>
              </p:cNvPr>
              <p:cNvCxnSpPr/>
              <p:nvPr/>
            </p:nvCxnSpPr>
            <p:spPr>
              <a:xfrm>
                <a:off x="5427000" y="4416750"/>
                <a:ext cx="1980000" cy="0"/>
              </a:xfrm>
              <a:prstGeom prst="straightConnector1">
                <a:avLst/>
              </a:prstGeom>
              <a:ln w="3175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8A3EE9B6-F9DF-BAB1-4BCE-2022247CB40C}"/>
                  </a:ext>
                </a:extLst>
              </p:cNvPr>
              <p:cNvCxnSpPr/>
              <p:nvPr/>
            </p:nvCxnSpPr>
            <p:spPr>
              <a:xfrm flipV="1">
                <a:off x="5427000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B5FBC19D-84F9-C6A9-E10C-472B1CD0CF87}"/>
                  </a:ext>
                </a:extLst>
              </p:cNvPr>
              <p:cNvCxnSpPr/>
              <p:nvPr/>
            </p:nvCxnSpPr>
            <p:spPr>
              <a:xfrm flipV="1">
                <a:off x="7407000" y="3921750"/>
                <a:ext cx="0" cy="540000"/>
              </a:xfrm>
              <a:prstGeom prst="line">
                <a:avLst/>
              </a:prstGeom>
              <a:ln w="63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Right Arrow 34">
            <a:extLst>
              <a:ext uri="{FF2B5EF4-FFF2-40B4-BE49-F238E27FC236}">
                <a16:creationId xmlns:a16="http://schemas.microsoft.com/office/drawing/2014/main" id="{5530BF4A-6D6F-E1AD-3C5A-B5C991124F6D}"/>
              </a:ext>
            </a:extLst>
          </p:cNvPr>
          <p:cNvSpPr/>
          <p:nvPr/>
        </p:nvSpPr>
        <p:spPr bwMode="auto">
          <a:xfrm>
            <a:off x="5258828" y="2040529"/>
            <a:ext cx="813328" cy="420815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defTabSz="1219170" eaLnBrk="0" hangingPunct="0">
              <a:defRPr/>
            </a:pPr>
            <a:endParaRPr lang="en-GB" sz="2133" dirty="0">
              <a:solidFill>
                <a:srgbClr val="000000"/>
              </a:solidFill>
              <a:latin typeface="Arial"/>
              <a:ea typeface="Verdana" pitchFamily="34" charset="0"/>
              <a:cs typeface="Verdana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F8958F-E3C2-F62F-11F0-EAFBCB5A6544}"/>
              </a:ext>
            </a:extLst>
          </p:cNvPr>
          <p:cNvSpPr txBox="1"/>
          <p:nvPr/>
        </p:nvSpPr>
        <p:spPr bwMode="auto">
          <a:xfrm>
            <a:off x="5376004" y="1902327"/>
            <a:ext cx="400751" cy="20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de-DE" sz="1200" b="1" kern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-35%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6B3151A-F5A2-22BD-B2FF-A920742DEA8E}"/>
              </a:ext>
            </a:extLst>
          </p:cNvPr>
          <p:cNvSpPr txBox="1"/>
          <p:nvPr/>
        </p:nvSpPr>
        <p:spPr bwMode="auto">
          <a:xfrm>
            <a:off x="10616603" y="902680"/>
            <a:ext cx="1170192" cy="17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de-DE" sz="1050" kern="0" dirty="0">
                <a:latin typeface="+mn-lt"/>
              </a:rPr>
              <a:t>*Not drawn to scale</a:t>
            </a:r>
            <a:endParaRPr lang="de-DE" sz="1050" kern="0" baseline="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0993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7D62C66-57E7-4796-BE5D-FA57E7E5E9F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35361" y="188720"/>
            <a:ext cx="9613068" cy="720000"/>
          </a:xfrm>
        </p:spPr>
        <p:txBody>
          <a:bodyPr/>
          <a:lstStyle/>
          <a:p>
            <a:r>
              <a:rPr lang="en-US" dirty="0"/>
              <a:t>Product naming nomenclature for ISOFACE Digital Input and Output ICs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06951CB6-B40C-54B5-A64D-61084D2D9C34}"/>
              </a:ext>
            </a:extLst>
          </p:cNvPr>
          <p:cNvSpPr/>
          <p:nvPr/>
        </p:nvSpPr>
        <p:spPr bwMode="auto">
          <a:xfrm>
            <a:off x="6210841" y="1268414"/>
            <a:ext cx="414000" cy="41368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E7DA436E-5A5C-AB34-498E-18FFD221D079}"/>
              </a:ext>
            </a:extLst>
          </p:cNvPr>
          <p:cNvSpPr/>
          <p:nvPr/>
        </p:nvSpPr>
        <p:spPr bwMode="auto">
          <a:xfrm>
            <a:off x="6854525" y="1268414"/>
            <a:ext cx="414000" cy="41368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8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75F839F-654F-1515-B2F7-24CC5C2AEC8B}"/>
              </a:ext>
            </a:extLst>
          </p:cNvPr>
          <p:cNvSpPr/>
          <p:nvPr/>
        </p:nvSpPr>
        <p:spPr bwMode="auto">
          <a:xfrm>
            <a:off x="7498212" y="1268414"/>
            <a:ext cx="414000" cy="41368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28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F6F0C4BC-DC1D-67EA-0FF5-204AE9AF0728}"/>
              </a:ext>
            </a:extLst>
          </p:cNvPr>
          <p:cNvSpPr/>
          <p:nvPr/>
        </p:nvSpPr>
        <p:spPr bwMode="auto">
          <a:xfrm>
            <a:off x="5567157" y="1268414"/>
            <a:ext cx="414000" cy="41368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802D78F-98A0-0BC2-57FB-03F7DA8C4D7F}"/>
              </a:ext>
            </a:extLst>
          </p:cNvPr>
          <p:cNvSpPr/>
          <p:nvPr/>
        </p:nvSpPr>
        <p:spPr bwMode="auto">
          <a:xfrm>
            <a:off x="3834960" y="1268414"/>
            <a:ext cx="1502512" cy="41368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600" dirty="0">
                <a:solidFill>
                  <a:schemeClr val="bg1"/>
                </a:solidFill>
                <a:latin typeface="+mn-lt"/>
              </a:rPr>
              <a:t>ISO</a:t>
            </a: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A6D25E80-1A45-EA07-003A-CAFD362504A6}"/>
              </a:ext>
            </a:extLst>
          </p:cNvPr>
          <p:cNvSpPr/>
          <p:nvPr/>
        </p:nvSpPr>
        <p:spPr bwMode="auto">
          <a:xfrm>
            <a:off x="8141898" y="1268414"/>
            <a:ext cx="414000" cy="41368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</a:t>
            </a:r>
          </a:p>
        </p:txBody>
      </p: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AC3F1AEE-5205-825B-91C6-DECF26C40BD0}"/>
              </a:ext>
            </a:extLst>
          </p:cNvPr>
          <p:cNvCxnSpPr>
            <a:cxnSpLocks/>
          </p:cNvCxnSpPr>
          <p:nvPr/>
        </p:nvCxnSpPr>
        <p:spPr>
          <a:xfrm flipV="1">
            <a:off x="6412978" y="1926901"/>
            <a:ext cx="1057" cy="3266105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AEEF1D49-3BB4-9CD7-E11D-DE67BA5B14CD}"/>
              </a:ext>
            </a:extLst>
          </p:cNvPr>
          <p:cNvCxnSpPr>
            <a:cxnSpLocks/>
          </p:cNvCxnSpPr>
          <p:nvPr/>
        </p:nvCxnSpPr>
        <p:spPr>
          <a:xfrm flipV="1">
            <a:off x="7061525" y="1926901"/>
            <a:ext cx="1057" cy="2335639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656588D6-F6E4-F5FF-720D-AFB5925C92CD}"/>
              </a:ext>
            </a:extLst>
          </p:cNvPr>
          <p:cNvCxnSpPr>
            <a:cxnSpLocks/>
          </p:cNvCxnSpPr>
          <p:nvPr/>
        </p:nvCxnSpPr>
        <p:spPr>
          <a:xfrm flipV="1">
            <a:off x="7705212" y="1926901"/>
            <a:ext cx="1057" cy="1405174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>
            <a:extLst>
              <a:ext uri="{FF2B5EF4-FFF2-40B4-BE49-F238E27FC236}">
                <a16:creationId xmlns:a16="http://schemas.microsoft.com/office/drawing/2014/main" id="{6C5C65FC-D080-F35A-DB1C-B050ABE4A69A}"/>
              </a:ext>
            </a:extLst>
          </p:cNvPr>
          <p:cNvCxnSpPr>
            <a:cxnSpLocks/>
          </p:cNvCxnSpPr>
          <p:nvPr/>
        </p:nvCxnSpPr>
        <p:spPr>
          <a:xfrm flipV="1">
            <a:off x="8347841" y="1926901"/>
            <a:ext cx="1057" cy="474709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30D119C4-776D-BE00-BF42-F3F773149B6F}"/>
              </a:ext>
            </a:extLst>
          </p:cNvPr>
          <p:cNvCxnSpPr>
            <a:cxnSpLocks/>
          </p:cNvCxnSpPr>
          <p:nvPr/>
        </p:nvCxnSpPr>
        <p:spPr>
          <a:xfrm>
            <a:off x="8347839" y="2401609"/>
            <a:ext cx="1224000" cy="0"/>
          </a:xfrm>
          <a:prstGeom prst="line">
            <a:avLst/>
          </a:prstGeom>
          <a:ln w="9525">
            <a:solidFill>
              <a:schemeClr val="bg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r Verbinder 68">
            <a:extLst>
              <a:ext uri="{FF2B5EF4-FFF2-40B4-BE49-F238E27FC236}">
                <a16:creationId xmlns:a16="http://schemas.microsoft.com/office/drawing/2014/main" id="{824DB885-EDF2-BDEA-338A-224EB09368DB}"/>
              </a:ext>
            </a:extLst>
          </p:cNvPr>
          <p:cNvCxnSpPr>
            <a:cxnSpLocks/>
          </p:cNvCxnSpPr>
          <p:nvPr/>
        </p:nvCxnSpPr>
        <p:spPr>
          <a:xfrm>
            <a:off x="7705210" y="3332075"/>
            <a:ext cx="1866629" cy="0"/>
          </a:xfrm>
          <a:prstGeom prst="line">
            <a:avLst/>
          </a:prstGeom>
          <a:ln w="9525">
            <a:solidFill>
              <a:schemeClr val="bg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r Verbinder 70">
            <a:extLst>
              <a:ext uri="{FF2B5EF4-FFF2-40B4-BE49-F238E27FC236}">
                <a16:creationId xmlns:a16="http://schemas.microsoft.com/office/drawing/2014/main" id="{92A1217C-9F7C-C929-6B55-ECE4FA374DE9}"/>
              </a:ext>
            </a:extLst>
          </p:cNvPr>
          <p:cNvCxnSpPr>
            <a:cxnSpLocks/>
          </p:cNvCxnSpPr>
          <p:nvPr/>
        </p:nvCxnSpPr>
        <p:spPr>
          <a:xfrm>
            <a:off x="7061525" y="4262540"/>
            <a:ext cx="2510315" cy="0"/>
          </a:xfrm>
          <a:prstGeom prst="line">
            <a:avLst/>
          </a:prstGeom>
          <a:ln w="9525">
            <a:solidFill>
              <a:schemeClr val="bg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r Verbinder 71">
            <a:extLst>
              <a:ext uri="{FF2B5EF4-FFF2-40B4-BE49-F238E27FC236}">
                <a16:creationId xmlns:a16="http://schemas.microsoft.com/office/drawing/2014/main" id="{4785ADC4-6D11-9C85-2663-1BD503D4D89F}"/>
              </a:ext>
            </a:extLst>
          </p:cNvPr>
          <p:cNvCxnSpPr>
            <a:cxnSpLocks/>
          </p:cNvCxnSpPr>
          <p:nvPr/>
        </p:nvCxnSpPr>
        <p:spPr>
          <a:xfrm>
            <a:off x="6412976" y="5193006"/>
            <a:ext cx="3158864" cy="0"/>
          </a:xfrm>
          <a:prstGeom prst="line">
            <a:avLst/>
          </a:prstGeom>
          <a:ln w="9525">
            <a:solidFill>
              <a:schemeClr val="bg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mit Pfeil 79">
            <a:extLst>
              <a:ext uri="{FF2B5EF4-FFF2-40B4-BE49-F238E27FC236}">
                <a16:creationId xmlns:a16="http://schemas.microsoft.com/office/drawing/2014/main" id="{96D2E12B-51F3-98B8-07BF-36F81FA14466}"/>
              </a:ext>
            </a:extLst>
          </p:cNvPr>
          <p:cNvCxnSpPr>
            <a:cxnSpLocks/>
          </p:cNvCxnSpPr>
          <p:nvPr/>
        </p:nvCxnSpPr>
        <p:spPr>
          <a:xfrm flipH="1" flipV="1">
            <a:off x="5769825" y="1926901"/>
            <a:ext cx="9198" cy="2335639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FF2B5EF4-FFF2-40B4-BE49-F238E27FC236}">
                <a16:creationId xmlns:a16="http://schemas.microsoft.com/office/drawing/2014/main" id="{9E4E85A2-EDBD-0826-7769-DBB0C431612F}"/>
              </a:ext>
            </a:extLst>
          </p:cNvPr>
          <p:cNvCxnSpPr>
            <a:cxnSpLocks/>
          </p:cNvCxnSpPr>
          <p:nvPr/>
        </p:nvCxnSpPr>
        <p:spPr>
          <a:xfrm flipV="1">
            <a:off x="4491652" y="1926901"/>
            <a:ext cx="1057" cy="1405174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r Verbinder 84">
            <a:extLst>
              <a:ext uri="{FF2B5EF4-FFF2-40B4-BE49-F238E27FC236}">
                <a16:creationId xmlns:a16="http://schemas.microsoft.com/office/drawing/2014/main" id="{9FD365E2-895E-CE34-A566-A7F087381721}"/>
              </a:ext>
            </a:extLst>
          </p:cNvPr>
          <p:cNvCxnSpPr>
            <a:cxnSpLocks/>
          </p:cNvCxnSpPr>
          <p:nvPr/>
        </p:nvCxnSpPr>
        <p:spPr>
          <a:xfrm>
            <a:off x="2610960" y="3332075"/>
            <a:ext cx="1866629" cy="0"/>
          </a:xfrm>
          <a:prstGeom prst="line">
            <a:avLst/>
          </a:prstGeom>
          <a:ln w="9525">
            <a:solidFill>
              <a:schemeClr val="bg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D1318B0D-7E09-4A57-4305-8396E3E2A4B7}"/>
              </a:ext>
            </a:extLst>
          </p:cNvPr>
          <p:cNvCxnSpPr>
            <a:cxnSpLocks/>
          </p:cNvCxnSpPr>
          <p:nvPr/>
        </p:nvCxnSpPr>
        <p:spPr>
          <a:xfrm>
            <a:off x="2617310" y="4256190"/>
            <a:ext cx="3158864" cy="0"/>
          </a:xfrm>
          <a:prstGeom prst="line">
            <a:avLst/>
          </a:prstGeom>
          <a:ln w="9525">
            <a:solidFill>
              <a:schemeClr val="bg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BD40646F-19DC-3A21-F829-3094DAB4169C}"/>
              </a:ext>
            </a:extLst>
          </p:cNvPr>
          <p:cNvGrpSpPr/>
          <p:nvPr/>
        </p:nvGrpSpPr>
        <p:grpSpPr>
          <a:xfrm>
            <a:off x="9836678" y="4869160"/>
            <a:ext cx="1961768" cy="660146"/>
            <a:chOff x="10158522" y="4991733"/>
            <a:chExt cx="1961768" cy="660146"/>
          </a:xfrm>
        </p:grpSpPr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06995E94-1B6F-25F4-A445-6F3F4E994CB4}"/>
                </a:ext>
              </a:extLst>
            </p:cNvPr>
            <p:cNvSpPr txBox="1"/>
            <p:nvPr/>
          </p:nvSpPr>
          <p:spPr bwMode="auto">
            <a:xfrm>
              <a:off x="10158523" y="4991733"/>
              <a:ext cx="1696928" cy="201273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216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800" baseline="0">
                  <a:latin typeface="+mn-lt"/>
                </a:defRPr>
              </a:lvl1pPr>
              <a:lvl2pPr marL="432000" lvl="1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600">
                  <a:latin typeface="+mn-lt"/>
                </a:defRPr>
              </a:lvl2pPr>
              <a:lvl3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3pPr>
              <a:lvl4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4pPr>
              <a:lvl5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5pPr>
              <a:lvl6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6pPr>
              <a:lvl7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7pPr>
              <a:lvl8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8pPr>
              <a:lvl9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de-DE" sz="1200" b="1" dirty="0">
                  <a:solidFill>
                    <a:schemeClr val="dk1"/>
                  </a:solidFill>
                </a:rPr>
                <a:t>Input/ Output IC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905128AB-50D6-4639-92C9-2A98B9F5F8D3}"/>
                </a:ext>
              </a:extLst>
            </p:cNvPr>
            <p:cNvSpPr txBox="1"/>
            <p:nvPr/>
          </p:nvSpPr>
          <p:spPr bwMode="auto">
            <a:xfrm>
              <a:off x="10158522" y="5229006"/>
              <a:ext cx="1961768" cy="42287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844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800" baseline="0">
                  <a:latin typeface="+mn-lt"/>
                </a:defRPr>
              </a:lvl1pPr>
              <a:lvl2pPr marL="568800" lvl="1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600">
                  <a:latin typeface="+mn-lt"/>
                </a:defRPr>
              </a:lvl2pPr>
              <a:lvl3pPr marL="853200" lvl="2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3pPr>
              <a:lvl4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4pPr>
              <a:lvl5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5pPr>
              <a:lvl6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6pPr>
              <a:lvl7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7pPr>
              <a:lvl8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8pPr>
              <a:lvl9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9pPr>
            </a:lstStyle>
            <a:p>
              <a:pPr marL="252000" indent="-252000"/>
              <a:r>
                <a:rPr lang="de-DE" sz="1200" dirty="0"/>
                <a:t>I: Input IC</a:t>
              </a:r>
            </a:p>
            <a:p>
              <a:pPr marL="252000" indent="-252000"/>
              <a:r>
                <a:rPr lang="de-DE" sz="1200" dirty="0"/>
                <a:t>H: Output IC (High-side)</a:t>
              </a:r>
            </a:p>
            <a:p>
              <a:pPr marL="252000" indent="-252000"/>
              <a:endParaRPr lang="de-DE" sz="1200" dirty="0"/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D513EDFC-657F-9FB1-3F4C-A9474ABDEE1A}"/>
              </a:ext>
            </a:extLst>
          </p:cNvPr>
          <p:cNvGrpSpPr/>
          <p:nvPr/>
        </p:nvGrpSpPr>
        <p:grpSpPr>
          <a:xfrm>
            <a:off x="9836679" y="2276872"/>
            <a:ext cx="1696928" cy="660146"/>
            <a:chOff x="10158523" y="2200337"/>
            <a:chExt cx="1696928" cy="660146"/>
          </a:xfrm>
        </p:grpSpPr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03A273F2-698D-F37F-5A59-071DA4523D35}"/>
                </a:ext>
              </a:extLst>
            </p:cNvPr>
            <p:cNvSpPr txBox="1"/>
            <p:nvPr/>
          </p:nvSpPr>
          <p:spPr bwMode="auto">
            <a:xfrm>
              <a:off x="10158523" y="2200337"/>
              <a:ext cx="1696928" cy="201273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216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800" baseline="0">
                  <a:latin typeface="+mn-lt"/>
                </a:defRPr>
              </a:lvl1pPr>
              <a:lvl2pPr marL="432000" lvl="1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600">
                  <a:latin typeface="+mn-lt"/>
                </a:defRPr>
              </a:lvl2pPr>
              <a:lvl3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3pPr>
              <a:lvl4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4pPr>
              <a:lvl5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5pPr>
              <a:lvl6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6pPr>
              <a:lvl7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7pPr>
              <a:lvl8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8pPr>
              <a:lvl9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de-DE" sz="1200" b="1" dirty="0">
                  <a:solidFill>
                    <a:schemeClr val="dk1"/>
                  </a:solidFill>
                </a:rPr>
                <a:t>Package</a:t>
              </a:r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33CD98A2-1879-6DF2-0E88-5201536B277A}"/>
                </a:ext>
              </a:extLst>
            </p:cNvPr>
            <p:cNvSpPr txBox="1"/>
            <p:nvPr/>
          </p:nvSpPr>
          <p:spPr bwMode="auto">
            <a:xfrm>
              <a:off x="10158523" y="2437610"/>
              <a:ext cx="1696928" cy="42287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844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800" baseline="0">
                  <a:latin typeface="+mn-lt"/>
                </a:defRPr>
              </a:lvl1pPr>
              <a:lvl2pPr marL="568800" lvl="1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600">
                  <a:latin typeface="+mn-lt"/>
                </a:defRPr>
              </a:lvl2pPr>
              <a:lvl3pPr marL="853200" lvl="2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3pPr>
              <a:lvl4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4pPr>
              <a:lvl5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5pPr>
              <a:lvl6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6pPr>
              <a:lvl7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7pPr>
              <a:lvl8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8pPr>
              <a:lvl9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9pPr>
            </a:lstStyle>
            <a:p>
              <a:pPr marL="252000" indent="-252000"/>
              <a:endParaRPr lang="de-DE" sz="1200" dirty="0"/>
            </a:p>
          </p:txBody>
        </p:sp>
      </p:grpSp>
      <p:sp>
        <p:nvSpPr>
          <p:cNvPr id="57" name="Textfeld 56">
            <a:extLst>
              <a:ext uri="{FF2B5EF4-FFF2-40B4-BE49-F238E27FC236}">
                <a16:creationId xmlns:a16="http://schemas.microsoft.com/office/drawing/2014/main" id="{78AABA11-DF49-443A-5D31-40F0BB1630A8}"/>
              </a:ext>
            </a:extLst>
          </p:cNvPr>
          <p:cNvSpPr txBox="1"/>
          <p:nvPr/>
        </p:nvSpPr>
        <p:spPr bwMode="auto">
          <a:xfrm>
            <a:off x="9836679" y="3207336"/>
            <a:ext cx="1696928" cy="2012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de-DE" sz="1200" b="1" dirty="0">
                <a:solidFill>
                  <a:schemeClr val="dk1"/>
                </a:solidFill>
              </a:rPr>
              <a:t>Product variant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9E653FCA-4B30-6BBD-9D55-CD253CC702B6}"/>
              </a:ext>
            </a:extLst>
          </p:cNvPr>
          <p:cNvSpPr txBox="1"/>
          <p:nvPr/>
        </p:nvSpPr>
        <p:spPr bwMode="auto">
          <a:xfrm>
            <a:off x="9836679" y="4137802"/>
            <a:ext cx="1696928" cy="2012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de-DE" sz="1200" b="1" dirty="0">
                <a:solidFill>
                  <a:schemeClr val="dk1"/>
                </a:solidFill>
              </a:rPr>
              <a:t># of channels</a:t>
            </a:r>
          </a:p>
        </p:txBody>
      </p: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6373834F-2C6D-45C0-D379-D45980557D90}"/>
              </a:ext>
            </a:extLst>
          </p:cNvPr>
          <p:cNvGrpSpPr/>
          <p:nvPr/>
        </p:nvGrpSpPr>
        <p:grpSpPr>
          <a:xfrm>
            <a:off x="660473" y="3867482"/>
            <a:ext cx="1696928" cy="660146"/>
            <a:chOff x="10158523" y="4991733"/>
            <a:chExt cx="1696928" cy="660146"/>
          </a:xfrm>
        </p:grpSpPr>
        <p:sp>
          <p:nvSpPr>
            <p:cNvPr id="90" name="Textfeld 89">
              <a:extLst>
                <a:ext uri="{FF2B5EF4-FFF2-40B4-BE49-F238E27FC236}">
                  <a16:creationId xmlns:a16="http://schemas.microsoft.com/office/drawing/2014/main" id="{E4F6BF93-6C08-8538-BBD2-47EE5733D659}"/>
                </a:ext>
              </a:extLst>
            </p:cNvPr>
            <p:cNvSpPr txBox="1"/>
            <p:nvPr/>
          </p:nvSpPr>
          <p:spPr bwMode="auto">
            <a:xfrm>
              <a:off x="10158523" y="4991733"/>
              <a:ext cx="1696928" cy="201273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216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800" baseline="0">
                  <a:latin typeface="+mn-lt"/>
                </a:defRPr>
              </a:lvl1pPr>
              <a:lvl2pPr marL="432000" lvl="1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sz="1600">
                  <a:latin typeface="+mn-lt"/>
                </a:defRPr>
              </a:lvl2pPr>
              <a:lvl3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3pPr>
              <a:lvl4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4pPr>
              <a:lvl5pPr marL="648000" indent="-2160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5pPr>
              <a:lvl6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 baseline="0">
                  <a:latin typeface="+mn-lt"/>
                </a:defRPr>
              </a:lvl6pPr>
              <a:lvl7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7pPr>
              <a:lvl8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8pPr>
              <a:lvl9pPr marL="648000" indent="-2160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Symbol" panose="05050102010706020507" pitchFamily="18" charset="2"/>
                <a:buChar char="-"/>
                <a:defRPr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de-DE" sz="1200" b="1" dirty="0">
                  <a:solidFill>
                    <a:schemeClr val="dk1"/>
                  </a:solidFill>
                </a:rPr>
                <a:t>Generation</a:t>
              </a:r>
            </a:p>
          </p:txBody>
        </p:sp>
        <p:sp>
          <p:nvSpPr>
            <p:cNvPr id="91" name="Textfeld 90">
              <a:extLst>
                <a:ext uri="{FF2B5EF4-FFF2-40B4-BE49-F238E27FC236}">
                  <a16:creationId xmlns:a16="http://schemas.microsoft.com/office/drawing/2014/main" id="{DE33DD21-73AB-9B84-BAB1-17DAF8ED3F20}"/>
                </a:ext>
              </a:extLst>
            </p:cNvPr>
            <p:cNvSpPr txBox="1"/>
            <p:nvPr/>
          </p:nvSpPr>
          <p:spPr bwMode="auto">
            <a:xfrm>
              <a:off x="10158523" y="5229006"/>
              <a:ext cx="1696928" cy="42287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844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800" baseline="0">
                  <a:latin typeface="+mn-lt"/>
                </a:defRPr>
              </a:lvl1pPr>
              <a:lvl2pPr marL="568800" lvl="1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sz="1600">
                  <a:latin typeface="+mn-lt"/>
                </a:defRPr>
              </a:lvl2pPr>
              <a:lvl3pPr marL="853200" lvl="2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3pPr>
              <a:lvl4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4pPr>
              <a:lvl5pPr marL="853200" indent="-284400" defTabSz="576000" ea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5pPr>
              <a:lvl6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 baseline="0">
                  <a:latin typeface="+mn-lt"/>
                </a:defRPr>
              </a:lvl6pPr>
              <a:lvl7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7pPr>
              <a:lvl8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8pPr>
              <a:lvl9pPr marL="853200" indent="-284400" defTabSz="57600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‒"/>
                <a:defRPr>
                  <a:latin typeface="+mn-lt"/>
                </a:defRPr>
              </a:lvl9pPr>
            </a:lstStyle>
            <a:p>
              <a:pPr marL="252000" indent="-252000"/>
              <a:r>
                <a:rPr lang="de-DE" sz="1200" dirty="0"/>
                <a:t>1: First generation</a:t>
              </a:r>
            </a:p>
            <a:p>
              <a:pPr marL="252000" indent="-252000"/>
              <a:r>
                <a:rPr lang="de-DE" sz="1200" dirty="0"/>
                <a:t>2: Second generation</a:t>
              </a:r>
            </a:p>
            <a:p>
              <a:pPr marL="252000" indent="-252000"/>
              <a:endParaRPr lang="de-DE" sz="1200" dirty="0"/>
            </a:p>
          </p:txBody>
        </p:sp>
      </p:grpSp>
      <p:sp>
        <p:nvSpPr>
          <p:cNvPr id="96" name="Textfeld 95">
            <a:extLst>
              <a:ext uri="{FF2B5EF4-FFF2-40B4-BE49-F238E27FC236}">
                <a16:creationId xmlns:a16="http://schemas.microsoft.com/office/drawing/2014/main" id="{930B67A9-0CCE-A1BE-9939-164A498EC865}"/>
              </a:ext>
            </a:extLst>
          </p:cNvPr>
          <p:cNvSpPr txBox="1"/>
          <p:nvPr/>
        </p:nvSpPr>
        <p:spPr bwMode="auto">
          <a:xfrm>
            <a:off x="656277" y="3207336"/>
            <a:ext cx="1696928" cy="2012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de-DE" sz="1200" b="1" dirty="0">
                <a:solidFill>
                  <a:schemeClr val="dk1"/>
                </a:solidFill>
              </a:rPr>
              <a:t>ISOLATED</a:t>
            </a:r>
          </a:p>
        </p:txBody>
      </p:sp>
      <p:sp>
        <p:nvSpPr>
          <p:cNvPr id="7" name="Textfeld 51">
            <a:extLst>
              <a:ext uri="{FF2B5EF4-FFF2-40B4-BE49-F238E27FC236}">
                <a16:creationId xmlns:a16="http://schemas.microsoft.com/office/drawing/2014/main" id="{55ACE381-867E-5252-F8C4-FABDCB096284}"/>
              </a:ext>
            </a:extLst>
          </p:cNvPr>
          <p:cNvSpPr txBox="1"/>
          <p:nvPr/>
        </p:nvSpPr>
        <p:spPr bwMode="auto">
          <a:xfrm>
            <a:off x="9912423" y="3408609"/>
            <a:ext cx="1886023" cy="422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44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68800" lvl="1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853200" lvl="2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252000" indent="-252000"/>
            <a:endParaRPr lang="de-DE" sz="1200" dirty="0"/>
          </a:p>
        </p:txBody>
      </p:sp>
      <p:sp>
        <p:nvSpPr>
          <p:cNvPr id="8" name="Textfeld 51">
            <a:extLst>
              <a:ext uri="{FF2B5EF4-FFF2-40B4-BE49-F238E27FC236}">
                <a16:creationId xmlns:a16="http://schemas.microsoft.com/office/drawing/2014/main" id="{CD4E79C3-738B-5C50-3DC9-CC8393B53238}"/>
              </a:ext>
            </a:extLst>
          </p:cNvPr>
          <p:cNvSpPr txBox="1"/>
          <p:nvPr/>
        </p:nvSpPr>
        <p:spPr bwMode="auto">
          <a:xfrm>
            <a:off x="9836679" y="2481311"/>
            <a:ext cx="1886023" cy="422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44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68800" lvl="1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853200" lvl="2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252000" indent="-252000"/>
            <a:r>
              <a:rPr lang="de-DE" sz="1200" dirty="0"/>
              <a:t>V: VQFN</a:t>
            </a:r>
          </a:p>
          <a:p>
            <a:pPr marL="252000" indent="-252000"/>
            <a:r>
              <a:rPr lang="de-DE" sz="1200" dirty="0"/>
              <a:t>G: DSO</a:t>
            </a:r>
          </a:p>
          <a:p>
            <a:pPr marL="252000" indent="-252000"/>
            <a:r>
              <a:rPr lang="de-DE" sz="1200" dirty="0"/>
              <a:t>T: TSSOP</a:t>
            </a:r>
          </a:p>
          <a:p>
            <a:pPr marL="252000" indent="-252000"/>
            <a:endParaRPr lang="de-DE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7474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981C3-36C2-C4AB-8E0B-2F9333FBB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t">
            <a:extLst>
              <a:ext uri="{FF2B5EF4-FFF2-40B4-BE49-F238E27FC236}">
                <a16:creationId xmlns:a16="http://schemas.microsoft.com/office/drawing/2014/main" id="{54087C79-1ECE-69E3-DB1B-7029232DC66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31" r="17531"/>
          <a:stretch/>
        </p:blipFill>
        <p:spPr>
          <a:xfrm>
            <a:off x="4277084" y="0"/>
            <a:ext cx="7914916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311B2AD-E907-BA34-FE5D-306D725E59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-646348" y="638133"/>
            <a:ext cx="6858002" cy="558173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5289866-293C-1C89-14DB-59725E16E32E}"/>
              </a:ext>
            </a:extLst>
          </p:cNvPr>
          <p:cNvSpPr txBox="1"/>
          <p:nvPr/>
        </p:nvSpPr>
        <p:spPr bwMode="auto">
          <a:xfrm>
            <a:off x="334434" y="1448780"/>
            <a:ext cx="446542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1219170" eaLnBrk="0" fontAlgn="auto" hangingPunc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r>
              <a:rPr lang="en-US" sz="3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Boards &amp; Designs</a:t>
            </a:r>
            <a:endParaRPr lang="en-US" sz="4200" b="1" kern="0" dirty="0">
              <a:solidFill>
                <a:schemeClr val="tx2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5103685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1A9D8-81DC-970F-83D4-72CDAD61A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7FFFD847-1928-AD64-A2E9-E91DE49988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20" y="2120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60" imgH="360" progId="TCLayout.ActiveDocument.1">
                  <p:embed/>
                </p:oleObj>
              </mc:Choice>
              <mc:Fallback>
                <p:oleObj name="think-cell Slide" r:id="rId10" imgW="360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441DE61-A49A-5E89-51DE-151C6237B6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20" y="2120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2E79467-46F8-D266-A028-EB63E3A5D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35" y="423145"/>
            <a:ext cx="9794015" cy="451520"/>
          </a:xfrm>
        </p:spPr>
        <p:txBody>
          <a:bodyPr vert="horz"/>
          <a:lstStyle/>
          <a:p>
            <a:br>
              <a:rPr lang="en-US" b="1" dirty="0">
                <a:solidFill>
                  <a:srgbClr val="0A8276"/>
                </a:solidFill>
              </a:rPr>
            </a:br>
            <a:r>
              <a:rPr lang="en-US" b="1" dirty="0">
                <a:solidFill>
                  <a:srgbClr val="0A8276"/>
                </a:solidFill>
              </a:rPr>
              <a:t>Evaluation Boards</a:t>
            </a:r>
            <a:br>
              <a:rPr lang="en-US" b="1" dirty="0">
                <a:solidFill>
                  <a:srgbClr val="0A8276"/>
                </a:solidFill>
              </a:rPr>
            </a:br>
            <a:r>
              <a:rPr lang="en-US" b="0" dirty="0">
                <a:solidFill>
                  <a:srgbClr val="0A8276"/>
                </a:solidFill>
              </a:rPr>
              <a:t>EVAL_ISO2I828V</a:t>
            </a:r>
            <a:endParaRPr lang="de-DE" b="0" dirty="0">
              <a:solidFill>
                <a:srgbClr val="0A8276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E027DA-9F74-BECB-56CD-A99655BE6CFC}"/>
              </a:ext>
            </a:extLst>
          </p:cNvPr>
          <p:cNvSpPr/>
          <p:nvPr/>
        </p:nvSpPr>
        <p:spPr bwMode="auto">
          <a:xfrm>
            <a:off x="343695" y="1355098"/>
            <a:ext cx="5531027" cy="181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rtlCol="0" anchor="t"/>
          <a:lstStyle/>
          <a:p>
            <a:pPr marL="285750" marR="0" lvl="0" indent="-28575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A827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The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EVAL_ISO2I828V</a:t>
            </a:r>
            <a:r>
              <a:rPr lang="en-US" sz="1200" b="1" dirty="0">
                <a:solidFill>
                  <a:srgbClr val="000000"/>
                </a:solidFill>
                <a:cs typeface="Arial"/>
              </a:rPr>
              <a:t>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includes the IC and all external components that are required to set up a complete digital input application. A</a:t>
            </a:r>
            <a:r>
              <a:rPr lang="en-US" sz="1200" dirty="0" err="1"/>
              <a:t>ll</a:t>
            </a:r>
            <a:r>
              <a:rPr lang="en-US" sz="1200" dirty="0"/>
              <a:t> Input channel functions; operational modes and diagnostic features can be evaluated.</a:t>
            </a:r>
          </a:p>
          <a:p>
            <a:pPr marL="285750" indent="-285750" defTabSz="914377"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The evaluation board comes with a </a:t>
            </a:r>
            <a:r>
              <a:rPr lang="en-US" sz="1200" b="1" dirty="0"/>
              <a:t>µC auxiliary board EVAL_ISO</a:t>
            </a:r>
            <a:r>
              <a:rPr lang="en-US" sz="1200" b="1" dirty="0">
                <a:solidFill>
                  <a:srgbClr val="000000"/>
                </a:solidFill>
              </a:rPr>
              <a:t>2I828V</a:t>
            </a:r>
            <a:r>
              <a:rPr lang="en-US" sz="1200" b="1" dirty="0"/>
              <a:t>_BK</a:t>
            </a:r>
            <a:r>
              <a:rPr lang="en-US" sz="1200" dirty="0"/>
              <a:t>, populated with a pre-programmed µC that can be used to control the IC via open-source terminal software.</a:t>
            </a:r>
          </a:p>
          <a:p>
            <a:pPr marL="285750" indent="-285750" defTabSz="914377"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Alternatively, a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GUI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ISOFACE_GUI_1.0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/>
              </a:rPr>
              <a:t>can be used to try out the IC functionality, providing a convenient and quick overview of all register settings of the IC.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1825030-0D32-81D4-58C8-90DB9D181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555128"/>
              </p:ext>
            </p:extLst>
          </p:nvPr>
        </p:nvGraphicFramePr>
        <p:xfrm>
          <a:off x="6574366" y="1457531"/>
          <a:ext cx="5145239" cy="2485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815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Parameter</a:t>
                      </a:r>
                      <a:endParaRPr lang="en-US" sz="1200" b="0" dirty="0">
                        <a:effectLst/>
                        <a:latin typeface="Source Sans Pro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B9B9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Value</a:t>
                      </a:r>
                      <a:endParaRPr lang="en-US" sz="1200" b="0" dirty="0">
                        <a:effectLst/>
                        <a:latin typeface="Source Sans Pro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B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53975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Field-side voltage</a:t>
                      </a:r>
                    </a:p>
                  </a:txBody>
                  <a:tcPr marT="0" marB="0"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9.6 V</a:t>
                      </a:r>
                      <a:r>
                        <a:rPr lang="en-US" sz="11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100" dirty="0"/>
                        <a:t>~ 60 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11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</a:t>
                      </a:r>
                      <a:endParaRPr lang="en-US" sz="1100" dirty="0"/>
                    </a:p>
                  </a:txBody>
                  <a:tcPr marT="0" marB="0" anchor="ctr"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895">
                <a:tc>
                  <a:txBody>
                    <a:bodyPr/>
                    <a:lstStyle/>
                    <a:p>
                      <a:pPr marR="53975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effectLst/>
                        </a:rPr>
                        <a:t>µC-side voltage</a:t>
                      </a:r>
                      <a:endParaRPr lang="en-US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0F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 V</a:t>
                      </a:r>
                      <a:r>
                        <a:rPr lang="en-US" sz="11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100" dirty="0"/>
                        <a:t>~ 3.6 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11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</a:t>
                      </a:r>
                      <a:endParaRPr lang="en-US" sz="1100" dirty="0"/>
                    </a:p>
                  </a:txBody>
                  <a:tcPr marT="0" marB="0" anchor="ctr"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0F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r>
                        <a:rPr lang="en-US" sz="1100" dirty="0"/>
                        <a:t>Sensor voltage</a:t>
                      </a:r>
                    </a:p>
                  </a:txBody>
                  <a:tcPr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- 60 V - +60 V</a:t>
                      </a:r>
                    </a:p>
                  </a:txBody>
                  <a:tcPr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029">
                <a:tc>
                  <a:txBody>
                    <a:bodyPr/>
                    <a:lstStyle/>
                    <a:p>
                      <a:r>
                        <a:rPr lang="en-US" sz="1100" dirty="0">
                          <a:effectLst/>
                        </a:rPr>
                        <a:t>Communication</a:t>
                      </a:r>
                      <a:endParaRPr lang="en-US" sz="1100" dirty="0"/>
                    </a:p>
                  </a:txBody>
                  <a:tcPr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0F0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100" dirty="0"/>
                        <a:t>Parallel/Serial (SPI)/ Direct interface to the </a:t>
                      </a:r>
                      <a:r>
                        <a:rPr lang="en-US" sz="1100" dirty="0">
                          <a:effectLst/>
                        </a:rPr>
                        <a:t>µ</a:t>
                      </a:r>
                      <a:r>
                        <a:rPr lang="de-AT" sz="1100" dirty="0"/>
                        <a:t>C</a:t>
                      </a:r>
                    </a:p>
                  </a:txBody>
                  <a:tcPr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0F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954554"/>
                  </a:ext>
                </a:extLst>
              </a:tr>
              <a:tr h="303253">
                <a:tc>
                  <a:txBody>
                    <a:bodyPr/>
                    <a:lstStyle/>
                    <a:p>
                      <a:r>
                        <a:rPr lang="en-US" sz="1100" dirty="0"/>
                        <a:t>IFX Components</a:t>
                      </a:r>
                    </a:p>
                  </a:txBody>
                  <a:tcPr>
                    <a:lnL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ISOFACE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™</a:t>
                      </a:r>
                      <a:r>
                        <a:rPr lang="en-US" sz="1100" dirty="0"/>
                        <a:t> ISO2I828V</a:t>
                      </a:r>
                    </a:p>
                    <a:p>
                      <a:pPr marL="171450" marR="0" lvl="0" indent="-17145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PSOC™ 4 microcontroller IFX_CY8C4247AZI-L433</a:t>
                      </a:r>
                    </a:p>
                    <a:p>
                      <a:pPr marL="171450" marR="0" lvl="0" indent="-17145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Linear VREG: TLS202B1MBV33</a:t>
                      </a:r>
                    </a:p>
                    <a:p>
                      <a:pPr marL="171450" marR="0" lvl="0" indent="-17145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Transistors: BSS123N, BSS84PH6327XTSA2</a:t>
                      </a:r>
                    </a:p>
                    <a:p>
                      <a:pPr marL="171450" marR="0" lvl="0" indent="-17145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Diode: BAT165</a:t>
                      </a:r>
                    </a:p>
                  </a:txBody>
                  <a:tcPr>
                    <a:lnR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50044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A03FB22-3A14-8CF6-DC46-FB3CD4A7DB90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6528047" y="5103789"/>
            <a:ext cx="5243851" cy="131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numCol="2" rtlCol="0" anchor="t" anchorCtr="0">
            <a:noAutofit/>
          </a:bodyPr>
          <a:lstStyle/>
          <a:p>
            <a:pPr marL="285750" marR="0" lvl="0" indent="-285750" algn="l" defTabSz="575986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A827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cs typeface="Arial"/>
              </a:rPr>
              <a:t>Simple configurability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cs typeface="Arial"/>
              </a:rPr>
              <a:t>via jumper settings (sensor type, sampling frequency, interface type SPI/parallel</a:t>
            </a:r>
            <a:r>
              <a:rPr lang="en-US" sz="1200" dirty="0">
                <a:cs typeface="Arial"/>
              </a:rPr>
              <a:t>/direct)</a:t>
            </a:r>
          </a:p>
          <a:p>
            <a:pPr marL="285750" indent="-285750" defTabSz="575986" eaLnBrk="0" fontAlgn="auto" hangingPunct="0">
              <a:spcBef>
                <a:spcPts val="0"/>
              </a:spcBef>
              <a:spcAft>
                <a:spcPts val="400"/>
              </a:spcAft>
              <a:buClr>
                <a:srgbClr val="0A8276"/>
              </a:buClr>
              <a:buFont typeface="Arial" panose="020B0604020202020204" pitchFamily="34" charset="0"/>
              <a:buChar char="•"/>
              <a:defRPr/>
            </a:pPr>
            <a:r>
              <a:rPr lang="en-US" sz="1200" b="1" dirty="0"/>
              <a:t>GUI</a:t>
            </a:r>
            <a:r>
              <a:rPr lang="en-US" sz="1200" dirty="0"/>
              <a:t> which provides an overview of available register settings</a:t>
            </a:r>
          </a:p>
          <a:p>
            <a:pPr marL="285750" marR="0" lvl="0" indent="-285750" algn="l" defTabSz="575986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A827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cs typeface="Arial"/>
              </a:rPr>
              <a:t>Optional µC auxiliary board allows to </a:t>
            </a:r>
            <a:r>
              <a:rPr lang="en-US" sz="1200" b="1" dirty="0">
                <a:cs typeface="Arial"/>
              </a:rPr>
              <a:t>operate the board with terminal software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2743D-B3CE-4C0D-5C98-BE5AAD351831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34435" y="1226009"/>
            <a:ext cx="5570064" cy="1997986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4ACFBF-6E55-F141-BF9D-B1BE33C82F38}"/>
              </a:ext>
            </a:extLst>
          </p:cNvPr>
          <p:cNvSpPr/>
          <p:nvPr/>
        </p:nvSpPr>
        <p:spPr bwMode="auto">
          <a:xfrm>
            <a:off x="6400125" y="1217263"/>
            <a:ext cx="5454619" cy="293181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D5E7E-D691-3A5C-0BD3-ACC8DCA9BCBD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6429029" y="4898136"/>
            <a:ext cx="5425715" cy="1541278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02DE29F-E388-FAFA-D4F3-87C44D94D628}"/>
              </a:ext>
            </a:extLst>
          </p:cNvPr>
          <p:cNvGrpSpPr/>
          <p:nvPr/>
        </p:nvGrpSpPr>
        <p:grpSpPr>
          <a:xfrm>
            <a:off x="334434" y="3243456"/>
            <a:ext cx="5570065" cy="2202262"/>
            <a:chOff x="344889" y="1126112"/>
            <a:chExt cx="5570065" cy="22022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D85AA3-4A28-5214-BD69-F46D74B6B7C2}"/>
                </a:ext>
              </a:extLst>
            </p:cNvPr>
            <p:cNvSpPr/>
            <p:nvPr/>
          </p:nvSpPr>
          <p:spPr bwMode="auto">
            <a:xfrm>
              <a:off x="482850" y="1491705"/>
              <a:ext cx="5316658" cy="1721272"/>
            </a:xfrm>
            <a:prstGeom prst="rect">
              <a:avLst/>
            </a:prstGeom>
            <a:solidFill>
              <a:srgbClr val="C3C3C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72000" rIns="72000" bIns="72000" rtlCol="0" anchor="ctr"/>
            <a:lstStyle/>
            <a:p>
              <a:pPr algn="ctr" defTabSz="576000" eaLnBrk="0" hangingPunct="0">
                <a:lnSpc>
                  <a:spcPct val="120000"/>
                </a:lnSpc>
              </a:pPr>
              <a:endParaRPr lang="en-US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791DCCC-89BD-4387-FDE5-16D45D71C5CA}"/>
                </a:ext>
              </a:extLst>
            </p:cNvPr>
            <p:cNvSpPr/>
            <p:nvPr/>
          </p:nvSpPr>
          <p:spPr bwMode="auto">
            <a:xfrm>
              <a:off x="344889" y="1250173"/>
              <a:ext cx="5570065" cy="2078201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 rtlCol="0" anchor="ctr"/>
            <a:lstStyle/>
            <a:p>
              <a:pPr algn="ctr" defTabSz="576000" eaLnBrk="0" hangingPunct="0">
                <a:lnSpc>
                  <a:spcPct val="120000"/>
                </a:lnSpc>
              </a:pPr>
              <a:endParaRPr lang="en-US" sz="1600" baseline="0" dirty="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EB62061-FE4A-81F9-2D2B-790116790883}"/>
                </a:ext>
              </a:extLst>
            </p:cNvPr>
            <p:cNvSpPr/>
            <p:nvPr/>
          </p:nvSpPr>
          <p:spPr bwMode="auto">
            <a:xfrm>
              <a:off x="479376" y="1126112"/>
              <a:ext cx="1450615" cy="3460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6000" tIns="96000" rIns="96000" bIns="96000" rtlCol="0" anchor="ctr"/>
            <a:lstStyle/>
            <a:p>
              <a:pPr marL="0" marR="0" lvl="0" indent="0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cs typeface="Arial"/>
                </a:rPr>
                <a:t>Visualization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123D4E7-0B8C-BB39-B68D-94264FCCC0DE}"/>
              </a:ext>
            </a:extLst>
          </p:cNvPr>
          <p:cNvSpPr/>
          <p:nvPr/>
        </p:nvSpPr>
        <p:spPr bwMode="auto">
          <a:xfrm>
            <a:off x="479376" y="1052274"/>
            <a:ext cx="1368152" cy="347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marL="0" marR="0" lvl="0" indent="0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Description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81B094F-E2A3-801B-46DF-B557E7DD1521}"/>
              </a:ext>
            </a:extLst>
          </p:cNvPr>
          <p:cNvSpPr/>
          <p:nvPr/>
        </p:nvSpPr>
        <p:spPr bwMode="auto">
          <a:xfrm>
            <a:off x="6600056" y="1052736"/>
            <a:ext cx="2880320" cy="3341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Technical and order details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100F6B83-8488-DC0B-EE32-DFD31136AC0E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6598160" y="4724400"/>
            <a:ext cx="1082016" cy="347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Benefits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46617-0158-BF92-BA49-54BC666AB44A}"/>
              </a:ext>
            </a:extLst>
          </p:cNvPr>
          <p:cNvSpPr/>
          <p:nvPr/>
        </p:nvSpPr>
        <p:spPr bwMode="auto">
          <a:xfrm>
            <a:off x="334910" y="5615052"/>
            <a:ext cx="5570065" cy="824362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D3ABB2-891C-5279-2927-B2FE79E56A34}"/>
              </a:ext>
            </a:extLst>
          </p:cNvPr>
          <p:cNvSpPr/>
          <p:nvPr/>
        </p:nvSpPr>
        <p:spPr bwMode="auto">
          <a:xfrm>
            <a:off x="479376" y="5475704"/>
            <a:ext cx="2376264" cy="347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marL="0" marR="0" lvl="0" indent="0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Potential applications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DDC318-F6A2-7145-0FB8-59E87A0A45CF}"/>
              </a:ext>
            </a:extLst>
          </p:cNvPr>
          <p:cNvSpPr txBox="1"/>
          <p:nvPr/>
        </p:nvSpPr>
        <p:spPr bwMode="auto">
          <a:xfrm>
            <a:off x="420102" y="5759635"/>
            <a:ext cx="5454620" cy="65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numCol="2">
            <a:no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PLC, Industrial automation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Robotics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Wind power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CNC machinery 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Cobots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Industrial drives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14A06A-9F8B-01C1-1EF7-5826FA2B2B80}"/>
              </a:ext>
            </a:extLst>
          </p:cNvPr>
          <p:cNvGrpSpPr/>
          <p:nvPr/>
        </p:nvGrpSpPr>
        <p:grpSpPr>
          <a:xfrm>
            <a:off x="10342576" y="836712"/>
            <a:ext cx="1512168" cy="276204"/>
            <a:chOff x="10342576" y="866557"/>
            <a:chExt cx="1512168" cy="27620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B9EDE2-8190-580E-3637-1BB193F49B3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>
              <a:off x="10342576" y="866557"/>
              <a:ext cx="1512168" cy="27620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72000" rIns="72000" bIns="72000" rtlCol="0" anchor="ctr"/>
            <a:lstStyle/>
            <a:p>
              <a:pPr algn="r" defTabSz="576000" eaLnBrk="0" hangingPunct="0">
                <a:lnSpc>
                  <a:spcPct val="120000"/>
                </a:lnSpc>
              </a:pPr>
              <a:r>
                <a:rPr lang="en-US" sz="1100" baseline="0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Go to Board page</a:t>
              </a:r>
            </a:p>
          </p:txBody>
        </p:sp>
        <p:pic>
          <p:nvPicPr>
            <p:cNvPr id="19" name="Link">
              <a:extLst>
                <a:ext uri="{FF2B5EF4-FFF2-40B4-BE49-F238E27FC236}">
                  <a16:creationId xmlns:a16="http://schemas.microsoft.com/office/drawing/2014/main" id="{D9337018-0817-6F2A-A37F-42B9A6A3AE92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413218" y="895016"/>
              <a:ext cx="219286" cy="219286"/>
            </a:xfrm>
            <a:prstGeom prst="rect">
              <a:avLst/>
            </a:prstGeom>
          </p:spPr>
        </p:pic>
      </p:grpSp>
      <p:pic>
        <p:nvPicPr>
          <p:cNvPr id="23" name="18F28E70-04EC-4C57-8267-C5626C876FFE" descr="IMG_3542.jpeg">
            <a:extLst>
              <a:ext uri="{FF2B5EF4-FFF2-40B4-BE49-F238E27FC236}">
                <a16:creationId xmlns:a16="http://schemas.microsoft.com/office/drawing/2014/main" id="{025B63DB-E565-E834-D084-3BADE7882B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" b="104"/>
          <a:stretch>
            <a:fillRect/>
          </a:stretch>
        </p:blipFill>
        <p:spPr bwMode="auto">
          <a:xfrm rot="4148445">
            <a:off x="1005104" y="3411878"/>
            <a:ext cx="1590008" cy="211561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F73229A-8511-950F-8787-ACC78C00F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204" y="3983856"/>
            <a:ext cx="1146458" cy="95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FCAA33-28E3-FF7A-EB32-C4CF86DCA0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55640" y="4068576"/>
            <a:ext cx="1522549" cy="98279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42A3717-D22F-46C0-8201-C5F351EDDFBF}"/>
              </a:ext>
            </a:extLst>
          </p:cNvPr>
          <p:cNvSpPr txBox="1"/>
          <p:nvPr/>
        </p:nvSpPr>
        <p:spPr bwMode="auto">
          <a:xfrm>
            <a:off x="2878536" y="3862902"/>
            <a:ext cx="274114" cy="20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200" kern="0" baseline="0" dirty="0">
                <a:latin typeface="+mn-lt"/>
                <a:ea typeface="+mn-ea"/>
                <a:cs typeface="+mn-cs"/>
              </a:rPr>
              <a:t>GUI</a:t>
            </a:r>
          </a:p>
        </p:txBody>
      </p:sp>
    </p:spTree>
    <p:extLst>
      <p:ext uri="{BB962C8B-B14F-4D97-AF65-F5344CB8AC3E}">
        <p14:creationId xmlns:p14="http://schemas.microsoft.com/office/powerpoint/2010/main" val="11037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668DE-7506-2D13-A77D-EE414FAA7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Infineon Digital Input ICs</a:t>
            </a:r>
            <a:br>
              <a:rPr lang="en-US" dirty="0"/>
            </a:br>
            <a:r>
              <a:rPr lang="en-US" b="0" dirty="0"/>
              <a:t>Introduction to industrial automation applications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96544F-BBFF-B257-37D9-8B05B760EC52}"/>
              </a:ext>
            </a:extLst>
          </p:cNvPr>
          <p:cNvSpPr/>
          <p:nvPr/>
        </p:nvSpPr>
        <p:spPr bwMode="auto">
          <a:xfrm>
            <a:off x="335360" y="1268413"/>
            <a:ext cx="5544616" cy="5113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0D9379-71FC-BDF0-423A-13C1D7139473}"/>
              </a:ext>
            </a:extLst>
          </p:cNvPr>
          <p:cNvSpPr/>
          <p:nvPr/>
        </p:nvSpPr>
        <p:spPr bwMode="auto">
          <a:xfrm>
            <a:off x="6312422" y="1268413"/>
            <a:ext cx="5544616" cy="5113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84B6FC-627D-E3DA-E7E5-447CBC0A8705}"/>
              </a:ext>
            </a:extLst>
          </p:cNvPr>
          <p:cNvSpPr/>
          <p:nvPr/>
        </p:nvSpPr>
        <p:spPr bwMode="auto">
          <a:xfrm>
            <a:off x="551384" y="1124744"/>
            <a:ext cx="3650252" cy="2880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sz="1600" b="1" baseline="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What is the function of Input ICs?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CA50D5-E44E-C1A8-BF4D-1E1FA5EE72E8}"/>
              </a:ext>
            </a:extLst>
          </p:cNvPr>
          <p:cNvSpPr/>
          <p:nvPr/>
        </p:nvSpPr>
        <p:spPr bwMode="auto">
          <a:xfrm>
            <a:off x="6505892" y="1124396"/>
            <a:ext cx="4774684" cy="2880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sz="1600" b="1" baseline="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What </a:t>
            </a:r>
            <a:r>
              <a:rPr lang="en-US" sz="1600" b="1" dirty="0">
                <a:solidFill>
                  <a:sysClr val="windowText" lastClr="000000"/>
                </a:solidFill>
                <a:latin typeface="+mn-lt"/>
              </a:rPr>
              <a:t>are the key pain points in the application</a:t>
            </a:r>
            <a:r>
              <a:rPr lang="en-US" sz="1600" b="1" baseline="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A0AED2-5804-480E-5705-DE9B0FEE1456}"/>
              </a:ext>
            </a:extLst>
          </p:cNvPr>
          <p:cNvSpPr txBox="1"/>
          <p:nvPr/>
        </p:nvSpPr>
        <p:spPr bwMode="auto">
          <a:xfrm>
            <a:off x="407368" y="4520968"/>
            <a:ext cx="5472608" cy="177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/>
              <a:t>ISOFACE</a:t>
            </a:r>
            <a:r>
              <a:rPr lang="en-US" sz="1100" kern="0" baseline="30000" dirty="0"/>
              <a:t>TM</a:t>
            </a:r>
            <a:r>
              <a:rPr lang="en-US" sz="1100" kern="0" dirty="0"/>
              <a:t> digital Input ICs are IEC61131-2</a:t>
            </a:r>
            <a:r>
              <a:rPr lang="en-US" sz="1100" kern="0" baseline="30000" dirty="0"/>
              <a:t> </a:t>
            </a:r>
            <a:r>
              <a:rPr lang="en-US" sz="1100" kern="0" dirty="0"/>
              <a:t>compliant </a:t>
            </a:r>
            <a:r>
              <a:rPr lang="en-US" sz="1100" b="1" kern="0" dirty="0"/>
              <a:t>system solution ICs</a:t>
            </a:r>
            <a:r>
              <a:rPr lang="en-US" sz="1100" kern="0" dirty="0"/>
              <a:t> for digital input modules </a:t>
            </a:r>
            <a:r>
              <a:rPr lang="en-US" sz="1100" b="1" kern="0" dirty="0"/>
              <a:t>primarily used in PLC </a:t>
            </a:r>
            <a:r>
              <a:rPr lang="en-US" sz="1100" kern="0" dirty="0"/>
              <a:t>applications.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In this application, they provide: </a:t>
            </a:r>
          </a:p>
          <a:p>
            <a:pPr marL="861585" lvl="1" indent="-252000" defTabSz="576000" eaLnBrk="0" fontAlgn="auto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the interface between 24V process and 3.3V/5V control side </a:t>
            </a:r>
            <a:r>
              <a:rPr lang="en-US" sz="1100" dirty="0"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by </a:t>
            </a:r>
            <a:r>
              <a:rPr lang="en-US" sz="1100" b="1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evaluating sensor data and transmitting the logic state to the PLC </a:t>
            </a:r>
          </a:p>
          <a:p>
            <a:pPr marL="861585" lvl="1" indent="-252000" defTabSz="576000" eaLnBrk="0" fontAlgn="auto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an </a:t>
            </a:r>
            <a:r>
              <a:rPr lang="en-US" sz="1100" b="1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integrated galvanic isolation </a:t>
            </a:r>
            <a:r>
              <a:rPr lang="en-US" sz="1100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to protect the 3.3V control side from the harsh 24V process side</a:t>
            </a:r>
          </a:p>
          <a:p>
            <a:pPr marL="861585" lvl="1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system monitoring </a:t>
            </a:r>
            <a:r>
              <a:rPr lang="en-US" sz="1100" dirty="0">
                <a:effectLst/>
                <a:latin typeface="+mj-lt"/>
                <a:ea typeface="Source Sans 3" panose="020B0503030403020204" pitchFamily="34" charset="0"/>
                <a:cs typeface="Times New Roman" panose="02020603050405020304" pitchFamily="18" charset="0"/>
              </a:rPr>
              <a:t>via sophisticated diagnostics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F8E8AB-2B00-FB0D-4BB8-143D36B93893}"/>
              </a:ext>
            </a:extLst>
          </p:cNvPr>
          <p:cNvSpPr txBox="1"/>
          <p:nvPr/>
        </p:nvSpPr>
        <p:spPr bwMode="auto">
          <a:xfrm>
            <a:off x="6505892" y="1651287"/>
            <a:ext cx="5206732" cy="44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>
                <a:cs typeface="Times New Roman" panose="02020603050405020304" pitchFamily="18" charset="0"/>
              </a:rPr>
              <a:t>Production lines need to run 24/7, requiring an </a:t>
            </a:r>
            <a:r>
              <a:rPr lang="en-US" sz="1100" b="1" kern="0" dirty="0">
                <a:cs typeface="Times New Roman" panose="02020603050405020304" pitchFamily="18" charset="0"/>
              </a:rPr>
              <a:t>interruption-free operation for high production throughput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b="1" kern="0" dirty="0">
                <a:cs typeface="Times New Roman" panose="02020603050405020304" pitchFamily="18" charset="0"/>
              </a:rPr>
              <a:t>Ideally, potential equipment failures </a:t>
            </a:r>
            <a:r>
              <a:rPr lang="en-US" sz="1100" b="1" kern="0" dirty="0"/>
              <a:t>can</a:t>
            </a:r>
            <a:r>
              <a:rPr lang="en-US" sz="1100" kern="0" dirty="0"/>
              <a:t> be detected before they occur (predictive maintenance) and </a:t>
            </a:r>
            <a:r>
              <a:rPr lang="en-US" sz="1100" b="1" kern="0" dirty="0"/>
              <a:t>fixed most efficiently 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>
                <a:cs typeface="Times New Roman" panose="02020603050405020304" pitchFamily="18" charset="0"/>
              </a:rPr>
              <a:t>Therefore, </a:t>
            </a:r>
            <a:r>
              <a:rPr lang="en-US" sz="1100" b="1" kern="0" dirty="0">
                <a:cs typeface="Times New Roman" panose="02020603050405020304" pitchFamily="18" charset="0"/>
              </a:rPr>
              <a:t>Digital Input modules must operate reliably even </a:t>
            </a:r>
            <a:r>
              <a:rPr lang="en-US" sz="1100" kern="0" dirty="0">
                <a:cs typeface="Times New Roman" panose="02020603050405020304" pitchFamily="18" charset="0"/>
              </a:rPr>
              <a:t>in noisy environments:</a:t>
            </a:r>
          </a:p>
          <a:p>
            <a:pPr marL="861585" lvl="1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>
                <a:cs typeface="Times New Roman" panose="02020603050405020304" pitchFamily="18" charset="0"/>
              </a:rPr>
              <a:t>For a given module architecture, the physically available power budget must not be exceeded. Therefore, Digital Input ICs require </a:t>
            </a:r>
            <a:r>
              <a:rPr lang="en-US" sz="1100" b="1" kern="0" dirty="0">
                <a:cs typeface="Times New Roman" panose="02020603050405020304" pitchFamily="18" charset="0"/>
              </a:rPr>
              <a:t>low contribution to the overall module power dissipation</a:t>
            </a:r>
          </a:p>
          <a:p>
            <a:pPr marL="861585" lvl="1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>
                <a:cs typeface="Times New Roman" panose="02020603050405020304" pitchFamily="18" charset="0"/>
              </a:rPr>
              <a:t>Elevated </a:t>
            </a:r>
            <a:r>
              <a:rPr lang="en-US" sz="1100" b="1" kern="0" dirty="0">
                <a:cs typeface="Times New Roman" panose="02020603050405020304" pitchFamily="18" charset="0"/>
              </a:rPr>
              <a:t>robustness towards noise </a:t>
            </a:r>
            <a:r>
              <a:rPr lang="en-US" sz="1100" kern="0" dirty="0">
                <a:cs typeface="Times New Roman" panose="02020603050405020304" pitchFamily="18" charset="0"/>
              </a:rPr>
              <a:t>(e.g. via Input filters, EMC/ CMTI robustness) is required</a:t>
            </a:r>
          </a:p>
          <a:p>
            <a:pPr marL="861585" lvl="1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>
                <a:cs typeface="Times New Roman" panose="02020603050405020304" pitchFamily="18" charset="0"/>
              </a:rPr>
              <a:t>In case of over-temperature, a good </a:t>
            </a:r>
            <a:r>
              <a:rPr lang="en-US" sz="1100" b="1" kern="0" dirty="0">
                <a:cs typeface="Times New Roman" panose="02020603050405020304" pitchFamily="18" charset="0"/>
              </a:rPr>
              <a:t>heat dissipation </a:t>
            </a:r>
            <a:r>
              <a:rPr lang="en-US" sz="1100" kern="0" dirty="0">
                <a:cs typeface="Times New Roman" panose="02020603050405020304" pitchFamily="18" charset="0"/>
              </a:rPr>
              <a:t>of the IC helps to avoid production stillstand</a:t>
            </a:r>
          </a:p>
          <a:p>
            <a:pPr marL="861585" lvl="1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b="1" kern="0" dirty="0">
                <a:cs typeface="Times New Roman" panose="02020603050405020304" pitchFamily="18" charset="0"/>
              </a:rPr>
              <a:t>Diagnostic functionality </a:t>
            </a:r>
            <a:r>
              <a:rPr lang="en-US" sz="1100" kern="0" dirty="0">
                <a:cs typeface="Times New Roman" panose="02020603050405020304" pitchFamily="18" charset="0"/>
              </a:rPr>
              <a:t>provides the required field data to quickly detect the specific equipment failure which can be fixed more efficiently</a:t>
            </a:r>
          </a:p>
          <a:p>
            <a:pPr marL="252000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kern="0" dirty="0"/>
              <a:t>ISOFACE</a:t>
            </a:r>
            <a:r>
              <a:rPr lang="en-US" sz="1100" kern="0" baseline="30000" dirty="0"/>
              <a:t>TM</a:t>
            </a:r>
            <a:r>
              <a:rPr lang="en-US" sz="1100" kern="0" dirty="0"/>
              <a:t> digital Input ICs perfectly address those customer pain points, enabling </a:t>
            </a:r>
            <a:r>
              <a:rPr lang="en-US" sz="1100" b="1" kern="0" dirty="0"/>
              <a:t>robust and smart factories</a:t>
            </a:r>
            <a:endParaRPr lang="en-US" sz="1100" b="1" kern="0" dirty="0">
              <a:cs typeface="Times New Roman" panose="02020603050405020304" pitchFamily="18" charset="0"/>
            </a:endParaRPr>
          </a:p>
          <a:p>
            <a:pPr marL="861585" lvl="1" indent="-252000" defTabSz="576000" eaLnBrk="0" fontAlgn="auto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00" kern="0" dirty="0"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591D74-94BA-C8F4-73AB-5A6BCFB03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456" y="5434618"/>
            <a:ext cx="1340733" cy="111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8D3A9B-8F22-42A2-20F5-2A494B8D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546" y="1628800"/>
            <a:ext cx="3650252" cy="264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2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C74A2D5-7F1B-451F-A6A4-6CE4CAA84E8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34434" y="1268413"/>
            <a:ext cx="11521017" cy="1655999"/>
            <a:chOff x="334434" y="1268413"/>
            <a:chExt cx="11521017" cy="1655999"/>
          </a:xfrm>
        </p:grpSpPr>
        <p:sp>
          <p:nvSpPr>
            <p:cNvPr id="3" name="MIO_AGENDA_ELEMENT_TITEL_1">
              <a:hlinkClick r:id="rId15" action="ppaction://hlinksldjump"/>
              <a:extLst>
                <a:ext uri="{FF2B5EF4-FFF2-40B4-BE49-F238E27FC236}">
                  <a16:creationId xmlns:a16="http://schemas.microsoft.com/office/drawing/2014/main" id="{BCC5142B-04DF-42D1-B9E5-72F8697F065B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1235075" y="1268413"/>
              <a:ext cx="9791589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800" b="1">
                  <a:solidFill>
                    <a:schemeClr val="tx2"/>
                  </a:solidFill>
                  <a:latin typeface="+mn-lt"/>
                </a:rPr>
                <a:t>Value proposition and customer value</a:t>
              </a:r>
              <a:endParaRPr lang="de-DE" sz="1800" b="1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4" name="MIO_AGENDA_ELEMENT_ELEMENTNUMBER_1">
              <a:hlinkClick r:id="rId15" action="ppaction://hlinksldjump"/>
              <a:extLst>
                <a:ext uri="{FF2B5EF4-FFF2-40B4-BE49-F238E27FC236}">
                  <a16:creationId xmlns:a16="http://schemas.microsoft.com/office/drawing/2014/main" id="{FB69EAE0-0E07-4E53-B9F5-2E0BA2BA17FA}"/>
                </a:ext>
              </a:extLst>
            </p:cNvPr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>
              <a:off x="334434" y="1268413"/>
              <a:ext cx="503937" cy="504000"/>
            </a:xfrm>
            <a:prstGeom prst="ellipse">
              <a:avLst/>
            </a:prstGeom>
            <a:solidFill>
              <a:schemeClr val="accent1"/>
            </a:solidFill>
          </p:spPr>
          <p:txBody>
            <a:bodyPr vert="horz" wrap="none" lIns="0" tIns="36000" rIns="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b="1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1</a:t>
              </a:r>
              <a:endParaRPr lang="de-DE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5" name="MIO_AGENDA_ELEMENT_PAGENUMBER_1">
              <a:hlinkClick r:id="rId15" action="ppaction://hlinksldjump"/>
              <a:extLst>
                <a:ext uri="{FF2B5EF4-FFF2-40B4-BE49-F238E27FC236}">
                  <a16:creationId xmlns:a16="http://schemas.microsoft.com/office/drawing/2014/main" id="{89D791EE-3569-4B92-8CE7-4EB75DC0E446}"/>
                </a:ext>
              </a:extLst>
            </p:cNvPr>
            <p:cNvSpPr txBox="1">
              <a:spLocks/>
            </p:cNvSpPr>
            <p:nvPr>
              <p:custDataLst>
                <p:tags r:id="rId6"/>
              </p:custDataLst>
            </p:nvPr>
          </p:nvSpPr>
          <p:spPr>
            <a:xfrm>
              <a:off x="11026666" y="1268413"/>
              <a:ext cx="828785" cy="504000"/>
            </a:xfrm>
            <a:prstGeom prst="rect">
              <a:avLst/>
            </a:prstGeom>
            <a:noFill/>
          </p:spPr>
          <p:txBody>
            <a:bodyPr wrap="none" lIns="0" tIns="36000" rIns="216000" bIns="36000" rtlCol="0" anchor="ctr" anchorCtr="0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r>
                <a:rPr lang="de-DE" sz="1800" b="1">
                  <a:solidFill>
                    <a:schemeClr val="tx2"/>
                  </a:solidFill>
                  <a:latin typeface="+mn-lt"/>
                  <a:cs typeface="Segoe UI Semibold" panose="020B0702040204020203" pitchFamily="34" charset="0"/>
                </a:rPr>
                <a:t>3</a:t>
              </a:r>
              <a:endParaRPr lang="de-DE" sz="1800" b="1" dirty="0">
                <a:solidFill>
                  <a:schemeClr val="tx2"/>
                </a:solidFill>
                <a:latin typeface="+mn-lt"/>
                <a:cs typeface="Segoe UI Semibold" panose="020B0702040204020203" pitchFamily="34" charset="0"/>
              </a:endParaRPr>
            </a:p>
          </p:txBody>
        </p:sp>
        <p:sp>
          <p:nvSpPr>
            <p:cNvPr id="6" name="MIO_AGENDA_ELEMENT_TITEL_2">
              <a:hlinkClick r:id="" action="ppaction://noaction"/>
              <a:extLst>
                <a:ext uri="{FF2B5EF4-FFF2-40B4-BE49-F238E27FC236}">
                  <a16:creationId xmlns:a16="http://schemas.microsoft.com/office/drawing/2014/main" id="{D6E049CF-A6EC-4BDA-9952-3A89FE5C270B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>
            <a:xfrm>
              <a:off x="1235076" y="1844412"/>
              <a:ext cx="9791589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800">
                  <a:latin typeface="+mn-lt"/>
                </a:rPr>
                <a:t>Our offering to help customers to stay ahead</a:t>
              </a:r>
              <a:endParaRPr lang="de-DE" sz="1800" dirty="0">
                <a:latin typeface="+mn-lt"/>
              </a:endParaRPr>
            </a:p>
          </p:txBody>
        </p:sp>
        <p:sp>
          <p:nvSpPr>
            <p:cNvPr id="7" name="MIO_AGENDA_ELEMENT_ELEMENTNUMBER_2">
              <a:hlinkClick r:id="" action="ppaction://noaction"/>
              <a:extLst>
                <a:ext uri="{FF2B5EF4-FFF2-40B4-BE49-F238E27FC236}">
                  <a16:creationId xmlns:a16="http://schemas.microsoft.com/office/drawing/2014/main" id="{71C0882C-CDAB-4B79-8FC1-88605987AA29}"/>
                </a:ext>
              </a:extLst>
            </p:cNvPr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334434" y="1844412"/>
              <a:ext cx="503937" cy="504000"/>
            </a:xfrm>
            <a:prstGeom prst="ellipse">
              <a:avLst/>
            </a:prstGeom>
            <a:solidFill>
              <a:schemeClr val="accent1"/>
            </a:solidFill>
          </p:spPr>
          <p:txBody>
            <a:bodyPr vert="horz" wrap="none" lIns="0" tIns="36000" rIns="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b="1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2</a:t>
              </a:r>
              <a:endParaRPr lang="de-DE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" name="MIO_AGENDA_ELEMENT_PAGENUMBER_2">
              <a:hlinkClick r:id="" action="ppaction://noaction"/>
              <a:extLst>
                <a:ext uri="{FF2B5EF4-FFF2-40B4-BE49-F238E27FC236}">
                  <a16:creationId xmlns:a16="http://schemas.microsoft.com/office/drawing/2014/main" id="{093D3D27-A509-4149-B88A-799CDF1BDA37}"/>
                </a:ext>
              </a:extLst>
            </p:cNvPr>
            <p:cNvSpPr txBox="1">
              <a:spLocks/>
            </p:cNvSpPr>
            <p:nvPr>
              <p:custDataLst>
                <p:tags r:id="rId9"/>
              </p:custDataLst>
            </p:nvPr>
          </p:nvSpPr>
          <p:spPr>
            <a:xfrm>
              <a:off x="11026666" y="1844412"/>
              <a:ext cx="828785" cy="504000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lvl="1" algn="r"/>
              <a:r>
                <a:rPr lang="de-DE" sz="1800">
                  <a:latin typeface="+mn-lt"/>
                </a:rPr>
                <a:t>7</a:t>
              </a:r>
              <a:endParaRPr lang="de-DE" sz="1800" dirty="0">
                <a:latin typeface="+mn-lt"/>
              </a:endParaRPr>
            </a:p>
          </p:txBody>
        </p:sp>
        <p:sp>
          <p:nvSpPr>
            <p:cNvPr id="9" name="MIO_AGENDA_ELEMENT_TITEL_3">
              <a:hlinkClick r:id="rId16" action="ppaction://hlinksldjump"/>
              <a:extLst>
                <a:ext uri="{FF2B5EF4-FFF2-40B4-BE49-F238E27FC236}">
                  <a16:creationId xmlns:a16="http://schemas.microsoft.com/office/drawing/2014/main" id="{0994F948-655C-4BC4-A56E-FDB4BB08790F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1235076" y="2420412"/>
              <a:ext cx="9791589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800">
                  <a:latin typeface="+mn-lt"/>
                </a:rPr>
                <a:t>Where to get more information to get started</a:t>
              </a:r>
              <a:endParaRPr lang="de-DE" sz="1800" dirty="0">
                <a:latin typeface="+mn-lt"/>
              </a:endParaRPr>
            </a:p>
          </p:txBody>
        </p:sp>
        <p:sp>
          <p:nvSpPr>
            <p:cNvPr id="10" name="MIO_AGENDA_ELEMENT_ELEMENTNUMBER_3">
              <a:hlinkClick r:id="rId16" action="ppaction://hlinksldjump"/>
              <a:extLst>
                <a:ext uri="{FF2B5EF4-FFF2-40B4-BE49-F238E27FC236}">
                  <a16:creationId xmlns:a16="http://schemas.microsoft.com/office/drawing/2014/main" id="{894DE73C-082C-46A3-833E-35AD5807DCE4}"/>
                </a:ext>
              </a:extLst>
            </p:cNvPr>
            <p:cNvSpPr>
              <a:spLocks noChangeAspect="1"/>
            </p:cNvSpPr>
            <p:nvPr>
              <p:custDataLst>
                <p:tags r:id="rId11"/>
              </p:custDataLst>
            </p:nvPr>
          </p:nvSpPr>
          <p:spPr>
            <a:xfrm>
              <a:off x="334434" y="2420412"/>
              <a:ext cx="503937" cy="504000"/>
            </a:xfrm>
            <a:prstGeom prst="ellipse">
              <a:avLst/>
            </a:prstGeom>
            <a:solidFill>
              <a:schemeClr val="accent1"/>
            </a:solidFill>
          </p:spPr>
          <p:txBody>
            <a:bodyPr vert="horz" wrap="none" lIns="0" tIns="36000" rIns="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b="1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3</a:t>
              </a:r>
              <a:endParaRPr lang="de-DE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1" name="MIO_AGENDA_ELEMENT_PAGENUMBER_3">
              <a:hlinkClick r:id="rId16" action="ppaction://hlinksldjump"/>
              <a:extLst>
                <a:ext uri="{FF2B5EF4-FFF2-40B4-BE49-F238E27FC236}">
                  <a16:creationId xmlns:a16="http://schemas.microsoft.com/office/drawing/2014/main" id="{C1F88920-634C-40AF-A93F-3449EDBD3123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11026666" y="2420412"/>
              <a:ext cx="828785" cy="504000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lvl="1" algn="r"/>
              <a:r>
                <a:rPr lang="de-DE" sz="1800">
                  <a:latin typeface="+mn-lt"/>
                </a:rPr>
                <a:t>27</a:t>
              </a:r>
              <a:endParaRPr lang="de-DE" sz="1800" dirty="0">
                <a:latin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2ABDF9-A4C6-4B31-BE92-53700C2BF01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Table of contents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811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EA1AC-7EDA-50C9-AD38-ACE0CB029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27">
            <a:extLst>
              <a:ext uri="{FF2B5EF4-FFF2-40B4-BE49-F238E27FC236}">
                <a16:creationId xmlns:a16="http://schemas.microsoft.com/office/drawing/2014/main" id="{B6F0A513-1ABF-0F4B-F899-5AE2108D6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ISOFACE</a:t>
            </a:r>
            <a:r>
              <a:rPr lang="en-US" baseline="30000" dirty="0"/>
              <a:t>TM </a:t>
            </a:r>
            <a:r>
              <a:rPr lang="en-US" dirty="0"/>
              <a:t>Digital Input IC ISO2I828V is the perfect fit for Input modules in industrial automation, robotics and wind power</a:t>
            </a:r>
            <a:endParaRPr lang="de-DE" dirty="0"/>
          </a:p>
        </p:txBody>
      </p:sp>
      <p:pic>
        <p:nvPicPr>
          <p:cNvPr id="42" name="Grafik 41" descr="Ein Bild, das Entwurf, Design enthält.&#10;&#10;Automatisch generierte Beschreibung">
            <a:extLst>
              <a:ext uri="{FF2B5EF4-FFF2-40B4-BE49-F238E27FC236}">
                <a16:creationId xmlns:a16="http://schemas.microsoft.com/office/drawing/2014/main" id="{353391A2-EBE3-A7FF-71AA-C47DA0943A0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t="17527" r="22024" b="17527"/>
          <a:stretch/>
        </p:blipFill>
        <p:spPr>
          <a:xfrm>
            <a:off x="8112224" y="1833991"/>
            <a:ext cx="3744416" cy="1739386"/>
          </a:xfrm>
          <a:prstGeom prst="rect">
            <a:avLst/>
          </a:prstGeom>
        </p:spPr>
      </p:pic>
      <p:sp>
        <p:nvSpPr>
          <p:cNvPr id="44" name="TextBox">
            <a:extLst>
              <a:ext uri="{FF2B5EF4-FFF2-40B4-BE49-F238E27FC236}">
                <a16:creationId xmlns:a16="http://schemas.microsoft.com/office/drawing/2014/main" id="{4AA04165-6EDA-06FE-25F4-B805475AEAEF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8652432" y="1268414"/>
            <a:ext cx="2664000" cy="421200"/>
          </a:xfrm>
          <a:prstGeom prst="rect">
            <a:avLst/>
          </a:prstGeom>
        </p:spPr>
        <p:txBody>
          <a:bodyPr vert="horz" lIns="72000" tIns="72000" rIns="72000" bIns="72000" rtlCol="0" anchor="ctr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de-DE" sz="1400" b="1" dirty="0">
                <a:solidFill>
                  <a:schemeClr val="dk1"/>
                </a:solidFill>
              </a:rPr>
              <a:t>Wind power</a:t>
            </a:r>
          </a:p>
        </p:txBody>
      </p:sp>
      <p:sp>
        <p:nvSpPr>
          <p:cNvPr id="45" name="TextBox">
            <a:extLst>
              <a:ext uri="{FF2B5EF4-FFF2-40B4-BE49-F238E27FC236}">
                <a16:creationId xmlns:a16="http://schemas.microsoft.com/office/drawing/2014/main" id="{4D241253-4AA6-DF6E-73D0-F3EEE675D65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8112222" y="3717751"/>
            <a:ext cx="3744416" cy="1233076"/>
          </a:xfrm>
          <a:prstGeom prst="rect">
            <a:avLst/>
          </a:prstGeom>
          <a:solidFill>
            <a:srgbClr val="B8DEDA"/>
          </a:solidFill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200" dirty="0"/>
              <a:t>Long-term reliability combined with advanced and remote system monitoring is essential to reduce costly maintenance. </a:t>
            </a:r>
          </a:p>
        </p:txBody>
      </p:sp>
      <p:sp>
        <p:nvSpPr>
          <p:cNvPr id="46" name="TextBox">
            <a:extLst>
              <a:ext uri="{FF2B5EF4-FFF2-40B4-BE49-F238E27FC236}">
                <a16:creationId xmlns:a16="http://schemas.microsoft.com/office/drawing/2014/main" id="{B9E5B121-C8B1-014B-D4BD-C9492F57F981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112222" y="4941171"/>
            <a:ext cx="3744416" cy="1286550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en-US" sz="1200" b="1" dirty="0"/>
              <a:t>Robust isolation </a:t>
            </a:r>
            <a:r>
              <a:rPr lang="en-US" sz="1200" dirty="0"/>
              <a:t>without degradation from aging or temperature with 20+ years volume production</a:t>
            </a:r>
            <a:endParaRPr lang="en-US" sz="1200" b="1" dirty="0"/>
          </a:p>
          <a:p>
            <a:pPr>
              <a:buFont typeface="Symbol" panose="05050102010706020507" pitchFamily="18" charset="2"/>
              <a:buChar char="-"/>
            </a:pPr>
            <a:r>
              <a:rPr lang="en-US" sz="1200" b="1" dirty="0"/>
              <a:t>Warning flags </a:t>
            </a:r>
            <a:r>
              <a:rPr lang="en-US" sz="1200" dirty="0"/>
              <a:t>signal the deviation of key system parameters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200" dirty="0"/>
              <a:t>A </a:t>
            </a:r>
            <a:r>
              <a:rPr lang="en-US" sz="1200" b="1" dirty="0"/>
              <a:t>defective sensor wiring </a:t>
            </a:r>
            <a:r>
              <a:rPr lang="en-US" sz="1200" dirty="0"/>
              <a:t>is detected and located reliably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86B46C32-1D4C-00F9-76FF-2BAE3381DDF6}"/>
              </a:ext>
            </a:extLst>
          </p:cNvPr>
          <p:cNvSpPr/>
          <p:nvPr/>
        </p:nvSpPr>
        <p:spPr bwMode="auto">
          <a:xfrm>
            <a:off x="8112224" y="1268415"/>
            <a:ext cx="3744416" cy="5113336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pic>
        <p:nvPicPr>
          <p:cNvPr id="6" name="Grafik 41" descr="Ein Bild, das Entwurf, Design enthält.&#10;&#10;Automatisch generierte Beschreibung">
            <a:extLst>
              <a:ext uri="{FF2B5EF4-FFF2-40B4-BE49-F238E27FC236}">
                <a16:creationId xmlns:a16="http://schemas.microsoft.com/office/drawing/2014/main" id="{FC9B10CD-D8CA-D278-4A1E-AA43FF8E338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t="17527" r="22024" b="17527"/>
          <a:stretch/>
        </p:blipFill>
        <p:spPr>
          <a:xfrm>
            <a:off x="4223792" y="1833989"/>
            <a:ext cx="3744416" cy="1739386"/>
          </a:xfrm>
          <a:prstGeom prst="rect">
            <a:avLst/>
          </a:prstGeom>
        </p:spPr>
      </p:pic>
      <p:sp>
        <p:nvSpPr>
          <p:cNvPr id="8" name="TextBox">
            <a:extLst>
              <a:ext uri="{FF2B5EF4-FFF2-40B4-BE49-F238E27FC236}">
                <a16:creationId xmlns:a16="http://schemas.microsoft.com/office/drawing/2014/main" id="{66AB9878-2E84-C962-09F1-C1A789C6030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764000" y="1268412"/>
            <a:ext cx="2664000" cy="421200"/>
          </a:xfrm>
          <a:prstGeom prst="rect">
            <a:avLst/>
          </a:prstGeom>
        </p:spPr>
        <p:txBody>
          <a:bodyPr vert="horz" lIns="72000" tIns="72000" rIns="72000" bIns="72000" rtlCol="0" anchor="ctr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de-DE" sz="1400" b="1" dirty="0">
                <a:solidFill>
                  <a:schemeClr val="dk1"/>
                </a:solidFill>
              </a:rPr>
              <a:t>Robotics</a:t>
            </a:r>
          </a:p>
        </p:txBody>
      </p:sp>
      <p:sp>
        <p:nvSpPr>
          <p:cNvPr id="9" name="TextBox">
            <a:extLst>
              <a:ext uri="{FF2B5EF4-FFF2-40B4-BE49-F238E27FC236}">
                <a16:creationId xmlns:a16="http://schemas.microsoft.com/office/drawing/2014/main" id="{60F883AC-D5D3-892E-E0DC-7BB177382C57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4223790" y="3717749"/>
            <a:ext cx="3744416" cy="1233076"/>
          </a:xfrm>
          <a:prstGeom prst="rect">
            <a:avLst/>
          </a:prstGeom>
          <a:solidFill>
            <a:srgbClr val="B8DEDA"/>
          </a:solidFill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200" dirty="0"/>
              <a:t>A full turnkey I/O solution with integrated isolation and compatibility with various types of PLCs is considered as a clear benefit.</a:t>
            </a:r>
          </a:p>
        </p:txBody>
      </p:sp>
      <p:sp>
        <p:nvSpPr>
          <p:cNvPr id="10" name="TextBox">
            <a:extLst>
              <a:ext uri="{FF2B5EF4-FFF2-40B4-BE49-F238E27FC236}">
                <a16:creationId xmlns:a16="http://schemas.microsoft.com/office/drawing/2014/main" id="{D645079A-C9F5-A1CB-1909-78134955E4E5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4223790" y="4941169"/>
            <a:ext cx="3744416" cy="1286550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en-US" sz="1200" dirty="0"/>
              <a:t>High level of </a:t>
            </a:r>
            <a:r>
              <a:rPr lang="en-US" sz="1200" b="1" dirty="0"/>
              <a:t>integration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200" dirty="0"/>
              <a:t>All ISOFACE</a:t>
            </a:r>
            <a:r>
              <a:rPr lang="en-US" sz="1200" baseline="30000" dirty="0"/>
              <a:t>TM </a:t>
            </a:r>
            <a:r>
              <a:rPr lang="en-US" sz="1200" dirty="0"/>
              <a:t>Digital Inputs are </a:t>
            </a:r>
            <a:r>
              <a:rPr lang="en-US" sz="1200" b="1" dirty="0"/>
              <a:t>compliant</a:t>
            </a:r>
            <a:r>
              <a:rPr lang="en-US" sz="1200" dirty="0"/>
              <a:t> with IEC 61131-2 and </a:t>
            </a:r>
            <a:r>
              <a:rPr lang="en-US" sz="1200" b="1" dirty="0"/>
              <a:t>configurable</a:t>
            </a:r>
            <a:r>
              <a:rPr lang="en-US" sz="1200" dirty="0"/>
              <a:t> to different sensor types</a:t>
            </a:r>
            <a:endParaRPr lang="en-US" sz="1200" baseline="30000" dirty="0"/>
          </a:p>
        </p:txBody>
      </p:sp>
      <p:sp>
        <p:nvSpPr>
          <p:cNvPr id="11" name="Rechteck 46">
            <a:extLst>
              <a:ext uri="{FF2B5EF4-FFF2-40B4-BE49-F238E27FC236}">
                <a16:creationId xmlns:a16="http://schemas.microsoft.com/office/drawing/2014/main" id="{1A93E5AC-FB91-82BE-F0EE-589BA08A7C12}"/>
              </a:ext>
            </a:extLst>
          </p:cNvPr>
          <p:cNvSpPr/>
          <p:nvPr/>
        </p:nvSpPr>
        <p:spPr bwMode="auto">
          <a:xfrm>
            <a:off x="4223792" y="1268413"/>
            <a:ext cx="3744416" cy="5113336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pic>
        <p:nvPicPr>
          <p:cNvPr id="12" name="Grafik 41" descr="Ein Bild, das Entwurf, Design enthält.&#10;&#10;Automatisch generierte Beschreibung">
            <a:extLst>
              <a:ext uri="{FF2B5EF4-FFF2-40B4-BE49-F238E27FC236}">
                <a16:creationId xmlns:a16="http://schemas.microsoft.com/office/drawing/2014/main" id="{B566B949-8642-525C-842A-CE0B6DC21A1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t="17527" r="22024" b="17527"/>
          <a:stretch/>
        </p:blipFill>
        <p:spPr>
          <a:xfrm>
            <a:off x="334963" y="1833988"/>
            <a:ext cx="3744416" cy="1739386"/>
          </a:xfrm>
          <a:prstGeom prst="rect">
            <a:avLst/>
          </a:prstGeom>
        </p:spPr>
      </p:pic>
      <p:sp>
        <p:nvSpPr>
          <p:cNvPr id="14" name="TextBox">
            <a:extLst>
              <a:ext uri="{FF2B5EF4-FFF2-40B4-BE49-F238E27FC236}">
                <a16:creationId xmlns:a16="http://schemas.microsoft.com/office/drawing/2014/main" id="{B82BE87A-F5B8-E7DD-6F47-3EB3D9CAC55D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875171" y="1268411"/>
            <a:ext cx="2664000" cy="421200"/>
          </a:xfrm>
          <a:prstGeom prst="rect">
            <a:avLst/>
          </a:prstGeom>
        </p:spPr>
        <p:txBody>
          <a:bodyPr vert="horz" lIns="72000" tIns="72000" rIns="72000" bIns="72000" rtlCol="0" anchor="ctr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de-DE" sz="1400" b="1" dirty="0">
                <a:solidFill>
                  <a:schemeClr val="dk1"/>
                </a:solidFill>
              </a:rPr>
              <a:t>Industrial automation</a:t>
            </a:r>
          </a:p>
        </p:txBody>
      </p:sp>
      <p:sp>
        <p:nvSpPr>
          <p:cNvPr id="15" name="TextBox">
            <a:extLst>
              <a:ext uri="{FF2B5EF4-FFF2-40B4-BE49-F238E27FC236}">
                <a16:creationId xmlns:a16="http://schemas.microsoft.com/office/drawing/2014/main" id="{24D6596B-537F-909A-1FB6-223CD4DF6CC8}"/>
              </a:ext>
            </a:extLst>
          </p:cNvPr>
          <p:cNvSpPr txBox="1"/>
          <p:nvPr>
            <p:custDataLst>
              <p:tags r:id="rId9"/>
            </p:custDataLst>
          </p:nvPr>
        </p:nvSpPr>
        <p:spPr bwMode="auto">
          <a:xfrm>
            <a:off x="334961" y="3717748"/>
            <a:ext cx="3744416" cy="1233076"/>
          </a:xfrm>
          <a:prstGeom prst="rect">
            <a:avLst/>
          </a:prstGeom>
          <a:solidFill>
            <a:srgbClr val="B8DEDA"/>
          </a:solidFill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200" dirty="0"/>
              <a:t>Future smart factories require advanced system monitoring, efficient maintenance and low downtimes. </a:t>
            </a:r>
          </a:p>
        </p:txBody>
      </p:sp>
      <p:sp>
        <p:nvSpPr>
          <p:cNvPr id="16" name="TextBox">
            <a:extLst>
              <a:ext uri="{FF2B5EF4-FFF2-40B4-BE49-F238E27FC236}">
                <a16:creationId xmlns:a16="http://schemas.microsoft.com/office/drawing/2014/main" id="{C6AE7FFB-56A6-DAF3-854F-C6569C937D47}"/>
              </a:ext>
            </a:extLst>
          </p:cNvPr>
          <p:cNvSpPr txBox="1"/>
          <p:nvPr>
            <p:custDataLst>
              <p:tags r:id="rId10"/>
            </p:custDataLst>
          </p:nvPr>
        </p:nvSpPr>
        <p:spPr bwMode="auto">
          <a:xfrm>
            <a:off x="334961" y="4941168"/>
            <a:ext cx="3744416" cy="1286550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en-US" sz="1200" b="1" dirty="0"/>
              <a:t>Advanced diagnostics </a:t>
            </a:r>
            <a:r>
              <a:rPr lang="en-US" sz="1200" dirty="0"/>
              <a:t>and </a:t>
            </a:r>
            <a:r>
              <a:rPr lang="en-US" sz="1200" b="1" dirty="0"/>
              <a:t>noise robustness</a:t>
            </a:r>
            <a:r>
              <a:rPr lang="en-US" sz="1200" dirty="0"/>
              <a:t> enable smart and reliable production.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200" b="1" dirty="0"/>
              <a:t>Low power dissipation and optimized heat distribution</a:t>
            </a:r>
            <a:r>
              <a:rPr lang="en-US" sz="1200" dirty="0"/>
              <a:t> help the module Designer to stay within the module’s power budget and prevents heating up neighboring modules.</a:t>
            </a:r>
          </a:p>
        </p:txBody>
      </p:sp>
      <p:sp>
        <p:nvSpPr>
          <p:cNvPr id="17" name="Rechteck 46">
            <a:extLst>
              <a:ext uri="{FF2B5EF4-FFF2-40B4-BE49-F238E27FC236}">
                <a16:creationId xmlns:a16="http://schemas.microsoft.com/office/drawing/2014/main" id="{96E1F247-9DB4-CD04-51DA-929028A34660}"/>
              </a:ext>
            </a:extLst>
          </p:cNvPr>
          <p:cNvSpPr/>
          <p:nvPr/>
        </p:nvSpPr>
        <p:spPr bwMode="auto">
          <a:xfrm>
            <a:off x="334963" y="1268412"/>
            <a:ext cx="3744416" cy="5113336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pic>
        <p:nvPicPr>
          <p:cNvPr id="19" name="Picture 18" descr="Cars in factory">
            <a:extLst>
              <a:ext uri="{FF2B5EF4-FFF2-40B4-BE49-F238E27FC236}">
                <a16:creationId xmlns:a16="http://schemas.microsoft.com/office/drawing/2014/main" id="{04F83E35-0549-B87A-9D86-987235577B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5" b="10904"/>
          <a:stretch>
            <a:fillRect/>
          </a:stretch>
        </p:blipFill>
        <p:spPr>
          <a:xfrm>
            <a:off x="335362" y="1833991"/>
            <a:ext cx="3744017" cy="1739387"/>
          </a:xfrm>
          <a:prstGeom prst="rect">
            <a:avLst/>
          </a:prstGeom>
        </p:spPr>
      </p:pic>
      <p:pic>
        <p:nvPicPr>
          <p:cNvPr id="21" name="Picture 20" descr="Engineer programming robot in robotics research facility">
            <a:extLst>
              <a:ext uri="{FF2B5EF4-FFF2-40B4-BE49-F238E27FC236}">
                <a16:creationId xmlns:a16="http://schemas.microsoft.com/office/drawing/2014/main" id="{1C7957D2-12DE-322C-B025-357D1BBBCF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5" b="18332"/>
          <a:stretch>
            <a:fillRect/>
          </a:stretch>
        </p:blipFill>
        <p:spPr>
          <a:xfrm>
            <a:off x="4223395" y="1833992"/>
            <a:ext cx="3744017" cy="1739386"/>
          </a:xfrm>
          <a:prstGeom prst="rect">
            <a:avLst/>
          </a:prstGeom>
        </p:spPr>
      </p:pic>
      <p:pic>
        <p:nvPicPr>
          <p:cNvPr id="55" name="Picture 54" descr="Wind turbines at sunset">
            <a:extLst>
              <a:ext uri="{FF2B5EF4-FFF2-40B4-BE49-F238E27FC236}">
                <a16:creationId xmlns:a16="http://schemas.microsoft.com/office/drawing/2014/main" id="{935F1C48-5040-469C-7083-9D085E67B4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7" b="3808"/>
          <a:stretch>
            <a:fillRect/>
          </a:stretch>
        </p:blipFill>
        <p:spPr>
          <a:xfrm>
            <a:off x="8111428" y="1833993"/>
            <a:ext cx="3744018" cy="17393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682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F853C-3279-DAB7-D03F-199CC2CE8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27">
            <a:extLst>
              <a:ext uri="{FF2B5EF4-FFF2-40B4-BE49-F238E27FC236}">
                <a16:creationId xmlns:a16="http://schemas.microsoft.com/office/drawing/2014/main" id="{687402A4-8D58-EFDE-651F-467E09497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ISOFACE</a:t>
            </a:r>
            <a:r>
              <a:rPr lang="en-US" baseline="30000" dirty="0"/>
              <a:t>TM </a:t>
            </a:r>
            <a:r>
              <a:rPr lang="en-US" dirty="0"/>
              <a:t>Digital Input IC ISO2I828V is the perfect fit for Input modules in industrial automation, robotics and wind power</a:t>
            </a:r>
            <a:endParaRPr lang="de-DE" dirty="0"/>
          </a:p>
        </p:txBody>
      </p:sp>
      <p:sp>
        <p:nvSpPr>
          <p:cNvPr id="44" name="TextBox">
            <a:extLst>
              <a:ext uri="{FF2B5EF4-FFF2-40B4-BE49-F238E27FC236}">
                <a16:creationId xmlns:a16="http://schemas.microsoft.com/office/drawing/2014/main" id="{7D4BBDAB-2317-12E2-CDC0-38FD97C831DB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8652432" y="1268414"/>
            <a:ext cx="2664000" cy="421200"/>
          </a:xfrm>
          <a:prstGeom prst="rect">
            <a:avLst/>
          </a:prstGeom>
        </p:spPr>
        <p:txBody>
          <a:bodyPr vert="horz" lIns="72000" tIns="72000" rIns="72000" bIns="72000" rtlCol="0" anchor="ctr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de-DE" sz="1400" b="1" dirty="0">
                <a:solidFill>
                  <a:schemeClr val="dk1"/>
                </a:solidFill>
              </a:rPr>
              <a:t>Wind power</a:t>
            </a:r>
          </a:p>
        </p:txBody>
      </p:sp>
      <p:sp>
        <p:nvSpPr>
          <p:cNvPr id="46" name="TextBox">
            <a:extLst>
              <a:ext uri="{FF2B5EF4-FFF2-40B4-BE49-F238E27FC236}">
                <a16:creationId xmlns:a16="http://schemas.microsoft.com/office/drawing/2014/main" id="{C86A7372-82B7-1FB7-DD4A-9875E437187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8185149" y="5454818"/>
            <a:ext cx="3671888" cy="1286550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200" dirty="0"/>
              <a:t>Digital Inputs are typically part of smaller PLCs in each wind turbine which are used to adjust pitch and yaw.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50B797EA-32F3-2F82-4274-9AB7280578AA}"/>
              </a:ext>
            </a:extLst>
          </p:cNvPr>
          <p:cNvSpPr/>
          <p:nvPr/>
        </p:nvSpPr>
        <p:spPr bwMode="auto">
          <a:xfrm>
            <a:off x="8112224" y="1268415"/>
            <a:ext cx="3744416" cy="5113336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sp>
        <p:nvSpPr>
          <p:cNvPr id="8" name="TextBox">
            <a:extLst>
              <a:ext uri="{FF2B5EF4-FFF2-40B4-BE49-F238E27FC236}">
                <a16:creationId xmlns:a16="http://schemas.microsoft.com/office/drawing/2014/main" id="{F8389BE9-E5A2-631F-3828-C4E5013AB058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4764000" y="1268412"/>
            <a:ext cx="2664000" cy="421200"/>
          </a:xfrm>
          <a:prstGeom prst="rect">
            <a:avLst/>
          </a:prstGeom>
        </p:spPr>
        <p:txBody>
          <a:bodyPr vert="horz" lIns="72000" tIns="72000" rIns="72000" bIns="72000" rtlCol="0" anchor="ctr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de-DE" sz="1400" b="1" dirty="0">
                <a:solidFill>
                  <a:schemeClr val="dk1"/>
                </a:solidFill>
              </a:rPr>
              <a:t>Robotics</a:t>
            </a:r>
          </a:p>
        </p:txBody>
      </p:sp>
      <p:sp>
        <p:nvSpPr>
          <p:cNvPr id="10" name="TextBox">
            <a:extLst>
              <a:ext uri="{FF2B5EF4-FFF2-40B4-BE49-F238E27FC236}">
                <a16:creationId xmlns:a16="http://schemas.microsoft.com/office/drawing/2014/main" id="{40F23185-C4DB-4BFA-0256-083C6BD212F0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296319" y="5454816"/>
            <a:ext cx="3672285" cy="926932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200" dirty="0"/>
              <a:t>Digital Input ICs are located in the control box and allow an easy integration of the robot system into the overarching PLC process flow.</a:t>
            </a:r>
            <a:endParaRPr lang="en-US" sz="1200" baseline="30000" dirty="0"/>
          </a:p>
        </p:txBody>
      </p:sp>
      <p:sp>
        <p:nvSpPr>
          <p:cNvPr id="11" name="Rechteck 46">
            <a:extLst>
              <a:ext uri="{FF2B5EF4-FFF2-40B4-BE49-F238E27FC236}">
                <a16:creationId xmlns:a16="http://schemas.microsoft.com/office/drawing/2014/main" id="{EDE13DF9-D329-4305-5DBF-F614EC756E60}"/>
              </a:ext>
            </a:extLst>
          </p:cNvPr>
          <p:cNvSpPr/>
          <p:nvPr/>
        </p:nvSpPr>
        <p:spPr bwMode="auto">
          <a:xfrm>
            <a:off x="4223792" y="1268413"/>
            <a:ext cx="3744416" cy="5113336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sp>
        <p:nvSpPr>
          <p:cNvPr id="14" name="TextBox">
            <a:extLst>
              <a:ext uri="{FF2B5EF4-FFF2-40B4-BE49-F238E27FC236}">
                <a16:creationId xmlns:a16="http://schemas.microsoft.com/office/drawing/2014/main" id="{1FD6DF64-161F-FFBB-60EC-75C8218201A1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875171" y="1268411"/>
            <a:ext cx="2664000" cy="421200"/>
          </a:xfrm>
          <a:prstGeom prst="rect">
            <a:avLst/>
          </a:prstGeom>
        </p:spPr>
        <p:txBody>
          <a:bodyPr vert="horz" lIns="72000" tIns="72000" rIns="72000" bIns="72000" rtlCol="0" anchor="ctr">
            <a:noAutofit/>
          </a:bodyPr>
          <a:lstStyle>
            <a:lvl1pPr marL="216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800" baseline="0">
                <a:latin typeface="+mn-lt"/>
              </a:defRPr>
            </a:lvl1pPr>
            <a:lvl2pPr marL="432000" lvl="1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sz="1600">
                <a:latin typeface="+mn-lt"/>
              </a:defRPr>
            </a:lvl2pPr>
            <a:lvl3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3pPr>
            <a:lvl4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4pPr>
            <a:lvl5pPr marL="648000" indent="-216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  <a:defRPr baseline="0">
                <a:latin typeface="+mn-lt"/>
              </a:defRPr>
            </a:lvl5pPr>
            <a:lvl6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baseline="0">
                <a:latin typeface="+mn-lt"/>
              </a:defRPr>
            </a:lvl6pPr>
            <a:lvl7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7pPr>
            <a:lvl8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8pPr>
            <a:lvl9pPr marL="648000" indent="-2160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de-DE" sz="1400" b="1" dirty="0">
                <a:solidFill>
                  <a:schemeClr val="dk1"/>
                </a:solidFill>
              </a:rPr>
              <a:t>Industrial automation</a:t>
            </a:r>
          </a:p>
        </p:txBody>
      </p:sp>
      <p:sp>
        <p:nvSpPr>
          <p:cNvPr id="16" name="TextBox">
            <a:extLst>
              <a:ext uri="{FF2B5EF4-FFF2-40B4-BE49-F238E27FC236}">
                <a16:creationId xmlns:a16="http://schemas.microsoft.com/office/drawing/2014/main" id="{AA836F8D-E8AE-7919-0A2D-7FAB1D1D6239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407490" y="5454815"/>
            <a:ext cx="3672285" cy="1286550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200" dirty="0"/>
              <a:t>Digital Input ICs are part of the Digital I/O module. They evaluate sensor data and transmit the logic state to the PLC.</a:t>
            </a:r>
          </a:p>
        </p:txBody>
      </p:sp>
      <p:sp>
        <p:nvSpPr>
          <p:cNvPr id="17" name="Rechteck 46">
            <a:extLst>
              <a:ext uri="{FF2B5EF4-FFF2-40B4-BE49-F238E27FC236}">
                <a16:creationId xmlns:a16="http://schemas.microsoft.com/office/drawing/2014/main" id="{A50EAEF8-084A-51B9-A53C-6DB36340112F}"/>
              </a:ext>
            </a:extLst>
          </p:cNvPr>
          <p:cNvSpPr/>
          <p:nvPr/>
        </p:nvSpPr>
        <p:spPr bwMode="auto">
          <a:xfrm>
            <a:off x="334963" y="1268412"/>
            <a:ext cx="3744416" cy="5113336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6BA5BD-643D-0480-B19B-1D5F204EBF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893" y="1728520"/>
            <a:ext cx="3719167" cy="35726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68BE69-4C83-9256-C3B0-F01788A6F0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5079" y="1760039"/>
            <a:ext cx="3665937" cy="3568419"/>
          </a:xfrm>
          <a:prstGeom prst="rect">
            <a:avLst/>
          </a:prstGeom>
        </p:spPr>
      </p:pic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AB4F5EEF-6A30-EFC2-F7FB-0707417F9E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8486" y="1761514"/>
            <a:ext cx="3671887" cy="333497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A227DD3-0A5E-D72A-6D0C-706F7A2C159F}"/>
              </a:ext>
            </a:extLst>
          </p:cNvPr>
          <p:cNvSpPr/>
          <p:nvPr/>
        </p:nvSpPr>
        <p:spPr bwMode="auto">
          <a:xfrm>
            <a:off x="10478318" y="3933055"/>
            <a:ext cx="609200" cy="238167"/>
          </a:xfrm>
          <a:prstGeom prst="round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6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Digital I/O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0B67202-B75D-B100-65FA-A8FF00737D78}"/>
              </a:ext>
            </a:extLst>
          </p:cNvPr>
          <p:cNvSpPr/>
          <p:nvPr/>
        </p:nvSpPr>
        <p:spPr bwMode="auto">
          <a:xfrm>
            <a:off x="10420527" y="3867226"/>
            <a:ext cx="720080" cy="360040"/>
          </a:xfrm>
          <a:prstGeom prst="round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01F0167-272E-85B4-31F8-0E66D9DE3D0F}"/>
              </a:ext>
            </a:extLst>
          </p:cNvPr>
          <p:cNvSpPr/>
          <p:nvPr/>
        </p:nvSpPr>
        <p:spPr bwMode="auto">
          <a:xfrm>
            <a:off x="6205076" y="4035663"/>
            <a:ext cx="432048" cy="263612"/>
          </a:xfrm>
          <a:prstGeom prst="round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4FB29B4-8380-7E50-CC47-0F50EC485CDD}"/>
              </a:ext>
            </a:extLst>
          </p:cNvPr>
          <p:cNvSpPr/>
          <p:nvPr/>
        </p:nvSpPr>
        <p:spPr bwMode="auto">
          <a:xfrm>
            <a:off x="1991146" y="3802167"/>
            <a:ext cx="1368549" cy="515641"/>
          </a:xfrm>
          <a:prstGeom prst="round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7241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26C85-991D-4370-17BF-DE7F267C4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4">
            <a:extLst>
              <a:ext uri="{FF2B5EF4-FFF2-40B4-BE49-F238E27FC236}">
                <a16:creationId xmlns:a16="http://schemas.microsoft.com/office/drawing/2014/main" id="{6CB50C22-6B60-A727-B09A-305E26DEB66E}"/>
              </a:ext>
            </a:extLst>
          </p:cNvPr>
          <p:cNvSpPr/>
          <p:nvPr/>
        </p:nvSpPr>
        <p:spPr>
          <a:xfrm rot="8100000">
            <a:off x="6246847" y="3927102"/>
            <a:ext cx="1713536" cy="1713535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12D3B80-A809-A077-40A3-B3B85C1AAEDF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4267199" y="3200400"/>
            <a:ext cx="3624939" cy="360000"/>
          </a:xfrm>
          <a:prstGeom prst="rect">
            <a:avLst/>
          </a:prstGeom>
          <a:solidFill>
            <a:srgbClr val="3B9B91"/>
          </a:solidFill>
          <a:ln w="3175" cap="flat" cmpd="sng" algn="ctr">
            <a:solidFill>
              <a:srgbClr val="3B9B9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000" tIns="96000" rIns="96000" bIns="96000" rtlCol="0" anchor="ctr"/>
          <a:lstStyle>
            <a:defPPr>
              <a:defRPr lang="en-US"/>
            </a:defPPr>
            <a:lvl1pPr algn="ctr" defTabSz="1219170"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FF"/>
                </a:solidFill>
                <a:latin typeface="+mj-lt"/>
                <a:ea typeface="Verdana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de-DE" dirty="0"/>
              <a:t>Improved production throughput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B37A63B-C734-FF57-7906-9CB6AE0A7584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4267200" y="3560400"/>
            <a:ext cx="3624939" cy="2821351"/>
          </a:xfrm>
          <a:prstGeom prst="rect">
            <a:avLst/>
          </a:prstGeom>
          <a:ln w="9525">
            <a:solidFill>
              <a:srgbClr val="3B9B91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20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eaLnBrk="0" fontAlgn="auto" hangingPunct="0">
              <a:buSzTx/>
            </a:pPr>
            <a:r>
              <a:rPr lang="en-US" sz="1100" b="1" kern="0" dirty="0"/>
              <a:t>Faster pace </a:t>
            </a:r>
            <a:r>
              <a:rPr lang="en-US" sz="1100" kern="0" dirty="0"/>
              <a:t>of synchronized process steps</a:t>
            </a:r>
          </a:p>
          <a:p>
            <a:pPr eaLnBrk="0" fontAlgn="auto" hangingPunct="0">
              <a:buSzTx/>
            </a:pPr>
            <a:r>
              <a:rPr lang="en-US" sz="1100" b="1" dirty="0"/>
              <a:t>Avoid production stillstand </a:t>
            </a:r>
            <a:r>
              <a:rPr lang="en-US" sz="1100" dirty="0"/>
              <a:t>due to </a:t>
            </a:r>
            <a:r>
              <a:rPr lang="en-US" sz="1100" b="1" dirty="0"/>
              <a:t>over-temperature or noise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endParaRPr lang="de-DE" sz="1100" b="1" dirty="0">
              <a:solidFill>
                <a:srgbClr val="3B9B91"/>
              </a:solidFill>
            </a:endParaRP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de-DE" sz="1100" b="1" dirty="0">
                <a:solidFill>
                  <a:srgbClr val="3B9B91"/>
                </a:solidFill>
              </a:rPr>
              <a:t>Input IC Requirement: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Clr>
                <a:srgbClr val="3B9B91"/>
              </a:buClr>
              <a:buFont typeface="+mj-lt"/>
              <a:buAutoNum type="arabicPeriod"/>
            </a:pPr>
            <a:r>
              <a:rPr lang="en-US" sz="1100" b="1" dirty="0"/>
              <a:t>Short input-to-output delay times </a:t>
            </a:r>
            <a:r>
              <a:rPr lang="en-US" sz="1100" dirty="0"/>
              <a:t>(with low temperature dependencies)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Clr>
                <a:srgbClr val="3B9B91"/>
              </a:buClr>
              <a:buFont typeface="+mj-lt"/>
              <a:buAutoNum type="arabicPeriod"/>
            </a:pPr>
            <a:r>
              <a:rPr lang="en-US" sz="1100" dirty="0"/>
              <a:t>Input filter for increased </a:t>
            </a:r>
            <a:r>
              <a:rPr lang="en-US" sz="1100" b="1" dirty="0"/>
              <a:t>noise immunity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Clr>
                <a:srgbClr val="3B9B91"/>
              </a:buClr>
              <a:buFont typeface="+mj-lt"/>
              <a:buAutoNum type="arabicPeriod"/>
            </a:pPr>
            <a:r>
              <a:rPr lang="en-US" sz="1100" dirty="0"/>
              <a:t>High</a:t>
            </a:r>
            <a:r>
              <a:rPr lang="en-US" sz="1100" b="1" dirty="0"/>
              <a:t> EMC and CMTI robustness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Clr>
                <a:srgbClr val="3B9B91"/>
              </a:buClr>
              <a:buFont typeface="+mj-lt"/>
              <a:buAutoNum type="arabicPeriod"/>
            </a:pPr>
            <a:r>
              <a:rPr lang="en-US" sz="1100" b="1" dirty="0"/>
              <a:t>CRC </a:t>
            </a:r>
            <a:r>
              <a:rPr lang="en-US" sz="1100" dirty="0"/>
              <a:t>(</a:t>
            </a:r>
            <a:r>
              <a:rPr lang="en-US" sz="1100" kern="0" dirty="0"/>
              <a:t>cyclic redundancy check) ensures error-free SPI data communication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C30C3DB6-6BBE-8122-BA5F-A52B7A13596C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334434" y="3200400"/>
            <a:ext cx="3624938" cy="360000"/>
          </a:xfrm>
          <a:prstGeom prst="rect">
            <a:avLst/>
          </a:prstGeom>
          <a:solidFill>
            <a:schemeClr val="dk2"/>
          </a:solidFill>
          <a:ln w="31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000" tIns="96000" rIns="96000" bIns="96000" rtlCol="0" anchor="ctr"/>
          <a:lstStyle>
            <a:defPPr>
              <a:defRPr lang="en-US"/>
            </a:defPPr>
            <a:lvl1pPr algn="ctr" defTabSz="1219170"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FF"/>
                </a:solidFill>
                <a:latin typeface="+mj-lt"/>
                <a:ea typeface="Verdana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de-DE" dirty="0"/>
              <a:t>Size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EA33AFB-70D8-02B9-070E-E4BB147356C5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334433" y="3560400"/>
            <a:ext cx="3624939" cy="2821351"/>
          </a:xfrm>
          <a:prstGeom prst="rect">
            <a:avLst/>
          </a:prstGeom>
          <a:ln w="9525">
            <a:solidFill>
              <a:schemeClr val="tx2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20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>
              <a:spcAft>
                <a:spcPts val="900"/>
              </a:spcAft>
            </a:pPr>
            <a:r>
              <a:rPr lang="en-US" sz="1100" dirty="0"/>
              <a:t>Higher number of channels, while formfactor remains constant/ shrin</a:t>
            </a:r>
            <a:r>
              <a:rPr lang="en-US" sz="1100" dirty="0">
                <a:sym typeface="Wingdings" panose="05000000000000000000" pitchFamily="2" charset="2"/>
              </a:rPr>
              <a:t>ks leading to </a:t>
            </a:r>
            <a:r>
              <a:rPr lang="en-US" sz="1100" b="1" dirty="0"/>
              <a:t>less available space for components</a:t>
            </a:r>
            <a:endParaRPr lang="en-US" sz="1100" dirty="0"/>
          </a:p>
          <a:p>
            <a:pPr>
              <a:spcAft>
                <a:spcPts val="900"/>
              </a:spcAft>
            </a:pPr>
            <a:endParaRPr lang="en-US" sz="600" b="1" dirty="0"/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de-DE" sz="1100" b="1" dirty="0">
                <a:solidFill>
                  <a:schemeClr val="tx2"/>
                </a:solidFill>
              </a:rPr>
              <a:t>Input IC Requirement: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en-US" sz="1100" dirty="0"/>
              <a:t>IC needs to be optimized for </a:t>
            </a:r>
            <a:r>
              <a:rPr lang="en-US" sz="1100" b="1" dirty="0"/>
              <a:t>power dissipation </a:t>
            </a:r>
            <a:r>
              <a:rPr lang="en-US" sz="1100" dirty="0"/>
              <a:t>and </a:t>
            </a:r>
            <a:r>
              <a:rPr lang="en-US" sz="1100" b="1" dirty="0"/>
              <a:t>heat distribution </a:t>
            </a:r>
            <a:r>
              <a:rPr lang="en-US" sz="1100" dirty="0"/>
              <a:t>(loss-free status LED, high-precision sensor current limitation)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en-US" sz="1100" b="1" dirty="0"/>
              <a:t>Integration </a:t>
            </a:r>
            <a:r>
              <a:rPr lang="en-US" sz="1100" dirty="0"/>
              <a:t>of components to save PCB space, reduce </a:t>
            </a:r>
            <a:r>
              <a:rPr lang="en-US" sz="1100" dirty="0" err="1"/>
              <a:t>pick&amp;place</a:t>
            </a:r>
            <a:r>
              <a:rPr lang="en-US" sz="1100" dirty="0"/>
              <a:t> costs and increase circuit reliability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BF1A220-3BB3-829A-2FBB-01F10D27D1AE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8229600" y="3200400"/>
            <a:ext cx="3625852" cy="360000"/>
          </a:xfrm>
          <a:prstGeom prst="rect">
            <a:avLst/>
          </a:prstGeom>
          <a:solidFill>
            <a:srgbClr val="6CB4AD"/>
          </a:solidFill>
          <a:ln w="3175" cap="flat" cmpd="sng" algn="ctr">
            <a:solidFill>
              <a:srgbClr val="6CB4A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000" tIns="96000" rIns="96000" bIns="96000" rtlCol="0" anchor="ctr"/>
          <a:lstStyle>
            <a:defPPr>
              <a:defRPr lang="en-US"/>
            </a:defPPr>
            <a:lvl1pPr algn="ctr" defTabSz="1219170"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FF"/>
                </a:solidFill>
                <a:latin typeface="+mj-lt"/>
                <a:ea typeface="Verdana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de-DE" dirty="0"/>
              <a:t>Predictive and efficient maintenance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C23E6C-4419-3A9C-4FBE-0FBFF3132DD4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8230512" y="3560399"/>
            <a:ext cx="3624940" cy="2821351"/>
          </a:xfrm>
          <a:prstGeom prst="rect">
            <a:avLst/>
          </a:prstGeom>
          <a:ln w="9525">
            <a:solidFill>
              <a:srgbClr val="6CB4AD"/>
            </a:solidFill>
          </a:ln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20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eaLnBrk="0" fontAlgn="auto" hangingPunct="0">
              <a:buSzTx/>
            </a:pPr>
            <a:r>
              <a:rPr lang="en-US" sz="1100" b="1" kern="0" dirty="0"/>
              <a:t>Detect equipment failures before they occur </a:t>
            </a:r>
          </a:p>
          <a:p>
            <a:pPr eaLnBrk="0" fontAlgn="auto" hangingPunct="0">
              <a:buSzTx/>
            </a:pPr>
            <a:r>
              <a:rPr lang="en-US" sz="1100" b="1" kern="0" dirty="0"/>
              <a:t>Precisely locate the source </a:t>
            </a:r>
            <a:r>
              <a:rPr lang="en-US" sz="1100" kern="0" dirty="0"/>
              <a:t>of equipment failure for efficient maintenance</a:t>
            </a:r>
          </a:p>
          <a:p>
            <a:pPr eaLnBrk="0" fontAlgn="auto" hangingPunct="0">
              <a:buSzTx/>
            </a:pPr>
            <a:endParaRPr lang="en-US" sz="1100" kern="0" dirty="0"/>
          </a:p>
          <a:p>
            <a:pPr>
              <a:spcAft>
                <a:spcPts val="900"/>
              </a:spcAft>
            </a:pPr>
            <a:r>
              <a:rPr lang="de-DE" sz="1100" b="1" dirty="0">
                <a:solidFill>
                  <a:srgbClr val="6CB4AD"/>
                </a:solidFill>
              </a:rPr>
              <a:t>Input IC requirement: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Clr>
                <a:srgbClr val="6CB4AD"/>
              </a:buClr>
              <a:buFont typeface="+mj-lt"/>
              <a:buAutoNum type="arabicPeriod"/>
            </a:pPr>
            <a:r>
              <a:rPr lang="de-DE" sz="1100" b="1" dirty="0"/>
              <a:t>Warning flags </a:t>
            </a:r>
            <a:r>
              <a:rPr lang="de-DE" sz="1100" dirty="0"/>
              <a:t>to signal the deviation of key system parameters (voltage, temperature)</a:t>
            </a:r>
          </a:p>
          <a:p>
            <a:pPr lvl="1">
              <a:lnSpc>
                <a:spcPct val="100000"/>
              </a:lnSpc>
              <a:spcAft>
                <a:spcPts val="900"/>
              </a:spcAft>
              <a:buClr>
                <a:srgbClr val="6CB4AD"/>
              </a:buClr>
              <a:buFont typeface="+mj-lt"/>
              <a:buAutoNum type="arabicPeriod"/>
            </a:pPr>
            <a:r>
              <a:rPr lang="de-DE" sz="1100" b="1" dirty="0"/>
              <a:t>Detection of defect sensor wiring </a:t>
            </a:r>
            <a:r>
              <a:rPr lang="de-DE" sz="1100" dirty="0"/>
              <a:t>(channel-resolved wire-break detection)</a:t>
            </a: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96FAE4A6-E08E-AA11-754A-3DF6B1386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188720"/>
            <a:ext cx="9613068" cy="720000"/>
          </a:xfrm>
        </p:spPr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Digital Inputs in Industrial automation application</a:t>
            </a:r>
            <a:br>
              <a:rPr lang="en-US" b="0" dirty="0"/>
            </a:br>
            <a:r>
              <a:rPr lang="en-US" b="0" noProof="0" dirty="0"/>
              <a:t>Addressing key application trends and requirements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17F678-63CC-3CB1-CF5A-691DBDD37E56}"/>
              </a:ext>
            </a:extLst>
          </p:cNvPr>
          <p:cNvGrpSpPr>
            <a:grpSpLocks noChangeAspect="1"/>
          </p:cNvGrpSpPr>
          <p:nvPr/>
        </p:nvGrpSpPr>
        <p:grpSpPr>
          <a:xfrm>
            <a:off x="2182816" y="1268415"/>
            <a:ext cx="1779584" cy="1779585"/>
            <a:chOff x="1739112" y="1268414"/>
            <a:chExt cx="2015322" cy="2015323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43C0E38A-EE02-B551-33C9-9C9990F85942}"/>
                </a:ext>
              </a:extLst>
            </p:cNvPr>
            <p:cNvGrpSpPr/>
            <p:nvPr/>
          </p:nvGrpSpPr>
          <p:grpSpPr>
            <a:xfrm>
              <a:off x="1739112" y="1268414"/>
              <a:ext cx="2015322" cy="2015323"/>
              <a:chOff x="3963350" y="1652456"/>
              <a:chExt cx="2015322" cy="2015323"/>
            </a:xfrm>
          </p:grpSpPr>
          <p:sp>
            <p:nvSpPr>
              <p:cNvPr id="30" name="Teardrop 14">
                <a:extLst>
                  <a:ext uri="{FF2B5EF4-FFF2-40B4-BE49-F238E27FC236}">
                    <a16:creationId xmlns:a16="http://schemas.microsoft.com/office/drawing/2014/main" id="{5CBB76AA-64E5-3156-C310-580639D84F2F}"/>
                  </a:ext>
                </a:extLst>
              </p:cNvPr>
              <p:cNvSpPr/>
              <p:nvPr/>
            </p:nvSpPr>
            <p:spPr>
              <a:xfrm rot="5400000">
                <a:off x="3963349" y="1652457"/>
                <a:ext cx="2015323" cy="2015322"/>
              </a:xfrm>
              <a:prstGeom prst="teardrop">
                <a:avLst/>
              </a:prstGeom>
              <a:solidFill>
                <a:schemeClr val="tx2"/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16">
                <a:extLst>
                  <a:ext uri="{FF2B5EF4-FFF2-40B4-BE49-F238E27FC236}">
                    <a16:creationId xmlns:a16="http://schemas.microsoft.com/office/drawing/2014/main" id="{C590279A-A44C-E8DE-F725-65A7F92FA665}"/>
                  </a:ext>
                </a:extLst>
              </p:cNvPr>
              <p:cNvSpPr/>
              <p:nvPr/>
            </p:nvSpPr>
            <p:spPr>
              <a:xfrm rot="18900000">
                <a:off x="4115190" y="1804298"/>
                <a:ext cx="1713536" cy="1713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" name="Picture 5" descr="A green square with white lines&#10;&#10;AI-generated content may be incorrect.">
              <a:extLst>
                <a:ext uri="{FF2B5EF4-FFF2-40B4-BE49-F238E27FC236}">
                  <a16:creationId xmlns:a16="http://schemas.microsoft.com/office/drawing/2014/main" id="{61EFD576-2D8C-C46D-FE5E-7E00D6DB2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1252" y="1917751"/>
              <a:ext cx="690300" cy="690300"/>
            </a:xfrm>
            <a:prstGeom prst="rect">
              <a:avLst/>
            </a:prstGeom>
          </p:spPr>
        </p:pic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75DEE02-EA84-3612-3282-F3A5A741CF56}"/>
              </a:ext>
            </a:extLst>
          </p:cNvPr>
          <p:cNvGrpSpPr/>
          <p:nvPr/>
        </p:nvGrpSpPr>
        <p:grpSpPr>
          <a:xfrm>
            <a:off x="5297146" y="1268415"/>
            <a:ext cx="1779587" cy="1779586"/>
            <a:chOff x="6096901" y="3777156"/>
            <a:chExt cx="2015323" cy="2015322"/>
          </a:xfrm>
        </p:grpSpPr>
        <p:sp>
          <p:nvSpPr>
            <p:cNvPr id="10" name="Teardrop 22">
              <a:extLst>
                <a:ext uri="{FF2B5EF4-FFF2-40B4-BE49-F238E27FC236}">
                  <a16:creationId xmlns:a16="http://schemas.microsoft.com/office/drawing/2014/main" id="{3A4A9EA0-7550-6214-BF3B-3B5ADA6D2AAD}"/>
                </a:ext>
              </a:extLst>
            </p:cNvPr>
            <p:cNvSpPr/>
            <p:nvPr/>
          </p:nvSpPr>
          <p:spPr>
            <a:xfrm rot="8100000">
              <a:off x="6096901" y="3777156"/>
              <a:ext cx="2015323" cy="2015322"/>
            </a:xfrm>
            <a:prstGeom prst="teardrop">
              <a:avLst>
                <a:gd name="adj" fmla="val 81676"/>
              </a:avLst>
            </a:prstGeom>
            <a:solidFill>
              <a:srgbClr val="3B9B9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24">
              <a:extLst>
                <a:ext uri="{FF2B5EF4-FFF2-40B4-BE49-F238E27FC236}">
                  <a16:creationId xmlns:a16="http://schemas.microsoft.com/office/drawing/2014/main" id="{78FF0395-9871-E8B0-1948-FB5D53874189}"/>
                </a:ext>
              </a:extLst>
            </p:cNvPr>
            <p:cNvSpPr/>
            <p:nvPr/>
          </p:nvSpPr>
          <p:spPr>
            <a:xfrm rot="8100000">
              <a:off x="6246847" y="3927102"/>
              <a:ext cx="1713536" cy="1713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B570ADB-7BE2-3BC4-0FB3-86BFE14F9110}"/>
              </a:ext>
            </a:extLst>
          </p:cNvPr>
          <p:cNvGrpSpPr/>
          <p:nvPr/>
        </p:nvGrpSpPr>
        <p:grpSpPr>
          <a:xfrm>
            <a:off x="8229600" y="1268413"/>
            <a:ext cx="1779588" cy="1779589"/>
            <a:chOff x="6096901" y="1652457"/>
            <a:chExt cx="2015322" cy="2015323"/>
          </a:xfrm>
        </p:grpSpPr>
        <p:sp>
          <p:nvSpPr>
            <p:cNvPr id="2" name="Teardrop 26">
              <a:extLst>
                <a:ext uri="{FF2B5EF4-FFF2-40B4-BE49-F238E27FC236}">
                  <a16:creationId xmlns:a16="http://schemas.microsoft.com/office/drawing/2014/main" id="{49420846-460A-FE09-1D3F-1331B0F71005}"/>
                </a:ext>
              </a:extLst>
            </p:cNvPr>
            <p:cNvSpPr/>
            <p:nvPr/>
          </p:nvSpPr>
          <p:spPr>
            <a:xfrm rot="10800000">
              <a:off x="6096901" y="1652457"/>
              <a:ext cx="2015322" cy="2015323"/>
            </a:xfrm>
            <a:prstGeom prst="teardrop">
              <a:avLst/>
            </a:prstGeom>
            <a:solidFill>
              <a:srgbClr val="6CB4AD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1E16F8C1-52EC-3FBF-C1AE-8F3A5086DAC7}"/>
                </a:ext>
              </a:extLst>
            </p:cNvPr>
            <p:cNvSpPr/>
            <p:nvPr/>
          </p:nvSpPr>
          <p:spPr>
            <a:xfrm rot="2700000">
              <a:off x="6246847" y="1804298"/>
              <a:ext cx="1713535" cy="171353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Graphic 29">
            <a:extLst>
              <a:ext uri="{FF2B5EF4-FFF2-40B4-BE49-F238E27FC236}">
                <a16:creationId xmlns:a16="http://schemas.microsoft.com/office/drawing/2014/main" id="{49D78AF6-5B4B-B133-A7E7-75F6866207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62103" y="1809507"/>
            <a:ext cx="648000" cy="648000"/>
          </a:xfrm>
          <a:prstGeom prst="rect">
            <a:avLst/>
          </a:prstGeom>
        </p:spPr>
      </p:pic>
      <p:pic>
        <p:nvPicPr>
          <p:cNvPr id="12" name="Graphic 30">
            <a:extLst>
              <a:ext uri="{FF2B5EF4-FFF2-40B4-BE49-F238E27FC236}">
                <a16:creationId xmlns:a16="http://schemas.microsoft.com/office/drawing/2014/main" id="{F35FA9B2-8A4E-2BE7-0F64-09C4B52938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94557" y="1822574"/>
            <a:ext cx="648000" cy="64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1700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DAE4ED9-2D3D-4AB4-8B0D-EB9B7146C94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34434" y="1268413"/>
            <a:ext cx="11521020" cy="4247997"/>
            <a:chOff x="334434" y="1268413"/>
            <a:chExt cx="11521020" cy="4247997"/>
          </a:xfrm>
        </p:grpSpPr>
        <p:sp>
          <p:nvSpPr>
            <p:cNvPr id="3" name="MIO_AGENDA_ELEMENT_TITEL_1">
              <a:hlinkClick r:id="rId30" action="ppaction://hlinksldjump"/>
              <a:extLst>
                <a:ext uri="{FF2B5EF4-FFF2-40B4-BE49-F238E27FC236}">
                  <a16:creationId xmlns:a16="http://schemas.microsoft.com/office/drawing/2014/main" id="{04BC7382-1531-4D40-9D26-63443872AB78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1235076" y="1268413"/>
              <a:ext cx="9791589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800">
                  <a:latin typeface="+mn-lt"/>
                </a:rPr>
                <a:t>Value proposition and customer value</a:t>
              </a:r>
              <a:endParaRPr lang="de-DE" sz="1800" dirty="0">
                <a:latin typeface="+mn-lt"/>
              </a:endParaRPr>
            </a:p>
          </p:txBody>
        </p:sp>
        <p:sp>
          <p:nvSpPr>
            <p:cNvPr id="4" name="MIO_AGENDA_ELEMENT_ELEMENTNUMBER_1">
              <a:hlinkClick r:id="rId30" action="ppaction://hlinksldjump"/>
              <a:extLst>
                <a:ext uri="{FF2B5EF4-FFF2-40B4-BE49-F238E27FC236}">
                  <a16:creationId xmlns:a16="http://schemas.microsoft.com/office/drawing/2014/main" id="{50322C69-AA9D-4423-AA4A-E01A4C2B96DE}"/>
                </a:ext>
              </a:extLst>
            </p:cNvPr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>
              <a:off x="334434" y="1268413"/>
              <a:ext cx="503937" cy="504000"/>
            </a:xfrm>
            <a:prstGeom prst="ellipse">
              <a:avLst/>
            </a:prstGeom>
            <a:solidFill>
              <a:schemeClr val="accent1"/>
            </a:solidFill>
          </p:spPr>
          <p:txBody>
            <a:bodyPr vert="horz" wrap="none" lIns="0" tIns="36000" rIns="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b="1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1</a:t>
              </a:r>
              <a:endParaRPr lang="de-DE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5" name="MIO_AGENDA_ELEMENT_PAGENUMBER_1">
              <a:hlinkClick r:id="rId30" action="ppaction://hlinksldjump"/>
              <a:extLst>
                <a:ext uri="{FF2B5EF4-FFF2-40B4-BE49-F238E27FC236}">
                  <a16:creationId xmlns:a16="http://schemas.microsoft.com/office/drawing/2014/main" id="{A78647DF-56E4-4F31-93CC-65BB1CC3A7C3}"/>
                </a:ext>
              </a:extLst>
            </p:cNvPr>
            <p:cNvSpPr txBox="1">
              <a:spLocks/>
            </p:cNvSpPr>
            <p:nvPr>
              <p:custDataLst>
                <p:tags r:id="rId6"/>
              </p:custDataLst>
            </p:nvPr>
          </p:nvSpPr>
          <p:spPr>
            <a:xfrm>
              <a:off x="11026666" y="1268413"/>
              <a:ext cx="828785" cy="504000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lvl="1" algn="r"/>
              <a:r>
                <a:rPr lang="de-DE" sz="1800">
                  <a:latin typeface="+mn-lt"/>
                </a:rPr>
                <a:t>3</a:t>
              </a:r>
              <a:endParaRPr lang="de-DE" sz="1800" dirty="0">
                <a:latin typeface="+mn-lt"/>
              </a:endParaRPr>
            </a:p>
          </p:txBody>
        </p:sp>
        <p:sp>
          <p:nvSpPr>
            <p:cNvPr id="6" name="MIO_AGENDA_ELEMENT_TITEL_2">
              <a:hlinkClick r:id="rId31" action="ppaction://hlinksldjump"/>
              <a:extLst>
                <a:ext uri="{FF2B5EF4-FFF2-40B4-BE49-F238E27FC236}">
                  <a16:creationId xmlns:a16="http://schemas.microsoft.com/office/drawing/2014/main" id="{8FB8829D-40A0-4522-85F2-A502CDF9C53F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>
            <a:xfrm>
              <a:off x="1235075" y="1844412"/>
              <a:ext cx="9791589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800" b="1">
                  <a:solidFill>
                    <a:schemeClr val="tx2"/>
                  </a:solidFill>
                  <a:latin typeface="+mn-lt"/>
                </a:rPr>
                <a:t>Our offering to help customers to stay ahead</a:t>
              </a:r>
              <a:endParaRPr lang="de-DE" sz="1800" b="1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7" name="MIO_AGENDA_ELEMENT_ELEMENTNUMBER_2">
              <a:hlinkClick r:id="rId31" action="ppaction://hlinksldjump"/>
              <a:extLst>
                <a:ext uri="{FF2B5EF4-FFF2-40B4-BE49-F238E27FC236}">
                  <a16:creationId xmlns:a16="http://schemas.microsoft.com/office/drawing/2014/main" id="{CBCAFE03-7624-4D73-B686-A95CAF846446}"/>
                </a:ext>
              </a:extLst>
            </p:cNvPr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334434" y="1844412"/>
              <a:ext cx="503937" cy="504000"/>
            </a:xfrm>
            <a:prstGeom prst="ellipse">
              <a:avLst/>
            </a:prstGeom>
            <a:solidFill>
              <a:schemeClr val="accent1"/>
            </a:solidFill>
          </p:spPr>
          <p:txBody>
            <a:bodyPr vert="horz" wrap="none" lIns="0" tIns="36000" rIns="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b="1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2</a:t>
              </a:r>
              <a:endParaRPr lang="de-DE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" name="MIO_AGENDA_ELEMENT_PAGENUMBER_2">
              <a:hlinkClick r:id="rId31" action="ppaction://hlinksldjump"/>
              <a:extLst>
                <a:ext uri="{FF2B5EF4-FFF2-40B4-BE49-F238E27FC236}">
                  <a16:creationId xmlns:a16="http://schemas.microsoft.com/office/drawing/2014/main" id="{961A682E-A8B5-4127-ABA5-213E0833FAB0}"/>
                </a:ext>
              </a:extLst>
            </p:cNvPr>
            <p:cNvSpPr txBox="1">
              <a:spLocks/>
            </p:cNvSpPr>
            <p:nvPr>
              <p:custDataLst>
                <p:tags r:id="rId9"/>
              </p:custDataLst>
            </p:nvPr>
          </p:nvSpPr>
          <p:spPr>
            <a:xfrm>
              <a:off x="11026666" y="1844412"/>
              <a:ext cx="828785" cy="504000"/>
            </a:xfrm>
            <a:prstGeom prst="rect">
              <a:avLst/>
            </a:prstGeom>
            <a:noFill/>
          </p:spPr>
          <p:txBody>
            <a:bodyPr wrap="none" lIns="0" tIns="36000" rIns="216000" bIns="36000" rtlCol="0" anchor="ctr" anchorCtr="0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r>
                <a:rPr lang="de-DE" sz="1800" b="1">
                  <a:solidFill>
                    <a:schemeClr val="tx2"/>
                  </a:solidFill>
                  <a:latin typeface="+mn-lt"/>
                  <a:cs typeface="Segoe UI Semibold" panose="020B0702040204020203" pitchFamily="34" charset="0"/>
                </a:rPr>
                <a:t>7</a:t>
              </a:r>
              <a:endParaRPr lang="de-DE" sz="1800" b="1" dirty="0">
                <a:solidFill>
                  <a:schemeClr val="tx2"/>
                </a:solidFill>
                <a:latin typeface="+mn-lt"/>
                <a:cs typeface="Segoe UI Semibold" panose="020B0702040204020203" pitchFamily="34" charset="0"/>
              </a:endParaRPr>
            </a:p>
          </p:txBody>
        </p:sp>
        <p:sp>
          <p:nvSpPr>
            <p:cNvPr id="9" name="MIO_AGENDA_ELEMENT_TITEL_2_1">
              <a:extLst>
                <a:ext uri="{FF2B5EF4-FFF2-40B4-BE49-F238E27FC236}">
                  <a16:creationId xmlns:a16="http://schemas.microsoft.com/office/drawing/2014/main" id="{DC99679F-AC2A-44D5-ABFB-7FB41F7A660C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1235076" y="2420412"/>
              <a:ext cx="9791588" cy="43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600">
                  <a:latin typeface="+mn-lt"/>
                </a:rPr>
                <a:t>Product benefits in the context of the market/application trends</a:t>
              </a:r>
              <a:endParaRPr lang="de-DE" sz="1600" dirty="0">
                <a:latin typeface="+mn-lt"/>
              </a:endParaRPr>
            </a:p>
          </p:txBody>
        </p:sp>
        <p:sp>
          <p:nvSpPr>
            <p:cNvPr id="10" name="MIO_AGENDA_ELEMENT_ELEMENTNUMBER_2_1">
              <a:extLst>
                <a:ext uri="{FF2B5EF4-FFF2-40B4-BE49-F238E27FC236}">
                  <a16:creationId xmlns:a16="http://schemas.microsoft.com/office/drawing/2014/main" id="{1FF3F73D-15ED-46EB-9C36-CD58D1606E64}"/>
                </a:ext>
              </a:extLst>
            </p:cNvPr>
            <p:cNvSpPr>
              <a:spLocks noChangeAspect="1"/>
            </p:cNvSpPr>
            <p:nvPr>
              <p:custDataLst>
                <p:tags r:id="rId11"/>
              </p:custDataLst>
            </p:nvPr>
          </p:nvSpPr>
          <p:spPr>
            <a:xfrm>
              <a:off x="334435" y="2420412"/>
              <a:ext cx="431945" cy="431999"/>
            </a:xfrm>
            <a:prstGeom prst="ellipse">
              <a:avLst/>
            </a:prstGeom>
            <a:noFill/>
            <a:ln>
              <a:noFill/>
            </a:ln>
          </p:spPr>
          <p:txBody>
            <a:bodyPr vert="horz" wrap="none" lIns="0" tIns="36000" rIns="0" bIns="36000" rtlCol="0" anchor="ctr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sz="1600">
                  <a:noFill/>
                  <a:latin typeface="+mn-lt"/>
                  <a:cs typeface="Arial" panose="020B0604020202020204" pitchFamily="34" charset="0"/>
                </a:rPr>
                <a:t>2.1</a:t>
              </a:r>
              <a:endParaRPr lang="de-DE" sz="1600" dirty="0">
                <a:noFill/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1" name="MIO_AGENDA_ELEMENT_PAGENUMBER_2_1">
              <a:extLst>
                <a:ext uri="{FF2B5EF4-FFF2-40B4-BE49-F238E27FC236}">
                  <a16:creationId xmlns:a16="http://schemas.microsoft.com/office/drawing/2014/main" id="{9ECEF031-4550-462D-9997-1E8AD8DF8449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11026666" y="2420412"/>
              <a:ext cx="828788" cy="431999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endParaRPr lang="de-DE" sz="1600" dirty="0">
                <a:latin typeface="+mn-lt"/>
              </a:endParaRPr>
            </a:p>
          </p:txBody>
        </p:sp>
        <p:sp>
          <p:nvSpPr>
            <p:cNvPr id="12" name="MIO_AGENDA_ELEMENT_TITEL_2_2">
              <a:extLst>
                <a:ext uri="{FF2B5EF4-FFF2-40B4-BE49-F238E27FC236}">
                  <a16:creationId xmlns:a16="http://schemas.microsoft.com/office/drawing/2014/main" id="{9B7D0E74-401A-40A0-BA39-CD541CE92722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1235076" y="2924411"/>
              <a:ext cx="9791588" cy="43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de-DE" sz="1600">
                  <a:latin typeface="+mn-lt"/>
                </a:rPr>
                <a:t>Infineon’s product family positioning</a:t>
              </a:r>
              <a:endParaRPr lang="de-DE" sz="1600" dirty="0">
                <a:latin typeface="+mn-lt"/>
              </a:endParaRPr>
            </a:p>
          </p:txBody>
        </p:sp>
        <p:sp>
          <p:nvSpPr>
            <p:cNvPr id="13" name="MIO_AGENDA_ELEMENT_ELEMENTNUMBER_2_2">
              <a:extLst>
                <a:ext uri="{FF2B5EF4-FFF2-40B4-BE49-F238E27FC236}">
                  <a16:creationId xmlns:a16="http://schemas.microsoft.com/office/drawing/2014/main" id="{A32A3BE1-92BC-49CC-A7C7-B0A1B466E58E}"/>
                </a:ext>
              </a:extLst>
            </p:cNvPr>
            <p:cNvSpPr>
              <a:spLocks noChangeAspect="1"/>
            </p:cNvSpPr>
            <p:nvPr>
              <p:custDataLst>
                <p:tags r:id="rId14"/>
              </p:custDataLst>
            </p:nvPr>
          </p:nvSpPr>
          <p:spPr>
            <a:xfrm>
              <a:off x="334435" y="2924411"/>
              <a:ext cx="431945" cy="431999"/>
            </a:xfrm>
            <a:prstGeom prst="ellipse">
              <a:avLst/>
            </a:prstGeom>
            <a:noFill/>
            <a:ln>
              <a:noFill/>
            </a:ln>
          </p:spPr>
          <p:txBody>
            <a:bodyPr vert="horz" wrap="none" lIns="0" tIns="36000" rIns="0" bIns="36000" rtlCol="0" anchor="ctr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sz="1600">
                  <a:noFill/>
                  <a:latin typeface="+mn-lt"/>
                  <a:cs typeface="Arial" panose="020B0604020202020204" pitchFamily="34" charset="0"/>
                </a:rPr>
                <a:t>2.2</a:t>
              </a:r>
              <a:endParaRPr lang="de-DE" sz="1600" dirty="0">
                <a:noFill/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4" name="MIO_AGENDA_ELEMENT_PAGENUMBER_2_2">
              <a:extLst>
                <a:ext uri="{FF2B5EF4-FFF2-40B4-BE49-F238E27FC236}">
                  <a16:creationId xmlns:a16="http://schemas.microsoft.com/office/drawing/2014/main" id="{210AD1FD-88FB-409D-84C1-3ACADF079742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11026666" y="2924411"/>
              <a:ext cx="828788" cy="431999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endParaRPr lang="de-DE" sz="1600" dirty="0">
                <a:latin typeface="+mn-lt"/>
              </a:endParaRPr>
            </a:p>
          </p:txBody>
        </p:sp>
        <p:sp>
          <p:nvSpPr>
            <p:cNvPr id="15" name="MIO_AGENDA_ELEMENT_TITEL_2_3">
              <a:extLst>
                <a:ext uri="{FF2B5EF4-FFF2-40B4-BE49-F238E27FC236}">
                  <a16:creationId xmlns:a16="http://schemas.microsoft.com/office/drawing/2014/main" id="{AE63F81B-1B6F-4C53-AA97-D173FD64E258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1235076" y="3428411"/>
              <a:ext cx="9791588" cy="43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de-DE" sz="1600">
                  <a:latin typeface="+mn-lt"/>
                </a:rPr>
                <a:t>Product one-pager overviews</a:t>
              </a:r>
              <a:endParaRPr lang="de-DE" sz="1600" dirty="0">
                <a:latin typeface="+mn-lt"/>
              </a:endParaRPr>
            </a:p>
          </p:txBody>
        </p:sp>
        <p:sp>
          <p:nvSpPr>
            <p:cNvPr id="16" name="MIO_AGENDA_ELEMENT_ELEMENTNUMBER_2_3">
              <a:extLst>
                <a:ext uri="{FF2B5EF4-FFF2-40B4-BE49-F238E27FC236}">
                  <a16:creationId xmlns:a16="http://schemas.microsoft.com/office/drawing/2014/main" id="{E1AE15C3-1B2D-4AAD-BB31-05B32120E7B0}"/>
                </a:ext>
              </a:extLst>
            </p:cNvPr>
            <p:cNvSpPr>
              <a:spLocks noChangeAspect="1"/>
            </p:cNvSpPr>
            <p:nvPr>
              <p:custDataLst>
                <p:tags r:id="rId17"/>
              </p:custDataLst>
            </p:nvPr>
          </p:nvSpPr>
          <p:spPr>
            <a:xfrm>
              <a:off x="334435" y="3428411"/>
              <a:ext cx="431945" cy="431999"/>
            </a:xfrm>
            <a:prstGeom prst="ellipse">
              <a:avLst/>
            </a:prstGeom>
            <a:noFill/>
            <a:ln>
              <a:noFill/>
            </a:ln>
          </p:spPr>
          <p:txBody>
            <a:bodyPr vert="horz" wrap="none" lIns="0" tIns="36000" rIns="0" bIns="36000" rtlCol="0" anchor="ctr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sz="1600">
                  <a:noFill/>
                  <a:latin typeface="+mn-lt"/>
                  <a:cs typeface="Arial" panose="020B0604020202020204" pitchFamily="34" charset="0"/>
                </a:rPr>
                <a:t>2.3</a:t>
              </a:r>
              <a:endParaRPr lang="de-DE" sz="1600" dirty="0">
                <a:noFill/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7" name="MIO_AGENDA_ELEMENT_PAGENUMBER_2_3">
              <a:extLst>
                <a:ext uri="{FF2B5EF4-FFF2-40B4-BE49-F238E27FC236}">
                  <a16:creationId xmlns:a16="http://schemas.microsoft.com/office/drawing/2014/main" id="{255AB229-9F00-4DAD-A926-2F345E77CB87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11026666" y="3428411"/>
              <a:ext cx="828788" cy="431999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endParaRPr lang="de-DE" sz="1600" dirty="0">
                <a:latin typeface="+mn-lt"/>
              </a:endParaRPr>
            </a:p>
          </p:txBody>
        </p:sp>
        <p:sp>
          <p:nvSpPr>
            <p:cNvPr id="18" name="MIO_AGENDA_ELEMENT_TITEL_2_4">
              <a:extLst>
                <a:ext uri="{FF2B5EF4-FFF2-40B4-BE49-F238E27FC236}">
                  <a16:creationId xmlns:a16="http://schemas.microsoft.com/office/drawing/2014/main" id="{8422FDEE-0586-4075-B3A5-BE2F04394EED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>
            <a:xfrm>
              <a:off x="1235076" y="3932410"/>
              <a:ext cx="9791588" cy="43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600">
                  <a:latin typeface="+mn-lt"/>
                </a:rPr>
                <a:t>Product portfolio table – differentiation of product variants </a:t>
              </a:r>
              <a:endParaRPr lang="de-DE" sz="1600" dirty="0">
                <a:latin typeface="+mn-lt"/>
              </a:endParaRPr>
            </a:p>
          </p:txBody>
        </p:sp>
        <p:sp>
          <p:nvSpPr>
            <p:cNvPr id="19" name="MIO_AGENDA_ELEMENT_ELEMENTNUMBER_2_4">
              <a:extLst>
                <a:ext uri="{FF2B5EF4-FFF2-40B4-BE49-F238E27FC236}">
                  <a16:creationId xmlns:a16="http://schemas.microsoft.com/office/drawing/2014/main" id="{65DECEF9-C6BA-4181-8F85-BD959902270C}"/>
                </a:ext>
              </a:extLst>
            </p:cNvPr>
            <p:cNvSpPr>
              <a:spLocks noChangeAspect="1"/>
            </p:cNvSpPr>
            <p:nvPr>
              <p:custDataLst>
                <p:tags r:id="rId20"/>
              </p:custDataLst>
            </p:nvPr>
          </p:nvSpPr>
          <p:spPr>
            <a:xfrm>
              <a:off x="334435" y="3932410"/>
              <a:ext cx="431945" cy="431999"/>
            </a:xfrm>
            <a:prstGeom prst="ellipse">
              <a:avLst/>
            </a:prstGeom>
            <a:noFill/>
            <a:ln>
              <a:noFill/>
            </a:ln>
          </p:spPr>
          <p:txBody>
            <a:bodyPr vert="horz" wrap="none" lIns="0" tIns="36000" rIns="0" bIns="36000" rtlCol="0" anchor="ctr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sz="1600">
                  <a:noFill/>
                  <a:latin typeface="+mn-lt"/>
                  <a:cs typeface="Arial" panose="020B0604020202020204" pitchFamily="34" charset="0"/>
                </a:rPr>
                <a:t>2.4</a:t>
              </a:r>
              <a:endParaRPr lang="de-DE" sz="1600" dirty="0">
                <a:noFill/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0" name="MIO_AGENDA_ELEMENT_PAGENUMBER_2_4">
              <a:extLst>
                <a:ext uri="{FF2B5EF4-FFF2-40B4-BE49-F238E27FC236}">
                  <a16:creationId xmlns:a16="http://schemas.microsoft.com/office/drawing/2014/main" id="{D43CE45D-E6D9-40FE-81B1-11951CBED195}"/>
                </a:ext>
              </a:extLst>
            </p:cNvPr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11026666" y="3932410"/>
              <a:ext cx="828788" cy="431999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endParaRPr lang="de-DE" sz="1600" dirty="0">
                <a:latin typeface="+mn-lt"/>
              </a:endParaRPr>
            </a:p>
          </p:txBody>
        </p:sp>
        <p:sp>
          <p:nvSpPr>
            <p:cNvPr id="21" name="MIO_AGENDA_ELEMENT_TITEL_2_5">
              <a:extLst>
                <a:ext uri="{FF2B5EF4-FFF2-40B4-BE49-F238E27FC236}">
                  <a16:creationId xmlns:a16="http://schemas.microsoft.com/office/drawing/2014/main" id="{BA1352E1-88F2-4D41-8B4F-40BC15428196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>
            <a:xfrm>
              <a:off x="1235076" y="4436410"/>
              <a:ext cx="9791588" cy="43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de-DE" sz="1600">
                  <a:latin typeface="+mn-lt"/>
                </a:rPr>
                <a:t>Kits/boards overview</a:t>
              </a:r>
              <a:endParaRPr lang="de-DE" sz="1600" dirty="0">
                <a:latin typeface="+mn-lt"/>
              </a:endParaRPr>
            </a:p>
          </p:txBody>
        </p:sp>
        <p:sp>
          <p:nvSpPr>
            <p:cNvPr id="22" name="MIO_AGENDA_ELEMENT_ELEMENTNUMBER_2_5">
              <a:extLst>
                <a:ext uri="{FF2B5EF4-FFF2-40B4-BE49-F238E27FC236}">
                  <a16:creationId xmlns:a16="http://schemas.microsoft.com/office/drawing/2014/main" id="{5CA12E7F-D713-46E8-8E2C-BF50761C6921}"/>
                </a:ext>
              </a:extLst>
            </p:cNvPr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334435" y="4436410"/>
              <a:ext cx="431945" cy="431999"/>
            </a:xfrm>
            <a:prstGeom prst="ellipse">
              <a:avLst/>
            </a:prstGeom>
            <a:noFill/>
            <a:ln>
              <a:noFill/>
            </a:ln>
          </p:spPr>
          <p:txBody>
            <a:bodyPr vert="horz" wrap="none" lIns="0" tIns="36000" rIns="0" bIns="36000" rtlCol="0" anchor="ctr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sz="1600">
                  <a:noFill/>
                  <a:latin typeface="+mn-lt"/>
                  <a:cs typeface="Arial" panose="020B0604020202020204" pitchFamily="34" charset="0"/>
                </a:rPr>
                <a:t>2.5</a:t>
              </a:r>
              <a:endParaRPr lang="de-DE" sz="1600" dirty="0">
                <a:noFill/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" name="MIO_AGENDA_ELEMENT_PAGENUMBER_2_5">
              <a:extLst>
                <a:ext uri="{FF2B5EF4-FFF2-40B4-BE49-F238E27FC236}">
                  <a16:creationId xmlns:a16="http://schemas.microsoft.com/office/drawing/2014/main" id="{5F53A1E1-59AA-4B28-8329-3D53FBEE5C8D}"/>
                </a:ext>
              </a:extLst>
            </p:cNvPr>
            <p:cNvSpPr txBox="1">
              <a:spLocks/>
            </p:cNvSpPr>
            <p:nvPr>
              <p:custDataLst>
                <p:tags r:id="rId24"/>
              </p:custDataLst>
            </p:nvPr>
          </p:nvSpPr>
          <p:spPr>
            <a:xfrm>
              <a:off x="11026666" y="4436410"/>
              <a:ext cx="828788" cy="431999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endParaRPr lang="de-DE" sz="1600" dirty="0">
                <a:latin typeface="+mn-lt"/>
              </a:endParaRPr>
            </a:p>
          </p:txBody>
        </p:sp>
        <p:sp>
          <p:nvSpPr>
            <p:cNvPr id="24" name="MIO_AGENDA_ELEMENT_TITEL_3">
              <a:hlinkClick r:id="rId32" action="ppaction://hlinksldjump"/>
              <a:extLst>
                <a:ext uri="{FF2B5EF4-FFF2-40B4-BE49-F238E27FC236}">
                  <a16:creationId xmlns:a16="http://schemas.microsoft.com/office/drawing/2014/main" id="{464D1F32-7971-4FF6-9C44-B98D97ED7395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>
            <a:xfrm>
              <a:off x="1235076" y="5012410"/>
              <a:ext cx="9791589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E9E6E6"/>
                  </a:solidFill>
                </a14:hiddenFill>
              </a:ext>
            </a:extLst>
          </p:spPr>
          <p:txBody>
            <a:bodyPr vert="horz" wrap="none" lIns="0" tIns="36000" rIns="3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576000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US" sz="1800">
                  <a:latin typeface="+mn-lt"/>
                </a:rPr>
                <a:t>Where to get more information to get started</a:t>
              </a:r>
              <a:endParaRPr lang="de-DE" sz="1800" dirty="0">
                <a:latin typeface="+mn-lt"/>
              </a:endParaRPr>
            </a:p>
          </p:txBody>
        </p:sp>
        <p:sp>
          <p:nvSpPr>
            <p:cNvPr id="25" name="MIO_AGENDA_ELEMENT_ELEMENTNUMBER_3">
              <a:hlinkClick r:id="rId32" action="ppaction://hlinksldjump"/>
              <a:extLst>
                <a:ext uri="{FF2B5EF4-FFF2-40B4-BE49-F238E27FC236}">
                  <a16:creationId xmlns:a16="http://schemas.microsoft.com/office/drawing/2014/main" id="{149FFFC2-ED0D-42BE-A034-1D3C237962E8}"/>
                </a:ext>
              </a:extLst>
            </p:cNvPr>
            <p:cNvSpPr>
              <a:spLocks noChangeAspect="1"/>
            </p:cNvSpPr>
            <p:nvPr>
              <p:custDataLst>
                <p:tags r:id="rId26"/>
              </p:custDataLst>
            </p:nvPr>
          </p:nvSpPr>
          <p:spPr>
            <a:xfrm>
              <a:off x="334434" y="5012410"/>
              <a:ext cx="503937" cy="504000"/>
            </a:xfrm>
            <a:prstGeom prst="ellipse">
              <a:avLst/>
            </a:prstGeom>
            <a:solidFill>
              <a:schemeClr val="accent1"/>
            </a:solidFill>
          </p:spPr>
          <p:txBody>
            <a:bodyPr vert="horz" wrap="none" lIns="0" tIns="36000" rIns="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</a:pPr>
              <a:r>
                <a:rPr lang="de-DE" b="1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3</a:t>
              </a:r>
              <a:endParaRPr lang="de-DE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" name="MIO_AGENDA_ELEMENT_PAGENUMBER_3">
              <a:hlinkClick r:id="rId32" action="ppaction://hlinksldjump"/>
              <a:extLst>
                <a:ext uri="{FF2B5EF4-FFF2-40B4-BE49-F238E27FC236}">
                  <a16:creationId xmlns:a16="http://schemas.microsoft.com/office/drawing/2014/main" id="{43F1E023-96DB-402C-BB52-717DCE5C493E}"/>
                </a:ext>
              </a:extLst>
            </p:cNvPr>
            <p:cNvSpPr txBox="1">
              <a:spLocks/>
            </p:cNvSpPr>
            <p:nvPr>
              <p:custDataLst>
                <p:tags r:id="rId27"/>
              </p:custDataLst>
            </p:nvPr>
          </p:nvSpPr>
          <p:spPr>
            <a:xfrm>
              <a:off x="11026666" y="5012410"/>
              <a:ext cx="828785" cy="504000"/>
            </a:xfrm>
            <a:prstGeom prst="rect">
              <a:avLst/>
            </a:prstGeom>
            <a:noFill/>
          </p:spPr>
          <p:txBody>
            <a:bodyPr vert="horz" wrap="none" lIns="0" tIns="36000" rIns="216000" bIns="36000" rtlCol="0" anchor="ctr">
              <a:norm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609585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121917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828754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2438339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lvl="1" algn="r"/>
              <a:r>
                <a:rPr lang="de-DE" sz="1800">
                  <a:latin typeface="+mn-lt"/>
                </a:rPr>
                <a:t>27</a:t>
              </a:r>
              <a:endParaRPr lang="de-DE" sz="1800" dirty="0">
                <a:latin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2ABDF9-A4C6-4B31-BE92-53700C2BF01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Table of contents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6725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FF321-0325-12FE-E062-35820D8B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8AE77-1F01-FAE5-8DF2-2097FBA11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Infineon’s ISOFACE™ Digital I/O ICs in industrial automation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47548E-05CB-6C69-53E1-00E14F0CE656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0" y="1143001"/>
            <a:ext cx="12192000" cy="1524000"/>
          </a:xfrm>
          <a:prstGeom prst="rect">
            <a:avLst/>
          </a:prstGeom>
          <a:solidFill>
            <a:srgbClr val="E2F2F0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0FAA8-86CA-20ED-EB36-C8A22C28063A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335360" y="1249353"/>
            <a:ext cx="11521678" cy="138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tabLst/>
            </a:pPr>
            <a:r>
              <a:rPr lang="de-DE" sz="16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Digital Input and Output ICs</a:t>
            </a:r>
          </a:p>
          <a:p>
            <a:pPr marL="252000" marR="0" indent="-25200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‒"/>
              <a:tabLst/>
            </a:pPr>
            <a:r>
              <a:rPr lang="de-DE" sz="1300" kern="0" dirty="0">
                <a:latin typeface="+mn-lt"/>
              </a:rPr>
              <a:t>Provide the interface between the 24V process and 3.3/5V contol side and </a:t>
            </a:r>
            <a:r>
              <a:rPr lang="de-DE" sz="1300" b="1" kern="0" dirty="0">
                <a:latin typeface="+mn-lt"/>
              </a:rPr>
              <a:t>transmit the logic state </a:t>
            </a:r>
            <a:r>
              <a:rPr lang="de-DE" sz="1300" kern="0" dirty="0">
                <a:latin typeface="+mn-lt"/>
              </a:rPr>
              <a:t>between PLC and sensors or actuators.</a:t>
            </a:r>
            <a:endParaRPr lang="de-DE" sz="1300" kern="0" baseline="0" dirty="0">
              <a:latin typeface="+mn-lt"/>
              <a:ea typeface="+mn-ea"/>
              <a:cs typeface="+mn-cs"/>
            </a:endParaRPr>
          </a:p>
          <a:p>
            <a:pPr marL="252000" marR="0" indent="-25200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‒"/>
              <a:tabLst/>
            </a:pPr>
            <a:r>
              <a:rPr lang="de-DE" sz="1300" kern="0" baseline="0" dirty="0">
                <a:latin typeface="+mn-lt"/>
                <a:ea typeface="+mn-ea"/>
                <a:cs typeface="+mn-cs"/>
              </a:rPr>
              <a:t>Are highly integrated system solution ICs for compact designs, </a:t>
            </a:r>
            <a:r>
              <a:rPr lang="en-US" sz="1300" b="1" kern="0" baseline="0" dirty="0">
                <a:latin typeface="+mn-lt"/>
                <a:ea typeface="+mn-ea"/>
                <a:cs typeface="+mn-cs"/>
              </a:rPr>
              <a:t>reducing required PCB size and BOM</a:t>
            </a:r>
            <a:endParaRPr lang="de-DE" sz="1300" b="1" kern="0" baseline="0" dirty="0">
              <a:latin typeface="+mn-lt"/>
              <a:ea typeface="+mn-ea"/>
              <a:cs typeface="+mn-cs"/>
            </a:endParaRPr>
          </a:p>
          <a:p>
            <a:pPr marL="252000" marR="0" indent="-25200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‒"/>
              <a:tabLst/>
            </a:pPr>
            <a:r>
              <a:rPr lang="en-US" sz="1300" b="1" kern="0" dirty="0">
                <a:latin typeface="+mn-lt"/>
              </a:rPr>
              <a:t>F</a:t>
            </a:r>
            <a:r>
              <a:rPr lang="en-US" sz="1300" b="1" kern="0" baseline="0" dirty="0">
                <a:latin typeface="+mn-lt"/>
                <a:ea typeface="+mn-ea"/>
                <a:cs typeface="+mn-cs"/>
              </a:rPr>
              <a:t>acilitate predictive and efficient maintenance </a:t>
            </a:r>
            <a:r>
              <a:rPr lang="en-US" sz="1300" kern="0" baseline="0" dirty="0">
                <a:latin typeface="+mn-lt"/>
                <a:ea typeface="+mn-ea"/>
                <a:cs typeface="+mn-cs"/>
              </a:rPr>
              <a:t>and a stable and </a:t>
            </a:r>
            <a:r>
              <a:rPr lang="en-US" sz="1300" b="1" kern="0" baseline="0" dirty="0">
                <a:latin typeface="+mn-lt"/>
                <a:ea typeface="+mn-ea"/>
                <a:cs typeface="+mn-cs"/>
              </a:rPr>
              <a:t>reliable production throughput </a:t>
            </a:r>
            <a:r>
              <a:rPr lang="en-US" sz="1300" kern="0" baseline="0" dirty="0">
                <a:latin typeface="+mn-lt"/>
                <a:ea typeface="+mn-ea"/>
                <a:cs typeface="+mn-cs"/>
              </a:rPr>
              <a:t>through comprehensive diagnostics</a:t>
            </a:r>
          </a:p>
          <a:p>
            <a:pPr marL="252000" marR="0" indent="-25200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‒"/>
              <a:tabLst/>
            </a:pPr>
            <a:r>
              <a:rPr lang="en-US" sz="1300" kern="0" dirty="0">
                <a:latin typeface="+mn-lt"/>
              </a:rPr>
              <a:t>Are compliant with the PLC norm IEC 61131-2 and therefore </a:t>
            </a:r>
            <a:r>
              <a:rPr lang="en-US" sz="1300" b="1" kern="0" dirty="0">
                <a:latin typeface="+mn-lt"/>
              </a:rPr>
              <a:t>accelerate the customer’s Design-IN process</a:t>
            </a:r>
            <a:endParaRPr lang="de-DE" sz="1300" b="1" kern="0" dirty="0">
              <a:latin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9A015D3-4D3D-E3E6-4AF8-AC23078FC38A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6147048" y="2826880"/>
            <a:ext cx="1005840" cy="1005840"/>
          </a:xfrm>
          <a:prstGeom prst="ellipse">
            <a:avLst/>
          </a:prstGeom>
          <a:solidFill>
            <a:srgbClr val="6CB4AD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72000" rIns="36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2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Digital Outputs</a:t>
            </a:r>
            <a:endParaRPr lang="en-US" sz="1200" b="1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BAAAC9-6FFB-18C3-BB0B-A4448D1A42DA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839416" y="3992600"/>
            <a:ext cx="4659932" cy="2389150"/>
          </a:xfrm>
          <a:prstGeom prst="rect">
            <a:avLst/>
          </a:prstGeom>
          <a:solidFill>
            <a:schemeClr val="bg1"/>
          </a:solidFill>
          <a:ln w="19050">
            <a:solidFill>
              <a:srgbClr val="0A8276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endParaRPr lang="en-US" sz="1200" kern="0" dirty="0"/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r>
              <a:rPr lang="en-US" sz="1200" kern="0" dirty="0"/>
              <a:t>Input ICs evaluate sensor data, </a:t>
            </a:r>
            <a:r>
              <a:rPr lang="en-US" sz="1200" b="1" kern="0" dirty="0"/>
              <a:t>transmit the logic state </a:t>
            </a:r>
            <a:r>
              <a:rPr lang="en-US" sz="1200" kern="0" dirty="0"/>
              <a:t>to the PLC and </a:t>
            </a:r>
            <a:r>
              <a:rPr lang="en-US" sz="1200" b="1" kern="0" dirty="0"/>
              <a:t>precisely limit the sensor current</a:t>
            </a: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r>
              <a:rPr lang="en-US" sz="1200" dirty="0"/>
              <a:t>8 digital input channels </a:t>
            </a:r>
            <a:r>
              <a:rPr lang="en-US" sz="1200" b="1" dirty="0"/>
              <a:t>configurable to sensor types I,II and III </a:t>
            </a:r>
            <a:r>
              <a:rPr lang="en-US" sz="1200" dirty="0"/>
              <a:t>according to IEC 61131-2</a:t>
            </a: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r>
              <a:rPr lang="en-US" sz="1200" dirty="0"/>
              <a:t>Up to 500 kHz sampling frequency</a:t>
            </a: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r>
              <a:rPr lang="en-US" sz="1200" dirty="0"/>
              <a:t>Optional V</a:t>
            </a:r>
            <a:r>
              <a:rPr lang="en-US" sz="1200" baseline="-25000" dirty="0"/>
              <a:t>BB</a:t>
            </a:r>
            <a:r>
              <a:rPr lang="en-US" sz="1200" dirty="0"/>
              <a:t> self-supply with integrated DC-DC Converter</a:t>
            </a:r>
            <a:endParaRPr lang="en-US" sz="1200" baseline="30000" dirty="0"/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endParaRPr lang="en-US" sz="1200" dirty="0"/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−"/>
            </a:pP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AF2CBB-DDD1-9CF5-8FA2-E77417657D89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5705128" y="3992600"/>
            <a:ext cx="5647456" cy="2389150"/>
          </a:xfrm>
          <a:prstGeom prst="rect">
            <a:avLst/>
          </a:prstGeom>
          <a:solidFill>
            <a:schemeClr val="bg1"/>
          </a:solidFill>
          <a:ln w="19050">
            <a:solidFill>
              <a:srgbClr val="6CB4AD"/>
            </a:solidFill>
            <a:miter lim="800000"/>
            <a:headEnd/>
            <a:tailEnd/>
          </a:ln>
        </p:spPr>
        <p:txBody>
          <a:bodyPr wrap="square" lIns="72000" tIns="72000" rIns="72000" bIns="72000" rtlCol="0" anchor="t"/>
          <a:lstStyle/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endParaRPr lang="en-US" sz="1200" kern="0" dirty="0"/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r>
              <a:rPr lang="en-US" sz="1200" kern="0" dirty="0"/>
              <a:t>Output ICs receive the logic state from the PLC and </a:t>
            </a:r>
            <a:r>
              <a:rPr lang="en-US" sz="1200" b="1" kern="0" dirty="0"/>
              <a:t>drive the corresponding actuators</a:t>
            </a: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r>
              <a:rPr lang="en-US" sz="1200" dirty="0"/>
              <a:t>8-channel high-side power switches with </a:t>
            </a:r>
            <a:r>
              <a:rPr lang="en-US" sz="1200" b="1" dirty="0"/>
              <a:t>current capability of up to 0.6A or 1.2A per channel</a:t>
            </a: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r>
              <a:rPr lang="en-US" sz="1200" dirty="0"/>
              <a:t>Incorporate various protection features like short-circuit protection and current limitation</a:t>
            </a: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r>
              <a:rPr lang="en-US" sz="1200" dirty="0"/>
              <a:t>Industry-leading robustness for switching-off inductive loads</a:t>
            </a:r>
          </a:p>
          <a:p>
            <a:pPr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</a:pPr>
            <a:endParaRPr lang="en-US" sz="1200" dirty="0"/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endParaRPr lang="en-US" sz="1200" dirty="0">
              <a:solidFill>
                <a:sysClr val="windowText" lastClr="000000"/>
              </a:solidFill>
            </a:endParaRPr>
          </a:p>
          <a:p>
            <a:pPr marL="285750" indent="-285750">
              <a:lnSpc>
                <a:spcPct val="120000"/>
              </a:lnSpc>
              <a:spcAft>
                <a:spcPts val="300"/>
              </a:spcAft>
              <a:buClr>
                <a:srgbClr val="0A8276"/>
              </a:buClr>
              <a:buFont typeface="Arial" panose="020B0604020202020204" pitchFamily="34" charset="0"/>
              <a:buChar char="−"/>
            </a:pPr>
            <a:endParaRPr lang="en-US" sz="1200" dirty="0">
              <a:solidFill>
                <a:sysClr val="windowText" lastClr="0000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BB1199-B478-9260-6CBC-12CBB4602E9A}"/>
              </a:ext>
            </a:extLst>
          </p:cNvPr>
          <p:cNvGrpSpPr/>
          <p:nvPr/>
        </p:nvGrpSpPr>
        <p:grpSpPr>
          <a:xfrm>
            <a:off x="4367808" y="2846993"/>
            <a:ext cx="1005840" cy="1005840"/>
            <a:chOff x="1684060" y="2819400"/>
            <a:chExt cx="1005840" cy="100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4DEBBF6-67CA-D419-7281-817CC434990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>
              <a:off x="1684060" y="2819400"/>
              <a:ext cx="1005840" cy="100584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72000" rIns="72000" bIns="72000" rtlCol="0" anchor="ctr"/>
            <a:lstStyle/>
            <a:p>
              <a:pPr algn="ctr" defTabSz="576000" eaLnBrk="0" hangingPunct="0">
                <a:lnSpc>
                  <a:spcPct val="120000"/>
                </a:lnSpc>
              </a:pPr>
              <a:endParaRPr lang="en-US" sz="12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28FBFE-8E11-E892-107C-6329C3FAB618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 bwMode="auto">
            <a:xfrm>
              <a:off x="1727885" y="3110883"/>
              <a:ext cx="918190" cy="422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576000" eaLnBrk="0" hangingPunct="0">
                <a:lnSpc>
                  <a:spcPct val="120000"/>
                </a:lnSpc>
              </a:pPr>
              <a:r>
                <a:rPr lang="de-DE" sz="1200" b="1" dirty="0">
                  <a:solidFill>
                    <a:schemeClr val="bg1"/>
                  </a:solidFill>
                </a:rPr>
                <a:t>Digital Inputs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C09981-9FAA-055D-06EC-5089895E7F7B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3169382" y="3349913"/>
            <a:ext cx="1198426" cy="6426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9816B4-C9A4-93CC-3FCE-1D3838EA02F2}"/>
              </a:ext>
            </a:extLst>
          </p:cNvPr>
          <p:cNvCxnSpPr>
            <a:cxnSpLocks/>
            <a:stCxn id="9" idx="6"/>
            <a:endCxn id="12" idx="0"/>
          </p:cNvCxnSpPr>
          <p:nvPr/>
        </p:nvCxnSpPr>
        <p:spPr>
          <a:xfrm>
            <a:off x="7152888" y="3329800"/>
            <a:ext cx="1375968" cy="662800"/>
          </a:xfrm>
          <a:prstGeom prst="line">
            <a:avLst/>
          </a:prstGeom>
          <a:ln w="19050">
            <a:solidFill>
              <a:srgbClr val="6CB4A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354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B1809-F0C7-8D2E-2F2E-1D7FB563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F15C954D-1AA6-430B-8501-0E96630A8D95}"/>
              </a:ext>
            </a:extLst>
          </p:cNvPr>
          <p:cNvSpPr/>
          <p:nvPr/>
        </p:nvSpPr>
        <p:spPr bwMode="auto">
          <a:xfrm>
            <a:off x="335360" y="2138940"/>
            <a:ext cx="2664000" cy="4168672"/>
          </a:xfrm>
          <a:prstGeom prst="rect">
            <a:avLst/>
          </a:prstGeom>
          <a:ln w="9525">
            <a:solidFill>
              <a:schemeClr val="accent6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sp>
        <p:nvSpPr>
          <p:cNvPr id="20" name="TextBox">
            <a:extLst>
              <a:ext uri="{FF2B5EF4-FFF2-40B4-BE49-F238E27FC236}">
                <a16:creationId xmlns:a16="http://schemas.microsoft.com/office/drawing/2014/main" id="{346433DD-90DE-DA53-3F4A-748D50CF07C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335359" y="4231316"/>
            <a:ext cx="2664000" cy="1605742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r>
              <a:rPr lang="en-US" sz="1000" dirty="0"/>
              <a:t>8 digital input channels according to IEC 61131-2 (Type 1/2/3)</a:t>
            </a:r>
            <a:endParaRPr lang="de-DE" sz="1000" dirty="0"/>
          </a:p>
          <a:p>
            <a:r>
              <a:rPr lang="de-DE" sz="1000" dirty="0"/>
              <a:t>Both 3.3V and 5V SPI and parallel microcontroller interface</a:t>
            </a:r>
          </a:p>
          <a:p>
            <a:r>
              <a:rPr lang="en-US" sz="1000" dirty="0"/>
              <a:t>Optional V</a:t>
            </a:r>
            <a:r>
              <a:rPr lang="en-US" sz="1000" baseline="-25000" dirty="0"/>
              <a:t>BB</a:t>
            </a:r>
            <a:r>
              <a:rPr lang="en-US" sz="1000" dirty="0"/>
              <a:t> self-supply with integrated DC-DC Converter (ISO1I813T)</a:t>
            </a:r>
          </a:p>
        </p:txBody>
      </p:sp>
      <p:sp>
        <p:nvSpPr>
          <p:cNvPr id="21" name="TextBox">
            <a:extLst>
              <a:ext uri="{FF2B5EF4-FFF2-40B4-BE49-F238E27FC236}">
                <a16:creationId xmlns:a16="http://schemas.microsoft.com/office/drawing/2014/main" id="{0DCC74BC-CB3A-1499-207A-C5815FEB1958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335359" y="3799268"/>
            <a:ext cx="2664000" cy="497747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000" b="1" dirty="0"/>
              <a:t>Key differentiating features of the product family: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7D2B728-A1E5-B26A-CD59-CA49C8DB77AE}"/>
              </a:ext>
            </a:extLst>
          </p:cNvPr>
          <p:cNvSpPr/>
          <p:nvPr/>
        </p:nvSpPr>
        <p:spPr bwMode="auto">
          <a:xfrm>
            <a:off x="407359" y="2204864"/>
            <a:ext cx="2520000" cy="3466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2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Digital Input ICs Gen-1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CC2ED5A-BADF-A83D-83E5-8AF42584CCE7}"/>
              </a:ext>
            </a:extLst>
          </p:cNvPr>
          <p:cNvSpPr/>
          <p:nvPr/>
        </p:nvSpPr>
        <p:spPr bwMode="auto">
          <a:xfrm>
            <a:off x="407359" y="2623543"/>
            <a:ext cx="1224000" cy="346679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ISO1I813T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8D0CF751-6C1A-54B9-31D9-91E2641C076B}"/>
              </a:ext>
            </a:extLst>
          </p:cNvPr>
          <p:cNvSpPr/>
          <p:nvPr/>
        </p:nvSpPr>
        <p:spPr bwMode="auto">
          <a:xfrm>
            <a:off x="1703359" y="2623543"/>
            <a:ext cx="1224000" cy="346679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ISO1I811T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FD1B5ADA-8DDE-210B-7BC3-4C0FCA030CBB}"/>
              </a:ext>
            </a:extLst>
          </p:cNvPr>
          <p:cNvSpPr/>
          <p:nvPr/>
        </p:nvSpPr>
        <p:spPr bwMode="auto">
          <a:xfrm>
            <a:off x="6239113" y="2138940"/>
            <a:ext cx="2664000" cy="4168672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sp>
        <p:nvSpPr>
          <p:cNvPr id="32" name="TextBox">
            <a:extLst>
              <a:ext uri="{FF2B5EF4-FFF2-40B4-BE49-F238E27FC236}">
                <a16:creationId xmlns:a16="http://schemas.microsoft.com/office/drawing/2014/main" id="{512BBDF2-9B07-ABF3-827B-40165577B88C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6239111" y="4231316"/>
            <a:ext cx="2664000" cy="1605742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r>
              <a:rPr lang="en-US" sz="1000" dirty="0"/>
              <a:t>8-channel high-side power switch with current capability of up to 1.2A/ channel</a:t>
            </a:r>
          </a:p>
          <a:p>
            <a:r>
              <a:rPr lang="en-US" sz="1000" dirty="0"/>
              <a:t>Industry-leading robustness for switching-off inductive loads (1J per channel at 0.6A, </a:t>
            </a:r>
            <a:r>
              <a:rPr lang="en-US" sz="1000" dirty="0" err="1"/>
              <a:t>Tj</a:t>
            </a:r>
            <a:r>
              <a:rPr lang="en-US" sz="1000" dirty="0"/>
              <a:t> = 125 °C)</a:t>
            </a:r>
          </a:p>
          <a:p>
            <a:r>
              <a:rPr lang="it-IT" sz="1000" dirty="0"/>
              <a:t>Both 3.3V/ 5V microcontroller interface</a:t>
            </a:r>
          </a:p>
          <a:p>
            <a:r>
              <a:rPr lang="de-DE" sz="1000" dirty="0"/>
              <a:t>Global diagnostic feedback (overtemperature, overload)</a:t>
            </a:r>
          </a:p>
          <a:p>
            <a:pPr marL="0" indent="0">
              <a:buNone/>
            </a:pPr>
            <a:endParaRPr lang="de-DE" sz="1000" dirty="0"/>
          </a:p>
        </p:txBody>
      </p:sp>
      <p:sp>
        <p:nvSpPr>
          <p:cNvPr id="33" name="TextBox">
            <a:extLst>
              <a:ext uri="{FF2B5EF4-FFF2-40B4-BE49-F238E27FC236}">
                <a16:creationId xmlns:a16="http://schemas.microsoft.com/office/drawing/2014/main" id="{92DA4374-7992-C117-B0B5-5CC4F7E872E9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6239112" y="3799268"/>
            <a:ext cx="2664000" cy="497747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000" b="1" dirty="0"/>
              <a:t>Key differentiating features of the product family: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2C85AA6-87DE-DDF7-AD54-10E1040FB4E0}"/>
              </a:ext>
            </a:extLst>
          </p:cNvPr>
          <p:cNvSpPr/>
          <p:nvPr/>
        </p:nvSpPr>
        <p:spPr bwMode="auto">
          <a:xfrm>
            <a:off x="6311112" y="2204864"/>
            <a:ext cx="2520000" cy="34668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2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Digital Output ICs Gen-1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F76317F0-3762-87F0-1780-83F7CC33ACCE}"/>
              </a:ext>
            </a:extLst>
          </p:cNvPr>
          <p:cNvSpPr/>
          <p:nvPr/>
        </p:nvSpPr>
        <p:spPr bwMode="auto">
          <a:xfrm>
            <a:off x="6311112" y="2623543"/>
            <a:ext cx="1224000" cy="346679"/>
          </a:xfrm>
          <a:prstGeom prst="rect">
            <a:avLst/>
          </a:prstGeom>
          <a:solidFill>
            <a:srgbClr val="3B9B9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ISO1H801G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9B68F80-22BB-4FEE-C210-E7D9398AA612}"/>
              </a:ext>
            </a:extLst>
          </p:cNvPr>
          <p:cNvSpPr/>
          <p:nvPr/>
        </p:nvSpPr>
        <p:spPr bwMode="auto">
          <a:xfrm>
            <a:off x="7607112" y="2623543"/>
            <a:ext cx="1224000" cy="346679"/>
          </a:xfrm>
          <a:prstGeom prst="rect">
            <a:avLst/>
          </a:prstGeom>
          <a:solidFill>
            <a:srgbClr val="3B9B9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ISO1H811G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DAEE7D20-BF99-6FE6-3F03-862B934F3F59}"/>
              </a:ext>
            </a:extLst>
          </p:cNvPr>
          <p:cNvSpPr/>
          <p:nvPr/>
        </p:nvSpPr>
        <p:spPr bwMode="auto">
          <a:xfrm>
            <a:off x="6311112" y="3042222"/>
            <a:ext cx="1224000" cy="346679"/>
          </a:xfrm>
          <a:prstGeom prst="rect">
            <a:avLst/>
          </a:prstGeom>
          <a:solidFill>
            <a:srgbClr val="3B9B9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ISO1H812G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D2994307-B32A-D491-D852-2506B73A193F}"/>
              </a:ext>
            </a:extLst>
          </p:cNvPr>
          <p:cNvSpPr/>
          <p:nvPr/>
        </p:nvSpPr>
        <p:spPr bwMode="auto">
          <a:xfrm>
            <a:off x="7607112" y="3042222"/>
            <a:ext cx="1224000" cy="346679"/>
          </a:xfrm>
          <a:prstGeom prst="rect">
            <a:avLst/>
          </a:prstGeom>
          <a:solidFill>
            <a:srgbClr val="3B9B9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ISO1H815G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BD04147F-207A-7EB1-ECBF-8140A7E89D40}"/>
              </a:ext>
            </a:extLst>
          </p:cNvPr>
          <p:cNvSpPr/>
          <p:nvPr/>
        </p:nvSpPr>
        <p:spPr bwMode="auto">
          <a:xfrm>
            <a:off x="6311112" y="3460901"/>
            <a:ext cx="1224000" cy="346679"/>
          </a:xfrm>
          <a:prstGeom prst="rect">
            <a:avLst/>
          </a:prstGeom>
          <a:solidFill>
            <a:srgbClr val="3B9B9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ISO1H816G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0AE9B7B5-FE53-8FC5-C5C5-EF0999832A26}"/>
              </a:ext>
            </a:extLst>
          </p:cNvPr>
          <p:cNvSpPr/>
          <p:nvPr/>
        </p:nvSpPr>
        <p:spPr bwMode="auto">
          <a:xfrm>
            <a:off x="9191447" y="2138940"/>
            <a:ext cx="2664000" cy="4168672"/>
          </a:xfrm>
          <a:prstGeom prst="rect">
            <a:avLst/>
          </a:prstGeom>
          <a:ln w="9525">
            <a:solidFill>
              <a:schemeClr val="bg2"/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sp>
        <p:nvSpPr>
          <p:cNvPr id="42" name="TextBox">
            <a:extLst>
              <a:ext uri="{FF2B5EF4-FFF2-40B4-BE49-F238E27FC236}">
                <a16:creationId xmlns:a16="http://schemas.microsoft.com/office/drawing/2014/main" id="{733761AB-8100-E915-7268-416DDBC2B76A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9191446" y="4231316"/>
            <a:ext cx="2664000" cy="1605742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r>
              <a:rPr lang="en-US" sz="1000" dirty="0"/>
              <a:t>8-channel high-side power switch with current capability of up to 0.6A/ channel</a:t>
            </a:r>
          </a:p>
          <a:p>
            <a:r>
              <a:rPr lang="en-US" sz="1000" dirty="0"/>
              <a:t>Configurable 8/16/24-bit SPI and parallel modes</a:t>
            </a:r>
          </a:p>
          <a:p>
            <a:r>
              <a:rPr lang="en-US" sz="1000" dirty="0"/>
              <a:t>Robust 2.5 </a:t>
            </a:r>
            <a:r>
              <a:rPr lang="en-US" sz="1000" dirty="0" err="1"/>
              <a:t>kV</a:t>
            </a:r>
            <a:r>
              <a:rPr lang="en-US" sz="1000" baseline="-25000" dirty="0" err="1"/>
              <a:t>RMS</a:t>
            </a:r>
            <a:r>
              <a:rPr lang="en-US" sz="1000" dirty="0"/>
              <a:t> galvanic isolation</a:t>
            </a:r>
          </a:p>
          <a:p>
            <a:r>
              <a:rPr lang="de-DE" sz="1000" dirty="0"/>
              <a:t>Industry-leading global and channel-resolved diagnostics stored in registers</a:t>
            </a:r>
            <a:endParaRPr lang="en-US" sz="1000" dirty="0"/>
          </a:p>
          <a:p>
            <a:r>
              <a:rPr lang="de-DE" sz="1000" dirty="0"/>
              <a:t>Small footprint VQFN-70 (12x12 mm)</a:t>
            </a:r>
            <a:endParaRPr lang="en-US" sz="1000" dirty="0"/>
          </a:p>
        </p:txBody>
      </p:sp>
      <p:sp>
        <p:nvSpPr>
          <p:cNvPr id="43" name="TextBox">
            <a:extLst>
              <a:ext uri="{FF2B5EF4-FFF2-40B4-BE49-F238E27FC236}">
                <a16:creationId xmlns:a16="http://schemas.microsoft.com/office/drawing/2014/main" id="{434859E6-AB80-88B7-42FD-D273FBFC289E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9191446" y="3799268"/>
            <a:ext cx="2664000" cy="497747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000" b="1" dirty="0"/>
              <a:t>Key differentiating features of the product family: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BE60B3B3-6CE7-6DA2-0AED-3C4636179890}"/>
              </a:ext>
            </a:extLst>
          </p:cNvPr>
          <p:cNvSpPr/>
          <p:nvPr/>
        </p:nvSpPr>
        <p:spPr bwMode="auto">
          <a:xfrm>
            <a:off x="9263446" y="2204864"/>
            <a:ext cx="2520000" cy="34668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2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Digital Output ICs Gen-2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76875146-DFD1-7EDE-A305-34F1DFAA9BF8}"/>
              </a:ext>
            </a:extLst>
          </p:cNvPr>
          <p:cNvSpPr/>
          <p:nvPr/>
        </p:nvSpPr>
        <p:spPr bwMode="auto">
          <a:xfrm>
            <a:off x="4294579" y="2763505"/>
            <a:ext cx="1224000" cy="346679"/>
          </a:xfrm>
          <a:prstGeom prst="rect">
            <a:avLst/>
          </a:prstGeom>
          <a:solidFill>
            <a:srgbClr val="6CB4AD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Part number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B3F4F481-27FC-F31B-B9A1-6ECD3106D4C0}"/>
              </a:ext>
            </a:extLst>
          </p:cNvPr>
          <p:cNvSpPr/>
          <p:nvPr/>
        </p:nvSpPr>
        <p:spPr bwMode="auto">
          <a:xfrm>
            <a:off x="4294579" y="3182184"/>
            <a:ext cx="1224000" cy="346679"/>
          </a:xfrm>
          <a:prstGeom prst="rect">
            <a:avLst/>
          </a:prstGeom>
          <a:solidFill>
            <a:srgbClr val="6CB4AD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Part number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258BD539-6E5B-C7C6-AD40-A6A30939B1CC}"/>
              </a:ext>
            </a:extLst>
          </p:cNvPr>
          <p:cNvSpPr/>
          <p:nvPr/>
        </p:nvSpPr>
        <p:spPr bwMode="auto">
          <a:xfrm>
            <a:off x="4294579" y="3600863"/>
            <a:ext cx="1224000" cy="346679"/>
          </a:xfrm>
          <a:prstGeom prst="rect">
            <a:avLst/>
          </a:prstGeom>
          <a:solidFill>
            <a:srgbClr val="6CB4AD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Part number</a:t>
            </a: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CB5F3086-7515-6956-766D-77C9C2682091}"/>
              </a:ext>
            </a:extLst>
          </p:cNvPr>
          <p:cNvSpPr/>
          <p:nvPr/>
        </p:nvSpPr>
        <p:spPr bwMode="auto">
          <a:xfrm>
            <a:off x="334434" y="1268414"/>
            <a:ext cx="11521018" cy="3608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eaLnBrk="0" hangingPunct="0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ISOFACE</a:t>
            </a:r>
            <a:r>
              <a:rPr lang="en-US" b="1" baseline="300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TM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Digital I/O ICs</a:t>
            </a:r>
          </a:p>
        </p:txBody>
      </p:sp>
      <p:sp>
        <p:nvSpPr>
          <p:cNvPr id="66" name="TextBox">
            <a:extLst>
              <a:ext uri="{FF2B5EF4-FFF2-40B4-BE49-F238E27FC236}">
                <a16:creationId xmlns:a16="http://schemas.microsoft.com/office/drawing/2014/main" id="{A460A354-F6A6-E027-B480-626872827F88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434" y="1629264"/>
            <a:ext cx="11521017" cy="313080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62" name="Titel 1">
            <a:extLst>
              <a:ext uri="{FF2B5EF4-FFF2-40B4-BE49-F238E27FC236}">
                <a16:creationId xmlns:a16="http://schemas.microsoft.com/office/drawing/2014/main" id="{E4401FF6-1CDC-5D53-4F52-7E5F69FBBC35}"/>
              </a:ext>
            </a:extLst>
          </p:cNvPr>
          <p:cNvSpPr txBox="1">
            <a:spLocks/>
          </p:cNvSpPr>
          <p:nvPr/>
        </p:nvSpPr>
        <p:spPr>
          <a:xfrm>
            <a:off x="335360" y="188720"/>
            <a:ext cx="10225136" cy="720000"/>
          </a:xfrm>
          <a:prstGeom prst="rect">
            <a:avLst/>
          </a:prstGeom>
        </p:spPr>
        <p:txBody>
          <a:bodyPr vert="horz" lIns="0" tIns="0" rIns="0" bIns="10800" rtlCol="0" anchor="b" anchorCtr="0">
            <a:noAutofit/>
          </a:bodyPr>
          <a:lstStyle>
            <a:lvl1pPr algn="l" defTabSz="5760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Tx/>
              <a:buNone/>
              <a:defRPr sz="24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ISOFACE</a:t>
            </a:r>
            <a:r>
              <a:rPr lang="en-US" kern="0" baseline="30000" dirty="0"/>
              <a:t>TM</a:t>
            </a:r>
            <a:r>
              <a:rPr lang="en-US" kern="0" dirty="0"/>
              <a:t> Digital Input and Output ICs</a:t>
            </a:r>
          </a:p>
          <a:p>
            <a:r>
              <a:rPr lang="de-DE" b="0" kern="0" dirty="0"/>
              <a:t>Product family positioning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92C685-521F-654D-416A-447105ADF741}"/>
              </a:ext>
            </a:extLst>
          </p:cNvPr>
          <p:cNvSpPr/>
          <p:nvPr/>
        </p:nvSpPr>
        <p:spPr bwMode="auto">
          <a:xfrm>
            <a:off x="3215365" y="2070936"/>
            <a:ext cx="2808312" cy="43039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prstDash val="sysDash"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F9C1D023-E8AE-912C-9FEC-1D139C7519FD}"/>
              </a:ext>
            </a:extLst>
          </p:cNvPr>
          <p:cNvSpPr/>
          <p:nvPr/>
        </p:nvSpPr>
        <p:spPr bwMode="auto">
          <a:xfrm>
            <a:off x="3287373" y="2150399"/>
            <a:ext cx="2664000" cy="4168672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72000" tIns="72000" rIns="72000" bIns="72000" rtlCol="0" anchor="ctr">
            <a:noAutofit/>
          </a:bodyPr>
          <a:lstStyle/>
          <a:p>
            <a:pPr marL="216000" indent="-216000" defTabSz="576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Symbol" panose="05050102010706020507" pitchFamily="18" charset="2"/>
              <a:buChar char="-"/>
            </a:pPr>
            <a:endParaRPr lang="de-DE" sz="1800" dirty="0"/>
          </a:p>
        </p:txBody>
      </p:sp>
      <p:sp>
        <p:nvSpPr>
          <p:cNvPr id="52" name="TextBox">
            <a:extLst>
              <a:ext uri="{FF2B5EF4-FFF2-40B4-BE49-F238E27FC236}">
                <a16:creationId xmlns:a16="http://schemas.microsoft.com/office/drawing/2014/main" id="{4056008C-8DD4-3DD0-F39D-956475921E34}"/>
              </a:ext>
            </a:extLst>
          </p:cNvPr>
          <p:cNvSpPr txBox="1"/>
          <p:nvPr>
            <p:custDataLst>
              <p:tags r:id="rId9"/>
            </p:custDataLst>
          </p:nvPr>
        </p:nvSpPr>
        <p:spPr bwMode="auto">
          <a:xfrm>
            <a:off x="3287372" y="4242775"/>
            <a:ext cx="2664000" cy="1605742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r>
              <a:rPr lang="en-US" sz="1000" dirty="0"/>
              <a:t>8 digital input channels according to IEC 61131-2 Type 1 and Type 3</a:t>
            </a:r>
            <a:endParaRPr lang="de-DE" sz="1000" dirty="0"/>
          </a:p>
          <a:p>
            <a:r>
              <a:rPr lang="en-US" sz="1000" dirty="0"/>
              <a:t>Robust 2.5 kV</a:t>
            </a:r>
            <a:r>
              <a:rPr lang="en-US" sz="1000" baseline="-25000" dirty="0"/>
              <a:t>RMS</a:t>
            </a:r>
            <a:r>
              <a:rPr lang="en-US" sz="1000" dirty="0"/>
              <a:t> galvanic isolation</a:t>
            </a:r>
          </a:p>
          <a:p>
            <a:r>
              <a:rPr lang="en-US" sz="1000" dirty="0"/>
              <a:t>Supply and sensor voltage V</a:t>
            </a:r>
            <a:r>
              <a:rPr lang="en-US" sz="1000" baseline="-25000" dirty="0"/>
              <a:t>BB</a:t>
            </a:r>
            <a:r>
              <a:rPr lang="en-US" sz="1000" dirty="0"/>
              <a:t> up to 60V max for high system robustness</a:t>
            </a:r>
          </a:p>
          <a:p>
            <a:r>
              <a:rPr lang="en-US" sz="1000" dirty="0"/>
              <a:t>Event-based interrupt flag supports optimized microcontroller data traffic</a:t>
            </a:r>
          </a:p>
          <a:p>
            <a:r>
              <a:rPr lang="en-US" sz="1000" dirty="0"/>
              <a:t>Optimized power dissipation due to precisely regulated sensor input current</a:t>
            </a:r>
          </a:p>
          <a:p>
            <a:r>
              <a:rPr lang="de-DE" sz="1000" dirty="0"/>
              <a:t>Small footprint VQFN-40 (8x8 mm)</a:t>
            </a:r>
            <a:endParaRPr lang="en-US" sz="1000" dirty="0"/>
          </a:p>
        </p:txBody>
      </p:sp>
      <p:sp>
        <p:nvSpPr>
          <p:cNvPr id="53" name="TextBox">
            <a:extLst>
              <a:ext uri="{FF2B5EF4-FFF2-40B4-BE49-F238E27FC236}">
                <a16:creationId xmlns:a16="http://schemas.microsoft.com/office/drawing/2014/main" id="{2BB7BA0B-0D5D-E4F9-184D-94B40C8BF04B}"/>
              </a:ext>
            </a:extLst>
          </p:cNvPr>
          <p:cNvSpPr txBox="1"/>
          <p:nvPr>
            <p:custDataLst>
              <p:tags r:id="rId10"/>
            </p:custDataLst>
          </p:nvPr>
        </p:nvSpPr>
        <p:spPr bwMode="auto">
          <a:xfrm>
            <a:off x="3287372" y="3810727"/>
            <a:ext cx="2664000" cy="497747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000" b="1" dirty="0"/>
              <a:t>Key differentiating features of the product family: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DF39B7B5-4A60-2882-8C1D-2FD966605278}"/>
              </a:ext>
            </a:extLst>
          </p:cNvPr>
          <p:cNvSpPr/>
          <p:nvPr/>
        </p:nvSpPr>
        <p:spPr bwMode="auto">
          <a:xfrm>
            <a:off x="3359372" y="2216323"/>
            <a:ext cx="2520000" cy="3466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200" b="1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Digital Input ICs Gen-2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29502551-BD92-CAF2-D975-B4C845BD5D2A}"/>
              </a:ext>
            </a:extLst>
          </p:cNvPr>
          <p:cNvSpPr/>
          <p:nvPr/>
        </p:nvSpPr>
        <p:spPr bwMode="auto">
          <a:xfrm>
            <a:off x="3359372" y="2635002"/>
            <a:ext cx="1224000" cy="346679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ISO2I828V *</a:t>
            </a:r>
          </a:p>
        </p:txBody>
      </p:sp>
      <p:sp>
        <p:nvSpPr>
          <p:cNvPr id="67" name="14 Sticker">
            <a:extLst>
              <a:ext uri="{FF2B5EF4-FFF2-40B4-BE49-F238E27FC236}">
                <a16:creationId xmlns:a16="http://schemas.microsoft.com/office/drawing/2014/main" id="{0E6CCB8F-0ABF-1C5B-3F38-756E63031E2F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 rot="498523">
            <a:off x="5447059" y="1683534"/>
            <a:ext cx="720000" cy="720000"/>
          </a:xfrm>
          <a:prstGeom prst="ellipse">
            <a:avLst/>
          </a:prstGeom>
          <a:solidFill>
            <a:schemeClr val="accent6"/>
          </a:solidFill>
          <a:ln w="571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576000" eaLnBrk="0" hangingPunct="0">
              <a:lnSpc>
                <a:spcPct val="120000"/>
              </a:lnSpc>
              <a:spcBef>
                <a:spcPts val="0"/>
              </a:spcBef>
              <a:buClr>
                <a:schemeClr val="tx2"/>
              </a:buClr>
            </a:pPr>
            <a:r>
              <a:rPr lang="de-DE" sz="1200" b="1" dirty="0">
                <a:solidFill>
                  <a:schemeClr val="bg1"/>
                </a:solidFill>
                <a:latin typeface="+mn-lt"/>
              </a:rPr>
              <a:t>NEW</a:t>
            </a:r>
          </a:p>
        </p:txBody>
      </p:sp>
      <p:sp>
        <p:nvSpPr>
          <p:cNvPr id="3" name="Rechteck 34">
            <a:extLst>
              <a:ext uri="{FF2B5EF4-FFF2-40B4-BE49-F238E27FC236}">
                <a16:creationId xmlns:a16="http://schemas.microsoft.com/office/drawing/2014/main" id="{F6300759-D258-FF84-E6AA-71F6A0BD2CD2}"/>
              </a:ext>
            </a:extLst>
          </p:cNvPr>
          <p:cNvSpPr/>
          <p:nvPr/>
        </p:nvSpPr>
        <p:spPr bwMode="auto">
          <a:xfrm>
            <a:off x="9270295" y="2623543"/>
            <a:ext cx="1224000" cy="346679"/>
          </a:xfrm>
          <a:prstGeom prst="rect">
            <a:avLst/>
          </a:prstGeom>
          <a:solidFill>
            <a:srgbClr val="3B9B9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eaLnBrk="0" hangingPunct="0">
              <a:lnSpc>
                <a:spcPct val="120000"/>
              </a:lnSpc>
            </a:pPr>
            <a:r>
              <a:rPr lang="de-DE" sz="1000" dirty="0">
                <a:solidFill>
                  <a:schemeClr val="bg1"/>
                </a:solidFill>
              </a:rPr>
              <a:t>ISO2H823V2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90F9C51-F2FF-EB30-7D6C-9A426E5A511A}"/>
              </a:ext>
            </a:extLst>
          </p:cNvPr>
          <p:cNvCxnSpPr>
            <a:cxnSpLocks/>
          </p:cNvCxnSpPr>
          <p:nvPr/>
        </p:nvCxnSpPr>
        <p:spPr>
          <a:xfrm>
            <a:off x="4207331" y="1511256"/>
            <a:ext cx="721301" cy="0"/>
          </a:xfrm>
          <a:prstGeom prst="straightConnector1">
            <a:avLst/>
          </a:prstGeom>
          <a:ln w="95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83168B5-9D89-CCDC-B9BA-EF1D96557A1A}"/>
              </a:ext>
            </a:extLst>
          </p:cNvPr>
          <p:cNvCxnSpPr>
            <a:cxnSpLocks/>
          </p:cNvCxnSpPr>
          <p:nvPr/>
        </p:nvCxnSpPr>
        <p:spPr>
          <a:xfrm flipH="1">
            <a:off x="4191680" y="1417879"/>
            <a:ext cx="721301" cy="14790"/>
          </a:xfrm>
          <a:prstGeom prst="straightConnector1">
            <a:avLst/>
          </a:prstGeom>
          <a:ln w="95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DDC3F5E-D82C-F018-22E3-A81426BA1C08}"/>
              </a:ext>
            </a:extLst>
          </p:cNvPr>
          <p:cNvSpPr/>
          <p:nvPr/>
        </p:nvSpPr>
        <p:spPr bwMode="auto">
          <a:xfrm>
            <a:off x="4334043" y="1381714"/>
            <a:ext cx="459117" cy="172592"/>
          </a:xfrm>
          <a:prstGeom prst="rect">
            <a:avLst/>
          </a:prstGeom>
          <a:solidFill>
            <a:schemeClr val="tx2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Graphic 12" descr="Shield with solid fill">
            <a:extLst>
              <a:ext uri="{FF2B5EF4-FFF2-40B4-BE49-F238E27FC236}">
                <a16:creationId xmlns:a16="http://schemas.microsoft.com/office/drawing/2014/main" id="{DA75C222-FAEB-BCDC-17E2-F1CDEA72FC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48652" y="1233821"/>
            <a:ext cx="429901" cy="429901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3E741EE2-F7B6-F979-1BA3-976494352C82}"/>
              </a:ext>
            </a:extLst>
          </p:cNvPr>
          <p:cNvSpPr/>
          <p:nvPr/>
        </p:nvSpPr>
        <p:spPr bwMode="auto">
          <a:xfrm>
            <a:off x="311526" y="6288817"/>
            <a:ext cx="5327273" cy="29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defTabSz="576000" eaLnBrk="0" hangingPunct="0"/>
            <a:r>
              <a:rPr lang="en-US" sz="800" baseline="0" dirty="0">
                <a:latin typeface="+mn-lt"/>
                <a:ea typeface="+mn-ea"/>
                <a:cs typeface="+mn-cs"/>
              </a:rPr>
              <a:t>* Coming soon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48978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CLMASTER" val="0"/>
  <p:tag name="SLIDESPERROW" val="4"/>
  <p:tag name="THUMBWIDTH" val="220"/>
  <p:tag name="INFINEON_CATEGORY" val="{&quot;CategoryList&quot;:[],&quot;CategoryDictionary&quot;:{}}"/>
  <p:tag name="EMPOWERCHARTSPROPERTIES_A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/gs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0GBAEGmsRCrWeMKWDzcgcEAAAAAAADAAAAAAADAAAAAwADAAIA////////BQAAAAMAEAAL1tOUau8zpU2NYkRIb9lDWQQAAAABAAMAAAACAAMAAAAEAAMAAAAAAAMAAAAEAAQAAgD///////8FAAAABAAQAAtU0aCsIfNqT7UjuaR5MIJh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AMOAAAAAAAAAAAAAP////+DAIMAAAAFX2lkABAAAAAEXQYEAQaaxEKtZ4wpYPNyBwNEYXRhABsAAAAETGlua2VkU2hhcGVEYXRhAAUAAAAAAAJOYW1lABkAAABMaW5rZWRTaGFwZXNEYXRhUHJvcGVydHkAEFZlcnNpb24AAAAAAAlMYXN0V3JpdGUAQe86A4IBAAAAAQD/////gwCDAAAABV9pZAAQAAAABNbTlGrvM6VNjWJESG/ZQ1kDRGF0YQAbAAAABExpbmtlZFNoYXBlRGF0YQAFAAAAAAACTmFtZQAZAAAATGlua2VkU2hhcGVzRGF0YVByb3BlcnR5ABBWZXJzaW9uAAEAAAAJTGFzdFdyaXRlAPjPZFaOAQAAAAIA/////8YAxgAAAAVfaWQAEAAAAARU0aCsIfNqT7UjuaR5MIJhA0RhdGEAUwAAAAhQcmVzZW50YXRpb25TY2FubmVkRm9yTGlua2VkU2hhcGVzAAECTnVtYmVyRm9ybWF0U2VwYXJhdG9yTW9kZQAKAAAAQXV0b21hdGljAAACTmFtZQAkAAAATGlua2VkU2hhcGVQcmVzZW50YXRpb25TZXR0aW5nc0RhdGEAEFZlcnNpb24AAAAAAAlMYXN0V3JpdGUAWe86A4I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VCwAAAAAAAAAAAAAgAf///////////////wAAAP////////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GgAGTGlua2VkU2hhcGVzRGF0YVByb3BlcnR5XzAEAAAAAAAFAAAABAAFAAAAAwADAAIBAwAAAAMA////////GgAGTGlua2VkU2hhcGVzRGF0YVByb3BlcnR5XzEEAAAAAQAFAAAAAgAFAAAAAQAFAAAABAD///////8EAAIBAwAAAAQA////////JQAGTGlua2VkU2hhcGVQcmVzZW50YXRpb25TZXR0aW5nc0RhdGFfMAQAAAACAAUAAAAAAAUAAAACAAUAAAAAAAUAAAAD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A"/>
  <p:tag name="EMPOWERCHARTSPROPERTIES_LASTWRITEDATE" val="638464432312502879"/>
  <p:tag name="EMPOWERCHARTSPROPERTIES_A_LENGTH" val="24576"/>
  <p:tag name="MIO_PRESENTATION_LANGUAGE" val="10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LACEHOLDER_MAPPING" val="Infineon 16:9MIOPlaceholderMapping.IFX_Final_ClaimMIOPlaceholderMapping.19MIOPlaceholderMapping-Infineon 16:9MIOPlaceholderMapping.FinalMIOPlaceholderMapping.1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b76fcd64-8467-46d6-a544-8521e3bafb88"/>
  <p:tag name="MIO_HYPERLINK_INDEX_TARGET_GUID_DICTIONARY" val="1$b76fcd64-8467-46d6-a544-8521e3bafb88,2$b76fcd64-8467-46d6-a544-8521e3bafb88,3$b76fcd64-8467-46d6-a544-8521e3bafb88,4$e0424e05-97de-46c0-9fe4-e2d532b5ca31,5$e0424e05-97de-46c0-9fe4-e2d532b5ca31,6$e0424e05-97de-46c0-9fe4-e2d532b5ca31,7$955260b2-0156-4bba-9b12-1f1d9148efab,8$955260b2-0156-4bba-9b12-1f1d9148efab,9$955260b2-0156-4bba-9b12-1f1d9148efab,,00000000-0000-0000-0000-000000000000"/>
  <p:tag name="MIO_EKGUID" val="76ea5ee2-982b-4452-8ba8-fae495608155"/>
  <p:tag name="MIO_UPDATE" val="True"/>
  <p:tag name="MIO_VERSION" val="07.05.2025 07:09:24"/>
  <p:tag name="MIO_DBID" val="fde84254-54db-49e3-9a0e-cde72035d530"/>
  <p:tag name="MIO_LASTDOWNLOADED" val="16.09.2025 15:45:08"/>
  <p:tag name="MIO_OBJECTNAME" val="Table of contents (2)"/>
  <p:tag name="MIO_LASTEDITORNAME" val="Fruzsina Gal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AGENDA_LEVEL_STRING" val="1"/>
  <p:tag name="MIO_AGENDA_ELEMENTNAME" val="Value proposition and customer value"/>
  <p:tag name="MIO_AGENDA_EXPLICIT_ITEM_LEVEL_TAG" val="0"/>
  <p:tag name="MIO_AGENDA_NUMBER_STRING_TAG" val="1"/>
  <p:tag name="MIO_AGENDA_SCALEMODE_FIT_TO_SLIDE_TAG" val="True"/>
  <p:tag name="MIO_AGENDA_CREATE_AGENDA_SLIDENUMBERS_TAG" val="True"/>
  <p:tag name="MIO_AGENDA_AUTOMATIC_UPDATE_TAG" val="True"/>
  <p:tag name="MIO_AGENDA_CREATE_SECTIONS_TAG" val="True"/>
  <p:tag name="MIO_EKGUID" val="d9b0a732-6d6c-4fe3-b9e8-6a4a78dae162"/>
  <p:tag name="MIO_GUID" val="c447d846-6c8b-4f3e-ae93-941ed028a05c"/>
  <p:tag name="MIO_VERSION" val="31.12.9999 23:59:59"/>
  <p:tag name="MIO_DBID" val="FDE84254-54DB-49E3-9A0E-CDE72035D530"/>
  <p:tag name="MIO_LASTDOWNLOADED" val="01.04.2025 14:24:02.928"/>
  <p:tag name="MIO_UPDATE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TITL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HIGHLIGHT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HIGHLIGHT_NUMBER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HIGHLIGHT_PAGENUMBER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NUMBER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PAGENUMBER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NUMBER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PAGENUMBER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9c172f83-47be-49c6-a2f9-444cb7b138b2"/>
  <p:tag name="MIO_EKGUID" val="4df06006-63df-46cd-be37-722bc655fa53"/>
  <p:tag name="MIO_UPDATE" val="True"/>
  <p:tag name="MIO_VERSION" val="07.05.2025 07:09:24"/>
  <p:tag name="MIO_DBID" val="fde84254-54db-49e3-9a0e-cde72035d530"/>
  <p:tag name="MIO_LASTDOWNLOADED" val="16.09.2025 15:45:09"/>
  <p:tag name="MIO_OBJECTNAME" val="How &lt;NPI name&gt;  hyperlink the NPI name to the product or product family webpage to bring the customer to the web the fastest possible brings value to the target applications/use cases?"/>
  <p:tag name="MIO_LASTEDITORNAME" val="Fruzsina Gal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8c1fc6e0-2d52-400d-b4f6-e2a39dcfc0bb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8c1fc6e0-2d52-400d-b4f6-e2a39dcfc0bb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8c1fc6e0-2d52-400d-b4f6-e2a39dcfc0bb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9c172f83-47be-49c6-a2f9-444cb7b138b2"/>
  <p:tag name="MIO_EKGUID" val="4df06006-63df-46cd-be37-722bc655fa53"/>
  <p:tag name="MIO_UPDATE" val="True"/>
  <p:tag name="MIO_VERSION" val="07.05.2025 07:09:24"/>
  <p:tag name="MIO_DBID" val="fde84254-54db-49e3-9a0e-cde72035d530"/>
  <p:tag name="MIO_LASTDOWNLOADED" val="16.09.2025 15:45:09"/>
  <p:tag name="MIO_OBJECTNAME" val="How &lt;NPI name&gt;  hyperlink the NPI name to the product or product family webpage to bring the customer to the web the fastest possible brings value to the target applications/use cases?"/>
  <p:tag name="MIO_LASTEDITORNAME" val="Fruzsina Gal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8c1fc6e0-2d52-400d-b4f6-e2a39dcfc0bb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8c1fc6e0-2d52-400d-b4f6-e2a39dcfc0bb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8c1fc6e0-2d52-400d-b4f6-e2a39dcfc0bb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f43814d8-532c-46e7-94c2-4b3a22e90042"/>
  <p:tag name="MIO_EKGUID" val="0f79af73-2b86-4eb2-b4a0-84266f37e1dc"/>
  <p:tag name="MIO_UPDATE" val="True"/>
  <p:tag name="MIO_VERSION" val="07.05.2025 07:09:25"/>
  <p:tag name="MIO_DBID" val="fde84254-54db-49e3-9a0e-cde72035d530"/>
  <p:tag name="MIO_LASTDOWNLOADED" val="04.08.2025 11:18:21"/>
  <p:tag name="MIO_OBJECTNAME" val="What are the market and technology trends in the target markets to help you stay ahead? (3)"/>
  <p:tag name="MIO_LASTEDITORNAME" val="Fruzsina Gal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3EI+YtPb/tMr6pBv5DA5MwEAAAAAAADAAAAAAADAAAABAADAAEA////////BQAAAAMAEAALITT49bIMG02AHlSMuWfqCAQAAAABAAMAAAAEAAMAAAABAAQAAQD///////8FAAAABAAQAAuaaK/CviUySbxzPzIRcld4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cQj5i09v+0yvqkG/kMDkzAREYXRhAAUAAAAAAk5hbWUADQAAAExpbmtEYXRhTGlzdAAQVmVyc2lvbgAAAAAACUxhc3RXcml0ZQA3ssQKmQEAAAABAP////9hAGEAAAAFX2lkABAAAAAEITT49bIMG02AHlSMuWfqCAREYXRhAAUAAAAAAk5hbWUADQAAAExpbmtEYXRhTGlzdAAQVmVyc2lvbgABAAAACUxhc3RXcml0ZQA5ssQKmQEAAAACAP////9wAHAAAAAFX2lkABAAAAAEmmivwr4lMkm8cz8yEXJXeANEYXRhABYAAAACUGVyc29uYWxJZAABAAAAAAACTmFtZQALAAAAUGVyc29uYWxJZAAQVmVyc2lvbgAAAAAACUxhc3RXcml0ZQBdssQK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4190869699915"/>
  <p:tag name="EMPOWERCHARTSPROPERTIES_B_LENGTH" val="24576"/>
  <p:tag name="DOWN_MIGRATION_INITIAL_LAYOUT_REQUIRED" val="9.2.99"/>
  <p:tag name="RUNTIME_ID" val="7f955a31-a125-4119-9db5-f4af937fe84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MBAQEBAQEBAQEBAQEBAQMAAAAAAAAAAwAAAAMAAAAA/////wUAqgsAAAAAAAAAAAAAIAD///////////////8AAAD///////////////8DAAAAAgD///////8DAAAAAgD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x44/zNHDAlHpZSbhiwPbL4EAAAAAAADAAAAAAADAAAABAADAAAAAAADAAAABAADAAIA////////BQAAAAMAEAALHXeK7yxfXUuAGHZyWR5Y3gQAAAABAAMAAAAEAAMAAAABAAMAAAAEAP///////wQACAD///////8FAAAABAAQAAs6xiKkkrf8Q7uzlE5CZmYXBAAAAAIAAwAAAAIAAwAAAAMAAwAAAAIAAwAAAAMAAwAAAAAA////////AwAAAAAA////////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Hjj/M0cMCUellJuGLA9svgREYXRhAAUAAAAAAk5hbWUADQAAAExpbmtEYXRhTGlzdAAQVmVyc2lvbgABAAAACUxhc3RXcml0ZQBeC9EKmQEAAAABAP////9hAGEAAAAFX2lkABAAAAAEHXeK7yxfXUuAGHZyWR5Y3gREYXRhAAUAAAAAAk5hbWUADQAAAExpbmtEYXRhTGlzdAAQVmVyc2lvbgAAAAAACUxhc3RXcml0ZQBdC9EKmQEAAAACAP////9wAHAAAAAFX2lkABAAAAAEOsYipJK3/EO7s5ROQmZmFwNEYXRhABYAAAACUGVyc29uYWxJZAABAAAAAAACTmFtZQALAAAAUGVyc29uYWxJZAAQVmVyc2lvbgAAAAAACUxhc3RXcml0ZQB0C9EK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MBAwAAAAQA////////DAAGUGVyc29uYWxJZF8wBAAAAAIABQAAAAI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4198961998909"/>
  <p:tag name="EMPOWERCHARTSPROPERTIES_B_LENGTH" val="24576"/>
  <p:tag name="DOWN_MIGRATION_INITIAL_LAYOUT_REQUIRED" val="9.2.99"/>
  <p:tag name="RUNTIME_ID" val="1e786f94-ef01-411e-a36f-eb6310663d7d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E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/SkqLODslRBuYGIdpToXxwEAAAAAAADAAAABAADAAAAAwADAAAAAAADAAAAAwADAAAAAAADAAAAAwADAAUA////////BQAAAAMAEAALmPLB47QN9ESfCcjp5cWfGQQAAAABAAMAAAACAAMAAAABAAMAAAACAP///////wMAAAACAP///////wMAAAAAAP///////wMAAAAAAP///////wQAAQD///////8FAAAABAAQAAvTfyYSb/wvRqP8rgCdQD00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9KSos4OyVEG5gYh2lOhfHAREYXRhAAUAAAAAAk5hbWUADQAAAExpbmtEYXRhTGlzdAAQVmVyc2lvbgABAAAACUxhc3RXcml0ZQDTscQKmQEAAAABAP////9hAGEAAAAFX2lkABAAAAAEmPLB47QN9ESfCcjp5cWfGQREYXRhAAUAAAAAAk5hbWUADQAAAExpbmtEYXRhTGlzdAAQVmVyc2lvbgAAAAAACUxhc3RXcml0ZQDTscQKmQEAAAACAP////9wAHAAAAAFX2lkABAAAAAE038mEm/8L0aj/K4AnUA9NANEYXRhABYAAAACUGVyc29uYWxJZAABAAAAAAACTmFtZQALAAAAUGVyc29uYWxJZAAQVmVyc2lvbgAAAAAACUxhc3RXcml0ZQD8scQK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4190868655282"/>
  <p:tag name="EMPOWERCHARTSPROPERTIES_B_LENGTH" val="24576"/>
  <p:tag name="DOWN_MIGRATION_INITIAL_LAYOUT_REQUIRED" val="9.2.99"/>
  <p:tag name="RUNTIME_ID" val="624b9091-85da-4b21-a0d4-7391b21bb19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EBAQEBAQEBAQEBAQEBAQMAAAAAAAAAAwAAAAMAAAAA/////wUA2gsAAAAAAAAAAAAAIAD///////////////8AAAD////////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FAP///////wUAAAACABAAC8LgayVsLEtHk1vkqFohHq8EAAAAAAADAAAAAAADAAAABAADAAAAAAADAAAABAADAAAAAAD///////8DAAAAAAD///////8DAAAAAAD///////8DAAEA////////BQAAAAMAEAALpkaN6mP4vUu6egYOd6lKpAQAAAABAAMAAAAEAAMAAAABAAQAAgD///////8FAAAABAAQAAuryMUzibuoRo6PyZNUWF9+BAAAAAIAAwAAAAIAAwAAAAMA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wuBrJWwsS0eTW+SoWiEerwREYXRhAAUAAAAAAk5hbWUADQAAAExpbmtEYXRhTGlzdAAQVmVyc2lvbgABAAAACUxhc3RXcml0ZQDHps8KmQEAAAABAP////9hAGEAAAAFX2lkABAAAAAEpkaN6mP4vUu6egYOd6lKpAREYXRhAAUAAAAAAk5hbWUADQAAAExpbmtEYXRhTGlzdAAQVmVyc2lvbgAAAAAACUxhc3RXcml0ZQDDps8KmQEAAAACAP////9wAHAAAAAFX2lkABAAAAAEq8jFM4m7qEaOj8mTVFhffgNEYXRhABYAAAACUGVyc29uYWxJZAABAAAAAAACTmFtZQALAAAAUGVyc29uYWxJZAAQVmVyc2lvbgAAAAAACUxhc3RXcml0ZQDhps8K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4198049232707"/>
  <p:tag name="EMPOWERCHARTSPROPERTIES_B_LENGTH" val="24576"/>
  <p:tag name="DOWN_MIGRATION_INITIAL_LAYOUT_REQUIRED" val="9.2.99"/>
  <p:tag name="RUNTIME_ID" val="578b6b19-873d-4350-b366-c93b909c584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AgD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8crqRcqkMlBkBVQCvYDIZcEAAAAAAADAAAAAAADAAAABAADAAAAAAADAAAAAwADAAAAAAD///////8DAAAAAAD///////8DAAAAAAD///////8DAAAAAAD///////8DAAIA////////BQAAAAMAEAAL6ffPki1hp02daFIhe5aPGAQAAAABAAMAAAAEAAMAAAABAAMAAAACAP///////wQAAQD///////8FAAAABAAQAAtBo6J0Z5q9T5+89ubUOfn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xyupFyqQyUGQFVAK9gMhlwREYXRhAAUAAAAAAk5hbWUADQAAAExpbmtEYXRhTGlzdAAQVmVyc2lvbgABAAAACUxhc3RXcml0ZQC7tMQKmQEAAAABAP////9hAGEAAAAFX2lkABAAAAAE6ffPki1hp02daFIhe5aPGAREYXRhAAUAAAAAAk5hbWUADQAAAExpbmtEYXRhTGlzdAAQVmVyc2lvbgAAAAAACUxhc3RXcml0ZQC6tMQKmQEAAAACAP////9wAHAAAAAFX2lkABAAAAAEQaOidGeavU+fvPbm1Dn59QNEYXRhABYAAAACUGVyc29uYWxJZAABAAAAAAACTmFtZQALAAAAUGVyc29uYWxJZAAQVmVyc2lvbgAAAAAACUxhc3RXcml0ZQDWtMQK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IBAwAAAAQA////////DAAGUGVyc29uYWxJZF8wBAAAAAIABQAAAAI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4190875945752"/>
  <p:tag name="EMPOWERCHARTSPROPERTIES_B_LENGTH" val="24576"/>
  <p:tag name="DOWN_MIGRATION_INITIAL_LAYOUT_REQUIRED" val="9.2.99"/>
  <p:tag name="RUNTIME_ID" val="98d43c54-c1ec-4abc-a8b1-114e4d464bf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M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0IUo2IGw1RIkm+VNvHTy6sEAAAAAAADAAAAAAADAAAABAADAAEA////////BQAAAAMAEAALh0/k8RWFzUajIxg0IW93WgQAAAABAAMAAAAEAAMAAAABAAQAAQD///////8FAAAABAAQAAuXgcyeILdfT4SFi+A22zdb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QhSjYgbDVEiSb5U28dPLqwREYXRhAAUAAAAAAk5hbWUADQAAAExpbmtEYXRhTGlzdAAQVmVyc2lvbgAAAAAACUxhc3RXcml0ZQCIJtEKmQEAAAABAP////9hAGEAAAAFX2lkABAAAAAEh0/k8RWFzUajIxg0IW93WgREYXRhAAUAAAAAAk5hbWUADQAAAExpbmtEYXRhTGlzdAAQVmVyc2lvbgABAAAACUxhc3RXcml0ZQCJJtEKmQEAAAACAP////9wAHAAAAAFX2lkABAAAAAEl4HMniC3X0+EhYvgNts3WwNEYXRhABYAAAACUGVyc29uYWxJZAABAAAAAAACTmFtZQALAAAAUGVyc29uYWxJZAAQVmVyc2lvbgAAAAAACUxhc3RXcml0ZQCnJtEK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MBAwAAAAMA////////DgAGTGlua0RhdGFMaXN0XzEEAAAAAQAFAAAAAgAFAAAABAAFAAAAAAAFAAAABAAFAAAAAAD///////8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4199031686090"/>
  <p:tag name="EMPOWERCHARTSPROPERTIES_B_LENGTH" val="24576"/>
  <p:tag name="DOWN_MIGRATION_INITIAL_LAYOUT_REQUIRED" val="9.2.99"/>
  <p:tag name="RUNTIME_ID" val="70b5849e-c22b-451e-a76e-36a3cf6ffc1d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e0424e05-97de-46c0-9fe4-e2d532b5ca31"/>
  <p:tag name="MIO_HYPERLINK_INDEX_TARGET_GUID_DICTIONARY" val="1$b76fcd64-8467-46d6-a544-8521e3bafb88,2$b76fcd64-8467-46d6-a544-8521e3bafb88,3$b76fcd64-8467-46d6-a544-8521e3bafb88,4$e0424e05-97de-46c0-9fe4-e2d532b5ca31,5$e0424e05-97de-46c0-9fe4-e2d532b5ca31,6$e0424e05-97de-46c0-9fe4-e2d532b5ca31,7$955260b2-0156-4bba-9b12-1f1d9148efab,8$955260b2-0156-4bba-9b12-1f1d9148efab,9$955260b2-0156-4bba-9b12-1f1d9148efab,,00000000-0000-0000-0000-000000000000"/>
  <p:tag name="MIO_EKGUID" val="27ae8f1b-d8dc-4272-b50d-492725171b5f"/>
  <p:tag name="MIO_UPDATE" val="True"/>
  <p:tag name="MIO_VERSION" val="07.05.2025 07:09:26"/>
  <p:tag name="MIO_DBID" val="fde84254-54db-49e3-9a0e-cde72035d530"/>
  <p:tag name="MIO_LASTDOWNLOADED" val="16.09.2025 15:45:11"/>
  <p:tag name="MIO_OBJECTNAME" val="Table of contents (3)"/>
  <p:tag name="MIO_LASTEDITORNAME" val="Fruzsina Gal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AGENDA_LEVEL_STRING" val="2"/>
  <p:tag name="MIO_AGENDA_ELEMENTNAME" val="Our offering to help customers to stay ahead"/>
  <p:tag name="MIO_AGENDA_EXPLICIT_ITEM_LEVEL_TAG" val="0"/>
  <p:tag name="MIO_AGENDA_NUMBER_STRING_TAG" val="2"/>
  <p:tag name="MIO_AGENDA_SUBITEMS_V2" val="&lt;?xml version=&quot;1.0&quot; encoding=&quot;utf-16&quot;?&gt;&#10;&lt;ArrayOfAgendaPointElement xmlns:xsd=&quot;http://www.w3.org/2001/XMLSchema&quot; xmlns:xsi=&quot;http://www.w3.org/2001/XMLSchema-instance&quot;&gt;&#10;  &lt;AgendaPointElement&gt;&#10;    &lt;ElementName&gt;Product benefits in the context of the market/application trends&lt;/ElementName&gt;&#10;    &lt;NumberString&gt;2.1&lt;/NumberString&gt;&#10;    &lt;ExplicitLevel&gt;2&lt;/ExplicitLevel&gt;&#10;    &lt;SubItems /&gt;&#10;    &lt;LevelIndex&gt;0&lt;/LevelIndex&gt;&#10;  &lt;/AgendaPointElement&gt;&#10;  &lt;AgendaPointElement&gt;&#10;    &lt;ElementName&gt;Infineon’s product family positioning&lt;/ElementName&gt;&#10;    &lt;NumberString&gt;2.2&lt;/NumberString&gt;&#10;    &lt;ExplicitLevel&gt;2&lt;/ExplicitLevel&gt;&#10;    &lt;SubItems /&gt;&#10;    &lt;LevelIndex&gt;0&lt;/LevelIndex&gt;&#10;  &lt;/AgendaPointElement&gt;&#10;  &lt;AgendaPointElement&gt;&#10;    &lt;ElementName&gt;Product one-pager overviews&lt;/ElementName&gt;&#10;    &lt;NumberString&gt;2.3&lt;/NumberString&gt;&#10;    &lt;ExplicitLevel&gt;2&lt;/ExplicitLevel&gt;&#10;    &lt;SubItems /&gt;&#10;    &lt;LevelIndex&gt;0&lt;/LevelIndex&gt;&#10;  &lt;/AgendaPointElement&gt;&#10;  &lt;AgendaPointElement&gt;&#10;    &lt;ElementName&gt;Product portfolio table – differentiation of product variants &lt;/ElementName&gt;&#10;    &lt;NumberString&gt;2.4&lt;/NumberString&gt;&#10;    &lt;ExplicitLevel&gt;2&lt;/ExplicitLevel&gt;&#10;    &lt;SubItems /&gt;&#10;    &lt;LevelIndex&gt;0&lt;/LevelIndex&gt;&#10;  &lt;/AgendaPointElement&gt;&#10;  &lt;AgendaPointElement&gt;&#10;    &lt;ElementName&gt;Kits/boards overview&lt;/ElementName&gt;&#10;    &lt;NumberString&gt;2.5&lt;/NumberString&gt;&#10;    &lt;ExplicitLevel&gt;2&lt;/ExplicitLevel&gt;&#10;    &lt;SubItems /&gt;&#10;    &lt;LevelIndex&gt;0&lt;/LevelIndex&gt;&#10;  &lt;/AgendaPointElement&gt;&#10;&lt;/ArrayOfAgendaPointElement&gt;"/>
  <p:tag name="MIO_AGENDA_SCALEMODE_FIT_TO_SLIDE_TAG" val="True"/>
  <p:tag name="MIO_AGENDA_CREATE_AGENDA_SLIDENUMBERS_TAG" val="True"/>
  <p:tag name="MIO_AGENDA_AUTOMATIC_UPDATE_TAG" val="True"/>
  <p:tag name="MIO_AGENDA_CREATE_SECTIONS_TAG" val="True"/>
  <p:tag name="MIO_EKGUID" val="d9b0a732-6d6c-4fe3-b9e8-6a4a78dae162"/>
  <p:tag name="MIO_GUID" val="92872640-72a4-46a2-a289-daf0a6154132"/>
  <p:tag name="MIO_VERSION" val="31.12.9999 23:59:59"/>
  <p:tag name="MIO_DBID" val="FDE84254-54DB-49E3-9A0E-CDE72035D530"/>
  <p:tag name="MIO_LASTDOWNLOADED" val="01.04.2025 14:24:03.517"/>
  <p:tag name="MIO_UPDATE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NUMBER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PAGENUMBER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HIGHLIGHT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HIGHLIGHT_NUMBER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HIGHLIGHT_PAGENUMBER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NUMBER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PAGENUMBER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NUMBER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PAGENUMBER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NUMBER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PAGENUMBER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NUMBER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PAGENUMBER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NUMBER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SUBELEMENT_PAGENUMBER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NUMBER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HAPETYPES_AGENDA" val="MIO_AGENDA_FIRSTELEMENT_PAGENUMBER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8ef083c9-e807-41dc-9d46-04bd811bef9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ab99c39c-e7aa-4e48-9e54-6403d4b4b81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48790438-b849-4bc3-89b2-0a11e1cf0ce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2fa29c23-dc1b-4661-b030-6195ce10878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7bc5bfed-8335-421b-b522-2e435c01a71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4c48b999-92b1-4d4e-a497-9546483fae7f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2a623c13-aced-40da-8432-e6e82725fed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06480a2a-88b3-4200-91f0-fe7d82fac40b"/>
  <p:tag name="MIO_EKGUID" val="21893e9e-e978-47a7-ade7-83d58cf5ce59"/>
  <p:tag name="MIO_UPDATE" val="True"/>
  <p:tag name="MIO_VERSION" val="07.05.2025 14:36:52"/>
  <p:tag name="MIO_DBID" val="fde84254-54db-49e3-9a0e-cde72035d530"/>
  <p:tag name="MIO_LASTDOWNLOADED" val="16.09.2025 15:45:11"/>
  <p:tag name="MIO_OBJECTNAME" val="TextTextText"/>
  <p:tag name="MIO_LASTEDITORNAME" val="Fruzsina Gal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NAME" val="Wild thing sticker"/>
  <p:tag name="MIO_USERGROUPED" val="TRUE"/>
  <p:tag name="MIO_SHAPETYPES_SHAPECONTAINER" val="MIO_SHAPE"/>
  <p:tag name="MIO_CATEGORY" val="Vodafone"/>
  <p:tag name="MIO_GUID" val="44ab7566-15e2-46f4-bdaa-b98555655868"/>
  <p:tag name="MIO_EK" val="646"/>
  <p:tag name="MIO_EKGUID" val="de543193-5bd5-47bc-9449-c6c0c6f79868"/>
  <p:tag name="MIO_UPDATE" val="True"/>
  <p:tag name="MIO_VERSION" val="21.06.2021 12:41:19"/>
  <p:tag name="MIO_DBID" val="FDE84254-54DB-49E3-9A0E-CDE72035D530"/>
  <p:tag name="MIO_LASTDOWNLOADED" val="09.03.2023 11:15:18.294"/>
  <p:tag name="MIO_OBJECTNAME" val="14 Sticker"/>
  <p:tag name="MIO_LASTEDITORNAME" val="Verena Kohl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NTIME_ID" val="05368771-7e80-4653-8268-446d0b839c7f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5cc2b4a2-3910-40b6-8f5f-7b5ab8a96c1b"/>
  <p:tag name="MIO_EKGUID" val="999a92da-8960-4238-9778-23ebb2b42199"/>
  <p:tag name="MIO_UPDATE" val="True"/>
  <p:tag name="MIO_VERSION" val="09.03.2023 10:59:47"/>
  <p:tag name="MIO_DBID" val="FDE84254-54DB-49E3-9A0E-CDE72035D530"/>
  <p:tag name="MIO_LASTDOWNLOADED" val="21.04.2025 10:25:20.848"/>
  <p:tag name="MIO_OBJECTNAME" val="Circle (3)"/>
  <p:tag name="MIO_CONTENTTAG" val="q9CeuugEl0iS2aqD3jKehkIjmm85Xs9AjgYsJylf+4w="/>
  <p:tag name="MIO_LASTEDITORNAME" val="Verena Kohl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/gsAAAAAAAAAAAAAIAD///////////////8AAAD////////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5LsDFc8E3xEnAT/YZz7UfcEAAAAAAADAAAAAAADAAAABAADAAMA////////BQAAAAMAEAALHBNvquMz2UOBqrCHS93imwQAAAABAAMAAAAEAAMAAAABAAMAAAAAAP///////wMAAAAAAP///////wQAAQD///////8FAAAABAAQAAsfYNKKvr55TZzY//bey5S4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kuwMVzwTfEScBP9hnPtR9wREYXRhAAUAAAAAAk5hbWUADQAAAExpbmtEYXRhTGlzdAAQVmVyc2lvbgABAAAACUxhc3RXcml0ZQAful9MmQEAAAABAP////9hAGEAAAAFX2lkABAAAAAEHBNvquMz2UOBqrCHS93imwREYXRhAAUAAAAAAk5hbWUADQAAAExpbmtEYXRhTGlzdAAQVmVyc2lvbgAAAAAACUxhc3RXcml0ZQAful9MmQEAAAACAP////9wAHAAAAAFX2lkABAAAAAEH2DSir6+eU2c2P/23suUuANEYXRhABYAAAACUGVyc29uYWxJZAABAAAAAAACTmFtZQALAAAAUGVyc29uYWxJZAAQVmVyc2lvbgAAAAAACUxhc3RXcml0ZQBEul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IBAwAAAAQA////////DAAGUGVyc29uYWxJZF8wBAAAAAIABQAAAAIABQAAAAEA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1131617"/>
  <p:tag name="EMPOWERCHARTSPROPERTIES_B_LENGTH" val="24576"/>
  <p:tag name="DOWN_MIGRATION_INITIAL_LAYOUT_REQUIRED" val="9.2.99"/>
  <p:tag name="RUNTIME_ID" val="9c329deb-a6b2-4374-8666-74e2000a68b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0oxOV5xAMVGvO1+SuPh1TIEAAAAAAADAAAAAAADAAAABAADAAEA////////BQAAAAMAEAALDLFct5FOMUaiVIU6EdfkdQQAAAABAAMAAAAEAAMAAAABAAQAAQD///////8FAAAABAAQAAvHeUejB1x6TrOu9AuRw/up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SjE5XnEAxUa87X5K4+HVMgREYXRhAAUAAAAAAk5hbWUADQAAAExpbmtEYXRhTGlzdAAQVmVyc2lvbgABAAAACUxhc3RXcml0ZQAnvF9MmQEAAAABAP////9hAGEAAAAFX2lkABAAAAAEDLFct5FOMUaiVIU6EdfkdQREYXRhAAUAAAAAAk5hbWUADQAAAExpbmtEYXRhTGlzdAAQVmVyc2lvbgAAAAAACUxhc3RXcml0ZQAmvF9MmQEAAAACAP////9wAHAAAAAFX2lkABAAAAAEx3lHowdcek6zrvQLkcP7qQNEYXRhABYAAAACUGVyc29uYWxJZAABAAAAAAACTmFtZQALAAAAUGVyc29uYWxJZAAQVmVyc2lvbgAAAAAACUxhc3RXcml0ZQBCvF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6203655"/>
  <p:tag name="EMPOWERCHARTSPROPERTIES_B_LENGTH" val="24576"/>
  <p:tag name="DOWN_MIGRATION_INITIAL_LAYOUT_REQUIRED" val="9.2.99"/>
  <p:tag name="RUNTIME_ID" val="543fbdc9-55e8-4cbd-9c98-84ce2e22be3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kBAQEBAQEBAQEBAQEBAQMAAAAAAAAAAwAAAAMAAAAA/////wUA8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/oClCiPuGZOstQjEVydC3UEAAAAAAADAAAAAAADAAAAAwADAAAAAAADAAAABAADAAEA////////BQAAAAMAEAALnZLjq/jt7kuKegAnEyURbwQAAAABAAMAAAACAAMAAAAEAAQAAwD///////8FAAAABAAQAAsUrgizfXVFTZmvoKOTfI3tBAAAAAIAAwAAAAMAAwAAAAEAAwAAAAI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+gKUKI+4Zk6y1CMRXJ0LdQREYXRhAAUAAAAAAk5hbWUADQAAAExpbmtEYXRhTGlzdAAQVmVyc2lvbgABAAAACUxhc3RXcml0ZQCLvF9MmQEAAAABAP////9hAGEAAAAFX2lkABAAAAAEnZLjq/jt7kuKegAnEyURbwREYXRhAAUAAAAAAk5hbWUADQAAAExpbmtEYXRhTGlzdAAQVmVyc2lvbgAAAAAACUxhc3RXcml0ZQCKvF9MmQEAAAACAP////9wAHAAAAAFX2lkABAAAAAEFK4Is311RU2Zr6Cjk3yN7QNEYXRhABYAAAACUGVyc29uYWxJZAABAAAAAAACTmFtZQALAAAAUGVyc29uYWxJZAAQVmVyc2lvbgAAAAAACUxhc3RXcml0ZQDOvF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CyCwAAAAAAAAAAAAAgAf///////////////wAAAP///////////////wUAAAADAP///////wUAAAACAP///////wUAAAAEAP///////wUAAAAEAP///////wUAAAAEAP///////wUAAAAE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kBAwAAAAQA////////DAAGUGVyc29uYWxJZF8wBAAAAAIABQAAAAIABQAAAAEABQAAAAIA////////BQAAAAAA////////BQAAAAAA////////BQAAAAAA////////BQAAAAA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7590665"/>
  <p:tag name="EMPOWERCHARTSPROPERTIES_B_LENGTH" val="24576"/>
  <p:tag name="DOWN_MIGRATION_INITIAL_LAYOUT_REQUIRED" val="9.2.99"/>
  <p:tag name="RUNTIME_ID" val="1a828aa8-95f0-4e99-9682-ce9e2984b8c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MBAQEBAQEBAQEBAQEBAQMAAAAAAAAAAwAAAAMAAAAA/////wUAzgsAAAAAAAAAAAAAIAD///////////////8AAAD///////////////8DAAAABAD///////8DAAAABAD///////8DAAAABA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7LR3i/mS6BMivyGgcq/lKIEAAAAAAADAAAABAADAAAAAwADAAAABAADAAAAAwADAAQA////////BQAAAAMAEAALBkUh5+yxYkmRT7nn7unSOAQAAAABAAMAAAACAAMAAAABAAMAAAACAP///////wMAAAAEAP///////wMAAAAAAP///////wQAAwD///////8FAAAABAAQAAvBmUshIIAWSLEMvp5CucY9BAAAAAIAAwAAAAAAAw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stHeL+ZLoEyK/IaByr+UogREYXRhAAUAAAAAAk5hbWUADQAAAExpbmtEYXRhTGlzdAAQVmVyc2lvbgAAAAAACUxhc3RXcml0ZQAgvV9MmQEAAAABAP////9hAGEAAAAFX2lkABAAAAAEBkUh5+yxYkmRT7nn7unSOAREYXRhAAUAAAAAAk5hbWUADQAAAExpbmtEYXRhTGlzdAAQVmVyc2lvbgABAAAACUxhc3RXcml0ZQAhvV9MmQEAAAACAP////9wAHAAAAAFX2lkABAAAAAEwZlLISCAFkixDL6eQrnGPQNEYXRhABYAAAACUGVyc29uYWxJZAABAAAAAAACTmFtZQALAAAAUGVyc29uYWxJZAAQVmVyc2lvbgAAAAAACUxhc3RXcml0ZQA+vV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C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BAADAAEBAwAAAAMA////////DgAGTGlua0RhdGFMaXN0XzEEAAAAAQAFAAAAAgAFAAAABAAEAAMBAwAAAAQA////////DAAGUGVyc29uYWxJZF8wBAAAAAIABQAAAAMABQAAAAEABQAAAAI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8723375"/>
  <p:tag name="EMPOWERCHARTSPROPERTIES_B_LENGTH" val="24576"/>
  <p:tag name="DOWN_MIGRATION_INITIAL_LAYOUT_REQUIRED" val="9.2.99"/>
  <p:tag name="RUNTIME_ID" val="668638ae-e15b-4a56-98b7-94f63fdca41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8gsAAAAAAAAAAAAAIAD///////////////8AAAD///////////////8DAAAAAgD///////8DAAAAAw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Ee0h9Z0L5DhfJi++/2bQkEAAAAAAADAAAAAAADAAAAAwADAAIA////////BQAAAAMAEAALXDR2bBxhw0Kg4SkwFf4iZQQAAAABAAMAAAACAAMAAAAEAAMAAAAAAAMAAAAEAAQAAwD///////8FAAAABAAQAAuWNEWYTN1AQ4nnK00yDb6YBAAAAAIAAwAAAAMAAwAAAAEAAwAAAAM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UR7SH1nQvkOF8mL77/ZtCQREYXRhAAUAAAAAAk5hbWUADQAAAExpbmtEYXRhTGlzdAAQVmVyc2lvbgABAAAACUxhc3RXcml0ZQCKvV9MmQEAAAABAP////9hAGEAAAAFX2lkABAAAAAEXDR2bBxhw0Kg4SkwFf4iZQREYXRhAAUAAAAAAk5hbWUADQAAAExpbmtEYXRhTGlzdAAQVmVyc2lvbgAAAAAACUxhc3RXcml0ZQCIvV9MmQEAAAACAP////9wAHAAAAAFX2lkABAAAAAEljRFmEzdQEOJ5ytNMg2+mANEYXRhABYAAAACUGVyc29uYWxJZAABAAAAAAACTmFtZQALAAAAUGVyc29uYWxJZAAQVmVyc2lvbgAAAAAACUxhc3RXcml0ZQCmvV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D///////8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9800275"/>
  <p:tag name="EMPOWERCHARTSPROPERTIES_B_LENGTH" val="24576"/>
  <p:tag name="DOWN_MIGRATION_INITIAL_LAYOUT_REQUIRED" val="9.2.99"/>
  <p:tag name="RUNTIME_ID" val="a123eb82-26f3-494e-8129-7d1e575b7aff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4OI8BC9oj1Iis1zauueH4UEAAAAAAADAAAAAAADAAAAAwADAAAAAAADAAAABAADAAAAAAADAAAABAADAAEA////////BQAAAAMAEAALARlHYvLSE0SqPpm3F9hmOwQAAAABAAMAAAACAAMAAAAEAAQAAwD///////8FAAAABAAQAAv2amHHw9sPQaPPBCkYfpV2BAAAAAIAAwAAAAMAAwAAAAEAAwAAAAIA////////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g4jwEL2iPUiKzXNq654fhQREYXRhAAUAAAAAAk5hbWUADQAAAExpbmtEYXRhTGlzdAAQVmVyc2lvbgABAAAACUxhc3RXcml0ZQBlv19MmQEAAAABAP////9hAGEAAAAFX2lkABAAAAAEARlHYvLSE0SqPpm3F9hmOwREYXRhAAUAAAAAAk5hbWUADQAAAExpbmtEYXRhTGlzdAAQVmVyc2lvbgAAAAAACUxhc3RXcml0ZQBlv19MmQEAAAACAP////9wAHAAAAAFX2lkABAAAAAE9mphx8PbD0GjzwQpGH6VdgNEYXRhABYAAAACUGVyc29uYWxJZAABAAAAAAACTmFtZQALAAAAUGVyc29uYWxJZAAQVmVyc2lvbgAAAAAACUxhc3RXcml0ZQCDv1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C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MBAwAAAAQA////////DAAGUGVyc29uYWxJZF8wBAAAAAIABQAAAAIABQAAAAEABQAAAAI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4950067"/>
  <p:tag name="EMPOWERCHARTSPROPERTIES_B_LENGTH" val="24576"/>
  <p:tag name="DOWN_MIGRATION_INITIAL_LAYOUT_REQUIRED" val="9.2.99"/>
  <p:tag name="RUNTIME_ID" val="24e08b52-1999-4d38-a418-ef073b1e466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EBAQEBAQEBAQEBAQEBAQMAAAAAAAAAAwAAAAMAAAAA/////wUA2gsAAAAAAAAAAAAAIAD///////////////8AAAD///////////////8DAAAAAgD///////8DAAAAAgD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+5KhQPlzGdCtWMo22LLsP0EAAAAAAADAAAAAAADAAAABAADAAAAAAADAAAAAwADAAAAAAADAAAAAwADAAQA////////BQAAAAMAEAALEhRx3PQ4vkKXHsJV/89pGgQAAAABAAMAAAAEAAMAAAABAAMAAAACAP///////wMAAAACAP///////wMAAAAAAP///////wQAAQD///////8FAAAABAAQAAup5ndBlm9qTb80E8FT2RZ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7kqFA+XMZ0K1YyjbYsuw/QREYXRhAAUAAAAAAk5hbWUADQAAAExpbmtEYXRhTGlzdAAQVmVyc2lvbgAAAAAACUxhc3RXcml0ZQDyv19MmQEAAAABAP////9hAGEAAAAFX2lkABAAAAAEEhRx3PQ4vkKXHsJV/89pGgREYXRhAAUAAAAAAk5hbWUADQAAAExpbmtEYXRhTGlzdAAQVmVyc2lvbgABAAAACUxhc3RXcml0ZQDzv19MmQEAAAACAP////9wAHAAAAAFX2lkABAAAAAEqeZ3QZZvak2/NBPBU9kWcANEYXRhABYAAAACUGVyc29uYWxJZAABAAAAAAACTmFtZQALAAAAUGVyc29uYWxJZAAQVmVyc2lvbgAAAAAACUxhc3RXcml0ZQAOwF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5893550"/>
  <p:tag name="EMPOWERCHARTSPROPERTIES_B_LENGTH" val="24576"/>
  <p:tag name="DOWN_MIGRATION_INITIAL_LAYOUT_REQUIRED" val="9.2.99"/>
  <p:tag name="RUNTIME_ID" val="46322c9f-b215-4a6e-80c2-469fd93ab39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wIBAQEBAQEBAQEBAQEBAQMAAAAAAAAAAwAAAAMAAAAA/////wUAwgsAAAAAAAAAAAAAIAD///////////////8AAAD///////////////8DAAAABAD///////8DAAAAAgD///////8DAAAAAw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2U2+1JHm0ZMr+a+WNmLL58EAAAAAAADAAAABAADAAAAAwADAAAAAAADAAAAAwADAAcA////////BQAAAAMAEAALYcG32k/KyEWSQMAEdrt+JQQAAAABAAMAAAACAAMAAAABAAMAAAACAP///////wMAAAAAAP///////wMAAAAAAP///////wMAAAAAAP///////wMAAAAAAP///////wMAAAAAAP///////wQAAQD///////8FAAAABAAQAAsOQXQgp6xLQqepo9Q86XYE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ZTb7UkebRkyv5r5Y2YsvnwREYXRhAAUAAAAAAk5hbWUADQAAAExpbmtEYXRhTGlzdAAQVmVyc2lvbgAAAAAACUxhc3RXcml0ZQBfwF9MmQEAAAABAP////9hAGEAAAAFX2lkABAAAAAEYcG32k/KyEWSQMAEdrt+JQREYXRhAAUAAAAAAk5hbWUADQAAAExpbmtEYXRhTGlzdAAQVmVyc2lvbgABAAAACUxhc3RXcml0ZQBgwF9MmQEAAAACAP////9wAHAAAAAFX2lkABAAAAAEDkF0IKesS0KnqaPUPOl2BANEYXRhABYAAAACUGVyc29uYWxJZAABAAAAAAACTmFtZQALAAAAUGVyc29uYWxJZAAQVmVyc2lvbgAAAAAACUxhc3RXcml0ZQB9wF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7032331"/>
  <p:tag name="EMPOWERCHARTSPROPERTIES_B_LENGTH" val="24576"/>
  <p:tag name="DOWN_MIGRATION_INITIAL_LAYOUT_REQUIRED" val="9.2.99"/>
  <p:tag name="RUNTIME_ID" val="6e8ab314-67e7-4eb8-82b1-f0fde861277d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/////wUAFgwAAAAAAAAAAAAAIAD///////////////8AAAD////////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8AI3GuBuwlDh19Oio90a+gEAAAAAAADAAAABAADAAAAAwADAAEA////////BQAAAAMAEAAL3x3cyiXRtUKgunIuu15MJwQAAAABAAMAAAACAAMAAAABAAQAAQD///////8FAAAABAAQAAtxbLEPxBFeSqI+Ag08ZnNq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wAjca4G7CUOHX06Kj3Rr6AREYXRhAAUAAAAAAk5hbWUADQAAAExpbmtEYXRhTGlzdAAQVmVyc2lvbgAAAAAACUxhc3RXcml0ZQCPvl9MmQEAAAABAP////9hAGEAAAAFX2lkABAAAAAE3x3cyiXRtUKgunIuu15MJwREYXRhAAUAAAAAAk5hbWUADQAAAExpbmtEYXRhTGlzdAAQVmVyc2lvbgABAAAACUxhc3RXcml0ZQCPvl9MmQEAAAACAP////9wAHAAAAAFX2lkABAAAAAEcWyxD8QRXkqiPgINPGZzagNEYXRhABYAAAACUGVyc29uYWxJZAABAAAAAAACTmFtZQALAAAAUGVyc29uYWxJZAAQVmVyc2lvbgAAAAAACUxhc3RXcml0ZQCqvl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BAADAAEBAwAAAAMA////////DgAGTGlua0RhdGFMaXN0XzEEAAAAAQAFAAAAAgAFAAAABAAEAAIBAwAAAAQA////////DAAGUGVyc29uYWxJZF8wBAAAAAIABQAAAAM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2347850"/>
  <p:tag name="EMPOWERCHARTSPROPERTIES_B_LENGTH" val="24576"/>
  <p:tag name="DOWN_MIGRATION_INITIAL_LAYOUT_REQUIRED" val="9.2.99"/>
  <p:tag name="RUNTIME_ID" val="c364888a-660c-4a3a-8117-382ac351725c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QBAQEBAQEBAQEBAQEBAQMAAAAAAAAAAwAAAAMAAAAA/////wUA2gsAAAAAAAAAAAAAIAD///////////////8AAAD///////////////8DAAAAAgD///////8DAAAABA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9a470nAjpRCnZshujelA4oEAAAAAAADAAAAAAADAAAABAADAAUA////////BQAAAAMAEAALqI93m28f/064PH6XHH3Z4AQAAAABAAMAAAAEAAMAAAABAAMAAAAEAP///////wMAAAAAAP///////wMAAAAAAP///////wMAAAAAAP///////wQAAgD///////8FAAAABAAQAAuCcR2WZHrITJVVhnOYOW2RBAAAAAIAAwAAAAI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1rjvScCOlEKdmyG6N6UDigREYXRhAAUAAAAAAk5hbWUADQAAAExpbmtEYXRhTGlzdAAQVmVyc2lvbgAAAAAACUxhc3RXcml0ZQAQvl9MmQEAAAABAP////9hAGEAAAAFX2lkABAAAAAEqI93m28f/064PH6XHH3Z4AREYXRhAAUAAAAAAk5hbWUADQAAAExpbmtEYXRhTGlzdAAQVmVyc2lvbgABAAAACUxhc3RXcml0ZQARvl9MmQEAAAACAP////9wAHAAAAAFX2lkABAAAAAEgnEdlmR6yEyVVYZzmDltkQNEYXRhABYAAAACUGVyc29uYWxJZAABAAAAAAACTmFtZQALAAAAUGVyc29uYWxJZAAQVmVyc2lvbgAAAAAACUxhc3RXcml0ZQA1vl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AFAAAAAwAFAAAAAAAFAAAAAwAFAAAAAAD///////8DAAMBAwAAAAMA////////DgAGTGlua0RhdGFMaXN0XzEEAAAAAQAFAAAAAgAFAAAABAAFAAAAAgAFAAAABAAFAAAAAgD///////8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1200513"/>
  <p:tag name="EMPOWERCHARTSPROPERTIES_B_LENGTH" val="24576"/>
  <p:tag name="DOWN_MIGRATION_INITIAL_LAYOUT_REQUIRED" val="9.2.99"/>
  <p:tag name="RUNTIME_ID" val="804a6203-b926-46fa-a50a-b7c360d23c1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UBAQEBAQEBAQEBAQEBAQMAAAAAAAAAAwAAAAMAAAAA/////wUA2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2rtNV7NawNOu9xmwJlCAE4EAAAAAAADAAAABAADAAAAAwADAAEA////////BQAAAAMAEAALGCS95ZYo90aHQMVD19XZfwQAAAABAAMAAAACAAMAAAABAAQABgD///////8FAAAABAAQAAubYvI4SlolTZzHoJXpq6yvBAAAAAIAAwAAAAAAAwAAAAIAAwAAAAAA////////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au01Xs1rA0673GbAmUIATgREYXRhAAUAAAAAAk5hbWUADQAAAExpbmtEYXRhTGlzdAAQVmVyc2lvbgAAAAAACUxhc3RXcml0ZQD2vl9MmQEAAAABAP////9hAGEAAAAFX2lkABAAAAAEGCS95ZYo90aHQMVD19XZfwREYXRhAAUAAAAAAk5hbWUADQAAAExpbmtEYXRhTGlzdAAQVmVyc2lvbgABAAAACUxhc3RXcml0ZQD3vl9MmQEAAAACAP////9wAHAAAAAFX2lkABAAAAAEm2LyOEpaJU2cx6CV6ausrwNEYXRhABYAAAACUGVyc29uYWxJZAABAAAAAAACTmFtZQALAAAAUGVyc29uYWxJZAAQVmVyc2lvbgAAAAAACUxhc3RXcml0ZQATv1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KCwAAAAAAAAAAAAAgAf///////////////wAAAP///////////////wUAAAACAP///////wUAAAACAP///////wUAAAACAP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AFAAAAAwAFAAAAAAAFAAAAAwAFAAAAAAAFAAAAAwADAAUBAwAAAAMA////////DgAGTGlua0RhdGFMaXN0XzEEAAAAAQAFAAAAAgAFAAAABAAFAAAAAgD///////8FAAAAAgD///////8FAAAAAgD///////8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3411128"/>
  <p:tag name="EMPOWERCHARTSPROPERTIES_B_LENGTH" val="24576"/>
  <p:tag name="DOWN_MIGRATION_INITIAL_LAYOUT_REQUIRED" val="9.2.99"/>
  <p:tag name="RUNTIME_ID" val="e937e221-6674-4753-983f-c808eaa641c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MBAQEBAQEBAQEBAQEBAQMAAAAAAAAAAwAAAAMAAAAA/////wUAkgsAAAAAAAAAAAAAIAD///////////////8AAAD///////////////8DAAAAAgD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2Bmasqu6+BPsefceLvcsUUEAAAAAAADAAAAAAADAAAABAADAAAAAAADAAAABAADAAAAAAADAAAAAwADAAAAAAADAAAAAwADAAAAAAADAAAAAwADAAAAAAADAAAAAwADAAYA////////BQAAAAMAEAALFEP75jp8Z0SPfjJpg/QOWAQAAAABAAMAAAAEAAMAAAABAAMAAAAEAP///////wMAAAACAP///////wMAAAACAP///////wMAAAACAP///////wMAAAACAP///////wQAAgD///////8FAAAABAAQAAuGuvXLt1iUSqML8XfGTScQBAAAAAIAAwAAAAIAAwAAAAM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GZqyq7r4E+x59x4u9yxRQREYXRhAAUAAAAAAk5hbWUADQAAAExpbmtEYXRhTGlzdAAQVmVyc2lvbgAAAAAACUxhc3RXcml0ZQCPul9MmQEAAAABAP////9hAGEAAAAFX2lkABAAAAAEFEP75jp8Z0SPfjJpg/QOWAREYXRhAAUAAAAAAk5hbWUADQAAAExpbmtEYXRhTGlzdAAQVmVyc2lvbgABAAAACUxhc3RXcml0ZQCVul9MmQEAAAACAP////9wAHAAAAAFX2lkABAAAAAEhrr1y7dYlEqjC/F3xk0nEANEYXRhABYAAAACUGVyc29uYWxJZAABAAAAAAACTmFtZQALAAAAUGVyc29uYWxJZAAQVmVyc2lvbgAAAAAACUxhc3RXcml0ZQCyul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MBAwAAAAMA////////DgAGTGlua0RhdGFMaXN0XzEEAAAAAQAFAAAAAgAFAAAABAAFAAAAAAAFAAAABAAFAAAAAAD///////8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2188613"/>
  <p:tag name="EMPOWERCHARTSPROPERTIES_B_LENGTH" val="24576"/>
  <p:tag name="DOWN_MIGRATION_INITIAL_LAYOUT_REQUIRED" val="9.2.99"/>
  <p:tag name="RUNTIME_ID" val="912f2769-9858-4035-8ed7-ab4232bf577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693c5426-d8c3-4ac9-95bc-ef177357da49"/>
  <p:tag name="MIO_UPDATE" val="True"/>
  <p:tag name="MIO_VERSION" val="06.02.2023 10:34:47"/>
  <p:tag name="MIO_DBID" val="0F45B44C-9BC7-4D85-81C4-7155EE70A7B9"/>
  <p:tag name="MIO_LASTDOWNLOADED" val="06.02.2023 12:04:18.173"/>
  <p:tag name="MIO_OBJECTNAME" val="TextBox"/>
  <p:tag name="MIO_LASTEDITORNAME" val=" 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U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52TDhyAYqNPvpv71sTwcS0EAAAAAAADAAAAAAADAAAABAADAAEA////////BQAAAAMAEAALI2j4tDtAc0e0C+7Jj6+OjAQAAAABAAMAAAAEAAMAAAABAAQAAQD///////8FAAAABAAQAAuOikVONSVjRbn4/JnGvG5n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nZMOHIBio0++m/vWxPBxLQREYXRhAAUAAAAAAk5hbWUADQAAAExpbmtEYXRhTGlzdAAQVmVyc2lvbgABAAAACUxhc3RXcml0ZQCpwl9MmQEAAAABAP////9hAGEAAAAFX2lkABAAAAAEI2j4tDtAc0e0C+7Jj6+OjAREYXRhAAUAAAAAAk5hbWUADQAAAExpbmtEYXRhTGlzdAAQVmVyc2lvbgAAAAAACUxhc3RXcml0ZQCowl9MmQEAAAACAP////9wAHAAAAAFX2lkABAAAAAEjopFTjUlY0W5+PyZxrxuZwNEYXRhABYAAAACUGVyc29uYWxJZAABAAAAAAACTmFtZQALAAAAUGVyc29uYWxJZAAQVmVyc2lvbgAAAAAACUxhc3RXcml0ZQDpwl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DAP///////wUAAAAE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UBAwAAAAQA////////DAAGUGVyc29uYWxJZF8wBAAAAAIABQAAAAIABQAAAAEABQAAAAA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83231466"/>
  <p:tag name="EMPOWERCHARTSPROPERTIES_B_LENGTH" val="24576"/>
  <p:tag name="DOWN_MIGRATION_INITIAL_LAYOUT_REQUIRED" val="9.2.99"/>
  <p:tag name="RUNTIME_ID" val="865c269f-4d12-4b6e-9fa9-8ee7fd633ea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17ef1e31-c19a-4455-bb7b-eac42f7ffeaa"/>
  <p:tag name="MIO_UPDATE" val="True"/>
  <p:tag name="MIO_VERSION" val="06.02.2023 10:34:47"/>
  <p:tag name="MIO_DBID" val="0F45B44C-9BC7-4D85-81C4-7155EE70A7B9"/>
  <p:tag name="MIO_LASTDOWNLOADED" val="06.02.2023 12:04:18.173"/>
  <p:tag name="MIO_OBJECTNAME" val="TextBox"/>
  <p:tag name="MIO_LASTEDITORNAME" val=" 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Q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5Sv1EGwH1JDtQK1GCEfy0wEAAAAAAADAAAAAAADAAAAAwADAAEA////////BQAAAAMAEAALCO2/Z1QpNkiz9d60h++3owQAAAABAAMAAAACAAMAAAAEAAQAAQD///////8FAAAABAAQAAtid7uYAmRsT7jmBAd5eEVa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lK/UQbAfUkO1ArUYIR/LTAREYXRhAAUAAAAAAk5hbWUADQAAAExpbmtEYXRhTGlzdAAQVmVyc2lvbgAAAAAACUxhc3RXcml0ZQBjw19MmQEAAAABAP////9hAGEAAAAFX2lkABAAAAAECO2/Z1QpNkiz9d60h++3owREYXRhAAUAAAAAAk5hbWUADQAAAExpbmtEYXRhTGlzdAAQVmVyc2lvbgABAAAACUxhc3RXcml0ZQBkw19MmQEAAAACAP////9wAHAAAAAFX2lkABAAAAAEYne7mAJkbE+45gQHeXhFWgNEYXRhABYAAAACUGVyc29uYWxJZAABAAAAAAACTmFtZQALAAAAUGVyc29uYWxJZAAQVmVyc2lvbgAAAAAACUxhc3RXcml0ZQB/w1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CAP///////wUAAAAC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BAADAAEBAwAAAAMA////////DgAGTGlua0RhdGFMaXN0XzEEAAAAAQAFAAAAAgAFAAAABAAEAAQBAwAAAAQA////////DAAGUGVyc29uYWxJZF8wBAAAAAIABQAAAAMABQAAAAEABQAAAAI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84715717"/>
  <p:tag name="EMPOWERCHARTSPROPERTIES_B_LENGTH" val="24576"/>
  <p:tag name="DOWN_MIGRATION_INITIAL_LAYOUT_REQUIRED" val="9.2.99"/>
  <p:tag name="RUNTIME_ID" val="bf8bb6b8-036b-48ee-8cee-3a05915dfaec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8gsAAAAAAAAAAAAAIAD///////////////8AAAD///////////////8DAAAAAgD///////8DAAAAAw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2mcVA0yL+VOgbWU/zp+CMwEAAAAAAADAAAAAAADAAAAAwADAAIA////////BQAAAAMAEAALImFdROA9lUCjdk22BG80hwQAAAABAAMAAAACAAMAAAAEAAMAAAAAAAMAAAAEAAQAAwD///////8FAAAABAAQAAvqfhev8KNVR5UtWVB1h1DfBAAAAAIAAwAAAAMAAwAAAAEAAwAAAAM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aZxUDTIv5U6BtZT/On4IzAREYXRhAAUAAAAAAk5hbWUADQAAAExpbmtEYXRhTGlzdAAQVmVyc2lvbgABAAAACUxhc3RXcml0ZQD/ul9MmQEAAAABAP////9hAGEAAAAFX2lkABAAAAAEImFdROA9lUCjdk22BG80hwREYXRhAAUAAAAAAk5hbWUADQAAAExpbmtEYXRhTGlzdAAQVmVyc2lvbgAAAAAACUxhc3RXcml0ZQD+ul9MmQEAAAACAP////9wAHAAAAAFX2lkABAAAAAE6n4Xr/CjVUeVLVlQdYdQ3wNEYXRhABYAAAACUGVyc29uYWxJZAABAAAAAAACTmFtZQALAAAAUGVyc29uYWxJZAAQVmVyc2lvbgAAAAAACUxhc3RXcml0ZQAeu1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MBAwAAAAQA////////DAAGUGVyc29uYWxJZF8wBAAAAAIABQAAAAI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3289144"/>
  <p:tag name="EMPOWERCHARTSPROPERTIES_B_LENGTH" val="24576"/>
  <p:tag name="DOWN_MIGRATION_INITIAL_LAYOUT_REQUIRED" val="9.2.99"/>
  <p:tag name="RUNTIME_ID" val="ef95c180-7cb8-4a38-82a5-4b6332ad217f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693c5426-d8c3-4ac9-95bc-ef177357da49"/>
  <p:tag name="MIO_UPDATE" val="True"/>
  <p:tag name="MIO_VERSION" val="06.02.2023 10:34:47"/>
  <p:tag name="MIO_DBID" val="0F45B44C-9BC7-4D85-81C4-7155EE70A7B9"/>
  <p:tag name="MIO_LASTDOWNLOADED" val="06.02.2023 12:04:18.173"/>
  <p:tag name="MIO_OBJECTNAME" val="TextBox"/>
  <p:tag name="MIO_LASTEDITORNAME" val=" 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IBAQEBAQEBAQEBAQEBAQMAAAAAAAAAAwAAAAMAAAAA/////wUA8gsAAAAAAAAAAAAAIAD///////////////8AAAD///////////////8DAAAAAg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5nmngLmo/tAra4KiJAVe2cEAAAAAAADAAAAAAADAAAABAADAAEA////////BQAAAAMAEAAL+CusY1o2wEu93cX1xS/ECgQAAAABAAMAAAAEAAMAAAABAAQABAD///////8FAAAABAAQAAubJYBXxor8R6+EEopTcA/XBAAAAAIAAwAAAAIAAwAAAAMA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meaeAuaj+0CtrgqIkBV7ZwREYXRhAAUAAAAAAk5hbWUADQAAAExpbmtEYXRhTGlzdAAQVmVyc2lvbgAAAAAACUxhc3RXcml0ZQDBwV9MmQEAAAABAP////9hAGEAAAAFX2lkABAAAAAE+CusY1o2wEu93cX1xS/ECgREYXRhAAUAAAAAAk5hbWUADQAAAExpbmtEYXRhTGlzdAAQVmVyc2lvbgABAAAACUxhc3RXcml0ZQDCwV9MmQEAAAACAP////9wAHAAAAAFX2lkABAAAAAEmyWAV8aK/EevhBKKU3AP1wNEYXRhABYAAAACUGVyc29uYWxJZAABAAAAAAACTmFtZQALAAAAUGVyc29uYWxJZAAQVmVyc2lvbgAAAAAACUxhc3RXcml0ZQDewV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IBAwAAAAQA////////DAAGUGVyc29uYWxJZF8wBAAAAAIABQAAAAMABQAAAAEA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80564706"/>
  <p:tag name="EMPOWERCHARTSPROPERTIES_B_LENGTH" val="24576"/>
  <p:tag name="DOWN_MIGRATION_INITIAL_LAYOUT_REQUIRED" val="9.2.99"/>
  <p:tag name="RUNTIME_ID" val="6f984033-36e2-44c7-9ae0-2d418bd4536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17ef1e31-c19a-4455-bb7b-eac42f7ffeaa"/>
  <p:tag name="MIO_UPDATE" val="True"/>
  <p:tag name="MIO_VERSION" val="06.02.2023 10:34:47"/>
  <p:tag name="MIO_DBID" val="0F45B44C-9BC7-4D85-81C4-7155EE70A7B9"/>
  <p:tag name="MIO_LASTDOWNLOADED" val="06.02.2023 12:04:18.173"/>
  <p:tag name="MIO_OBJECTNAME" val="TextBox"/>
  <p:tag name="MIO_LASTEDITORNAME" val=" 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/gsAAAAAAAAAAAAAIAD///////////////8AAAD///////////////8DAAAABA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8gkOGKF4gtJrqot/4EF11gEAAAAAAADAAAABAADAAAAAwADAAAAAAD///////8DAAAAAAD///////8DAAEA////////BQAAAAMAEAALlTge/IMejEaXN1vgrjTE8gQAAAABAAMAAAACAAMAAAABAAQAAQD///////8FAAAABAAQAAvg11ZfiQHbTZcZmkYKYdCj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CQ4YoXiC0muqi3/gQXXWAREYXRhAAUAAAAAAk5hbWUADQAAAExpbmtEYXRhTGlzdAAQVmVyc2lvbgAAAAAACUxhc3RXcml0ZQA1wl9MmQEAAAABAP////9hAGEAAAAFX2lkABAAAAAElTge/IMejEaXN1vgrjTE8gREYXRhAAUAAAAAAk5hbWUADQAAAExpbmtEYXRhTGlzdAAQVmVyc2lvbgABAAAACUxhc3RXcml0ZQA3wl9MmQEAAAACAP////9wAHAAAAAFX2lkABAAAAAE4NdWX4kB202XGZpGCmHQowNEYXRhABYAAAACUGVyc29uYWxJZAABAAAAAAACTmFtZQALAAAAUGVyc29uYWxJZAAQVmVyc2lvbgAAAAAACUxhc3RXcml0ZQBSwl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MBAwAAAAMA////////DgAGTGlua0RhdGFMaXN0XzEEAAAAAQAFAAAAAgAFAAAABAAFAAAAAAD///////8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81860461"/>
  <p:tag name="EMPOWERCHARTSPROPERTIES_B_LENGTH" val="24576"/>
  <p:tag name="DOWN_MIGRATION_INITIAL_LAYOUT_REQUIRED" val="9.2.99"/>
  <p:tag name="RUNTIME_ID" val="40491c6f-a7f8-43cf-a6de-97ebfefd066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cBAQEBAQEBAQEBAQEBAQMAAAAAAAAAAwAAAAMAAAAA/////wUA8gsAAAAAAAAAAAAAIAD///////////////8AAAD///////////////8DAAAABAD///////8DAAAABA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9LpWChoS0NAqfI6zEDY5Z8EAAAAAAADAAAABAADAAAAAwADAAMA////////BQAAAAMAEAALppOuyt1jgUS/y+GZFSDo9AQAAAABAAMAAAACAAMAAAABAAMAAAAEAP///////wMAAAAAAP///////wQAAgD///////8FAAAABAAQAAua9b8G6T+wQbyl/qSuvQ1U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0ulYKGhLQ0Cp8jrMQNjlnwREYXRhAAUAAAAAAk5hbWUADQAAAExpbmtEYXRhTGlzdAAQVmVyc2lvbgAAAAAACUxhc3RXcml0ZQCHu19MmQEAAAABAP////9hAGEAAAAFX2lkABAAAAAEppOuyt1jgUS/y+GZFSDo9AREYXRhAAUAAAAAAk5hbWUADQAAAExpbmtEYXRhTGlzdAAQVmVyc2lvbgABAAAACUxhc3RXcml0ZQCIu19MmQEAAAACAP////9wAHAAAAAFX2lkABAAAAAEmvW/Buk/sEG8pf6krr0NVANEYXRhABYAAAACUGVyc29uYWxJZAABAAAAAAACTmFtZQALAAAAUGVyc29uYWxJZAAQVmVyc2lvbgAAAAAACUxhc3RXcml0ZQCku1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C+CwAAAAAAAAAAAAAgAf///////////////wAAAP///////////////wUAAAACAP///////wUAAAACAP///////wUAAAACAP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cBAwAAAAIA////////DgAGTGlua0RhdGFMaXN0XzAEAAAAAAAFAAAAAAAFAAAAAwAFAAAAAAAFAAAAAwAFAAAAAAD///////8FAAAAAAD///////8FAAAAAAD///////8FAAAAAAD///////8FAAAAAAD///////8DAAIBAwAAAAMA////////DgAGTGlua0RhdGFMaXN0XzEEAAAAAQAFAAAAAgAFAAAABAAFAAAAAg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64625915"/>
  <p:tag name="EMPOWERCHARTSPROPERTIES_B_LENGTH" val="24576"/>
  <p:tag name="DOWN_MIGRATION_INITIAL_LAYOUT_REQUIRED" val="9.2.99"/>
  <p:tag name="RUNTIME_ID" val="a19412de-5610-4a3c-9f5b-a52dfffe3cd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693c5426-d8c3-4ac9-95bc-ef177357da49"/>
  <p:tag name="MIO_UPDATE" val="True"/>
  <p:tag name="MIO_VERSION" val="06.02.2023 10:34:47"/>
  <p:tag name="MIO_DBID" val="0F45B44C-9BC7-4D85-81C4-7155EE70A7B9"/>
  <p:tag name="MIO_LASTDOWNLOADED" val="06.02.2023 12:04:18.173"/>
  <p:tag name="MIO_OBJECTNAME" val="TextBox"/>
  <p:tag name="MIO_LASTEDITORNAME" val=" 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9f2hw2sAwFMj25SekydyTUEAAAAAAADAAAAAAADAAAAAwADAAIA////////BQAAAAMAEAALCeJyOx9vLkOtHlNFnvhwdwQAAAABAAMAAAACAAMAAAAEAAMAAAAAAP///////wQAAQD///////8FAAAABAAQAAtJrlTbmUTrSaasmA2ki6Oj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1/aHDawDAUyPblJ6TJ3JNQREYXRhAAUAAAAAAk5hbWUADQAAAExpbmtEYXRhTGlzdAAQVmVyc2lvbgAAAAAACUxhc3RXcml0ZQDSwF9MmQEAAAABAP////9hAGEAAAAFX2lkABAAAAAECeJyOx9vLkOtHlNFnvhwdwREYXRhAAUAAAAAAk5hbWUADQAAAExpbmtEYXRhTGlzdAAQVmVyc2lvbgABAAAACUxhc3RXcml0ZQDSwF9MmQEAAAACAP////9wAHAAAAAFX2lkABAAAAAESa5U25lE60mmrJgNpIujowNEYXRhABYAAAACUGVyc29uYWxJZAABAAAAAAACTmFtZQALAAAAUGVyc29uYWxJZAAQVmVyc2lvbgAAAAAACUxhc3RXcml0ZQD4wF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8428066"/>
  <p:tag name="EMPOWERCHARTSPROPERTIES_B_LENGTH" val="24576"/>
  <p:tag name="DOWN_MIGRATION_INITIAL_LAYOUT_REQUIRED" val="9.2.99"/>
  <p:tag name="RUNTIME_ID" val="f83022e5-3ba5-435c-9ac8-4cd28651d0cb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17ef1e31-c19a-4455-bb7b-eac42f7ffeaa"/>
  <p:tag name="MIO_UPDATE" val="True"/>
  <p:tag name="MIO_VERSION" val="06.02.2023 10:34:47"/>
  <p:tag name="MIO_DBID" val="0F45B44C-9BC7-4D85-81C4-7155EE70A7B9"/>
  <p:tag name="MIO_LASTDOWNLOADED" val="06.02.2023 12:04:18.173"/>
  <p:tag name="MIO_OBJECTNAME" val="TextBox"/>
  <p:tag name="MIO_LASTEDITORNAME" val=" 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+KsTthVsllLsjFRIWF0I5UEAAAAAAADAAAAAAADAAAAAwADAAEA////////BQAAAAMAEAAL2x0g6coli0iiLer1zHXrQQQAAAABAAMAAAACAAMAAAAEAAQAAQD///////8FAAAABAAQAAsxPOnwgRzfSLb+MUm3Bb3u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4qxO2FWyWUuyMVEhYXQjlQREYXRhAAUAAAAAAk5hbWUADQAAAExpbmtEYXRhTGlzdAAQVmVyc2lvbgABAAAACUxhc3RXcml0ZQBQwV9MmQEAAAABAP////9hAGEAAAAFX2lkABAAAAAE2x0g6coli0iiLer1zHXrQQREYXRhAAUAAAAAAk5hbWUADQAAAExpbmtEYXRhTGlzdAAQVmVyc2lvbgAAAAAACUxhc3RXcml0ZQBQwV9MmQEAAAACAP////9wAHAAAAAFX2lkABAAAAAEMTzp8IEc30i2/jFJtwW97gNEYXRhABYAAAACUGVyc29uYWxJZAABAAAAAAACTmFtZQALAAAAUGVyc29uYWxJZAAQVmVyc2lvbgAAAAAACUxhc3RXcml0ZQBrwV9M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35197679435742"/>
  <p:tag name="EMPOWERCHARTSPROPERTIES_B_LENGTH" val="24576"/>
  <p:tag name="DOWN_MIGRATION_INITIAL_LAYOUT_REQUIRED" val="9.2.99"/>
  <p:tag name="RUNTIME_ID" val="2f320440-eddb-41ec-a20f-3e2a3fa419b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YBAQEBAQEBAQEBAQEBAQMAAAAAAAAAAwAAAAMAAAAA/////wUAzgsAAAAAAAAAAAAAIAD///////////////8AAAD///////////////8DAAAAAgD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/Ia0I+4B1ZHoDyY7xGeVJYEAAAAAAADAAAAAAADAAAABAADAAAAAAADAAAABAADAAAAAAADAAAABAADAAIA////////BQAAAAMAEAAL3lG07gTptEuvhPFh8xj84QQAAAABAAMAAAAEAAMAAAABAAMAAAAEAP///////wQABAD///////8FAAAABAAQAAsptV7ZkK87QKwzYDC8hWn6BAAAAAIAAwAAAAIAAwAAAAMAAwAAAAIAAwAAAAMAAwAAAAI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8hrQj7gHVkegPJjvEZ5UlgREYXRhAAUAAAAAAk5hbWUADQAAAExpbmtEYXRhTGlzdAAQVmVyc2lvbgAAAAAACUxhc3RXcml0ZQCNDzkMlwEAAAABAP////9hAGEAAAAFX2lkABAAAAAE3lG07gTptEuvhPFh8xj84QREYXRhAAUAAAAAAk5hbWUADQAAAExpbmtEYXRhTGlzdAAQVmVyc2lvbgABAAAACUxhc3RXcml0ZQC3DzkMlwEAAAACAP////9wAHAAAAAFX2lkABAAAAAEKbVe2ZCvO0CsM2AwvIVp+gNEYXRhABYAAAACUGVyc29uYWxJZAABAAAAAAACTmFtZQALAAAAUGVyc29uYWxJZAAQVmVyc2lvbgAAAAAACUxhc3RXcml0ZQDsDzk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CAP///////wUAAAAEAP///////wUAAAAE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YBAwAAAAQA////////DAAGUGVyc29uYWxJZF8wBAAAAAIABQAAAAMABQAAAAEABQAAAAAA////////BQAAAAA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557514557"/>
  <p:tag name="EMPOWERCHARTSPROPERTIES_B_LENGTH" val="24576"/>
  <p:tag name="DOWN_MIGRATION_INITIAL_LAYOUT_REQUIRED" val="9.2.99"/>
  <p:tag name="RUNTIME_ID" val="c55eda0c-6fd0-4447-9b54-f3329ef2625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20tvyIf3AtPnLYjMFwIAy4EAAAAAAADAAAAAAADAAAABAADAAEA////////BQAAAAMAEAALu88tkf3qk0OyrgwDrWCuwgQAAAABAAMAAAAEAAMAAAABAAQAAQD///////8FAAAABAAQAAvfzuFBiaFoT47uHPgwsAIV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bS2/Ih/cC0+ctiMwXAgDLgREYXRhAAUAAAAAAk5hbWUADQAAAExpbmtEYXRhTGlzdAAQVmVyc2lvbgAAAAAACUxhc3RXcml0ZQCL7DgMlwEAAAABAP////9hAGEAAAAFX2lkABAAAAAEu88tkf3qk0OyrgwDrWCuwgREYXRhAAUAAAAAAk5hbWUADQAAAExpbmtEYXRhTGlzdAAQVmVyc2lvbgABAAAACUxhc3RXcml0ZQCV7DgMlwEAAAACAP////9wAHAAAAAFX2lkABAAAAAE387hQYmhaE+O7hz4MLACFQNEYXRhABYAAAACUGVyc29uYWxJZAABAAAAAAACTmFtZQALAAAAUGVyc29uYWxJZAAQVmVyc2lvbgAAAAAACUxhc3RXcml0ZQDa7Dg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AwADAAIBAwAAAAMA////////DgAGTGlua0RhdGFMaXN0XzEEAAAAAQAFAAAAAgAFAAAABAAFAAAAAg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467636961"/>
  <p:tag name="EMPOWERCHARTSPROPERTIES_B_LENGTH" val="24576"/>
  <p:tag name="DOWN_MIGRATION_INITIAL_LAYOUT_REQUIRED" val="9.2.99"/>
  <p:tag name="RUNTIME_ID" val="e3412ef0-ef5c-4ff4-8764-53874ddd39d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YBAQEBAQEBAQEBAQEBAQMAAAAAAAAAAwAAAAMAAAAA/////wUA5gsAAAAAAAAAAAAAIAD///////////////8AAAD///////////////8DAAAAAgD///////8DAAAAAg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5MYtFUoLXlAubYqiO6Dd1gEAAAAAAADAAAAAAADAAAAAwADAAAAAAADAAAABAADAAEA////////BQAAAAMAEAALda92lGnoAUmhihNO4FFztgQAAAABAAMAAAACAAMAAAAEAAQABAD///////8FAAAABAAQAAvk+LrbEeWzRplqb8uuzGfABAAAAAIAAwAAAAMAAwAAAAEAAwAAAAI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kxi0VSgteUC5tiqI7oN3WAREYXRhAAUAAAAAAk5hbWUADQAAAExpbmtEYXRhTGlzdAAQVmVyc2lvbgAAAAAACUxhc3RXcml0ZQAP2K/LlwEAAAABAP////9hAGEAAAAFX2lkABAAAAAEda92lGnoAUmhihNO4FFztgREYXRhAAUAAAAAAk5hbWUADQAAAExpbmtEYXRhTGlzdAAQVmVyc2lvbgABAAAACUxhc3RXcml0ZQAZ2K/LlwEAAAACAP////9wAHAAAAAFX2lkABAAAAAE5Pi62xHls0aZam/LrsxnwANEYXRhABYAAAACUGVyc29uYWxJZAABAAAAAAACTmFtZQALAAAAUGVyc29uYWxJZAAQVmVyc2lvbgAAAAAACUxhc3RXcml0ZQBr2K/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KCwAAAAAAAAAAAAAgAf///////////////wAAAP///////////////wUAAAACAP///////wUAAAACAP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YBAwAAAAIA////////DgAGTGlua0RhdGFMaXN0XzAEAAAAAAAFAAAAAAAFAAAAAwAFAAAAAAAFAAAAAwAFAAAAAAD///////8FAAAAAAD///////8FAAAAAAD///////8FAAAAAAD///////8DAAIBAwAAAAMA////////DgAGTGlua0RhdGFMaXN0XzEEAAAAAQAFAAAAAgAFAAAABAAFAAAAAg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0657885776124"/>
  <p:tag name="EMPOWERCHARTSPROPERTIES_B_LENGTH" val="24576"/>
  <p:tag name="DOWN_MIGRATION_INITIAL_LAYOUT_REQUIRED" val="9.2.99"/>
  <p:tag name="RUNTIME_ID" val="07e714ec-43bb-4028-81ff-3309014bced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2gsAAAAAAAAAAAAAIAD///////////////8AAAD////////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0KWgms1S+VHpniqEP76UyoEAAAAAAADAAAABAADAAAAAwADAAAABAADAAAAAwADAAAABAD///////8DAAIA////////BQAAAAMAEAALJdrUqIsAh0G/hdLhAkoGVwQAAAABAAMAAAACAAMAAAABAAMAAAACAP///////wQAAwD///////8FAAAABAAQAAvmVJ8EMK2mSKXqLG7Y9EWBBAAAAAIAAwAAAAAAAw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QpaCazVL5UemeKoQ/vpTKgREYXRhAAUAAAAAAk5hbWUADQAAAExpbmtEYXRhTGlzdAAQVmVyc2lvbgAAAAAACUxhc3RXcml0ZQC32a/LlwEAAAABAP////9hAGEAAAAFX2lkABAAAAAEJdrUqIsAh0G/hdLhAkoGVwREYXRhAAUAAAAAAk5hbWUADQAAAExpbmtEYXRhTGlzdAAQVmVyc2lvbgABAAAACUxhc3RXcml0ZQDB2a/LlwEAAAACAP////9wAHAAAAAFX2lkABAAAAAE5lSfBDCtpkil6ixu2PRFgQNEYXRhABYAAAACUGVyc29uYWxJZAABAAAAAAACTmFtZQALAAAAUGVyc29uYWxJZAAQVmVyc2lvbgAAAAAACUxhc3RXcml0ZQD42a/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AEAAAAAAAFAAAAAAAFAAAAAwAFAAAAAAD///////8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0657889734145"/>
  <p:tag name="EMPOWERCHARTSPROPERTIES_B_LENGTH" val="24576"/>
  <p:tag name="DOWN_MIGRATION_INITIAL_LAYOUT_REQUIRED" val="9.2.99"/>
  <p:tag name="RUNTIME_ID" val="0bf29ecc-b4e1-4555-8494-7918224cda4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IBAQEBAQEBAQEBAQEBAQMAAAAAAAAAAwAAAAMAAAAA/////wUA5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4PmUABxuxZBpYAlmrynSt8EAAAAAAADAAAAAAADAAAABAADAAAAAAADAAAAAwADAAAAAAD///////8DAAAAAAD///////8DAAIA////////BQAAAAMAEAALnDfk4a1PG0yaFCpZjHz4SwQAAAABAAMAAAAEAAMAAAABAAMAAAACAP///////wQAAQD///////8FAAAABAAQAAsTF1mKxgivQYdrNJS/kWt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g+ZQAHG7FkGlgCWavKdK3wREYXRhAAUAAAAAAk5hbWUADQAAAExpbmtEYXRhTGlzdAAQVmVyc2lvbgAAAAAACUxhc3RXcml0ZQAf9rHLlwEAAAABAP////9hAGEAAAAFX2lkABAAAAAEnDfk4a1PG0yaFCpZjHz4SwREYXRhAAUAAAAAAk5hbWUADQAAAExpbmtEYXRhTGlzdAAQVmVyc2lvbgABAAAACUxhc3RXcml0ZQAl9rHLlwEAAAACAP////9wAHAAAAAFX2lkABAAAAAEExdZisYIr0GHazSUv5FrVgNEYXRhABYAAAACUGVyc29uYWxJZAABAAAAAAACTmFtZQALAAAAUGVyc29uYWxJZAAQVmVyc2lvbgAAAAAACUxhc3RXcml0ZQBo9rH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0659273353970"/>
  <p:tag name="EMPOWERCHARTSPROPERTIES_B_LENGTH" val="24576"/>
  <p:tag name="DOWN_MIGRATION_INITIAL_LAYOUT_REQUIRED" val="9.2.99"/>
  <p:tag name="RUNTIME_ID" val="3a010ca3-4c1a-49e6-8c69-845a656ba26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wIBAQEBAQEBAQEBAQEBAQMAAAAAAAAAAwAAAAMAAAAA/////wUAtgsAAAAAAAAAAAAAIAD///////////////8AAAD///////////////8DAAAAAgD///////8DAAAAAgD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HAP///////wUAAAACABAAC/440D1pg4BBr6fztgfiLnQEAAAAAAADAAAAAAADAAAABAADAAAAAAADAAAAAwADAAAAAAADAAAAAwADAAAAAAD///////8DAAAAAAD///////8DAAAAAAD///////8DAAAAAAD///////8DAAMA////////BQAAAAMAEAAL46Oit9h5EEefiu9ano1QxwQAAAABAAMAAAAEAAMAAAABAAMAAAACAP///////wMAAAACAP///////wQAAQD///////8FAAAABAAQAAs1RURHQzNuT7NUH7bebwX3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/jjQPWmDgEGvp/O2B+IudAREYXRhAAUAAAAAAk5hbWUADQAAAExpbmtEYXRhTGlzdAAQVmVyc2lvbgAAAAAACUxhc3RXcml0ZQBREDkMlwEAAAABAP////9hAGEAAAAFX2lkABAAAAAE46Oit9h5EEefiu9ano1QxwREYXRhAAUAAAAAAk5hbWUADQAAAExpbmtEYXRhTGlzdAAQVmVyc2lvbgABAAAACUxhc3RXcml0ZQBSEDkMlwEAAAACAP////9wAHAAAAAFX2lkABAAAAAENUVER0Mzbk+zVB+23m8F9wNEYXRhABYAAAACUGVyc29uYWxJZAABAAAAAAACTmFtZQALAAAAUGVyc29uYWxJZAAQVmVyc2lvbgAAAAAACUxhc3RXcml0ZQCKEDk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BAADAAEBAwAAAAMA////////DgAGTGlua0RhdGFMaXN0XzEEAAAAAQAFAAAAAgAFAAAABAAEAAIBAwAAAAQA////////DAAGUGVyc29uYWxJZF8wBAAAAAIABQAAAAM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559036569"/>
  <p:tag name="EMPOWERCHARTSPROPERTIES_B_LENGTH" val="24576"/>
  <p:tag name="DOWN_MIGRATION_INITIAL_LAYOUT_REQUIRED" val="9.2.99"/>
  <p:tag name="RUNTIME_ID" val="0e0809c7-4c03-4305-9517-fa88d7bc027a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/gs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2gIJCzCe7BKrjU/TSingEoEAAAAAAADAAAAAAADAAAAAwADAAAAAAADAAAAAwADAAIA////////BQAAAAMAEAALelubj9OhQ02+7J7GhxlSKgQAAAABAAMAAAACAAMAAAAEAAMAAAACAP///////wQAAQD///////8FAAAABAAQAAsuoMyqBVZ+TraAMM7IaAv/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aAgkLMJ7sEquNT9NKKeASgREYXRhAAUAAAAAAk5hbWUADQAAAExpbmtEYXRhTGlzdAAQVmVyc2lvbgABAAAACUxhc3RXcml0ZQDiEDkMlwEAAAABAP////9hAGEAAAAFX2lkABAAAAAEelubj9OhQ02+7J7GhxlSKgREYXRhAAUAAAAAAk5hbWUADQAAAExpbmtEYXRhTGlzdAAQVmVyc2lvbgAAAAAACUxhc3RXcml0ZQDfEDkMlwEAAAACAP////9wAHAAAAAFX2lkABAAAAAELqDMqgVWfk62gDDOyGgL/wNEYXRhABYAAAACUGVyc29uYWxJZAABAAAAAAACTmFtZQALAAAAUGVyc29uYWxJZAAQVmVyc2lvbgAAAAAACUxhc3RXcml0ZQAYETk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560451827"/>
  <p:tag name="EMPOWERCHARTSPROPERTIES_B_LENGTH" val="24576"/>
  <p:tag name="DOWN_MIGRATION_INITIAL_LAYOUT_REQUIRED" val="9.2.99"/>
  <p:tag name="RUNTIME_ID" val="4b39fccb-952a-4d65-96ee-1c34884182f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MAAAAAAAAAAwAAAAMAAAAA/////wUA/gsAAAAAAAAAAAAAIAD///////////////8AAAD////////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8tRv3PatSFMrJAjZik8Du8EAAAAAAADAAAAAAADAAAAAwADAAMA////////BQAAAAMAEAALrADDeyM2zkiI8spfqCWh2QQAAAABAAMAAAACAAMAAAAEAAMAAAAAAP///////wMAAAAAAP///////wQAAQD///////8FAAAABAAQAAvim8j7PZO1SYD6aF7mV0ag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1G/c9q1IUyskCNmKTwO7wREYXRhAAUAAAAAAk5hbWUADQAAAExpbmtEYXRhTGlzdAAQVmVyc2lvbgABAAAACUxhc3RXcml0ZQDf9rHLlwEAAAABAP////9hAGEAAAAFX2lkABAAAAAErADDeyM2zkiI8spfqCWh2QREYXRhAAUAAAAAAk5hbWUADQAAAExpbmtEYXRhTGlzdAAQVmVyc2lvbgAAAAAACUxhc3RXcml0ZQDf9rHLlwEAAAACAP////9wAHAAAAAFX2lkABAAAAAE4pvI+z2TtUmA+mhe5ldGoANEYXRhABYAAAACUGVyc29uYWxJZAABAAAAAAACTmFtZQALAAAAUGVyc29uYWxJZAAQVmVyc2lvbgAAAAAACUxhc3RXcml0ZQAg97H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0659275249310"/>
  <p:tag name="EMPOWERCHARTSPROPERTIES_B_LENGTH" val="24576"/>
  <p:tag name="DOWN_MIGRATION_INITIAL_LAYOUT_REQUIRED" val="9.2.99"/>
  <p:tag name="RUNTIME_ID" val="64743359-80c8-4f15-a16d-f07d92bd10da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wgsAAAAAAAAAAAAAIAD///////////////8AAAD///////////////8DAAAABAD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yXq43FYlR9DjQs5epsP/3UEAAAAAAADAAAABAADAAAAAwADAAAAAAADAAAAAwADAAAAAAADAAAAAwADAAAAAAD///////8DAAAAAAD///////8DAAAAAAD///////8DAAMA////////BQAAAAMAEAALo6VUg8LW70CHyZ0iEbNdAgQAAAABAAMAAAACAAMAAAABAAMAAAACAP///////wMAAAACAP///////wQAAQD///////8FAAAABAAQAAsL3iA+DTytT5yRa/RmLj6C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erjcViVH0ONCzl6mw//dQREYXRhAAUAAAAAAk5hbWUADQAAAExpbmtEYXRhTGlzdAAQVmVyc2lvbgAAAAAACUxhc3RXcml0ZQAo7TgMlwEAAAABAP////9hAGEAAAAFX2lkABAAAAAEo6VUg8LW70CHyZ0iEbNdAgREYXRhAAUAAAAAAk5hbWUADQAAAExpbmtEYXRhTGlzdAAQVmVyc2lvbgABAAAACUxhc3RXcml0ZQAp7TgMlwEAAAACAP////9wAHAAAAAFX2lkABAAAAAEC94gPg08rU+ckWv0Zi4+ggNEYXRhABYAAAACUGVyc29uYWxJZAABAAAAAAACTmFtZQALAAAAUGVyc29uYWxJZAAQVmVyc2lvbgAAAAAACUxhc3RXcml0ZQBU7Tg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468743698"/>
  <p:tag name="EMPOWERCHARTSPROPERTIES_B_LENGTH" val="24576"/>
  <p:tag name="DOWN_MIGRATION_INITIAL_LAYOUT_REQUIRED" val="9.2.99"/>
  <p:tag name="RUNTIME_ID" val="027fbbc4-652b-429b-a919-7af18f7e113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MBAQEBAQEBAQEBAQEBAQMAAAAAAAAAAwAAAAMAAAAA/////wUA5gsAAAAAAAAAAAAAIAD///////////////8AAAD///////////////8DAAAAAgD///////8DAAAABA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9JmwgPv9pVEqO+y8M+VQKkEAAAAAAADAAAAAAADAAAABAADAAQA////////BQAAAAMAEAALMTNPeRKsl0eHU3erd5XUjAQAAAABAAMAAAAEAAMAAAABAAMAAAAEAP///////wMAAAAAAP///////wMAAAAAAP///////wQAAgD///////8FAAAABAAQAAttnCIgQdVxRY94KMvQsiCtBAAAAAIAAwAAAAI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0mbCA+/2lUSo77Lwz5VAqQREYXRhAAUAAAAAAk5hbWUADQAAAExpbmtEYXRhTGlzdAAQVmVyc2lvbgABAAAACUxhc3RXcml0ZQDb7TgMlwEAAAABAP////9hAGEAAAAFX2lkABAAAAAEMTNPeRKsl0eHU3erd5XUjAREYXRhAAUAAAAAAk5hbWUADQAAAExpbmtEYXRhTGlzdAAQVmVyc2lvbgAAAAAACUxhc3RXcml0ZQDX7TgMlwEAAAACAP////9wAHAAAAAFX2lkABAAAAAEbZwiIEHVcUWPeCjL0LIgrQNEYXRhABYAAAACUGVyc29uYWxJZAABAAAAAAACTmFtZQALAAAAUGVyc29uYWxJZAAQVmVyc2lvbgAAAAAACUxhc3RXcml0ZQAZ7jg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A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470798963"/>
  <p:tag name="EMPOWERCHARTSPROPERTIES_B_LENGTH" val="24576"/>
  <p:tag name="DOWN_MIGRATION_INITIAL_LAYOUT_REQUIRED" val="9.2.99"/>
  <p:tag name="RUNTIME_ID" val="799c66f2-a4f3-4c59-b01f-1ae6f9e122f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IBAQEBAQEBAQEBAQEBAQMAAAAAAAAAAwAAAAMAAAAA/////wUAkgsAAAAAAAAAAAAAIAD///////////////8AAAD///////////////8DAAAAAgD///////8DAAAAAgD///////8DAAAAAgD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IAP///////wUAAAACABAACyAYPWGWqOFNu/ZADxFFo9wEAAAAAAADAAAAAAADAAAAAwADAAAAAAADAAAABAADAAAAAAADAAAABAADAAAAAAADAAAABAADAAAAAAADAAAABAADAAAAAAD///////8DAAAAAAD///////8DAAAAAAD///////8DAAEA////////BQAAAAMAEAALFiubg5G05UGu2DaygsktfAQAAAABAAMAAAACAAMAAAAEAAQABQD///////8FAAAABAAQAAsEwkH+1VNlRaKESql9ijygBAAAAAIAAwAAAAMAAwAAAAEAAwAAAAIA////////AwAAAAIA////////AwAAAAIA////////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Bg9YZao4U279kAPEUWj3AREYXRhAAUAAAAAAk5hbWUADQAAAExpbmtEYXRhTGlzdAAQVmVyc2lvbgABAAAACUxhc3RXcml0ZQCFETkMlwEAAAABAP////9hAGEAAAAFX2lkABAAAAAEFiubg5G05UGu2DaygsktfAREYXRhAAUAAAAAAk5hbWUADQAAAExpbmtEYXRhTGlzdAAQVmVyc2lvbgAAAAAACUxhc3RXcml0ZQCAETkMlwEAAAACAP////9wAHAAAAAFX2lkABAAAAAEBMJB/tVTZUWihEqpfYo8oANEYXRhABYAAAACUGVyc29uYWxJZAABAAAAAAACTmFtZQALAAAAUGVyc29uYWxJZAAQVmVyc2lvbgAAAAAACUxhc3RXcml0ZQCyETk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562731581"/>
  <p:tag name="EMPOWERCHARTSPROPERTIES_B_LENGTH" val="24576"/>
  <p:tag name="DOWN_MIGRATION_INITIAL_LAYOUT_REQUIRED" val="9.2.99"/>
  <p:tag name="RUNTIME_ID" val="c2734b2e-fe6a-4e3b-ab77-fea38a55deb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90b3022f-ff65-4864-b0b4-ef429bb16e14"/>
  <p:tag name="MIO_GUID" val="5fe2c65c-43c7-4170-b3c8-ecb8cda1f599"/>
  <p:tag name="MIO_UPDATE" val="True"/>
  <p:tag name="MIO_VERSION" val="16.01.2021 10:01:55"/>
  <p:tag name="MIO_DBID" val="FDE84254-54DB-49E3-9A0E-CDE72035D530"/>
  <p:tag name="MIO_LASTDOWNLOADED" val="15.02.2023 10:29:38.658"/>
  <p:tag name="MIO_OBJECTNAME" val="Statistic Round"/>
  <p:tag name="MIO_LASTEDITORNAME" val="Tim Tuerger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5e79ca0-4f57-4f75-aa98-c775d3554a9b"/>
  <p:tag name="MIO_GUID" val="c22c05fc-404a-46c4-ae26-1b71cd169c20"/>
  <p:tag name="MIO_UPDATE" val="True"/>
  <p:tag name="MIO_VERSION" val="16.01.2021 10:01:36"/>
  <p:tag name="MIO_DBID" val="FDE84254-54DB-49E3-9A0E-CDE72035D530"/>
  <p:tag name="MIO_LASTDOWNLOADED" val="15.02.2023 10:29:45.339"/>
  <p:tag name="MIO_OBJECTNAME" val="Target Round"/>
  <p:tag name="MIO_LASTEDITORNAME" val="Tim Tuerger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BAD///////8DAAAABA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z81BhyJrCdGucoe91V+SpsEAAAAAAADAAAABAADAAAAAwADAAAABAADAAAAAwADAAAAAAD///////8DAAIA////////BQAAAAMAEAALcuO1+DLkvUCFGUIcBKPwJQQAAAABAAMAAAACAAMAAAABAAMAAAACAP///////wQAAgD///////8FAAAABAAQAAti2+kNnNXzSrZvt1VbQ3As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zUGHImsJ0a5yh73VX5KmwREYXRhAAUAAAAAAk5hbWUADQAAAExpbmtEYXRhTGlzdAAQVmVyc2lvbgABAAAACUxhc3RXcml0ZQCJ7jgMlwEAAAABAP////9hAGEAAAAFX2lkABAAAAAEcuO1+DLkvUCFGUIcBKPwJQREYXRhAAUAAAAAAk5hbWUADQAAAExpbmtEYXRhTGlzdAAQVmVyc2lvbgAAAAAACUxhc3RXcml0ZQCD7jgMlwEAAAACAP////9wAHAAAAAFX2lkABAAAAAEYtvpDZzV80q2b7dVW0NwLANEYXRhABYAAAACUGVyc29uYWxJZAABAAAAAAACTmFtZQALAAAAUGVyc29uYWxJZAAQVmVyc2lvbgAAAAAACUxhc3RXcml0ZQDT7jg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A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472613251"/>
  <p:tag name="EMPOWERCHARTSPROPERTIES_B_LENGTH" val="24576"/>
  <p:tag name="DOWN_MIGRATION_INITIAL_LAYOUT_REQUIRED" val="9.2.99"/>
  <p:tag name="RUNTIME_ID" val="eb7f144c-6fc3-4540-9aed-21d1b952ceeb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8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2F3QWpZK05GviVSQ08t8O0EAAAAAAADAAAAAAADAAAAAwADAAAAAAADAAAABAADAAAAAAD///////8DAAEA////////BQAAAAMAEAALVEGMrkSuhEuW81+gVSaPVgQAAAABAAMAAAACAAMAAAAEAAQAAgD///////8FAAAABAAQAAv9aMf90pBsRK83xv1pJ633BAAAAAIAAwAAAAMAAwAAAAEA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XdBalkrTka+JVJDTy3w7QREYXRhAAUAAAAAAk5hbWUADQAAAExpbmtEYXRhTGlzdAAQVmVyc2lvbgABAAAACUxhc3RXcml0ZQAs7zgMlwEAAAABAP////9hAGEAAAAFX2lkABAAAAAEVEGMrkSuhEuW81+gVSaPVgREYXRhAAUAAAAAAk5hbWUADQAAAExpbmtEYXRhTGlzdAAQVmVyc2lvbgAAAAAACUxhc3RXcml0ZQAj7zgMlwEAAAACAP////9wAHAAAAAFX2lkABAAAAAE/WjH/dKQbESvN8b9aSet9wNEYXRhABYAAAACUGVyc29uYWxJZAABAAAAAAACTmFtZQALAAAAUGVyc29uYWxJZAAQVmVyc2lvbgAAAAAACUxhc3RXcml0ZQBl7zg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474116654"/>
  <p:tag name="EMPOWERCHARTSPROPERTIES_B_LENGTH" val="24576"/>
  <p:tag name="DOWN_MIGRATION_INITIAL_LAYOUT_REQUIRED" val="9.2.99"/>
  <p:tag name="RUNTIME_ID" val="afc217b2-8462-49dd-8d43-73c6cb2833d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/////wUACgwAAAAAAAAAAAAAIAD///////////////8AAAD////////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27rVqMqivNHvuqzrol9ligEAAAAAAADAAAAAAADAAAABAADAAEA////////BQAAAAMAEAALzPNOu/MMO0yL6sxd/sDLKgQAAAABAAMAAAAEAAMAAAABAAQAAgD///////8FAAAABAAQAAvo+zyoHRuMR7arL20npNAEBAAAAAIAAwAAAAIAAwAAAAMA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butWoyqK80e+6rOuiX2WKAREYXRhAAUAAAAAAk5hbWUADQAAAExpbmtEYXRhTGlzdAAQVmVyc2lvbgAAAAAACUxhc3RXcml0ZQBgEjkMlwEAAAABAP////9hAGEAAAAFX2lkABAAAAAEzPNOu/MMO0yL6sxd/sDLKgREYXRhAAUAAAAAAk5hbWUADQAAAExpbmtEYXRhTGlzdAAQVmVyc2lvbgABAAAACUxhc3RXcml0ZQBnEjkMlwEAAAACAP////9wAHAAAAAFX2lkABAAAAAE6Ps8qB0bjEe2qy9tJ6TQBANEYXRhABYAAAACUGVyc29uYWxJZAABAAAAAAACTmFtZQALAAAAUGVyc29uYWxJZAAQVmVyc2lvbgAAAAAACUxhc3RXcml0ZQCZEjkM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MBAwAAAAQA////////DAAGUGVyc29uYWxJZF8wBAAAAAIABQAAAAM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535564428882"/>
  <p:tag name="EMPOWERCHARTSPROPERTIES_B_LENGTH" val="24576"/>
  <p:tag name="DOWN_MIGRATION_INITIAL_LAYOUT_REQUIRED" val="9.2.99"/>
  <p:tag name="RUNTIME_ID" val="d5d18961-b19f-453b-8147-f6a009d69cf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Q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0mt/B9oA5pCmrz6dwHffUgEAAAAAAADAAAAAAADAAAAAwADAAIA////////BQAAAAMAEAALMoHek7D3j0aEoJtRXaTvVwQAAAABAAMAAAACAAMAAAAEAAMAAAAAAP///////wQAAQD///////8FAAAABAAQAAsSw5PPbojnR5o08z9l4tWo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Sa38H2gDmkKavPp3Ad99SAREYXRhAAUAAAAAAk5hbWUADQAAAExpbmtEYXRhTGlzdAAQVmVyc2lvbgABAAAACUxhc3RXcml0ZQBTkasLlwEAAAABAP////9hAGEAAAAFX2lkABAAAAAEMoHek7D3j0aEoJtRXaTvVwREYXRhAAUAAAAAAk5hbWUADQAAAExpbmtEYXRhTGlzdAAQVmVyc2lvbgAAAAAACUxhc3RXcml0ZQBQkasLlwEAAAACAP////9wAHAAAAAFX2lkABAAAAAEEsOTz26I50eaNPM/ZeLVqANEYXRhABYAAAACUGVyc29uYWxJZAABAAAAAAACTmFtZQALAAAAUGVyc29uYWxJZAAQVmVyc2lvbgAAAAAACUxhc3RXcml0ZQCIkas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AFAAAABAAFAAAAAwD///////8DAAQBAwAAAAMA////////DgAGTGlua0RhdGFMaXN0XzAEAAAAAQAFAAAAAAAFAAAAAgAFAAAAAAAFAAAAAgAFAAAAAAAFAAAAAgAFAAAAAAD///////8EAAIBAwAAAAQA////////DAAGUGVyc29uYWxJZF8wBAAAAAIABQAAAAI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442828065104"/>
  <p:tag name="EMPOWERCHARTSPROPERTIES_B_LENGTH" val="24576"/>
  <p:tag name="DOWN_MIGRATION_INITIAL_LAYOUT_REQUIRED" val="9.2.99"/>
  <p:tag name="RUNTIME_ID" val="6aed7eae-ecec-4987-97d0-b08f390c594a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/gsAAAAAAAAAAAAAIAD///////////////8AAAD///////////////8DAAAABA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0MNEoazEVxOjidcNFtjC8wEAAAAAAADAAAABAADAAAAAwADAAMA////////BQAAAAMAEAALISTEuBEo20ifPfK2Pmp/wAQAAAABAAMAAAACAAMAAAABAAMAAAAAAP///////wMAAAAAAP///////wQAAQD///////8FAAAABAAQAAt7+YMhY5giRpujI++Hr9nV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Qw0ShrMRXE6OJ1w0W2MLzAREYXRhAAUAAAAAAk5hbWUADQAAAExpbmtEYXRhTGlzdAAQVmVyc2lvbgABAAAACUxhc3RXcml0ZQDTjqsLlwEAAAABAP////9hAGEAAAAFX2lkABAAAAAEISTEuBEo20ifPfK2Pmp/wAREYXRhAAUAAAAAAk5hbWUADQAAAExpbmtEYXRhTGlzdAAQVmVyc2lvbgAAAAAACUxhc3RXcml0ZQDKjqsLlwEAAAACAP////9wAHAAAAAFX2lkABAAAAAEe/mDIWOYIkaboyPvh6/Z1QNEYXRhABYAAAACUGVyc29uYWxJZAABAAAAAAACTmFtZQALAAAAUGVyc29uYWxJZAAQVmVyc2lvbgAAAAAACUxhc3RXcml0ZQAWj6s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MBAwAAAAQA////////DAAGUGVyc29uYWxJZF8wBAAAAAIABQAAAAI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442821784664"/>
  <p:tag name="EMPOWERCHARTSPROPERTIES_B_LENGTH" val="24576"/>
  <p:tag name="DOWN_MIGRATION_INITIAL_LAYOUT_REQUIRED" val="9.2.99"/>
  <p:tag name="RUNTIME_ID" val="7f3ac578-a134-4fd4-9dd5-ef46f74fbff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/gsAAAAAAAAAAAAAIAD///////////////8AAAD///////////////8DAAAAAg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4+RHFVG7jJNpuqnqZPJyjAEAAAAAAADAAAAAAADAAAAAwADAAEA////////BQAAAAMAEAALx51+adn/mEqhOGp6ClO2UgQAAAABAAMAAAACAAMAAAAEAAQAAwD///////8FAAAABAAQAAtdG1PHsJTpRIeegVWfONSgBAAAAAIAAwAAAAMAAwAAAAE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5EcVUbuMk2m6qepk8nKMAREYXRhAAUAAAAAAk5hbWUADQAAAExpbmtEYXRhTGlzdAAQVmVyc2lvbgAAAAAACUxhc3RXcml0ZQA4jqsLlwEAAAABAP////9hAGEAAAAFX2lkABAAAAAEx51+adn/mEqhOGp6ClO2UgREYXRhAAUAAAAAAk5hbWUADQAAAExpbmtEYXRhTGlzdAAQVmVyc2lvbgABAAAACUxhc3RXcml0ZQA7jqsLlwEAAAACAP////9wAHAAAAAFX2lkABAAAAAEXRtTx7CU6USHnoFVnzjUoANEYXRhABYAAAACUGVyc29uYWxJZAABAAAAAAACTmFtZQALAAAAUGVyc29uYWxJZAAQVmVyc2lvbgAAAAAACUxhc3RXcml0ZQB5jqs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38442820176422"/>
  <p:tag name="EMPOWERCHARTSPROPERTIES_B_LENGTH" val="24576"/>
  <p:tag name="DOWN_MIGRATION_INITIAL_LAYOUT_REQUIRED" val="9.2.99"/>
  <p:tag name="RUNTIME_ID" val="7f2367fc-8faa-4d94-9baf-d8469326f53d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/////wUA/gs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2POnwvoAXNBlqmUOiQcyt4EAAAAAAADAAAAAAADAAAAAwADAAIA////////BQAAAAMAEAALMsYEIK/cFk6moD70KjnrhAQAAAABAAMAAAACAAMAAAAEAAMAAAAAAAMAAAAEAAQAAgD///////8FAAAABAAQAAvcaBalPpZ5TIVZctT1t86C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86fC+gBc0GWqZQ6JBzK3gREYXRhAAUAAAAAAk5hbWUADQAAAExpbmtEYXRhTGlzdAAQVmVyc2lvbgAAAAAACUxhc3RXcml0ZQCU26/LlwEAAAABAP////9hAGEAAAAFX2lkABAAAAAEMsYEIK/cFk6moD70KjnrhAREYXRhAAUAAAAAAk5hbWUADQAAAExpbmtEYXRhTGlzdAAQVmVyc2lvbgABAAAACUxhc3RXcml0ZQCa26/LlwEAAAACAP////9wAHAAAAAFX2lkABAAAAAE3GgWpT6WeUyFWXLU9bfOggNEYXRhABYAAAACUGVyc29uYWxJZAABAAAAAAACTmFtZQALAAAAUGVyc29uYWxJZAAQVmVyc2lvbgAAAAAACUxhc3RXcml0ZQDH26/L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0657894304201"/>
  <p:tag name="EMPOWERCHARTSPROPERTIES_B_LENGTH" val="24576"/>
  <p:tag name="DOWN_MIGRATION_INITIAL_LAYOUT_REQUIRED" val="9.2.99"/>
  <p:tag name="RUNTIME_ID" val="666f9024-aeda-48eb-a905-4024b6d8532d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6db50014-d05c-4ba3-b2ce-3733e9f1d260"/>
  <p:tag name="MIO_EKGUID" val="fcd96abe-a8e3-4d64-abe0-b6a0e594f393"/>
  <p:tag name="MIO_UPDATE" val="True"/>
  <p:tag name="MIO_VERSION" val="07.05.2025 07:09:27"/>
  <p:tag name="MIO_DBID" val="fde84254-54db-49e3-9a0e-cde72035d530"/>
  <p:tag name="MIO_LASTDOWNLOADED" val="16.09.2025 15:45:12"/>
  <p:tag name="MIO_OBJECTNAME" val="[NPI trademark name] [generalized part number  insert link to the product type web page] overview"/>
  <p:tag name="MIO_LASTEDITORNAME" val="Fruzsina Gal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gBAQEBAQEBAQEBAQEBAQMAAAAAAAAAAwAAAAMAAAAA/////wUAngsAAAAAAAAAAAAAIAD///////////////8AAAD///////////////8DAAAAAgD///////8DAAAAAgD///////8DAAAAAwD///////8DAAAAAw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yQPWi0kMjJEv1/nvADwPn4EAAAAAAADAAAAAAADAAAAAwADAAAAAAADAAAAAwADAAgA////////BQAAAAMAEAALVFaGsBYa7UGkEBm4Kn17bwQAAAABAAMAAAACAAMAAAAEAAMAAAACAAMAAAAEAAMAAAAAAAMAAAAEAAMAAAAAAP///////wMAAAAAAP///////wMAAAAAAP///////wMAAAAAAP///////wMAAAAAAP///////wQAAwD///////8FAAAABAAQAAvJfkHhNOvxTZCUTdzuXzO9BAAAAAIAAwAAAAMAAwAAAAEAAwAAAAMA////////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A9aLSQyMkS/X+e8APA+fgREYXRhAAUAAAAAAk5hbWUADQAAAExpbmtEYXRhTGlzdAAQVmVyc2lvbgABAAAACUxhc3RXcml0ZQA+JDvlkAEAAAABAP////9hAGEAAAAFX2lkABAAAAAEVFaGsBYa7UGkEBm4Kn17bwREYXRhAAUAAAAAAk5hbWUADQAAAExpbmtEYXRhTGlzdAAQVmVyc2lvbgAAAAAACUxhc3RXcml0ZQA6JDvlkAEAAAACAP////9wAHAAAAAFX2lkABAAAAAEyX5B4TTr8U2QlE3c7l8zvQNEYXRhABYAAAACUGVyc29uYWxJZAABAAAAAAACTmFtZQALAAAAUGVyc29uYWxJZAAQVmVyc2lvbgAAAAAACUxhc3RXcml0ZQB0JD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C+CwAAAAAAAAAAAAAgAf///////////////wAAAP///////////////wUAAAADAP///////wUAAAADAP///////wUAAAADAP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gBAwAAAAMA////////DgAGTGlua0RhdGFMaXN0XzAEAAAAAQAFAAAAAAAFAAAAAgAFAAAAAAAFAAAAAgAFAAAAAAD///////8FAAAAAAD///////8FAAAAAAD///////8FAAAAAAD///////8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769973396"/>
  <p:tag name="EMPOWERCHARTSPROPERTIES_B_LENGTH" val="24576"/>
  <p:tag name="DOWN_MIGRATION_INITIAL_LAYOUT_REQUIRED" val="9.2.99"/>
  <p:tag name="RUNTIME_ID" val="123a6a96-5c7c-4b18-834f-2e4eba05e53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5gsAAAAAAAAAAAAAIAD///////////////8AAAD///////////////8DAAAABAD///////8DAAAABA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6OSasQLMAFHsc7/PEHf1osEAAAAAAADAAAABAADAAAAAwADAAQA////////BQAAAAMAEAALOEhj8H0zQUCXV33EbTHI7AQAAAABAAMAAAACAAMAAAABAAMAAAAEAP///////wMAAAAAAP///////wMAAAAAAP///////wQAAgD///////8FAAAABAAQAAse1DmiHVnAQIov3KmqqgrC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o5JqxAswAUexzv88Qd/WiwREYXRhAAUAAAAAAk5hbWUADQAAAExpbmtEYXRhTGlzdAAQVmVyc2lvbgAAAAAACUxhc3RXcml0ZQBCJTvlkAEAAAABAP////9hAGEAAAAFX2lkABAAAAAEOEhj8H0zQUCXV33EbTHI7AREYXRhAAUAAAAAAk5hbWUADQAAAExpbmtEYXRhTGlzdAAQVmVyc2lvbgABAAAACUxhc3RXcml0ZQBcJTvlkAEAAAACAP////9wAHAAAAAFX2lkABAAAAAEHtQ5oh1ZwECKL9ypqqoKwgNEYXRhABYAAAACUGVyc29uYWxJZAABAAAAAAACTmFtZQALAAAAUGVyc29uYWxJZAAQVmVyc2lvbgAAAAAACUxhc3RXcml0ZQCuJT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QBAwAAAAMA////////DgAGTGlua0RhdGFMaXN0XzEEAAAAAQAFAAAAAgAFAAAABAAFAAAAAAD///////8FAAAAAAD///////8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771638152"/>
  <p:tag name="EMPOWERCHARTSPROPERTIES_B_LENGTH" val="24576"/>
  <p:tag name="DOWN_MIGRATION_INITIAL_LAYOUT_REQUIRED" val="9.2.99"/>
  <p:tag name="RUNTIME_ID" val="b0266e3b-9fe1-4e1c-9c9f-0dce71cb4a0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339j6yhcIhHqiLwxrEGxygEAAAAAAADAAAAAAADAAAAAwADAAIA////////BQAAAAMAEAALCJl5sZSXQ06z+lGO5jfaMwQAAAABAAMAAAACAAMAAAAEAAMAAAAAAP///////wQAAQD///////8FAAAABAAQAAtUiIG3G6HNQYRs6VewxLVj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ff2PrKFwiEeqIvDGsQbHKAREYXRhAAUAAAAAAk5hbWUADQAAAExpbmtEYXRhTGlzdAAQVmVyc2lvbgAAAAAACUxhc3RXcml0ZQAvJjvlkAEAAAABAP////9hAGEAAAAFX2lkABAAAAAECJl5sZSXQ06z+lGO5jfaMwREYXRhAAUAAAAAAk5hbWUADQAAAExpbmtEYXRhTGlzdAAQVmVyc2lvbgABAAAACUxhc3RXcml0ZQAwJjvlkAEAAAACAP////9wAHAAAAAFX2lkABAAAAAEVIiBtxuhzUGEbOlXsMS1YwNEYXRhABYAAAACUGVyc29uYWxJZAABAAAAAAACTmFtZQALAAAAUGVyc29uYWxJZAAQVmVyc2lvbgAAAAAACUxhc3RXcml0ZQBSJj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773279213"/>
  <p:tag name="EMPOWERCHARTSPROPERTIES_B_LENGTH" val="24576"/>
  <p:tag name="DOWN_MIGRATION_INITIAL_LAYOUT_REQUIRED" val="9.2.99"/>
  <p:tag name="RUNTIME_ID" val="89069298-f19b-4fa2-bb79-96c3d9c945e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/////wUA/gsAAAAAAAAAAAAAIAD///////////////8AAAD////////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5Sw1sQP8s5CtBPWy6pwQEsEAAAAAAADAAAABAADAAAAAwADAAAABAD///////8DAAEA////////BQAAAAMAEAALGC0P8zZIv0+AgQ0OhU/c2wQAAAABAAMAAAACAAMAAAABAAQAAgD///////8FAAAABAAQAAvnB9puAPROSKcZMViatKtI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lLDWxA/yzkK0E9bLqnBASwREYXRhAAUAAAAAAk5hbWUADQAAAExpbmtEYXRhTGlzdAAQVmVyc2lvbgABAAAACUxhc3RXcml0ZQCOJjvlkAEAAAABAP////9hAGEAAAAFX2lkABAAAAAEGC0P8zZIv0+AgQ0OhU/c2wREYXRhAAUAAAAAAk5hbWUADQAAAExpbmtEYXRhTGlzdAAQVmVyc2lvbgAAAAAACUxhc3RXcml0ZQCMJjvlkAEAAAACAP////9wAHAAAAAFX2lkABAAAAAE5wfabgD0TkinGTFYmrSrSANEYXRhABYAAAACUGVyc29uYWxJZAABAAAAAAACTmFtZQALAAAAUGVyc29uYWxJZAAQVmVyc2lvbgAAAAAACUxhc3RXcml0ZQCtJj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C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MBAwAAAAQA////////DAAGUGVyc29uYWxJZF8wBAAAAAIABQAAAAIABQAAAAEABQAAAAI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774669844"/>
  <p:tag name="EMPOWERCHARTSPROPERTIES_B_LENGTH" val="24576"/>
  <p:tag name="DOWN_MIGRATION_INITIAL_LAYOUT_REQUIRED" val="9.2.99"/>
  <p:tag name="RUNTIME_ID" val="d6740aac-49f1-461d-8406-d805ce7981a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+DSPitzZlVEu8pf86ZD53YEAAAAAAADAAAABAADAAAAAwADAAMA////////BQAAAAMAEAALxCRAryQCy0CjQtqTzc/8UAQAAAABAAMAAAACAAMAAAABAAMAAAAEAP///////wMAAAAEAP///////wQAAwD///////8FAAAABAAQAAsxUhUgxWavQ5jt5QksUVJRBAAAAAIAAwAAAAAAAwAAAAIAAwAAAAA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4NI+K3NmVUS7yl/zpkPndgREYXRhAAUAAAAAAk5hbWUADQAAAExpbmtEYXRhTGlzdAAQVmVyc2lvbgABAAAACUxhc3RXcml0ZQAUJzvlkAEAAAABAP////9hAGEAAAAFX2lkABAAAAAExCRAryQCy0CjQtqTzc/8UAREYXRhAAUAAAAAAk5hbWUADQAAAExpbmtEYXRhTGlzdAAQVmVyc2lvbgAAAAAACUxhc3RXcml0ZQATJzvlkAEAAAACAP////9wAHAAAAAFX2lkABAAAAAEMVIVIMVmr0OY7eUJLFFSUQNEYXRhABYAAAACUGVyc29uYWxJZAABAAAAAAACTmFtZQALAAAAUGVyc29uYWxJZAAQVmVyc2lvbgAAAAAACUxhc3RXcml0ZQAzJz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MBAwAAAAMA////////DgAGTGlua0RhdGFMaXN0XzAEAAAAAQAFAAAAAAAFAAAAAgAFAAAAAAAFAAAABAAFAAAAAAD///////8EAAIBAwAAAAQA////////DAAGUGVyc29uYWxJZF8wBAAAAAIABQAAAAI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775526051"/>
  <p:tag name="EMPOWERCHARTSPROPERTIES_B_LENGTH" val="24576"/>
  <p:tag name="DOWN_MIGRATION_INITIAL_LAYOUT_REQUIRED" val="9.2.99"/>
  <p:tag name="RUNTIME_ID" val="aa269dcb-b710-43bd-9f09-e476151e06da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8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1sjslMDRLFGpBqOb1ilzx0EAAAAAAADAAAAAAADAAAABAADAAAAAAADAAAAAwADAAAAAAD///////8DAAIA////////BQAAAAMAEAALAKwwu+Q06EKB7qiEwDV1pwQAAAABAAMAAAAEAAMAAAABAAMAAAACAP///////wQAAQD///////8FAAAABAAQAAv07I6wATFxTrjm952oiqpH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WyOyUwNEsUakGo5vWKXPHQREYXRhAAUAAAAAAk5hbWUADQAAAExpbmtEYXRhTGlzdAAQVmVyc2lvbgABAAAACUxhc3RXcml0ZQAQWjvlkAEAAAABAP////9hAGEAAAAFX2lkABAAAAAEAKwwu+Q06EKB7qiEwDV1pwREYXRhAAUAAAAAAk5hbWUADQAAAExpbmtEYXRhTGlzdAAQVmVyc2lvbgAAAAAACUxhc3RXcml0ZQAPWjvlkAEAAAACAP////9wAHAAAAAFX2lkABAAAAAE9OyOsAExcU645vedqIqqRwNEYXRhABYAAAACUGVyc29uYWxJZAABAAAAAAACTmFtZQALAAAAUGVyc29uYWxJZAAQVmVyc2lvbgAAAAAACUxhc3RXcml0ZQAwWj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AFAAAABAAFAAAAAAAFAAAABAADAAIBAwAAAAMA////////DgAGTGlua0RhdGFMaXN0XzAEAAAAAQAFAAAAAAAFAAAAAgAFAAAAAAAFAAAAAgAEAAMBAwAAAAQA////////DAAGUGVyc29uYWxJZF8wBAAAAAIABQAAAAIABQAAAAEABQAAAAIA////////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906059899"/>
  <p:tag name="EMPOWERCHARTSPROPERTIES_B_LENGTH" val="24576"/>
  <p:tag name="DOWN_MIGRATION_INITIAL_LAYOUT_REQUIRED" val="9.2.99"/>
  <p:tag name="RUNTIME_ID" val="06bf58d2-667e-43cf-8e2f-6c4c8c26dfc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c72d87b0-7453-4de2-9a77-8abac1f697a2"/>
  <p:tag name="MIO_EKGUID" val="3845e535-4203-4ef5-895a-eaad52033263"/>
  <p:tag name="MIO_UPDATE" val="True"/>
  <p:tag name="MIO_VERSION" val="09.03.2023 09:38:29"/>
  <p:tag name="MIO_DBID" val="FDE84254-54DB-49E3-9A0E-CDE72035D530"/>
  <p:tag name="MIO_LASTDOWNLOADED" val="22.07.2024 15:01:16.665"/>
  <p:tag name="MIO_OBJECTNAME" val="05 Banded Rows"/>
  <p:tag name="MIO_CONTENTTAG" val="SbEq3kIczkK6yH5Fd0i730bspoaqPdFEkHC3flK4CQA="/>
  <p:tag name="MIO_LASTEDITORNAME" val="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kBAQEBAQEBAQEBAQEBAQMAAAAAAAAAAwAAAAMAAAAA/////wUA8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1eITpZRzM5DiBBSIqSPm68EAAAAAAADAAAAAAADAAAAAwADAAAAAAADAAAABAADAAEA////////BQAAAAMAEAAL5P/Rq1DlY0a81JlOKV0ZvwQAAAABAAMAAAACAAMAAAAEAAQAAwD///////8FAAAABAAQAAsejjHMmo/CQ74QK77/1fkyBAAAAAIAAwAAAAMAAwAAAAEAAwAAAAI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V4hOllHMzkOIEFIipI+brwREYXRhAAUAAAAAAk5hbWUADQAAAExpbmtEYXRhTGlzdAAQVmVyc2lvbgABAAAACUxhc3RXcml0ZQDNWjvlkAEAAAABAP////9hAGEAAAAFX2lkABAAAAAE5P/Rq1DlY0a81JlOKV0ZvwREYXRhAAUAAAAAAk5hbWUADQAAAExpbmtEYXRhTGlzdAAQVmVyc2lvbgAAAAAACUxhc3RXcml0ZQC/WjvlkAEAAAACAP////9wAHAAAAAFX2lkABAAAAAEHo4xzJqPwkO+ECu+/9X5MgNEYXRhABYAAAACUGVyc29uYWxJZAABAAAAAAACTmFtZQALAAAAUGVyc29uYWxJZAAQVmVyc2lvbgAAAAAACUxhc3RXcml0ZQDzWjvl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CyCwAAAAAAAAAAAAAgAf///////////////wAAAP///////////////wUAAAADAP///////wUAAAACAP///////wUAAAAEAP///////wUAAAAEAP///////wUAAAAEAP///////wUAAAAE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kBAwAAAAQA////////DAAGUGVyc29uYWxJZF8wBAAAAAIABQAAAAIABQAAAAEABQAAAAIA////////BQAAAAAA////////BQAAAAAA////////BQAAAAAA////////BQAAAAA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4295907993843"/>
  <p:tag name="EMPOWERCHARTSPROPERTIES_B_LENGTH" val="24576"/>
  <p:tag name="DOWN_MIGRATION_INITIAL_LAYOUT_REQUIRED" val="9.2.99"/>
  <p:tag name="RUNTIME_ID" val="fd9fc8e2-a54b-4b24-ae2a-37b52aa7f20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4263d8d-5d4b-4827-8ab9-1c90587cd5db"/>
  <p:tag name="MIO_GUID" val="c99d872b-073d-4155-951f-1f0a78d0c821"/>
  <p:tag name="MIO_UPDATE" val="True"/>
  <p:tag name="MIO_VERSION" val="06.02.2023 10:34:47"/>
  <p:tag name="MIO_DBID" val="0F45B44C-9BC7-4D85-81C4-7155EE70A7B9"/>
  <p:tag name="MIO_LASTDOWNLOADED" val="06.02.2023 11:41:49.144"/>
  <p:tag name="MIO_OBJECTNAME" val="TextBox"/>
  <p:tag name="MIO_LASTEDITORNAME" val=" Verena Kohl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QBAQEBAQEBAQEBAQEBAQMAAAAAAAAAAwAAAAMAAAAA/////wUA5gsAAAAAAAAAAAAAIAD///////////////8AAAD///////////////8DAAAAAg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3Q7Ig2aybdKpXZcBL3RNIUEAAAAAAADAAAAAAADAAAABAADAAEA////////BQAAAAMAEAALHhTfYSWVYkG1IRPIgJqAGAQAAAABAAMAAAAEAAMAAAABAAQABQD///////8FAAAABAAQAAvDRVoytx61TrovOdB0zqkRBAAAAAIAAwAAAAI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dDsiDZrJt0qldlwEvdE0hQREYXRhAAUAAAAAAk5hbWUADQAAAExpbmtEYXRhTGlzdAAQVmVyc2lvbgABAAAACUxhc3RXcml0ZQCvC6QEmQEAAAABAP////9hAGEAAAAFX2lkABAAAAAEHhTfYSWVYkG1IRPIgJqAGAREYXRhAAUAAAAAAk5hbWUADQAAAExpbmtEYXRhTGlzdAAQVmVyc2lvbgAAAAAACUxhc3RXcml0ZQCuC6QEmQEAAAACAP////9wAHAAAAAFX2lkABAAAAAEw0VaMrcetU66LznQdM6pEQNEYXRhABYAAAACUGVyc29uYWxJZAABAAAAAAACTmFtZQALAAAAUGVyc29uYWxJZAAQVmVyc2lvbgAAAAAACUxhc3RXcml0ZQDEC6QEm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D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EEAAAAAAAFAAAAAwAFAAAABAAFAAAAAAAFAAAABAAFAAAAAAD///////8FAAAAAAD///////8DAAEBAwAAAAMA////////DgAGTGlua0RhdGFMaXN0XzAEAAAAAQAFAAAAAAAFAAAAAgAEAAIBAwAAAAQA////////DAAGUGVyc29uYWxJZF8wBAAAAAIABQAAAAI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923162838664556"/>
  <p:tag name="EMPOWERCHARTSPROPERTIES_B_LENGTH" val="24576"/>
  <p:tag name="DOWN_MIGRATION_INITIAL_LAYOUT_REQUIRED" val="9.2.99"/>
  <p:tag name="RUNTIME_ID" val="66dbeb53-ec6e-4ae4-8d36-91dd89e862a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c0148a14-f0f2-426a-a23b-387c2a51ad5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e118d104-2eaf-4915-bdec-908fbecea13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e980a4df-5116-4c1a-9c49-1ed65de0481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e663bae3-fcdf-48aa-9bb9-e165d5e2e73d"/>
  <p:tag name="MIO_EKGUID" val="7aeb11a6-1661-43dd-aea0-56b758cc3f7d"/>
  <p:tag name="MIO_UPDATE" val="True"/>
  <p:tag name="MIO_VERSION" val="07.05.2025 07:09:28"/>
  <p:tag name="MIO_DBID" val="fde84254-54db-49e3-9a0e-cde72035d530"/>
  <p:tag name="MIO_LASTDOWNLOADED" val="16.09.2025 15:45:13"/>
  <p:tag name="MIO_OBJECTNAME" val="Product naming nomenclature"/>
  <p:tag name="MIO_LASTEDITORNAME" val="Fruzsina Gal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/gs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wxB4hyBBThNrBS3Vry6odsEAAAAAAADAAAAAAADAAAAAwADAAAAAAADAAAABAADAAEA////////BQAAAAMAEAALcn5SOD//skKT3QdzYk6nLwQAAAABAAMAAAACAAMAAAAEAAQAAgD///////8FAAAABAAQAAtm55jV1dPtQpn/3d3Sqig+BAAAAAIAAwAAAAMAAwAAAAEA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DEHiHIEFOE2sFLdWvLqh2wREYXRhAAUAAAAAAk5hbWUADQAAAExpbmtEYXRhTGlzdAAQVmVyc2lvbgAAAAAACUxhc3RXcml0ZQCm0NLfkAEAAAABAP////9hAGEAAAAFX2lkABAAAAAEcn5SOD//skKT3QdzYk6nLwREYXRhAAUAAAAAAk5hbWUADQAAAExpbmtEYXRhTGlzdAAQVmVyc2lvbgABAAAACUxhc3RXcml0ZQCn0NLfkAEAAAACAP////9wAHAAAAAFX2lkABAAAAAEZueY1dXT7UKZ/93d0qooPgNEYXRhABYAAAACUGVyc29uYWxJZAABAAAAAAACTmFtZQALAAAAUGVyc29uYWxJZAAQVmVyc2lvbgAAAAAACUxhc3RXcml0ZQDK0NLfk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BAADAAEBAwAAAAMA////////DgAGTGlua0RhdGFMaXN0XzEEAAAAAQAFAAAAAgAFAAAABAAEAAIBAwAAAAQA////////DAAGUGVyc29uYWxJZF8wBAAAAAIABQAAAAM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573388536069349"/>
  <p:tag name="EMPOWERCHARTSPROPERTIES_B_LENGTH" val="24576"/>
  <p:tag name="DOWN_MIGRATION_INITIAL_LAYOUT_REQUIRED" val="9.2.99"/>
  <p:tag name="RUNTIME_ID" val="4be34a10-a3bb-47a6-86c4-3f88f054abdb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952f7aad-aa87-408b-a033-dc4e06a8b2e2"/>
  <p:tag name="MIO_EKGUID" val="dde6e06e-ab05-41d5-ab11-0cf7658b4a09"/>
  <p:tag name="MIO_UPDATE" val="True"/>
  <p:tag name="MIO_VERSION" val="16.03.2023 11:11:14"/>
  <p:tag name="MIO_DBID" val="FDE84254-54DB-49E3-9A0E-CDE72035D530"/>
  <p:tag name="MIO_LASTDOWNLOADED" val="01.11.2024 11:24:21.040"/>
  <p:tag name="MIO_OBJECTNAME" val="Chapter, ocean"/>
  <p:tag name="MIO_CONTENTTAG" val="BHVUGQWMvEyeaBmVAdJDLDax2tJ6A15CgDj9srs0fPM="/>
  <p:tag name="MIO_LASTEDITORNAME" val="Verena Kohl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4a34fbee-69d9-4a50-85a8-23bb5ae0e54e"/>
  <p:tag name="MIO_GUID" val="ddf3d363-2763-447d-9c6d-b1911348aa0a"/>
  <p:tag name="MIO_UPDATE" val="True"/>
  <p:tag name="MIO_VERSION" val="23.11.2020 19:40:20"/>
  <p:tag name="MIO_DBID" val="0F45B44C-9BC7-4D85-81C4-7155EE70A7B9"/>
  <p:tag name="MIO_LASTDOWNLOADED" val="23.11.2020 20:42:18.759"/>
  <p:tag name="MIO_OBJECTNAME" val="Tablet"/>
  <p:tag name="MIO_LASTEDITORNAME" val=" Verena Kohl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MAAAAAAAAAAwAAAAMAAAAA/////wUA/gsAAAAAAAAAAAAAIAD///////////////8AAAD////////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4itdiW0IdNKkKPIa/e9ZusEAAAAAAADAAAABAADAAAAAwADAAEA////////BQAAAAMAEAALPlmNW+0IMk+GiugFygVnmwQAAAABAAMAAAACAAMAAAABAAQAAwD///////8FAAAABAAQAAvvolIf/t3gRpYZoO6ImB2/BAAAAAIAAwAAAAAAAwAAAAI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K12JbQh00qQo8hr971m6wREYXRhAAUAAAAAAk5hbWUADQAAAExpbmtEYXRhTGlzdAAQVmVyc2lvbgAAAAAACUxhc3RXcml0ZQDB4Ff2lQEAAAABAP////9hAGEAAAAFX2lkABAAAAAEPlmNW+0IMk+GiugFygVnmwREYXRhAAUAAAAAAk5hbWUADQAAAExpbmtEYXRhTGlzdAAQVmVyc2lvbgABAAAACUxhc3RXcml0ZQDC4Ff2lQEAAAACAP////9wAHAAAAAFX2lkABAAAAAE76JSH/7d4EaWGaDuiJgdvwNEYXRhABYAAAACUGVyc29uYWxJZAABAAAAAAACTmFtZQALAAAAUGVyc29uYWxJZAAQVmVyc2lvbgAAAAAACUxhc3RXcml0ZQDi4Ff2l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791915092446039"/>
  <p:tag name="EMPOWERCHARTSPROPERTIES_B_LENGTH" val="24576"/>
  <p:tag name="DOWN_MIGRATION_INITIAL_LAYOUT_REQUIRED" val="9.2.99"/>
  <p:tag name="RUNTIME_ID" val="0a46a026-fe9d-46c2-89e8-28c2fbd9303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IBAQEBAQEBAQEBAQEBAQMAAAAAAAAAAwAAAAMAAAAA/////wUA2gsAAAAAAAAAAAAAIAD///////////////8AAAD///////////////8DAAAABAD///////8DAAAABAD///////8DAAAABA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9ReV3fv66ZAlH/WNsvy3UAEAAAAAAADAAAABAADAAAAAwADAAQA////////BQAAAAMAEAALhpcm/01O8EOlkhcKk+QhtQQAAAABAAMAAAACAAMAAAABAAMAAAAEAP///////wMAAAAEAP///////wMAAAAAAP///////wQAAwD///////8FAAAABAAQAAsh05VMtrM5SbBEkHK9x8ijBAAAAAIAAwAAAAAAAwAAAAIAAwAAAAA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1F5Xd+/rpkCUf9Y2y/LdQAREYXRhAAUAAAAAAk5hbWUADQAAAExpbmtEYXRhTGlzdAAQVmVyc2lvbgABAAAACUxhc3RXcml0ZQBsAb4ymAEAAAABAP////9hAGEAAAAFX2lkABAAAAAEhpcm/01O8EOlkhcKk+QhtQREYXRhAAUAAAAAAk5hbWUADQAAAExpbmtEYXRhTGlzdAAQVmVyc2lvbgAAAAAACUxhc3RXcml0ZQBsAb4ymAEAAAACAP////9wAHAAAAAFX2lkABAAAAAEIdOVTLazOUmwRJByvcfIowNEYXRhABYAAAACUGVyc29uYWxJZAABAAAAAAACTmFtZQALAAAAUGVyc29uYWxJZAAQVmVyc2lvbgAAAAAACUxhc3RXcml0ZQCLAb4ym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D///////8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87947698269209"/>
  <p:tag name="EMPOWERCHARTSPROPERTIES_B_LENGTH" val="24576"/>
  <p:tag name="DOWN_MIGRATION_INITIAL_LAYOUT_REQUIRED" val="9.2.99"/>
  <p:tag name="RUNTIME_ID" val="50391dcd-f711-4ac9-9c24-3d3ce0e7a54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02pd+4gvFZOryCAFGQ+R+kEAAAAAAADAAAABAADAAAAAwADAAMA////////BQAAAAMAEAALuya4/x+0qkKKSUmNzmserAQAAAABAAMAAAACAAMAAAABAAMAAAAEAP///////wMAAAAEAP///////wQAAwD///////8FAAAABAAQAAux7rxkS+yASZXOCVQg737gBAAAAAIAAwAAAAAAAwAAAAIAAwAAAAA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Tal37iC8Vk6vIIAUZD5H6QREYXRhAAUAAAAAAk5hbWUADQAAAExpbmtEYXRhTGlzdAAQVmVyc2lvbgABAAAACUxhc3RXcml0ZQDUUBCwlgEAAAABAP////9hAGEAAAAFX2lkABAAAAAEuya4/x+0qkKKSUmNzmserAREYXRhAAUAAAAAAk5hbWUADQAAAExpbmtEYXRhTGlzdAAQVmVyc2lvbgAAAAAACUxhc3RXcml0ZQCvUBCwlgEAAAACAP////9wAHAAAAAFX2lkABAAAAAEse68ZEvsgEmVzglUIO9+4ANEYXRhABYAAAACUGVyc29uYWxJZAABAAAAAAACTmFtZQALAAAAUGVyc29uYWxJZAAQVmVyc2lvbgAAAAAACUxhc3RXcml0ZQAsURCwl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MBAwAAAAMA////////DgAGTGlua0RhdGFMaXN0XzAEAAAAAQ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23073815776600"/>
  <p:tag name="EMPOWERCHARTSPROPERTIES_B_LENGTH" val="24576"/>
  <p:tag name="DOWN_MIGRATION_INITIAL_LAYOUT_REQUIRED" val="9.2.99"/>
  <p:tag name="RUNTIME_ID" val="e26dd3f0-2bd6-4bdc-beac-913949781c1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/////wUACgwAAAAAAAAAAAAAIAD///////////////8AAAD////////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7ba4ShTPNdDsSLcTddaJOwEAAAAAAADAAAAAAADAAAAAwADAAEA////////BQAAAAMAEAALgk/idBng00KaojeWbYtrbAQAAAABAAMAAAACAAMAAAAEAAQAAgD///////8FAAAABAAQAAt+XPSVzTuURIoGFIecLsksBAAAAAIAAwAAAAMAAwAAAAEA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ttrhKFM810OxItxN11ok7AREYXRhAAUAAAAAAk5hbWUADQAAAExpbmtEYXRhTGlzdAAQVmVyc2lvbgABAAAACUxhc3RXcml0ZQBpURCwlgEAAAABAP////9hAGEAAAAFX2lkABAAAAAEgk/idBng00KaojeWbYtrbAREYXRhAAUAAAAAAk5hbWUADQAAAExpbmtEYXRhTGlzdAAQVmVyc2lvbgAAAAAACUxhc3RXcml0ZQBiURCwlgEAAAACAP////9wAHAAAAAFX2lkABAAAAAEflz0lc07lESKBhSHnC7JLANEYXRhABYAAAACUGVyc29uYWxJZAABAAAAAAACTmFtZQALAAAAUGVyc29uYWxJZAAQVmVyc2lvbgAAAAAACUxhc3RXcml0ZQDrURCwl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23073817647798"/>
  <p:tag name="EMPOWERCHARTSPROPERTIES_B_LENGTH" val="24576"/>
  <p:tag name="DOWN_MIGRATION_INITIAL_LAYOUT_REQUIRED" val="9.2.99"/>
  <p:tag name="RUNTIME_ID" val="cef51301-84d9-428e-9d48-38ebc1ea984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QBAQEBAQEBAQEBAQEBAQMAAAAAAAAAAwAAAAMAAAAA/////wUAqgsAAAAAAAAAAAAAIAD///////////////8AAAD///////////////8DAAAAAg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+TUM1tkEXNOneYBND878RAEAAAAAAADAAAAAAADAAAAAwADAAAAAAADAAAAAwADAAAAAAADAAAAAwADAAUA////////BQAAAAMAEAAL4q4CgvWTXUKzPX4kPahJDQQAAAABAAMAAAACAAMAAAAEAAMAAAACAAMAAAAEAAMAAAACAAMAAAAEAAMAAAAAAAMAAAAEAAMAAAAAAP///////wQABAD///////8FAAAABAAQAAt4CNjQpRnOSIE/jE1JLh9uBAAAAAIAAwAAAAMAAwAAAAEAAwAAAAMA////////AwAAAAMA////////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5NQzW2QRc06d5gE0PzvxEAREYXRhAAUAAAAAAk5hbWUADQAAAExpbmtEYXRhTGlzdAAQVmVyc2lvbgAAAAAACUxhc3RXcml0ZQAbbIjvlwEAAAABAP////9hAGEAAAAFX2lkABAAAAAE4q4CgvWTXUKzPX4kPahJDQREYXRhAAUAAAAAAk5hbWUADQAAAExpbmtEYXRhTGlzdAAQVmVyc2lvbgABAAAACUxhc3RXcml0ZQAcbIjvlwEAAAACAP////9wAHAAAAAFX2lkABAAAAAEeAjY0KUZzkiBP4xNSS4fbgNEYXRhABYAAAACUGVyc29uYWxJZAABAAAAAAACTmFtZQALAAAAUGVyc29uYWxJZAAQVmVyc2lvbgAAAAAACUxhc3RXcml0ZQBCbIjv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AFAAAABAAFAAAAAAD///////8FAAAAAAD///////8DAAEBAwAAAAMA////////DgAGTGlua0RhdGFMaXN0XzEEAAAAAQAFAAAAAgAFAAAABAAEAAIBAwAAAAQA////////DAAGUGVyc29uYWxJZF8wBAAAAAIABQAAAAM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6671847373517"/>
  <p:tag name="EMPOWERCHARTSPROPERTIES_B_LENGTH" val="24576"/>
  <p:tag name="DOWN_MIGRATION_INITIAL_LAYOUT_REQUIRED" val="9.2.99"/>
  <p:tag name="RUNTIME_ID" val="225852dd-6385-43d5-9671-26dd646261f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7a73d2e6-dae5-4a48-b081-83eee0b833d2"/>
  <p:tag name="MIO_GUID" val="1c4456fc-66ba-4b14-824f-4703489eb9cb"/>
  <p:tag name="MIO_UPDATE" val="True"/>
  <p:tag name="MIO_VERSION" val="05.03.2023 11:13:31"/>
  <p:tag name="MIO_DBID" val="FDE84254-54DB-49E3-9A0E-CDE72035D530"/>
  <p:tag name="MIO_LASTDOWNLOADED" val="09.07.2025 16:12:19.037"/>
  <p:tag name="MIO_OBJECTNAME" val="Link"/>
  <p:tag name="MIO_CONTENTTAG" val="d0xqd5KOLUK07UFjF+53THbRtJV+fYxCmkjk5jkInYA="/>
  <p:tag name="MIO_LASTEDITORNAME" val="Verena Koh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4"/>
  <p:tag name="MIO_SHOW_DATE" val="False"/>
  <p:tag name="MIO_SHOW_FOOTER" val="False"/>
  <p:tag name="MIO_SHOW_PAGENUMBER" val="False"/>
  <p:tag name="MIO_AVOID_BLANK_LAYOUT" val="True"/>
  <p:tag name="MIO_CD_LAYOUT_VALID_AREA" val="False"/>
  <p:tag name="MIO_EMBED_FONT" val="False"/>
  <p:tag name="MIO_MATCH_COLOR_SCHEME" val="False"/>
  <p:tag name="MIO_NUMBER_OF_VALID_LAYOUTS" val="18"/>
  <p:tag name="MIO_HDS" val="True"/>
  <p:tag name="MIO_SKIPVERSION" val="01.01.0001 00:00:00"/>
  <p:tag name="MIO_EKGUID" val="f8120ca7-cceb-428f-a7d0-f20ce9397e1b"/>
  <p:tag name="MIO_UPDATE" val="True"/>
  <p:tag name="MIO_DBID" val="FDE84254-54DB-49E3-9A0E-CDE72035D530"/>
  <p:tag name="MIO_OBJECTNAME" val="Infineon LCD 16:9"/>
  <p:tag name="MIO_VERSION" val="17.04.2026 10:16:31"/>
  <p:tag name="MIO_LASTDOWNLOADED" val="20.04.2026 09:36:55.528"/>
  <p:tag name="MIO_CONTENTTAG" val="IbgtWURMPU6UHyje9CCi1A=="/>
  <p:tag name="MIO_CDID" val="e2fc2f9e-d5cf-4311-b3a1-0559b8fd1ab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heme/theme1.xml><?xml version="1.0" encoding="utf-8"?>
<a:theme xmlns:a="http://schemas.openxmlformats.org/drawingml/2006/main" name="Infineon 16:9">
  <a:themeElements>
    <a:clrScheme name="Infineon 2023 - 2">
      <a:dk1>
        <a:srgbClr val="1D1D1D"/>
      </a:dk1>
      <a:lt1>
        <a:srgbClr val="FFFFFF"/>
      </a:lt1>
      <a:dk2>
        <a:srgbClr val="0A8276"/>
      </a:dk2>
      <a:lt2>
        <a:srgbClr val="8D8786"/>
      </a:lt2>
      <a:accent1>
        <a:srgbClr val="0A8276"/>
      </a:accent1>
      <a:accent2>
        <a:srgbClr val="575352"/>
      </a:accent2>
      <a:accent3>
        <a:srgbClr val="F97414"/>
      </a:accent3>
      <a:accent4>
        <a:srgbClr val="9BBA43"/>
      </a:accent4>
      <a:accent5>
        <a:srgbClr val="FCD442"/>
      </a:accent5>
      <a:accent6>
        <a:srgbClr val="9C216E"/>
      </a:accent6>
      <a:hlink>
        <a:srgbClr val="0A8276"/>
      </a:hlink>
      <a:folHlink>
        <a:srgbClr val="0A8276"/>
      </a:folHlink>
    </a:clrScheme>
    <a:fontScheme name="Infineon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9525">
          <a:noFill/>
          <a:miter lim="800000"/>
          <a:headEnd/>
          <a:tailEnd/>
        </a:ln>
      </a:spPr>
      <a:bodyPr wrap="square" lIns="72000" tIns="72000" rIns="72000" bIns="72000" rtlCol="0" anchor="ctr"/>
      <a:lstStyle>
        <a:defPPr algn="ctr" defTabSz="576000" eaLnBrk="0" hangingPunct="0">
          <a:lnSpc>
            <a:spcPct val="120000"/>
          </a:lnSpc>
          <a:defRPr sz="1600" baseline="0" dirty="0">
            <a:solidFill>
              <a:schemeClr val="bg1"/>
            </a:solidFill>
            <a:latin typeface="+mn-lt"/>
            <a:ea typeface="+mn-ea"/>
            <a:cs typeface="+mn-cs"/>
          </a:defRPr>
        </a:defPPr>
      </a:lstStyle>
    </a:spDef>
    <a:lnDef>
      <a:spPr>
        <a:ln w="9525">
          <a:solidFill>
            <a:schemeClr val="bg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  <a:effectLst/>
      </a:spPr>
      <a:bodyPr wrap="square" lIns="0" tIns="0" rIns="0" bIns="0" rtlCol="0" anchor="t" anchorCtr="0">
        <a:spAutoFit/>
      </a:bodyPr>
      <a:lstStyle>
        <a:defPPr marL="252000" marR="0" indent="-252000" algn="l" defTabSz="576000" eaLnBrk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>
            <a:schemeClr val="tx2"/>
          </a:buClr>
          <a:buSzTx/>
          <a:buFont typeface="Arial" panose="020B0604020202020204" pitchFamily="34" charset="0"/>
          <a:buChar char="‒"/>
          <a:tabLst/>
          <a:defRPr sz="1800" kern="0" baseline="0" dirty="0"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Ocean 100">
      <a:srgbClr val="0A8276"/>
    </a:custClr>
    <a:custClr name="Ocean 80">
      <a:srgbClr val="3B9B91"/>
    </a:custClr>
    <a:custClr name="Ocean 60">
      <a:srgbClr val="6CB4AD"/>
    </a:custClr>
    <a:custClr name="Ocean 40">
      <a:srgbClr val="B8DEDA"/>
    </a:custClr>
    <a:custClr name="White">
      <a:srgbClr val="FFFFFF"/>
    </a:custClr>
    <a:custClr name="White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Lawn Main">
      <a:srgbClr val="9BBA43"/>
    </a:custClr>
    <a:custClr name="Berry Main">
      <a:srgbClr val="9C216E"/>
    </a:custClr>
    <a:custClr name="Engineering Main">
      <a:srgbClr val="575352"/>
    </a:custClr>
    <a:custClr name="Sun Main">
      <a:srgbClr val="F97414"/>
    </a:custClr>
    <a:custClr name="Sand Main">
      <a:srgbClr val="FCD442"/>
    </a:custClr>
    <a:custClr name="White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Lawn Light">
      <a:srgbClr val="B9D257"/>
    </a:custClr>
    <a:custClr name="Berry Light">
      <a:srgbClr val="BE3283"/>
    </a:custClr>
    <a:custClr name="Engineering Light">
      <a:srgbClr val="8D8786"/>
    </a:custClr>
    <a:custClr name="Sun Light">
      <a:srgbClr val="FF9737"/>
    </a:custClr>
    <a:custClr name="Sand Light">
      <a:srgbClr val="FBE273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Grey 300 ">
      <a:srgbClr val="DCD5D7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</a:custClrLst>
  <a:extLst>
    <a:ext uri="{05A4C25C-085E-4340-85A3-A5531E510DB2}">
      <thm15:themeFamily xmlns:thm15="http://schemas.microsoft.com/office/thememl/2012/main" name="Default Theme" id="{FEC32810-D020-4645-A152-ADE5E362B353}" vid="{1AF6D2A8-A96F-404F-A982-33E17E225D6A}"/>
    </a:ext>
  </a:extLst>
</a:theme>
</file>

<file path=ppt/theme/theme2.xml><?xml version="1.0" encoding="utf-8"?>
<a:theme xmlns:a="http://schemas.openxmlformats.org/drawingml/2006/main" name="Larissa-Design">
  <a:themeElements>
    <a:clrScheme name="Infineon">
      <a:dk1>
        <a:srgbClr val="000000"/>
      </a:dk1>
      <a:lt1>
        <a:srgbClr val="FFFFFF"/>
      </a:lt1>
      <a:dk2>
        <a:srgbClr val="FFE054"/>
      </a:dk2>
      <a:lt2>
        <a:srgbClr val="E9E6E6"/>
      </a:lt2>
      <a:accent1>
        <a:srgbClr val="E30034"/>
      </a:accent1>
      <a:accent2>
        <a:srgbClr val="928285"/>
      </a:accent2>
      <a:accent3>
        <a:srgbClr val="84B6A7"/>
      </a:accent3>
      <a:accent4>
        <a:srgbClr val="AEC067"/>
      </a:accent4>
      <a:accent5>
        <a:srgbClr val="EE813C"/>
      </a:accent5>
      <a:accent6>
        <a:srgbClr val="AB377A"/>
      </a:accent6>
      <a:hlink>
        <a:srgbClr val="1122CC"/>
      </a:hlink>
      <a:folHlink>
        <a:srgbClr val="1122CC"/>
      </a:folHlink>
    </a:clrScheme>
    <a:fontScheme name="Infineon Fonts">
      <a:majorFont>
        <a:latin typeface="Verdana"/>
        <a:ea typeface=""/>
        <a:cs typeface="Verdana"/>
      </a:majorFont>
      <a:minorFont>
        <a:latin typeface="Verdana"/>
        <a:ea typeface=""/>
        <a:cs typeface="Verdan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Infineon_ColorTheme_2012">
      <a:dk1>
        <a:srgbClr val="00214A"/>
      </a:dk1>
      <a:lt1>
        <a:srgbClr val="FFFFFF"/>
      </a:lt1>
      <a:dk2>
        <a:srgbClr val="00214A"/>
      </a:dk2>
      <a:lt2>
        <a:srgbClr val="C8D8E6"/>
      </a:lt2>
      <a:accent1>
        <a:srgbClr val="B70D28"/>
      </a:accent1>
      <a:accent2>
        <a:srgbClr val="E3EBF2"/>
      </a:accent2>
      <a:accent3>
        <a:srgbClr val="005DA9"/>
      </a:accent3>
      <a:accent4>
        <a:srgbClr val="969696"/>
      </a:accent4>
      <a:accent5>
        <a:srgbClr val="FDC400"/>
      </a:accent5>
      <a:accent6>
        <a:srgbClr val="009651"/>
      </a:accent6>
      <a:hlink>
        <a:srgbClr val="1122CC"/>
      </a:hlink>
      <a:folHlink>
        <a:srgbClr val="1122CC"/>
      </a:folHlink>
    </a:clrScheme>
    <a:fontScheme name="Infineon Fonts">
      <a:majorFont>
        <a:latin typeface="Verdana"/>
        <a:ea typeface=""/>
        <a:cs typeface="Verdana"/>
      </a:majorFont>
      <a:minorFont>
        <a:latin typeface="Verdana"/>
        <a:ea typeface=""/>
        <a:cs typeface="Verdan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dd22d0-fb4f-4780-81e3-4104ca6646f2" xsi:nil="true"/>
    <lcf76f155ced4ddcb4097134ff3c332f xmlns="59b6271e-7032-4958-8b1b-b397779a5ed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B56A61B4C00947898D82D06963611E" ma:contentTypeVersion="15" ma:contentTypeDescription="Ein neues Dokument erstellen." ma:contentTypeScope="" ma:versionID="1dc54802e6c7a0c11432c14fa31ef0b1">
  <xsd:schema xmlns:xsd="http://www.w3.org/2001/XMLSchema" xmlns:xs="http://www.w3.org/2001/XMLSchema" xmlns:p="http://schemas.microsoft.com/office/2006/metadata/properties" xmlns:ns2="59b6271e-7032-4958-8b1b-b397779a5edd" xmlns:ns3="8add22d0-fb4f-4780-81e3-4104ca6646f2" targetNamespace="http://schemas.microsoft.com/office/2006/metadata/properties" ma:root="true" ma:fieldsID="a6f0f3cc70ae8bf5c7c46b87ded16118" ns2:_="" ns3:_="">
    <xsd:import namespace="59b6271e-7032-4958-8b1b-b397779a5edd"/>
    <xsd:import namespace="8add22d0-fb4f-4780-81e3-4104ca6646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b6271e-7032-4958-8b1b-b397779a5e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d64df55c-0d35-4409-9d5b-5829daa2b6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d22d0-fb4f-4780-81e3-4104ca6646f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fc02de1-8c8f-4191-a788-16eb72695625}" ma:internalName="TaxCatchAll" ma:showField="CatchAllData" ma:web="8add22d0-fb4f-4780-81e3-4104ca6646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99A1D5-F553-4264-9022-E0136C61CE27}">
  <ds:schemaRefs>
    <ds:schemaRef ds:uri="59b6271e-7032-4958-8b1b-b397779a5edd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8add22d0-fb4f-4780-81e3-4104ca6646f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014FDB3-C68D-4DD7-B6CF-2B363C4C1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b6271e-7032-4958-8b1b-b397779a5edd"/>
    <ds:schemaRef ds:uri="8add22d0-fb4f-4780-81e3-4104ca6646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C6748B-B74E-4BE1-834C-AEBB9BCA18F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15a25aa-e944-415d-b7a7-40f6b9180b6b}" enabled="1" method="Standard" siteId="{eeb8d0e8-3544-41d3-aac6-934c309faf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</TotalTime>
  <Words>2398</Words>
  <Application>Microsoft Office PowerPoint</Application>
  <PresentationFormat>Widescreen</PresentationFormat>
  <Paragraphs>417</Paragraphs>
  <Slides>17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Source Sans Pro</vt:lpstr>
      <vt:lpstr>Symbol</vt:lpstr>
      <vt:lpstr>Times New Roman</vt:lpstr>
      <vt:lpstr>Verdana</vt:lpstr>
      <vt:lpstr>Wingdings</vt:lpstr>
      <vt:lpstr>Infineon 16:9</vt:lpstr>
      <vt:lpstr>think-cell Slide</vt:lpstr>
      <vt:lpstr>ISOFACE™ Digital Input ICs –  Product Presentation  ISO2I828V</vt:lpstr>
      <vt:lpstr>Infineon Digital Input ICs Introduction to industrial automation applications</vt:lpstr>
      <vt:lpstr>Table of contents</vt:lpstr>
      <vt:lpstr>The ISOFACETM Digital Input IC ISO2I828V is the perfect fit for Input modules in industrial automation, robotics and wind power</vt:lpstr>
      <vt:lpstr>The ISOFACETM Digital Input IC ISO2I828V is the perfect fit for Input modules in industrial automation, robotics and wind power</vt:lpstr>
      <vt:lpstr>Digital Inputs in Industrial automation application Addressing key application trends and requirements</vt:lpstr>
      <vt:lpstr>Table of contents</vt:lpstr>
      <vt:lpstr>Introduction to Infineon’s ISOFACE™ Digital I/O ICs in industrial automation</vt:lpstr>
      <vt:lpstr>PowerPoint Presentation</vt:lpstr>
      <vt:lpstr>ISOFACE™ Digital Input ICs Portfolio comparison</vt:lpstr>
      <vt:lpstr>ISOFACE™ Digital Input ICs Key differentiations vs. discrete Digital Inputs</vt:lpstr>
      <vt:lpstr>ISOFACETM Digital Input IC ISO2I828V offers reliable operation in harsh industrial environments</vt:lpstr>
      <vt:lpstr>ISOFACE™ ISO2I828V Digital Input IC overview</vt:lpstr>
      <vt:lpstr>Pinout diagram ISO1I8xxT vs. ISO2I828V</vt:lpstr>
      <vt:lpstr>Product naming nomenclature for ISOFACE Digital Input and Output ICs</vt:lpstr>
      <vt:lpstr>PowerPoint Presentation</vt:lpstr>
      <vt:lpstr> Evaluation Boards EVAL_ISO2I828V</vt:lpstr>
    </vt:vector>
  </TitlesOfParts>
  <Company>Infineon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Kugler Esther (PSS PSI PCA PA PMK)</dc:creator>
  <cp:lastModifiedBy>Sharma Charu (PS PSI PCA PMG)</cp:lastModifiedBy>
  <cp:revision>42</cp:revision>
  <dcterms:created xsi:type="dcterms:W3CDTF">2026-05-09T20:14:30Z</dcterms:created>
  <dcterms:modified xsi:type="dcterms:W3CDTF">2026-08-04T14:44:42Z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ID">
    <vt:lpwstr/>
  </property>
  <property fmtid="{D5CDD505-2E9C-101B-9397-08002B2CF9AE}" pid="3" name="DocumentVersion">
    <vt:lpwstr/>
  </property>
  <property fmtid="{D5CDD505-2E9C-101B-9397-08002B2CF9AE}" pid="4" name="Proprietary">
    <vt:lpwstr/>
  </property>
  <property fmtid="{D5CDD505-2E9C-101B-9397-08002B2CF9AE}" pid="5" name="ConfidentialityMarking">
    <vt:lpwstr>restricted</vt:lpwstr>
  </property>
  <property fmtid="{D5CDD505-2E9C-101B-9397-08002B2CF9AE}" pid="6" name="AdditionalMarking">
    <vt:lpwstr/>
  </property>
  <property fmtid="{D5CDD505-2E9C-101B-9397-08002B2CF9AE}" pid="7" name="TemplateCompany">
    <vt:lpwstr>IFX</vt:lpwstr>
  </property>
  <property fmtid="{D5CDD505-2E9C-101B-9397-08002B2CF9AE}" pid="8" name="ContentTypeId">
    <vt:lpwstr>0x0101001EB56A61B4C00947898D82D06963611E</vt:lpwstr>
  </property>
  <property fmtid="{D5CDD505-2E9C-101B-9397-08002B2CF9AE}" pid="9" name="empower.integration.Classification.DocumentId">
    <vt:lpwstr/>
  </property>
  <property fmtid="{D5CDD505-2E9C-101B-9397-08002B2CF9AE}" pid="10" name="empower.integration.Classification.DocumentVersion">
    <vt:lpwstr/>
  </property>
  <property fmtid="{D5CDD505-2E9C-101B-9397-08002B2CF9AE}" pid="11" name="empower.integration.Classification.DocumentOwner">
    <vt:lpwstr/>
  </property>
  <property fmtid="{D5CDD505-2E9C-101B-9397-08002B2CF9AE}" pid="12" name="empower.integration.Classification.ShowFooter">
    <vt:bool>true</vt:bool>
  </property>
  <property fmtid="{D5CDD505-2E9C-101B-9397-08002B2CF9AE}" pid="13" name="empower.integration.Classification.RestrictionLevel">
    <vt:i4>1</vt:i4>
  </property>
  <property fmtid="{D5CDD505-2E9C-101B-9397-08002B2CF9AE}" pid="14" name="empower.integration.Classification.FooterDate">
    <vt:filetime>2026-05-15T06:57:28Z</vt:filetime>
  </property>
  <property fmtid="{D5CDD505-2E9C-101B-9397-08002B2CF9AE}" pid="15" name="empower.integration.Classification.DateFormat">
    <vt:lpwstr>yyyy-MM-dd</vt:lpwstr>
  </property>
  <property fmtid="{D5CDD505-2E9C-101B-9397-08002B2CF9AE}" pid="16" name="empower.integration.Classification.IsDraft">
    <vt:bool>false</vt:bool>
  </property>
  <property fmtid="{D5CDD505-2E9C-101B-9397-08002B2CF9AE}" pid="17" name="empower.integration.Classification.IsProprietary">
    <vt:bool>false</vt:bool>
  </property>
  <property fmtid="{D5CDD505-2E9C-101B-9397-08002B2CF9AE}" pid="18" name="empower.integration.Classification.HasAdditionalMarking">
    <vt:bool>false</vt:bool>
  </property>
  <property fmtid="{D5CDD505-2E9C-101B-9397-08002B2CF9AE}" pid="19" name="empower.integration.Classification.AdditionalMarking">
    <vt:lpwstr/>
  </property>
  <property fmtid="{D5CDD505-2E9C-101B-9397-08002B2CF9AE}" pid="20" name="empower.integration.Classification.IsEmpowerClassified">
    <vt:bool>true</vt:bool>
  </property>
  <property fmtid="{D5CDD505-2E9C-101B-9397-08002B2CF9AE}" pid="21" name="empower_migrated_document">
    <vt:lpwstr>true</vt:lpwstr>
  </property>
  <property fmtid="{D5CDD505-2E9C-101B-9397-08002B2CF9AE}" pid="22" name="MSIP_Label_a15a25aa-e944-415d-b7a7-40f6b9180b6b_Enabled">
    <vt:lpwstr>-1</vt:lpwstr>
  </property>
  <property fmtid="{D5CDD505-2E9C-101B-9397-08002B2CF9AE}" pid="23" name="MSIP_Label_a15a25aa-e944-415d-b7a7-40f6b9180b6b_SetDate">
    <vt:lpwstr>2026-05-15 06:57:32Z</vt:lpwstr>
  </property>
  <property fmtid="{D5CDD505-2E9C-101B-9397-08002B2CF9AE}" pid="24" name="MSIP_Label_a15a25aa-e944-415d-b7a7-40f6b9180b6b_Method">
    <vt:lpwstr>Privileged</vt:lpwstr>
  </property>
  <property fmtid="{D5CDD505-2E9C-101B-9397-08002B2CF9AE}" pid="25" name="MSIP_Label_a15a25aa-e944-415d-b7a7-40f6b9180b6b_Name">
    <vt:lpwstr>a15a25aa-e944-415d-b7a7-40f6b9180b6b</vt:lpwstr>
  </property>
  <property fmtid="{D5CDD505-2E9C-101B-9397-08002B2CF9AE}" pid="26" name="MSIP_Label_a15a25aa-e944-415d-b7a7-40f6b9180b6b_SiteId">
    <vt:lpwstr>eeb8d0e8-3544-41d3-aac6-934c309faf5a</vt:lpwstr>
  </property>
  <property fmtid="{D5CDD505-2E9C-101B-9397-08002B2CF9AE}" pid="27" name="MSIP_Label_a15a25aa-e944-415d-b7a7-40f6b9180b6b_ActionId">
    <vt:lpwstr>9daac64d-8f7e-4cfb-8f57-b13f2539c99c</vt:lpwstr>
  </property>
  <property fmtid="{D5CDD505-2E9C-101B-9397-08002B2CF9AE}" pid="28" name="MSIP_Label_a15a25aa-e944-415d-b7a7-40f6b9180b6b_ContentBits">
    <vt:lpwstr>0</vt:lpwstr>
  </property>
  <property fmtid="{D5CDD505-2E9C-101B-9397-08002B2CF9AE}" pid="29" name="MSIP_Label_a15a25aa-e944-415d-b7a7-40f6b9180b6b_Tag">
    <vt:lpwstr>10, 3, 0, 1</vt:lpwstr>
  </property>
</Properties>
</file>